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9"/>
  </p:notesMasterIdLst>
  <p:sldIdLst>
    <p:sldId id="256" r:id="rId2"/>
    <p:sldId id="257" r:id="rId3"/>
    <p:sldId id="258" r:id="rId4"/>
    <p:sldId id="259" r:id="rId5"/>
    <p:sldId id="260" r:id="rId6"/>
    <p:sldId id="261" r:id="rId7"/>
    <p:sldId id="262" r:id="rId8"/>
    <p:sldId id="263" r:id="rId9"/>
    <p:sldId id="34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347" r:id="rId31"/>
    <p:sldId id="286" r:id="rId32"/>
    <p:sldId id="287" r:id="rId33"/>
    <p:sldId id="288"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8" r:id="rId8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Tahoma" pitchFamily="34" charset="0"/>
        <a:ea typeface="宋体" charset="-122"/>
        <a:cs typeface="+mn-cs"/>
      </a:defRPr>
    </a:lvl1pPr>
    <a:lvl2pPr marL="457200" algn="l" rtl="0" fontAlgn="base">
      <a:spcBef>
        <a:spcPct val="0"/>
      </a:spcBef>
      <a:spcAft>
        <a:spcPct val="0"/>
      </a:spcAft>
      <a:defRPr kern="1200">
        <a:solidFill>
          <a:schemeClr val="tx1"/>
        </a:solidFill>
        <a:latin typeface="Tahoma" pitchFamily="34" charset="0"/>
        <a:ea typeface="宋体" charset="-122"/>
        <a:cs typeface="+mn-cs"/>
      </a:defRPr>
    </a:lvl2pPr>
    <a:lvl3pPr marL="914400" algn="l" rtl="0" fontAlgn="base">
      <a:spcBef>
        <a:spcPct val="0"/>
      </a:spcBef>
      <a:spcAft>
        <a:spcPct val="0"/>
      </a:spcAft>
      <a:defRPr kern="1200">
        <a:solidFill>
          <a:schemeClr val="tx1"/>
        </a:solidFill>
        <a:latin typeface="Tahoma" pitchFamily="34" charset="0"/>
        <a:ea typeface="宋体" charset="-122"/>
        <a:cs typeface="+mn-cs"/>
      </a:defRPr>
    </a:lvl3pPr>
    <a:lvl4pPr marL="1371600" algn="l" rtl="0" fontAlgn="base">
      <a:spcBef>
        <a:spcPct val="0"/>
      </a:spcBef>
      <a:spcAft>
        <a:spcPct val="0"/>
      </a:spcAft>
      <a:defRPr kern="1200">
        <a:solidFill>
          <a:schemeClr val="tx1"/>
        </a:solidFill>
        <a:latin typeface="Tahoma" pitchFamily="34" charset="0"/>
        <a:ea typeface="宋体" charset="-122"/>
        <a:cs typeface="+mn-cs"/>
      </a:defRPr>
    </a:lvl4pPr>
    <a:lvl5pPr marL="1828800" algn="l" rtl="0" fontAlgn="base">
      <a:spcBef>
        <a:spcPct val="0"/>
      </a:spcBef>
      <a:spcAft>
        <a:spcPct val="0"/>
      </a:spcAft>
      <a:defRPr kern="1200">
        <a:solidFill>
          <a:schemeClr val="tx1"/>
        </a:solidFill>
        <a:latin typeface="Tahoma" pitchFamily="34" charset="0"/>
        <a:ea typeface="宋体" charset="-122"/>
        <a:cs typeface="+mn-cs"/>
      </a:defRPr>
    </a:lvl5pPr>
    <a:lvl6pPr marL="2286000" algn="l" defTabSz="914400" rtl="0" eaLnBrk="1" latinLnBrk="0" hangingPunct="1">
      <a:defRPr kern="1200">
        <a:solidFill>
          <a:schemeClr val="tx1"/>
        </a:solidFill>
        <a:latin typeface="Tahoma" pitchFamily="34" charset="0"/>
        <a:ea typeface="宋体" charset="-122"/>
        <a:cs typeface="+mn-cs"/>
      </a:defRPr>
    </a:lvl6pPr>
    <a:lvl7pPr marL="2743200" algn="l" defTabSz="914400" rtl="0" eaLnBrk="1" latinLnBrk="0" hangingPunct="1">
      <a:defRPr kern="1200">
        <a:solidFill>
          <a:schemeClr val="tx1"/>
        </a:solidFill>
        <a:latin typeface="Tahoma" pitchFamily="34" charset="0"/>
        <a:ea typeface="宋体" charset="-122"/>
        <a:cs typeface="+mn-cs"/>
      </a:defRPr>
    </a:lvl7pPr>
    <a:lvl8pPr marL="3200400" algn="l" defTabSz="914400" rtl="0" eaLnBrk="1" latinLnBrk="0" hangingPunct="1">
      <a:defRPr kern="1200">
        <a:solidFill>
          <a:schemeClr val="tx1"/>
        </a:solidFill>
        <a:latin typeface="Tahoma" pitchFamily="34" charset="0"/>
        <a:ea typeface="宋体" charset="-122"/>
        <a:cs typeface="+mn-cs"/>
      </a:defRPr>
    </a:lvl8pPr>
    <a:lvl9pPr marL="3657600" algn="l" defTabSz="914400" rtl="0" eaLnBrk="1" latinLnBrk="0" hangingPunct="1">
      <a:defRPr kern="1200">
        <a:solidFill>
          <a:schemeClr val="tx1"/>
        </a:solidFill>
        <a:latin typeface="Tahoma"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81" autoAdjust="0"/>
    <p:restoredTop sz="94660"/>
  </p:normalViewPr>
  <p:slideViewPr>
    <p:cSldViewPr>
      <p:cViewPr varScale="1">
        <p:scale>
          <a:sx n="77" d="100"/>
          <a:sy n="77" d="100"/>
        </p:scale>
        <p:origin x="-96" y="-288"/>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098" y="-72"/>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image" Target="../media/image100.wmf"/><Relationship Id="rId3" Type="http://schemas.openxmlformats.org/officeDocument/2006/relationships/image" Target="../media/image90.wmf"/><Relationship Id="rId7" Type="http://schemas.openxmlformats.org/officeDocument/2006/relationships/image" Target="../media/image94.wmf"/><Relationship Id="rId12" Type="http://schemas.openxmlformats.org/officeDocument/2006/relationships/image" Target="../media/image99.wmf"/><Relationship Id="rId2" Type="http://schemas.openxmlformats.org/officeDocument/2006/relationships/image" Target="../media/image89.wmf"/><Relationship Id="rId16" Type="http://schemas.openxmlformats.org/officeDocument/2006/relationships/image" Target="../media/image103.wmf"/><Relationship Id="rId1" Type="http://schemas.openxmlformats.org/officeDocument/2006/relationships/image" Target="../media/image88.wmf"/><Relationship Id="rId6" Type="http://schemas.openxmlformats.org/officeDocument/2006/relationships/image" Target="../media/image93.wmf"/><Relationship Id="rId11" Type="http://schemas.openxmlformats.org/officeDocument/2006/relationships/image" Target="../media/image98.wmf"/><Relationship Id="rId5" Type="http://schemas.openxmlformats.org/officeDocument/2006/relationships/image" Target="../media/image92.wmf"/><Relationship Id="rId15" Type="http://schemas.openxmlformats.org/officeDocument/2006/relationships/image" Target="../media/image102.wmf"/><Relationship Id="rId10" Type="http://schemas.openxmlformats.org/officeDocument/2006/relationships/image" Target="../media/image97.wmf"/><Relationship Id="rId4" Type="http://schemas.openxmlformats.org/officeDocument/2006/relationships/image" Target="../media/image91.wmf"/><Relationship Id="rId9" Type="http://schemas.openxmlformats.org/officeDocument/2006/relationships/image" Target="../media/image96.wmf"/><Relationship Id="rId14" Type="http://schemas.openxmlformats.org/officeDocument/2006/relationships/image" Target="../media/image10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5" Type="http://schemas.openxmlformats.org/officeDocument/2006/relationships/image" Target="../media/image114.wmf"/><Relationship Id="rId4" Type="http://schemas.openxmlformats.org/officeDocument/2006/relationships/image" Target="../media/image113.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5" Type="http://schemas.openxmlformats.org/officeDocument/2006/relationships/image" Target="../media/image117.wmf"/><Relationship Id="rId4" Type="http://schemas.openxmlformats.org/officeDocument/2006/relationships/image" Target="../media/image121.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30.wmf"/><Relationship Id="rId1" Type="http://schemas.openxmlformats.org/officeDocument/2006/relationships/image" Target="../media/image129.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4" Type="http://schemas.openxmlformats.org/officeDocument/2006/relationships/image" Target="../media/image135.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37.wmf"/><Relationship Id="rId1" Type="http://schemas.openxmlformats.org/officeDocument/2006/relationships/image" Target="../media/image136.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image" Target="../media/image143.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33.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148.wmf"/><Relationship Id="rId1" Type="http://schemas.openxmlformats.org/officeDocument/2006/relationships/image" Target="../media/image147.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5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0.wmf"/><Relationship Id="rId1" Type="http://schemas.openxmlformats.org/officeDocument/2006/relationships/image" Target="../media/image151.wmf"/><Relationship Id="rId6" Type="http://schemas.openxmlformats.org/officeDocument/2006/relationships/image" Target="../media/image155.wmf"/><Relationship Id="rId5" Type="http://schemas.openxmlformats.org/officeDocument/2006/relationships/image" Target="../media/image154.wmf"/><Relationship Id="rId4" Type="http://schemas.openxmlformats.org/officeDocument/2006/relationships/image" Target="../media/image153.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159.wmf"/><Relationship Id="rId1" Type="http://schemas.openxmlformats.org/officeDocument/2006/relationships/image" Target="../media/image158.w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161.wmf"/><Relationship Id="rId1" Type="http://schemas.openxmlformats.org/officeDocument/2006/relationships/image" Target="../media/image160.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 Id="rId4" Type="http://schemas.openxmlformats.org/officeDocument/2006/relationships/image" Target="../media/image164.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image" Target="../media/image157.wmf"/><Relationship Id="rId1" Type="http://schemas.openxmlformats.org/officeDocument/2006/relationships/image" Target="../media/image167.wmf"/><Relationship Id="rId5" Type="http://schemas.openxmlformats.org/officeDocument/2006/relationships/image" Target="../media/image169.wmf"/><Relationship Id="rId4" Type="http://schemas.openxmlformats.org/officeDocument/2006/relationships/image" Target="../media/image168.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172.wmf"/><Relationship Id="rId2" Type="http://schemas.openxmlformats.org/officeDocument/2006/relationships/image" Target="../media/image171.wmf"/><Relationship Id="rId1" Type="http://schemas.openxmlformats.org/officeDocument/2006/relationships/image" Target="../media/image170.wmf"/><Relationship Id="rId4" Type="http://schemas.openxmlformats.org/officeDocument/2006/relationships/image" Target="../media/image173.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74.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 Id="rId4" Type="http://schemas.openxmlformats.org/officeDocument/2006/relationships/image" Target="../media/image17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ea typeface="宋体" pitchFamily="2" charset="-122"/>
              </a:defRPr>
            </a:lvl1pPr>
          </a:lstStyle>
          <a:p>
            <a:pPr>
              <a:defRPr/>
            </a:pPr>
            <a:fld id="{F1BB81D5-53B5-4397-B054-51D76DEFC3AA}" type="slidenum">
              <a:rPr lang="en-US" altLang="zh-CN"/>
              <a:pPr>
                <a:defRPr/>
              </a:pPr>
              <a:t>‹#›</a:t>
            </a:fld>
            <a:endParaRPr lang="en-US" altLang="zh-CN"/>
          </a:p>
        </p:txBody>
      </p:sp>
    </p:spTree>
    <p:extLst>
      <p:ext uri="{BB962C8B-B14F-4D97-AF65-F5344CB8AC3E}">
        <p14:creationId xmlns:p14="http://schemas.microsoft.com/office/powerpoint/2010/main" val="961073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宋体" charset="-122"/>
              </a:defRPr>
            </a:lvl1pPr>
            <a:lvl2pPr marL="742950" indent="-285750" eaLnBrk="0" hangingPunct="0">
              <a:spcBef>
                <a:spcPct val="30000"/>
              </a:spcBef>
              <a:defRPr sz="1200">
                <a:solidFill>
                  <a:schemeClr val="tx1"/>
                </a:solidFill>
                <a:latin typeface="Arial" charset="0"/>
                <a:ea typeface="宋体" charset="-122"/>
              </a:defRPr>
            </a:lvl2pPr>
            <a:lvl3pPr marL="1143000" indent="-228600" eaLnBrk="0" hangingPunct="0">
              <a:spcBef>
                <a:spcPct val="30000"/>
              </a:spcBef>
              <a:defRPr sz="1200">
                <a:solidFill>
                  <a:schemeClr val="tx1"/>
                </a:solidFill>
                <a:latin typeface="Arial" charset="0"/>
                <a:ea typeface="宋体" charset="-122"/>
              </a:defRPr>
            </a:lvl3pPr>
            <a:lvl4pPr marL="1600200" indent="-228600" eaLnBrk="0" hangingPunct="0">
              <a:spcBef>
                <a:spcPct val="30000"/>
              </a:spcBef>
              <a:defRPr sz="1200">
                <a:solidFill>
                  <a:schemeClr val="tx1"/>
                </a:solidFill>
                <a:latin typeface="Arial" charset="0"/>
                <a:ea typeface="宋体" charset="-122"/>
              </a:defRPr>
            </a:lvl4pPr>
            <a:lvl5pPr marL="2057400" indent="-228600" eaLnBrk="0" hangingPunct="0">
              <a:spcBef>
                <a:spcPct val="30000"/>
              </a:spcBef>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eaLnBrk="1" hangingPunct="1">
              <a:spcBef>
                <a:spcPct val="0"/>
              </a:spcBef>
            </a:pPr>
            <a:fld id="{F0FD32D2-E9BE-42FD-B834-22F7C1BB5D4D}" type="slidenum">
              <a:rPr lang="en-US" altLang="zh-CN" smtClean="0"/>
              <a:pPr eaLnBrk="1" hangingPunct="1">
                <a:spcBef>
                  <a:spcPct val="0"/>
                </a:spcBef>
              </a:pPr>
              <a:t>3</a:t>
            </a:fld>
            <a:endParaRPr lang="en-US" altLang="zh-CN"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D728ED08-83E8-44C3-B4F5-8D754D02DBAB}" type="slidenum">
              <a:rPr lang="en-US" altLang="zh-CN"/>
              <a:pPr>
                <a:defRPr/>
              </a:pPr>
              <a:t>‹#›</a:t>
            </a:fld>
            <a:endParaRPr lang="en-US" altLang="zh-CN"/>
          </a:p>
        </p:txBody>
      </p:sp>
    </p:spTree>
    <p:extLst>
      <p:ext uri="{BB962C8B-B14F-4D97-AF65-F5344CB8AC3E}">
        <p14:creationId xmlns:p14="http://schemas.microsoft.com/office/powerpoint/2010/main" val="60137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1957D1EA-8FC4-4875-AB80-4B209C7426D9}" type="slidenum">
              <a:rPr lang="en-US" altLang="zh-CN"/>
              <a:pPr>
                <a:defRPr/>
              </a:pPr>
              <a:t>‹#›</a:t>
            </a:fld>
            <a:endParaRPr lang="en-US" altLang="zh-CN"/>
          </a:p>
        </p:txBody>
      </p:sp>
    </p:spTree>
    <p:extLst>
      <p:ext uri="{BB962C8B-B14F-4D97-AF65-F5344CB8AC3E}">
        <p14:creationId xmlns:p14="http://schemas.microsoft.com/office/powerpoint/2010/main" val="7303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775" y="214313"/>
            <a:ext cx="2054225" cy="6643687"/>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927100" y="214313"/>
            <a:ext cx="6010275" cy="6643687"/>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EFDB2E79-9E20-4707-8FC3-C0A8580B6CC1}" type="slidenum">
              <a:rPr lang="en-US" altLang="zh-CN"/>
              <a:pPr>
                <a:defRPr/>
              </a:pPr>
              <a:t>‹#›</a:t>
            </a:fld>
            <a:endParaRPr lang="en-US" altLang="zh-CN"/>
          </a:p>
        </p:txBody>
      </p:sp>
    </p:spTree>
    <p:extLst>
      <p:ext uri="{BB962C8B-B14F-4D97-AF65-F5344CB8AC3E}">
        <p14:creationId xmlns:p14="http://schemas.microsoft.com/office/powerpoint/2010/main" val="127698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EF026D25-075F-4733-8454-EA61F3DFEAB0}" type="slidenum">
              <a:rPr lang="en-US" altLang="zh-CN"/>
              <a:pPr>
                <a:defRPr/>
              </a:pPr>
              <a:t>‹#›</a:t>
            </a:fld>
            <a:endParaRPr lang="en-US" altLang="zh-CN"/>
          </a:p>
        </p:txBody>
      </p:sp>
    </p:spTree>
    <p:extLst>
      <p:ext uri="{BB962C8B-B14F-4D97-AF65-F5344CB8AC3E}">
        <p14:creationId xmlns:p14="http://schemas.microsoft.com/office/powerpoint/2010/main" val="227831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D944F913-64ED-4E4C-8B0D-C1E429090477}" type="slidenum">
              <a:rPr lang="en-US" altLang="zh-CN"/>
              <a:pPr>
                <a:defRPr/>
              </a:pPr>
              <a:t>‹#›</a:t>
            </a:fld>
            <a:endParaRPr lang="en-US" altLang="zh-CN"/>
          </a:p>
        </p:txBody>
      </p:sp>
    </p:spTree>
    <p:extLst>
      <p:ext uri="{BB962C8B-B14F-4D97-AF65-F5344CB8AC3E}">
        <p14:creationId xmlns:p14="http://schemas.microsoft.com/office/powerpoint/2010/main" val="1595764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927100" y="1179513"/>
            <a:ext cx="4032250" cy="5678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5111750" y="1179513"/>
            <a:ext cx="4032250" cy="5678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9ABC529D-4928-4BDA-909F-6C5EE0DD35A0}" type="slidenum">
              <a:rPr lang="en-US" altLang="zh-CN"/>
              <a:pPr>
                <a:defRPr/>
              </a:pPr>
              <a:t>‹#›</a:t>
            </a:fld>
            <a:endParaRPr lang="en-US" altLang="zh-CN"/>
          </a:p>
        </p:txBody>
      </p:sp>
    </p:spTree>
    <p:extLst>
      <p:ext uri="{BB962C8B-B14F-4D97-AF65-F5344CB8AC3E}">
        <p14:creationId xmlns:p14="http://schemas.microsoft.com/office/powerpoint/2010/main" val="169341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BB0C692C-DC2A-4440-99BB-A2C1A7F8A3B8}" type="slidenum">
              <a:rPr lang="en-US" altLang="zh-CN"/>
              <a:pPr>
                <a:defRPr/>
              </a:pPr>
              <a:t>‹#›</a:t>
            </a:fld>
            <a:endParaRPr lang="en-US" altLang="zh-CN"/>
          </a:p>
        </p:txBody>
      </p:sp>
    </p:spTree>
    <p:extLst>
      <p:ext uri="{BB962C8B-B14F-4D97-AF65-F5344CB8AC3E}">
        <p14:creationId xmlns:p14="http://schemas.microsoft.com/office/powerpoint/2010/main" val="109567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BFAFCDD3-D220-4687-B0A7-CC641F6FD3FD}" type="slidenum">
              <a:rPr lang="en-US" altLang="zh-CN"/>
              <a:pPr>
                <a:defRPr/>
              </a:pPr>
              <a:t>‹#›</a:t>
            </a:fld>
            <a:endParaRPr lang="en-US" altLang="zh-CN"/>
          </a:p>
        </p:txBody>
      </p:sp>
    </p:spTree>
    <p:extLst>
      <p:ext uri="{BB962C8B-B14F-4D97-AF65-F5344CB8AC3E}">
        <p14:creationId xmlns:p14="http://schemas.microsoft.com/office/powerpoint/2010/main" val="226950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pPr>
              <a:defRPr/>
            </a:pPr>
            <a:fld id="{31B2E7C1-25E2-479F-B73D-E90C43D257F9}" type="slidenum">
              <a:rPr lang="en-US" altLang="zh-CN"/>
              <a:pPr>
                <a:defRPr/>
              </a:pPr>
              <a:t>‹#›</a:t>
            </a:fld>
            <a:endParaRPr lang="en-US" altLang="zh-CN"/>
          </a:p>
        </p:txBody>
      </p:sp>
    </p:spTree>
    <p:extLst>
      <p:ext uri="{BB962C8B-B14F-4D97-AF65-F5344CB8AC3E}">
        <p14:creationId xmlns:p14="http://schemas.microsoft.com/office/powerpoint/2010/main" val="392542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67776F2D-FB2F-4496-90B7-733637E76C7D}" type="slidenum">
              <a:rPr lang="en-US" altLang="zh-CN"/>
              <a:pPr>
                <a:defRPr/>
              </a:pPr>
              <a:t>‹#›</a:t>
            </a:fld>
            <a:endParaRPr lang="en-US" altLang="zh-CN"/>
          </a:p>
        </p:txBody>
      </p:sp>
    </p:spTree>
    <p:extLst>
      <p:ext uri="{BB962C8B-B14F-4D97-AF65-F5344CB8AC3E}">
        <p14:creationId xmlns:p14="http://schemas.microsoft.com/office/powerpoint/2010/main" val="54029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4256BF44-C43C-43D7-A455-EF3CDB13F098}" type="slidenum">
              <a:rPr lang="en-US" altLang="zh-CN"/>
              <a:pPr>
                <a:defRPr/>
              </a:pPr>
              <a:t>‹#›</a:t>
            </a:fld>
            <a:endParaRPr lang="en-US" altLang="zh-CN"/>
          </a:p>
        </p:txBody>
      </p:sp>
    </p:spTree>
    <p:extLst>
      <p:ext uri="{BB962C8B-B14F-4D97-AF65-F5344CB8AC3E}">
        <p14:creationId xmlns:p14="http://schemas.microsoft.com/office/powerpoint/2010/main" val="230383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charset="-122"/>
              </a:defRPr>
            </a:lvl1pPr>
            <a:lvl2pPr marL="742950" indent="-285750" eaLnBrk="0" hangingPunct="0">
              <a:defRPr>
                <a:solidFill>
                  <a:schemeClr val="tx1"/>
                </a:solidFill>
                <a:latin typeface="Tahoma" pitchFamily="34" charset="0"/>
                <a:ea typeface="宋体" charset="-122"/>
              </a:defRPr>
            </a:lvl2pPr>
            <a:lvl3pPr marL="1143000" indent="-228600" eaLnBrk="0" hangingPunct="0">
              <a:defRPr>
                <a:solidFill>
                  <a:schemeClr val="tx1"/>
                </a:solidFill>
                <a:latin typeface="Tahoma" pitchFamily="34" charset="0"/>
                <a:ea typeface="宋体" charset="-122"/>
              </a:defRPr>
            </a:lvl3pPr>
            <a:lvl4pPr marL="1600200" indent="-228600" eaLnBrk="0" hangingPunct="0">
              <a:defRPr>
                <a:solidFill>
                  <a:schemeClr val="tx1"/>
                </a:solidFill>
                <a:latin typeface="Tahoma" pitchFamily="34" charset="0"/>
                <a:ea typeface="宋体" charset="-122"/>
              </a:defRPr>
            </a:lvl4pPr>
            <a:lvl5pPr marL="2057400" indent="-228600" eaLnBrk="0" hangingPunct="0">
              <a:defRPr>
                <a:solidFill>
                  <a:schemeClr val="tx1"/>
                </a:solidFill>
                <a:latin typeface="Tahoma" pitchFamily="34" charset="0"/>
                <a:ea typeface="宋体" charset="-122"/>
              </a:defRPr>
            </a:lvl5pPr>
            <a:lvl6pPr marL="2514600" indent="-228600" eaLnBrk="0" fontAlgn="base" hangingPunct="0">
              <a:spcBef>
                <a:spcPct val="0"/>
              </a:spcBef>
              <a:spcAft>
                <a:spcPct val="0"/>
              </a:spcAft>
              <a:defRPr>
                <a:solidFill>
                  <a:schemeClr val="tx1"/>
                </a:solidFill>
                <a:latin typeface="Tahoma" pitchFamily="34" charset="0"/>
                <a:ea typeface="宋体" charset="-122"/>
              </a:defRPr>
            </a:lvl6pPr>
            <a:lvl7pPr marL="2971800" indent="-228600" eaLnBrk="0" fontAlgn="base" hangingPunct="0">
              <a:spcBef>
                <a:spcPct val="0"/>
              </a:spcBef>
              <a:spcAft>
                <a:spcPct val="0"/>
              </a:spcAft>
              <a:defRPr>
                <a:solidFill>
                  <a:schemeClr val="tx1"/>
                </a:solidFill>
                <a:latin typeface="Tahoma" pitchFamily="34" charset="0"/>
                <a:ea typeface="宋体" charset="-122"/>
              </a:defRPr>
            </a:lvl7pPr>
            <a:lvl8pPr marL="3429000" indent="-228600" eaLnBrk="0" fontAlgn="base" hangingPunct="0">
              <a:spcBef>
                <a:spcPct val="0"/>
              </a:spcBef>
              <a:spcAft>
                <a:spcPct val="0"/>
              </a:spcAft>
              <a:defRPr>
                <a:solidFill>
                  <a:schemeClr val="tx1"/>
                </a:solidFill>
                <a:latin typeface="Tahoma" pitchFamily="34" charset="0"/>
                <a:ea typeface="宋体" charset="-122"/>
              </a:defRPr>
            </a:lvl8pPr>
            <a:lvl9pPr marL="3886200" indent="-228600" eaLnBrk="0" fontAlgn="base" hangingPunct="0">
              <a:spcBef>
                <a:spcPct val="0"/>
              </a:spcBef>
              <a:spcAft>
                <a:spcPct val="0"/>
              </a:spcAft>
              <a:defRPr>
                <a:solidFill>
                  <a:schemeClr val="tx1"/>
                </a:solidFill>
                <a:latin typeface="Tahoma" pitchFamily="34" charset="0"/>
                <a:ea typeface="宋体" charset="-122"/>
              </a:defRPr>
            </a:lvl9pPr>
          </a:lstStyle>
          <a:p>
            <a:pPr algn="ctr" eaLnBrk="1" hangingPunct="1">
              <a:defRPr/>
            </a:pPr>
            <a:endParaRPr kumimoji="1" lang="zh-CN" altLang="zh-CN" sz="2400" smtClean="0"/>
          </a:p>
        </p:txBody>
      </p:sp>
      <p:sp>
        <p:nvSpPr>
          <p:cNvPr id="1027"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charset="-122"/>
              </a:defRPr>
            </a:lvl1pPr>
            <a:lvl2pPr marL="742950" indent="-285750" eaLnBrk="0" hangingPunct="0">
              <a:defRPr>
                <a:solidFill>
                  <a:schemeClr val="tx1"/>
                </a:solidFill>
                <a:latin typeface="Tahoma" pitchFamily="34" charset="0"/>
                <a:ea typeface="宋体" charset="-122"/>
              </a:defRPr>
            </a:lvl2pPr>
            <a:lvl3pPr marL="1143000" indent="-228600" eaLnBrk="0" hangingPunct="0">
              <a:defRPr>
                <a:solidFill>
                  <a:schemeClr val="tx1"/>
                </a:solidFill>
                <a:latin typeface="Tahoma" pitchFamily="34" charset="0"/>
                <a:ea typeface="宋体" charset="-122"/>
              </a:defRPr>
            </a:lvl3pPr>
            <a:lvl4pPr marL="1600200" indent="-228600" eaLnBrk="0" hangingPunct="0">
              <a:defRPr>
                <a:solidFill>
                  <a:schemeClr val="tx1"/>
                </a:solidFill>
                <a:latin typeface="Tahoma" pitchFamily="34" charset="0"/>
                <a:ea typeface="宋体" charset="-122"/>
              </a:defRPr>
            </a:lvl4pPr>
            <a:lvl5pPr marL="2057400" indent="-228600" eaLnBrk="0" hangingPunct="0">
              <a:defRPr>
                <a:solidFill>
                  <a:schemeClr val="tx1"/>
                </a:solidFill>
                <a:latin typeface="Tahoma" pitchFamily="34" charset="0"/>
                <a:ea typeface="宋体" charset="-122"/>
              </a:defRPr>
            </a:lvl5pPr>
            <a:lvl6pPr marL="2514600" indent="-228600" eaLnBrk="0" fontAlgn="base" hangingPunct="0">
              <a:spcBef>
                <a:spcPct val="0"/>
              </a:spcBef>
              <a:spcAft>
                <a:spcPct val="0"/>
              </a:spcAft>
              <a:defRPr>
                <a:solidFill>
                  <a:schemeClr val="tx1"/>
                </a:solidFill>
                <a:latin typeface="Tahoma" pitchFamily="34" charset="0"/>
                <a:ea typeface="宋体" charset="-122"/>
              </a:defRPr>
            </a:lvl6pPr>
            <a:lvl7pPr marL="2971800" indent="-228600" eaLnBrk="0" fontAlgn="base" hangingPunct="0">
              <a:spcBef>
                <a:spcPct val="0"/>
              </a:spcBef>
              <a:spcAft>
                <a:spcPct val="0"/>
              </a:spcAft>
              <a:defRPr>
                <a:solidFill>
                  <a:schemeClr val="tx1"/>
                </a:solidFill>
                <a:latin typeface="Tahoma" pitchFamily="34" charset="0"/>
                <a:ea typeface="宋体" charset="-122"/>
              </a:defRPr>
            </a:lvl7pPr>
            <a:lvl8pPr marL="3429000" indent="-228600" eaLnBrk="0" fontAlgn="base" hangingPunct="0">
              <a:spcBef>
                <a:spcPct val="0"/>
              </a:spcBef>
              <a:spcAft>
                <a:spcPct val="0"/>
              </a:spcAft>
              <a:defRPr>
                <a:solidFill>
                  <a:schemeClr val="tx1"/>
                </a:solidFill>
                <a:latin typeface="Tahoma" pitchFamily="34" charset="0"/>
                <a:ea typeface="宋体" charset="-122"/>
              </a:defRPr>
            </a:lvl8pPr>
            <a:lvl9pPr marL="3886200" indent="-228600" eaLnBrk="0" fontAlgn="base" hangingPunct="0">
              <a:spcBef>
                <a:spcPct val="0"/>
              </a:spcBef>
              <a:spcAft>
                <a:spcPct val="0"/>
              </a:spcAft>
              <a:defRPr>
                <a:solidFill>
                  <a:schemeClr val="tx1"/>
                </a:solidFill>
                <a:latin typeface="Tahoma" pitchFamily="34" charset="0"/>
                <a:ea typeface="宋体" charset="-122"/>
              </a:defRPr>
            </a:lvl9pPr>
          </a:lstStyle>
          <a:p>
            <a:pPr algn="ctr" eaLnBrk="1" hangingPunct="1">
              <a:defRPr/>
            </a:pPr>
            <a:endParaRPr kumimoji="1" lang="zh-CN" altLang="zh-CN" sz="2400" smtClean="0"/>
          </a:p>
        </p:txBody>
      </p:sp>
      <p:grpSp>
        <p:nvGrpSpPr>
          <p:cNvPr id="1028" name="Group 14"/>
          <p:cNvGrpSpPr>
            <a:grpSpLocks/>
          </p:cNvGrpSpPr>
          <p:nvPr userDrawn="1"/>
        </p:nvGrpSpPr>
        <p:grpSpPr bwMode="auto">
          <a:xfrm>
            <a:off x="0" y="368300"/>
            <a:ext cx="8542338" cy="1052513"/>
            <a:chOff x="80" y="629"/>
            <a:chExt cx="5381" cy="663"/>
          </a:xfrm>
        </p:grpSpPr>
        <p:sp>
          <p:nvSpPr>
            <p:cNvPr id="1034" name="Rectangle 2"/>
            <p:cNvSpPr>
              <a:spLocks noChangeArrowheads="1"/>
            </p:cNvSpPr>
            <p:nvPr/>
          </p:nvSpPr>
          <p:spPr bwMode="ltGray">
            <a:xfrm>
              <a:off x="263" y="692"/>
              <a:ext cx="276" cy="29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charset="-122"/>
                </a:defRPr>
              </a:lvl1pPr>
              <a:lvl2pPr marL="742950" indent="-285750" eaLnBrk="0" hangingPunct="0">
                <a:defRPr>
                  <a:solidFill>
                    <a:schemeClr val="tx1"/>
                  </a:solidFill>
                  <a:latin typeface="Tahoma" pitchFamily="34" charset="0"/>
                  <a:ea typeface="宋体" charset="-122"/>
                </a:defRPr>
              </a:lvl2pPr>
              <a:lvl3pPr marL="1143000" indent="-228600" eaLnBrk="0" hangingPunct="0">
                <a:defRPr>
                  <a:solidFill>
                    <a:schemeClr val="tx1"/>
                  </a:solidFill>
                  <a:latin typeface="Tahoma" pitchFamily="34" charset="0"/>
                  <a:ea typeface="宋体" charset="-122"/>
                </a:defRPr>
              </a:lvl3pPr>
              <a:lvl4pPr marL="1600200" indent="-228600" eaLnBrk="0" hangingPunct="0">
                <a:defRPr>
                  <a:solidFill>
                    <a:schemeClr val="tx1"/>
                  </a:solidFill>
                  <a:latin typeface="Tahoma" pitchFamily="34" charset="0"/>
                  <a:ea typeface="宋体" charset="-122"/>
                </a:defRPr>
              </a:lvl4pPr>
              <a:lvl5pPr marL="2057400" indent="-228600" eaLnBrk="0" hangingPunct="0">
                <a:defRPr>
                  <a:solidFill>
                    <a:schemeClr val="tx1"/>
                  </a:solidFill>
                  <a:latin typeface="Tahoma" pitchFamily="34" charset="0"/>
                  <a:ea typeface="宋体" charset="-122"/>
                </a:defRPr>
              </a:lvl5pPr>
              <a:lvl6pPr marL="2514600" indent="-228600" eaLnBrk="0" fontAlgn="base" hangingPunct="0">
                <a:spcBef>
                  <a:spcPct val="0"/>
                </a:spcBef>
                <a:spcAft>
                  <a:spcPct val="0"/>
                </a:spcAft>
                <a:defRPr>
                  <a:solidFill>
                    <a:schemeClr val="tx1"/>
                  </a:solidFill>
                  <a:latin typeface="Tahoma" pitchFamily="34" charset="0"/>
                  <a:ea typeface="宋体" charset="-122"/>
                </a:defRPr>
              </a:lvl6pPr>
              <a:lvl7pPr marL="2971800" indent="-228600" eaLnBrk="0" fontAlgn="base" hangingPunct="0">
                <a:spcBef>
                  <a:spcPct val="0"/>
                </a:spcBef>
                <a:spcAft>
                  <a:spcPct val="0"/>
                </a:spcAft>
                <a:defRPr>
                  <a:solidFill>
                    <a:schemeClr val="tx1"/>
                  </a:solidFill>
                  <a:latin typeface="Tahoma" pitchFamily="34" charset="0"/>
                  <a:ea typeface="宋体" charset="-122"/>
                </a:defRPr>
              </a:lvl7pPr>
              <a:lvl8pPr marL="3429000" indent="-228600" eaLnBrk="0" fontAlgn="base" hangingPunct="0">
                <a:spcBef>
                  <a:spcPct val="0"/>
                </a:spcBef>
                <a:spcAft>
                  <a:spcPct val="0"/>
                </a:spcAft>
                <a:defRPr>
                  <a:solidFill>
                    <a:schemeClr val="tx1"/>
                  </a:solidFill>
                  <a:latin typeface="Tahoma" pitchFamily="34" charset="0"/>
                  <a:ea typeface="宋体" charset="-122"/>
                </a:defRPr>
              </a:lvl8pPr>
              <a:lvl9pPr marL="3886200" indent="-228600" eaLnBrk="0" fontAlgn="base" hangingPunct="0">
                <a:spcBef>
                  <a:spcPct val="0"/>
                </a:spcBef>
                <a:spcAft>
                  <a:spcPct val="0"/>
                </a:spcAft>
                <a:defRPr>
                  <a:solidFill>
                    <a:schemeClr val="tx1"/>
                  </a:solidFill>
                  <a:latin typeface="Tahoma" pitchFamily="34" charset="0"/>
                  <a:ea typeface="宋体" charset="-122"/>
                </a:defRPr>
              </a:lvl9pPr>
            </a:lstStyle>
            <a:p>
              <a:pPr algn="ctr" eaLnBrk="1" hangingPunct="1">
                <a:defRPr/>
              </a:pPr>
              <a:endParaRPr kumimoji="1" lang="zh-CN" altLang="zh-CN" sz="2400" smtClean="0"/>
            </a:p>
          </p:txBody>
        </p:sp>
        <p:sp>
          <p:nvSpPr>
            <p:cNvPr id="1035" name="Rectangle 5"/>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charset="-122"/>
                </a:defRPr>
              </a:lvl1pPr>
              <a:lvl2pPr marL="742950" indent="-285750" eaLnBrk="0" hangingPunct="0">
                <a:defRPr>
                  <a:solidFill>
                    <a:schemeClr val="tx1"/>
                  </a:solidFill>
                  <a:latin typeface="Tahoma" pitchFamily="34" charset="0"/>
                  <a:ea typeface="宋体" charset="-122"/>
                </a:defRPr>
              </a:lvl2pPr>
              <a:lvl3pPr marL="1143000" indent="-228600" eaLnBrk="0" hangingPunct="0">
                <a:defRPr>
                  <a:solidFill>
                    <a:schemeClr val="tx1"/>
                  </a:solidFill>
                  <a:latin typeface="Tahoma" pitchFamily="34" charset="0"/>
                  <a:ea typeface="宋体" charset="-122"/>
                </a:defRPr>
              </a:lvl3pPr>
              <a:lvl4pPr marL="1600200" indent="-228600" eaLnBrk="0" hangingPunct="0">
                <a:defRPr>
                  <a:solidFill>
                    <a:schemeClr val="tx1"/>
                  </a:solidFill>
                  <a:latin typeface="Tahoma" pitchFamily="34" charset="0"/>
                  <a:ea typeface="宋体" charset="-122"/>
                </a:defRPr>
              </a:lvl4pPr>
              <a:lvl5pPr marL="2057400" indent="-228600" eaLnBrk="0" hangingPunct="0">
                <a:defRPr>
                  <a:solidFill>
                    <a:schemeClr val="tx1"/>
                  </a:solidFill>
                  <a:latin typeface="Tahoma" pitchFamily="34" charset="0"/>
                  <a:ea typeface="宋体" charset="-122"/>
                </a:defRPr>
              </a:lvl5pPr>
              <a:lvl6pPr marL="2514600" indent="-228600" eaLnBrk="0" fontAlgn="base" hangingPunct="0">
                <a:spcBef>
                  <a:spcPct val="0"/>
                </a:spcBef>
                <a:spcAft>
                  <a:spcPct val="0"/>
                </a:spcAft>
                <a:defRPr>
                  <a:solidFill>
                    <a:schemeClr val="tx1"/>
                  </a:solidFill>
                  <a:latin typeface="Tahoma" pitchFamily="34" charset="0"/>
                  <a:ea typeface="宋体" charset="-122"/>
                </a:defRPr>
              </a:lvl6pPr>
              <a:lvl7pPr marL="2971800" indent="-228600" eaLnBrk="0" fontAlgn="base" hangingPunct="0">
                <a:spcBef>
                  <a:spcPct val="0"/>
                </a:spcBef>
                <a:spcAft>
                  <a:spcPct val="0"/>
                </a:spcAft>
                <a:defRPr>
                  <a:solidFill>
                    <a:schemeClr val="tx1"/>
                  </a:solidFill>
                  <a:latin typeface="Tahoma" pitchFamily="34" charset="0"/>
                  <a:ea typeface="宋体" charset="-122"/>
                </a:defRPr>
              </a:lvl7pPr>
              <a:lvl8pPr marL="3429000" indent="-228600" eaLnBrk="0" fontAlgn="base" hangingPunct="0">
                <a:spcBef>
                  <a:spcPct val="0"/>
                </a:spcBef>
                <a:spcAft>
                  <a:spcPct val="0"/>
                </a:spcAft>
                <a:defRPr>
                  <a:solidFill>
                    <a:schemeClr val="tx1"/>
                  </a:solidFill>
                  <a:latin typeface="Tahoma" pitchFamily="34" charset="0"/>
                  <a:ea typeface="宋体" charset="-122"/>
                </a:defRPr>
              </a:lvl8pPr>
              <a:lvl9pPr marL="3886200" indent="-228600" eaLnBrk="0" fontAlgn="base" hangingPunct="0">
                <a:spcBef>
                  <a:spcPct val="0"/>
                </a:spcBef>
                <a:spcAft>
                  <a:spcPct val="0"/>
                </a:spcAft>
                <a:defRPr>
                  <a:solidFill>
                    <a:schemeClr val="tx1"/>
                  </a:solidFill>
                  <a:latin typeface="Tahoma" pitchFamily="34" charset="0"/>
                  <a:ea typeface="宋体" charset="-122"/>
                </a:defRPr>
              </a:lvl9pPr>
            </a:lstStyle>
            <a:p>
              <a:pPr algn="ctr" eaLnBrk="1" hangingPunct="1">
                <a:defRPr/>
              </a:pPr>
              <a:endParaRPr kumimoji="1" lang="zh-CN" altLang="zh-CN" sz="2400" smtClean="0"/>
            </a:p>
          </p:txBody>
        </p:sp>
        <p:sp>
          <p:nvSpPr>
            <p:cNvPr id="1036" name="Rectangle 6"/>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charset="-122"/>
                </a:defRPr>
              </a:lvl1pPr>
              <a:lvl2pPr marL="742950" indent="-285750" eaLnBrk="0" hangingPunct="0">
                <a:defRPr>
                  <a:solidFill>
                    <a:schemeClr val="tx1"/>
                  </a:solidFill>
                  <a:latin typeface="Tahoma" pitchFamily="34" charset="0"/>
                  <a:ea typeface="宋体" charset="-122"/>
                </a:defRPr>
              </a:lvl2pPr>
              <a:lvl3pPr marL="1143000" indent="-228600" eaLnBrk="0" hangingPunct="0">
                <a:defRPr>
                  <a:solidFill>
                    <a:schemeClr val="tx1"/>
                  </a:solidFill>
                  <a:latin typeface="Tahoma" pitchFamily="34" charset="0"/>
                  <a:ea typeface="宋体" charset="-122"/>
                </a:defRPr>
              </a:lvl3pPr>
              <a:lvl4pPr marL="1600200" indent="-228600" eaLnBrk="0" hangingPunct="0">
                <a:defRPr>
                  <a:solidFill>
                    <a:schemeClr val="tx1"/>
                  </a:solidFill>
                  <a:latin typeface="Tahoma" pitchFamily="34" charset="0"/>
                  <a:ea typeface="宋体" charset="-122"/>
                </a:defRPr>
              </a:lvl4pPr>
              <a:lvl5pPr marL="2057400" indent="-228600" eaLnBrk="0" hangingPunct="0">
                <a:defRPr>
                  <a:solidFill>
                    <a:schemeClr val="tx1"/>
                  </a:solidFill>
                  <a:latin typeface="Tahoma" pitchFamily="34" charset="0"/>
                  <a:ea typeface="宋体" charset="-122"/>
                </a:defRPr>
              </a:lvl5pPr>
              <a:lvl6pPr marL="2514600" indent="-228600" eaLnBrk="0" fontAlgn="base" hangingPunct="0">
                <a:spcBef>
                  <a:spcPct val="0"/>
                </a:spcBef>
                <a:spcAft>
                  <a:spcPct val="0"/>
                </a:spcAft>
                <a:defRPr>
                  <a:solidFill>
                    <a:schemeClr val="tx1"/>
                  </a:solidFill>
                  <a:latin typeface="Tahoma" pitchFamily="34" charset="0"/>
                  <a:ea typeface="宋体" charset="-122"/>
                </a:defRPr>
              </a:lvl6pPr>
              <a:lvl7pPr marL="2971800" indent="-228600" eaLnBrk="0" fontAlgn="base" hangingPunct="0">
                <a:spcBef>
                  <a:spcPct val="0"/>
                </a:spcBef>
                <a:spcAft>
                  <a:spcPct val="0"/>
                </a:spcAft>
                <a:defRPr>
                  <a:solidFill>
                    <a:schemeClr val="tx1"/>
                  </a:solidFill>
                  <a:latin typeface="Tahoma" pitchFamily="34" charset="0"/>
                  <a:ea typeface="宋体" charset="-122"/>
                </a:defRPr>
              </a:lvl7pPr>
              <a:lvl8pPr marL="3429000" indent="-228600" eaLnBrk="0" fontAlgn="base" hangingPunct="0">
                <a:spcBef>
                  <a:spcPct val="0"/>
                </a:spcBef>
                <a:spcAft>
                  <a:spcPct val="0"/>
                </a:spcAft>
                <a:defRPr>
                  <a:solidFill>
                    <a:schemeClr val="tx1"/>
                  </a:solidFill>
                  <a:latin typeface="Tahoma" pitchFamily="34" charset="0"/>
                  <a:ea typeface="宋体" charset="-122"/>
                </a:defRPr>
              </a:lvl8pPr>
              <a:lvl9pPr marL="3886200" indent="-228600" eaLnBrk="0" fontAlgn="base" hangingPunct="0">
                <a:spcBef>
                  <a:spcPct val="0"/>
                </a:spcBef>
                <a:spcAft>
                  <a:spcPct val="0"/>
                </a:spcAft>
                <a:defRPr>
                  <a:solidFill>
                    <a:schemeClr val="tx1"/>
                  </a:solidFill>
                  <a:latin typeface="Tahoma" pitchFamily="34" charset="0"/>
                  <a:ea typeface="宋体" charset="-122"/>
                </a:defRPr>
              </a:lvl9pPr>
            </a:lstStyle>
            <a:p>
              <a:pPr algn="ctr" eaLnBrk="1" hangingPunct="1">
                <a:defRPr/>
              </a:pPr>
              <a:endParaRPr kumimoji="1" lang="zh-CN" altLang="zh-CN" sz="2400" smtClean="0"/>
            </a:p>
          </p:txBody>
        </p:sp>
        <p:sp>
          <p:nvSpPr>
            <p:cNvPr id="1037" name="Rectangle 7"/>
            <p:cNvSpPr>
              <a:spLocks noChangeArrowheads="1"/>
            </p:cNvSpPr>
            <p:nvPr/>
          </p:nvSpPr>
          <p:spPr bwMode="gray">
            <a:xfrm>
              <a:off x="470" y="629"/>
              <a:ext cx="20" cy="6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charset="-122"/>
                </a:defRPr>
              </a:lvl1pPr>
              <a:lvl2pPr marL="742950" indent="-285750" eaLnBrk="0" hangingPunct="0">
                <a:defRPr>
                  <a:solidFill>
                    <a:schemeClr val="tx1"/>
                  </a:solidFill>
                  <a:latin typeface="Tahoma" pitchFamily="34" charset="0"/>
                  <a:ea typeface="宋体" charset="-122"/>
                </a:defRPr>
              </a:lvl2pPr>
              <a:lvl3pPr marL="1143000" indent="-228600" eaLnBrk="0" hangingPunct="0">
                <a:defRPr>
                  <a:solidFill>
                    <a:schemeClr val="tx1"/>
                  </a:solidFill>
                  <a:latin typeface="Tahoma" pitchFamily="34" charset="0"/>
                  <a:ea typeface="宋体" charset="-122"/>
                </a:defRPr>
              </a:lvl3pPr>
              <a:lvl4pPr marL="1600200" indent="-228600" eaLnBrk="0" hangingPunct="0">
                <a:defRPr>
                  <a:solidFill>
                    <a:schemeClr val="tx1"/>
                  </a:solidFill>
                  <a:latin typeface="Tahoma" pitchFamily="34" charset="0"/>
                  <a:ea typeface="宋体" charset="-122"/>
                </a:defRPr>
              </a:lvl4pPr>
              <a:lvl5pPr marL="2057400" indent="-228600" eaLnBrk="0" hangingPunct="0">
                <a:defRPr>
                  <a:solidFill>
                    <a:schemeClr val="tx1"/>
                  </a:solidFill>
                  <a:latin typeface="Tahoma" pitchFamily="34" charset="0"/>
                  <a:ea typeface="宋体" charset="-122"/>
                </a:defRPr>
              </a:lvl5pPr>
              <a:lvl6pPr marL="2514600" indent="-228600" eaLnBrk="0" fontAlgn="base" hangingPunct="0">
                <a:spcBef>
                  <a:spcPct val="0"/>
                </a:spcBef>
                <a:spcAft>
                  <a:spcPct val="0"/>
                </a:spcAft>
                <a:defRPr>
                  <a:solidFill>
                    <a:schemeClr val="tx1"/>
                  </a:solidFill>
                  <a:latin typeface="Tahoma" pitchFamily="34" charset="0"/>
                  <a:ea typeface="宋体" charset="-122"/>
                </a:defRPr>
              </a:lvl6pPr>
              <a:lvl7pPr marL="2971800" indent="-228600" eaLnBrk="0" fontAlgn="base" hangingPunct="0">
                <a:spcBef>
                  <a:spcPct val="0"/>
                </a:spcBef>
                <a:spcAft>
                  <a:spcPct val="0"/>
                </a:spcAft>
                <a:defRPr>
                  <a:solidFill>
                    <a:schemeClr val="tx1"/>
                  </a:solidFill>
                  <a:latin typeface="Tahoma" pitchFamily="34" charset="0"/>
                  <a:ea typeface="宋体" charset="-122"/>
                </a:defRPr>
              </a:lvl7pPr>
              <a:lvl8pPr marL="3429000" indent="-228600" eaLnBrk="0" fontAlgn="base" hangingPunct="0">
                <a:spcBef>
                  <a:spcPct val="0"/>
                </a:spcBef>
                <a:spcAft>
                  <a:spcPct val="0"/>
                </a:spcAft>
                <a:defRPr>
                  <a:solidFill>
                    <a:schemeClr val="tx1"/>
                  </a:solidFill>
                  <a:latin typeface="Tahoma" pitchFamily="34" charset="0"/>
                  <a:ea typeface="宋体" charset="-122"/>
                </a:defRPr>
              </a:lvl8pPr>
              <a:lvl9pPr marL="3886200" indent="-228600" eaLnBrk="0" fontAlgn="base" hangingPunct="0">
                <a:spcBef>
                  <a:spcPct val="0"/>
                </a:spcBef>
                <a:spcAft>
                  <a:spcPct val="0"/>
                </a:spcAft>
                <a:defRPr>
                  <a:solidFill>
                    <a:schemeClr val="tx1"/>
                  </a:solidFill>
                  <a:latin typeface="Tahoma" pitchFamily="34" charset="0"/>
                  <a:ea typeface="宋体" charset="-122"/>
                </a:defRPr>
              </a:lvl9pPr>
            </a:lstStyle>
            <a:p>
              <a:pPr algn="ctr" eaLnBrk="1" hangingPunct="1">
                <a:defRPr/>
              </a:pPr>
              <a:endParaRPr kumimoji="1" lang="zh-CN" altLang="zh-CN" sz="2400" smtClean="0"/>
            </a:p>
          </p:txBody>
        </p:sp>
        <p:sp>
          <p:nvSpPr>
            <p:cNvPr id="1038" name="Rectangle 8"/>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charset="-122"/>
                </a:defRPr>
              </a:lvl1pPr>
              <a:lvl2pPr marL="742950" indent="-285750" eaLnBrk="0" hangingPunct="0">
                <a:defRPr>
                  <a:solidFill>
                    <a:schemeClr val="tx1"/>
                  </a:solidFill>
                  <a:latin typeface="Tahoma" pitchFamily="34" charset="0"/>
                  <a:ea typeface="宋体" charset="-122"/>
                </a:defRPr>
              </a:lvl2pPr>
              <a:lvl3pPr marL="1143000" indent="-228600" eaLnBrk="0" hangingPunct="0">
                <a:defRPr>
                  <a:solidFill>
                    <a:schemeClr val="tx1"/>
                  </a:solidFill>
                  <a:latin typeface="Tahoma" pitchFamily="34" charset="0"/>
                  <a:ea typeface="宋体" charset="-122"/>
                </a:defRPr>
              </a:lvl3pPr>
              <a:lvl4pPr marL="1600200" indent="-228600" eaLnBrk="0" hangingPunct="0">
                <a:defRPr>
                  <a:solidFill>
                    <a:schemeClr val="tx1"/>
                  </a:solidFill>
                  <a:latin typeface="Tahoma" pitchFamily="34" charset="0"/>
                  <a:ea typeface="宋体" charset="-122"/>
                </a:defRPr>
              </a:lvl4pPr>
              <a:lvl5pPr marL="2057400" indent="-228600" eaLnBrk="0" hangingPunct="0">
                <a:defRPr>
                  <a:solidFill>
                    <a:schemeClr val="tx1"/>
                  </a:solidFill>
                  <a:latin typeface="Tahoma" pitchFamily="34" charset="0"/>
                  <a:ea typeface="宋体" charset="-122"/>
                </a:defRPr>
              </a:lvl5pPr>
              <a:lvl6pPr marL="2514600" indent="-228600" eaLnBrk="0" fontAlgn="base" hangingPunct="0">
                <a:spcBef>
                  <a:spcPct val="0"/>
                </a:spcBef>
                <a:spcAft>
                  <a:spcPct val="0"/>
                </a:spcAft>
                <a:defRPr>
                  <a:solidFill>
                    <a:schemeClr val="tx1"/>
                  </a:solidFill>
                  <a:latin typeface="Tahoma" pitchFamily="34" charset="0"/>
                  <a:ea typeface="宋体" charset="-122"/>
                </a:defRPr>
              </a:lvl6pPr>
              <a:lvl7pPr marL="2971800" indent="-228600" eaLnBrk="0" fontAlgn="base" hangingPunct="0">
                <a:spcBef>
                  <a:spcPct val="0"/>
                </a:spcBef>
                <a:spcAft>
                  <a:spcPct val="0"/>
                </a:spcAft>
                <a:defRPr>
                  <a:solidFill>
                    <a:schemeClr val="tx1"/>
                  </a:solidFill>
                  <a:latin typeface="Tahoma" pitchFamily="34" charset="0"/>
                  <a:ea typeface="宋体" charset="-122"/>
                </a:defRPr>
              </a:lvl7pPr>
              <a:lvl8pPr marL="3429000" indent="-228600" eaLnBrk="0" fontAlgn="base" hangingPunct="0">
                <a:spcBef>
                  <a:spcPct val="0"/>
                </a:spcBef>
                <a:spcAft>
                  <a:spcPct val="0"/>
                </a:spcAft>
                <a:defRPr>
                  <a:solidFill>
                    <a:schemeClr val="tx1"/>
                  </a:solidFill>
                  <a:latin typeface="Tahoma" pitchFamily="34" charset="0"/>
                  <a:ea typeface="宋体" charset="-122"/>
                </a:defRPr>
              </a:lvl8pPr>
              <a:lvl9pPr marL="3886200" indent="-228600" eaLnBrk="0" fontAlgn="base" hangingPunct="0">
                <a:spcBef>
                  <a:spcPct val="0"/>
                </a:spcBef>
                <a:spcAft>
                  <a:spcPct val="0"/>
                </a:spcAft>
                <a:defRPr>
                  <a:solidFill>
                    <a:schemeClr val="tx1"/>
                  </a:solidFill>
                  <a:latin typeface="Tahoma" pitchFamily="34" charset="0"/>
                  <a:ea typeface="宋体" charset="-122"/>
                </a:defRPr>
              </a:lvl9pPr>
            </a:lstStyle>
            <a:p>
              <a:pPr algn="ctr" eaLnBrk="1" hangingPunct="1">
                <a:defRPr/>
              </a:pPr>
              <a:endParaRPr kumimoji="1" lang="zh-CN" altLang="zh-CN" sz="2400" smtClean="0"/>
            </a:p>
          </p:txBody>
        </p:sp>
      </p:grpSp>
      <p:sp>
        <p:nvSpPr>
          <p:cNvPr id="1029" name="Rectangle 9"/>
          <p:cNvSpPr>
            <a:spLocks noGrp="1" noChangeArrowheads="1"/>
          </p:cNvSpPr>
          <p:nvPr>
            <p:ph type="title"/>
          </p:nvPr>
        </p:nvSpPr>
        <p:spPr bwMode="auto">
          <a:xfrm>
            <a:off x="1150938" y="214313"/>
            <a:ext cx="7793037"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smtClean="0"/>
              <a:t>通信原理</a:t>
            </a:r>
            <a:r>
              <a:rPr lang="en-US" altLang="zh-CN" smtClean="0"/>
              <a:t>(</a:t>
            </a:r>
            <a:r>
              <a:rPr lang="zh-CN" altLang="en-US" smtClean="0"/>
              <a:t>第</a:t>
            </a:r>
            <a:r>
              <a:rPr lang="en-US" altLang="zh-CN" smtClean="0"/>
              <a:t>6</a:t>
            </a:r>
            <a:r>
              <a:rPr lang="zh-CN" altLang="en-US" smtClean="0"/>
              <a:t>版</a:t>
            </a:r>
            <a:r>
              <a:rPr lang="en-US" altLang="zh-CN" smtClean="0"/>
              <a:t>)</a:t>
            </a:r>
          </a:p>
        </p:txBody>
      </p:sp>
      <p:sp>
        <p:nvSpPr>
          <p:cNvPr id="1030" name="Rectangle 10"/>
          <p:cNvSpPr>
            <a:spLocks noGrp="1" noChangeArrowheads="1"/>
          </p:cNvSpPr>
          <p:nvPr>
            <p:ph type="body" idx="1"/>
          </p:nvPr>
        </p:nvSpPr>
        <p:spPr bwMode="auto">
          <a:xfrm>
            <a:off x="927100" y="1179513"/>
            <a:ext cx="8216900" cy="56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6395"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a typeface="宋体" pitchFamily="2" charset="-122"/>
              </a:defRPr>
            </a:lvl1pPr>
          </a:lstStyle>
          <a:p>
            <a:pPr>
              <a:defRPr/>
            </a:pPr>
            <a:endParaRPr lang="en-US" altLang="zh-CN"/>
          </a:p>
        </p:txBody>
      </p:sp>
      <p:sp>
        <p:nvSpPr>
          <p:cNvPr id="16396"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a typeface="宋体" pitchFamily="2" charset="-122"/>
              </a:defRPr>
            </a:lvl1pPr>
          </a:lstStyle>
          <a:p>
            <a:pPr>
              <a:defRPr/>
            </a:pPr>
            <a:endParaRPr lang="en-US" altLang="zh-CN"/>
          </a:p>
        </p:txBody>
      </p:sp>
      <p:sp>
        <p:nvSpPr>
          <p:cNvPr id="16397"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a typeface="宋体" pitchFamily="2" charset="-122"/>
              </a:defRPr>
            </a:lvl1pPr>
          </a:lstStyle>
          <a:p>
            <a:pPr>
              <a:defRPr/>
            </a:pPr>
            <a:fld id="{EB452076-B55C-4334-BD51-59C2F52D1A2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6000">
          <a:solidFill>
            <a:schemeClr val="tx2"/>
          </a:solidFill>
          <a:latin typeface="+mj-lt"/>
          <a:ea typeface="+mj-ea"/>
          <a:cs typeface="+mj-cs"/>
        </a:defRPr>
      </a:lvl1pPr>
      <a:lvl2pPr algn="ctr" rtl="0" eaLnBrk="0" fontAlgn="base" hangingPunct="0">
        <a:spcBef>
          <a:spcPct val="0"/>
        </a:spcBef>
        <a:spcAft>
          <a:spcPct val="0"/>
        </a:spcAft>
        <a:defRPr sz="6000">
          <a:solidFill>
            <a:schemeClr val="tx2"/>
          </a:solidFill>
          <a:latin typeface="Times New Roman" pitchFamily="18" charset="0"/>
          <a:ea typeface="隶书" pitchFamily="49" charset="-122"/>
        </a:defRPr>
      </a:lvl2pPr>
      <a:lvl3pPr algn="ctr" rtl="0" eaLnBrk="0" fontAlgn="base" hangingPunct="0">
        <a:spcBef>
          <a:spcPct val="0"/>
        </a:spcBef>
        <a:spcAft>
          <a:spcPct val="0"/>
        </a:spcAft>
        <a:defRPr sz="6000">
          <a:solidFill>
            <a:schemeClr val="tx2"/>
          </a:solidFill>
          <a:latin typeface="Times New Roman" pitchFamily="18" charset="0"/>
          <a:ea typeface="隶书" pitchFamily="49" charset="-122"/>
        </a:defRPr>
      </a:lvl3pPr>
      <a:lvl4pPr algn="ctr" rtl="0" eaLnBrk="0" fontAlgn="base" hangingPunct="0">
        <a:spcBef>
          <a:spcPct val="0"/>
        </a:spcBef>
        <a:spcAft>
          <a:spcPct val="0"/>
        </a:spcAft>
        <a:defRPr sz="6000">
          <a:solidFill>
            <a:schemeClr val="tx2"/>
          </a:solidFill>
          <a:latin typeface="Times New Roman" pitchFamily="18" charset="0"/>
          <a:ea typeface="隶书" pitchFamily="49" charset="-122"/>
        </a:defRPr>
      </a:lvl4pPr>
      <a:lvl5pPr algn="ctr" rtl="0" eaLnBrk="0" fontAlgn="base" hangingPunct="0">
        <a:spcBef>
          <a:spcPct val="0"/>
        </a:spcBef>
        <a:spcAft>
          <a:spcPct val="0"/>
        </a:spcAft>
        <a:defRPr sz="6000">
          <a:solidFill>
            <a:schemeClr val="tx2"/>
          </a:solidFill>
          <a:latin typeface="Times New Roman" pitchFamily="18" charset="0"/>
          <a:ea typeface="隶书" pitchFamily="49" charset="-122"/>
        </a:defRPr>
      </a:lvl5pPr>
      <a:lvl6pPr marL="457200" algn="ctr" rtl="0" fontAlgn="base">
        <a:spcBef>
          <a:spcPct val="0"/>
        </a:spcBef>
        <a:spcAft>
          <a:spcPct val="0"/>
        </a:spcAft>
        <a:defRPr sz="6000">
          <a:solidFill>
            <a:schemeClr val="tx2"/>
          </a:solidFill>
          <a:latin typeface="Times New Roman" pitchFamily="18" charset="0"/>
          <a:ea typeface="隶书" pitchFamily="49" charset="-122"/>
        </a:defRPr>
      </a:lvl6pPr>
      <a:lvl7pPr marL="914400" algn="ctr" rtl="0" fontAlgn="base">
        <a:spcBef>
          <a:spcPct val="0"/>
        </a:spcBef>
        <a:spcAft>
          <a:spcPct val="0"/>
        </a:spcAft>
        <a:defRPr sz="6000">
          <a:solidFill>
            <a:schemeClr val="tx2"/>
          </a:solidFill>
          <a:latin typeface="Times New Roman" pitchFamily="18" charset="0"/>
          <a:ea typeface="隶书" pitchFamily="49" charset="-122"/>
        </a:defRPr>
      </a:lvl7pPr>
      <a:lvl8pPr marL="1371600" algn="ctr" rtl="0" fontAlgn="base">
        <a:spcBef>
          <a:spcPct val="0"/>
        </a:spcBef>
        <a:spcAft>
          <a:spcPct val="0"/>
        </a:spcAft>
        <a:defRPr sz="6000">
          <a:solidFill>
            <a:schemeClr val="tx2"/>
          </a:solidFill>
          <a:latin typeface="Times New Roman" pitchFamily="18" charset="0"/>
          <a:ea typeface="隶书" pitchFamily="49" charset="-122"/>
        </a:defRPr>
      </a:lvl8pPr>
      <a:lvl9pPr marL="1828800" algn="ctr" rtl="0" fontAlgn="base">
        <a:spcBef>
          <a:spcPct val="0"/>
        </a:spcBef>
        <a:spcAft>
          <a:spcPct val="0"/>
        </a:spcAft>
        <a:defRPr sz="6000">
          <a:solidFill>
            <a:schemeClr val="tx2"/>
          </a:solidFill>
          <a:latin typeface="Times New Roman" pitchFamily="18" charset="0"/>
          <a:ea typeface="隶书" pitchFamily="49" charset="-122"/>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u"/>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p"/>
        <a:defRPr sz="22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Ø"/>
        <a:defRPr sz="22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Ø"/>
        <a:defRPr sz="22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Ø"/>
        <a:defRPr sz="22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Ø"/>
        <a:defRPr sz="2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3.jpe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14.wmf"/><Relationship Id="rId4" Type="http://schemas.openxmlformats.org/officeDocument/2006/relationships/oleObject" Target="../embeddings/oleObject13.bin"/><Relationship Id="rId9" Type="http://schemas.openxmlformats.org/officeDocument/2006/relationships/image" Target="../media/image16.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6.bin"/><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8.wmf"/><Relationship Id="rId11" Type="http://schemas.openxmlformats.org/officeDocument/2006/relationships/image" Target="../media/image20.wmf"/><Relationship Id="rId5" Type="http://schemas.openxmlformats.org/officeDocument/2006/relationships/oleObject" Target="../embeddings/oleObject17.bin"/><Relationship Id="rId10" Type="http://schemas.openxmlformats.org/officeDocument/2006/relationships/oleObject" Target="../embeddings/oleObject19.bin"/><Relationship Id="rId4" Type="http://schemas.openxmlformats.org/officeDocument/2006/relationships/image" Target="../media/image17.wmf"/><Relationship Id="rId9" Type="http://schemas.openxmlformats.org/officeDocument/2006/relationships/image" Target="../media/image19.wmf"/></Relationships>
</file>

<file path=ppt/slides/_rels/slide14.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1.wmf"/><Relationship Id="rId11" Type="http://schemas.openxmlformats.org/officeDocument/2006/relationships/image" Target="../media/image13.jpeg"/><Relationship Id="rId5" Type="http://schemas.openxmlformats.org/officeDocument/2006/relationships/oleObject" Target="../embeddings/oleObject21.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23.bin"/></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5.wmf"/><Relationship Id="rId5" Type="http://schemas.openxmlformats.org/officeDocument/2006/relationships/oleObject" Target="../embeddings/oleObject25.bin"/><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8.wmf"/><Relationship Id="rId5" Type="http://schemas.openxmlformats.org/officeDocument/2006/relationships/oleObject" Target="../embeddings/oleObject28.bin"/><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0.wmf"/><Relationship Id="rId5" Type="http://schemas.openxmlformats.org/officeDocument/2006/relationships/oleObject" Target="../embeddings/oleObject30.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32.bin"/></Relationships>
</file>

<file path=ppt/slides/_rels/slide1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4.wmf"/><Relationship Id="rId5" Type="http://schemas.openxmlformats.org/officeDocument/2006/relationships/oleObject" Target="../embeddings/oleObject34.bin"/><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4.wmf"/><Relationship Id="rId5" Type="http://schemas.openxmlformats.org/officeDocument/2006/relationships/oleObject" Target="../embeddings/oleObject37.bin"/><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3.wmf"/><Relationship Id="rId5" Type="http://schemas.openxmlformats.org/officeDocument/2006/relationships/oleObject" Target="../embeddings/oleObject40.bin"/><Relationship Id="rId4" Type="http://schemas.openxmlformats.org/officeDocument/2006/relationships/image" Target="../media/image3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42.bin"/><Relationship Id="rId4" Type="http://schemas.openxmlformats.org/officeDocument/2006/relationships/image" Target="../media/image3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8.wmf"/></Relationships>
</file>

<file path=ppt/slides/_rels/slide23.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0.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6.wmf"/><Relationship Id="rId5" Type="http://schemas.openxmlformats.org/officeDocument/2006/relationships/oleObject" Target="../embeddings/oleObject51.bin"/><Relationship Id="rId4" Type="http://schemas.openxmlformats.org/officeDocument/2006/relationships/image" Target="../media/image45.wmf"/></Relationships>
</file>

<file path=ppt/slides/_rels/slide26.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8.wmf"/><Relationship Id="rId5" Type="http://schemas.openxmlformats.org/officeDocument/2006/relationships/oleObject" Target="../embeddings/oleObject53.bin"/><Relationship Id="rId4" Type="http://schemas.openxmlformats.org/officeDocument/2006/relationships/image" Target="../media/image47.wmf"/></Relationships>
</file>

<file path=ppt/slides/_rels/slide27.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51.wmf"/><Relationship Id="rId5" Type="http://schemas.openxmlformats.org/officeDocument/2006/relationships/oleObject" Target="../embeddings/oleObject56.bin"/><Relationship Id="rId4" Type="http://schemas.openxmlformats.org/officeDocument/2006/relationships/image" Target="../media/image50.wmf"/></Relationships>
</file>

<file path=ppt/slides/_rels/slide28.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4.wmf"/><Relationship Id="rId5" Type="http://schemas.openxmlformats.org/officeDocument/2006/relationships/oleObject" Target="../embeddings/oleObject59.bin"/><Relationship Id="rId4" Type="http://schemas.openxmlformats.org/officeDocument/2006/relationships/image" Target="../media/image53.wmf"/></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57.wmf"/><Relationship Id="rId5" Type="http://schemas.openxmlformats.org/officeDocument/2006/relationships/oleObject" Target="../embeddings/oleObject62.bin"/><Relationship Id="rId4" Type="http://schemas.openxmlformats.org/officeDocument/2006/relationships/image" Target="../media/image5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8.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60.wmf"/><Relationship Id="rId5" Type="http://schemas.openxmlformats.org/officeDocument/2006/relationships/oleObject" Target="../embeddings/oleObject65.bin"/><Relationship Id="rId4" Type="http://schemas.openxmlformats.org/officeDocument/2006/relationships/image" Target="../media/image5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62.wmf"/><Relationship Id="rId5" Type="http://schemas.openxmlformats.org/officeDocument/2006/relationships/oleObject" Target="../embeddings/oleObject67.bin"/><Relationship Id="rId4" Type="http://schemas.openxmlformats.org/officeDocument/2006/relationships/image" Target="../media/image61.wmf"/></Relationships>
</file>

<file path=ppt/slides/_rels/slide34.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64.wmf"/><Relationship Id="rId5" Type="http://schemas.openxmlformats.org/officeDocument/2006/relationships/oleObject" Target="../embeddings/oleObject69.bin"/><Relationship Id="rId4" Type="http://schemas.openxmlformats.org/officeDocument/2006/relationships/image" Target="../media/image63.wmf"/></Relationships>
</file>

<file path=ppt/slides/_rels/slide35.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67.wmf"/><Relationship Id="rId5" Type="http://schemas.openxmlformats.org/officeDocument/2006/relationships/oleObject" Target="../embeddings/oleObject72.bin"/><Relationship Id="rId4" Type="http://schemas.openxmlformats.org/officeDocument/2006/relationships/image" Target="../media/image66.wmf"/></Relationships>
</file>

<file path=ppt/slides/_rels/slide36.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79.bin"/><Relationship Id="rId3" Type="http://schemas.openxmlformats.org/officeDocument/2006/relationships/oleObject" Target="../embeddings/oleObject74.bin"/><Relationship Id="rId7" Type="http://schemas.openxmlformats.org/officeDocument/2006/relationships/oleObject" Target="../embeddings/oleObject76.bin"/><Relationship Id="rId12"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70.wmf"/><Relationship Id="rId11" Type="http://schemas.openxmlformats.org/officeDocument/2006/relationships/oleObject" Target="../embeddings/oleObject78.bin"/><Relationship Id="rId5" Type="http://schemas.openxmlformats.org/officeDocument/2006/relationships/oleObject" Target="../embeddings/oleObject75.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77.bin"/><Relationship Id="rId14" Type="http://schemas.openxmlformats.org/officeDocument/2006/relationships/image" Target="../media/image7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7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77.wmf"/><Relationship Id="rId5" Type="http://schemas.openxmlformats.org/officeDocument/2006/relationships/oleObject" Target="../embeddings/oleObject82.bin"/><Relationship Id="rId4" Type="http://schemas.openxmlformats.org/officeDocument/2006/relationships/image" Target="../media/image76.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40.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78.wmf"/><Relationship Id="rId5" Type="http://schemas.openxmlformats.org/officeDocument/2006/relationships/oleObject" Target="../embeddings/oleObject84.bin"/><Relationship Id="rId4" Type="http://schemas.openxmlformats.org/officeDocument/2006/relationships/image" Target="../media/image77.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81.wmf"/><Relationship Id="rId5" Type="http://schemas.openxmlformats.org/officeDocument/2006/relationships/oleObject" Target="../embeddings/oleObject87.bin"/><Relationship Id="rId4" Type="http://schemas.openxmlformats.org/officeDocument/2006/relationships/image" Target="../media/image80.wmf"/></Relationships>
</file>

<file path=ppt/slides/_rels/slide42.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83.wmf"/><Relationship Id="rId5" Type="http://schemas.openxmlformats.org/officeDocument/2006/relationships/oleObject" Target="../embeddings/oleObject89.bin"/><Relationship Id="rId4" Type="http://schemas.openxmlformats.org/officeDocument/2006/relationships/image" Target="../media/image82.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86.wmf"/><Relationship Id="rId5" Type="http://schemas.openxmlformats.org/officeDocument/2006/relationships/oleObject" Target="../embeddings/oleObject92.bin"/><Relationship Id="rId4" Type="http://schemas.openxmlformats.org/officeDocument/2006/relationships/image" Target="../media/image85.wmf"/></Relationships>
</file>

<file path=ppt/slides/_rels/slide4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98.bin"/><Relationship Id="rId18" Type="http://schemas.openxmlformats.org/officeDocument/2006/relationships/image" Target="../media/image95.wmf"/><Relationship Id="rId26" Type="http://schemas.openxmlformats.org/officeDocument/2006/relationships/image" Target="../media/image99.wmf"/><Relationship Id="rId3" Type="http://schemas.openxmlformats.org/officeDocument/2006/relationships/oleObject" Target="../embeddings/oleObject93.bin"/><Relationship Id="rId21" Type="http://schemas.openxmlformats.org/officeDocument/2006/relationships/oleObject" Target="../embeddings/oleObject102.bin"/><Relationship Id="rId34" Type="http://schemas.openxmlformats.org/officeDocument/2006/relationships/image" Target="../media/image103.wmf"/><Relationship Id="rId7" Type="http://schemas.openxmlformats.org/officeDocument/2006/relationships/oleObject" Target="../embeddings/oleObject95.bin"/><Relationship Id="rId12" Type="http://schemas.openxmlformats.org/officeDocument/2006/relationships/image" Target="../media/image92.wmf"/><Relationship Id="rId17" Type="http://schemas.openxmlformats.org/officeDocument/2006/relationships/oleObject" Target="../embeddings/oleObject100.bin"/><Relationship Id="rId25" Type="http://schemas.openxmlformats.org/officeDocument/2006/relationships/oleObject" Target="../embeddings/oleObject104.bin"/><Relationship Id="rId33" Type="http://schemas.openxmlformats.org/officeDocument/2006/relationships/oleObject" Target="../embeddings/oleObject108.bin"/><Relationship Id="rId2" Type="http://schemas.openxmlformats.org/officeDocument/2006/relationships/slideLayout" Target="../slideLayouts/slideLayout2.xml"/><Relationship Id="rId16" Type="http://schemas.openxmlformats.org/officeDocument/2006/relationships/image" Target="../media/image94.wmf"/><Relationship Id="rId20" Type="http://schemas.openxmlformats.org/officeDocument/2006/relationships/image" Target="../media/image96.wmf"/><Relationship Id="rId29" Type="http://schemas.openxmlformats.org/officeDocument/2006/relationships/oleObject" Target="../embeddings/oleObject106.bin"/><Relationship Id="rId1" Type="http://schemas.openxmlformats.org/officeDocument/2006/relationships/vmlDrawing" Target="../drawings/vmlDrawing38.vml"/><Relationship Id="rId6" Type="http://schemas.openxmlformats.org/officeDocument/2006/relationships/image" Target="../media/image89.wmf"/><Relationship Id="rId11" Type="http://schemas.openxmlformats.org/officeDocument/2006/relationships/oleObject" Target="../embeddings/oleObject97.bin"/><Relationship Id="rId24" Type="http://schemas.openxmlformats.org/officeDocument/2006/relationships/image" Target="../media/image98.wmf"/><Relationship Id="rId32" Type="http://schemas.openxmlformats.org/officeDocument/2006/relationships/image" Target="../media/image102.wmf"/><Relationship Id="rId5" Type="http://schemas.openxmlformats.org/officeDocument/2006/relationships/oleObject" Target="../embeddings/oleObject94.bin"/><Relationship Id="rId15" Type="http://schemas.openxmlformats.org/officeDocument/2006/relationships/oleObject" Target="../embeddings/oleObject99.bin"/><Relationship Id="rId23" Type="http://schemas.openxmlformats.org/officeDocument/2006/relationships/oleObject" Target="../embeddings/oleObject103.bin"/><Relationship Id="rId28" Type="http://schemas.openxmlformats.org/officeDocument/2006/relationships/image" Target="../media/image100.wmf"/><Relationship Id="rId10" Type="http://schemas.openxmlformats.org/officeDocument/2006/relationships/image" Target="../media/image91.wmf"/><Relationship Id="rId19" Type="http://schemas.openxmlformats.org/officeDocument/2006/relationships/oleObject" Target="../embeddings/oleObject101.bin"/><Relationship Id="rId31" Type="http://schemas.openxmlformats.org/officeDocument/2006/relationships/oleObject" Target="../embeddings/oleObject107.bin"/><Relationship Id="rId4" Type="http://schemas.openxmlformats.org/officeDocument/2006/relationships/image" Target="../media/image88.wmf"/><Relationship Id="rId9" Type="http://schemas.openxmlformats.org/officeDocument/2006/relationships/oleObject" Target="../embeddings/oleObject96.bin"/><Relationship Id="rId14" Type="http://schemas.openxmlformats.org/officeDocument/2006/relationships/image" Target="../media/image93.wmf"/><Relationship Id="rId22" Type="http://schemas.openxmlformats.org/officeDocument/2006/relationships/image" Target="../media/image97.wmf"/><Relationship Id="rId27" Type="http://schemas.openxmlformats.org/officeDocument/2006/relationships/oleObject" Target="../embeddings/oleObject105.bin"/><Relationship Id="rId30" Type="http://schemas.openxmlformats.org/officeDocument/2006/relationships/image" Target="../media/image101.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104.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106.wmf"/><Relationship Id="rId5" Type="http://schemas.openxmlformats.org/officeDocument/2006/relationships/oleObject" Target="../embeddings/oleObject111.bin"/><Relationship Id="rId4" Type="http://schemas.openxmlformats.org/officeDocument/2006/relationships/image" Target="../media/image105.wmf"/></Relationships>
</file>

<file path=ppt/slides/_rels/slide48.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112.bin"/><Relationship Id="rId7" Type="http://schemas.openxmlformats.org/officeDocument/2006/relationships/oleObject" Target="../embeddings/oleObject114.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08.wmf"/><Relationship Id="rId5" Type="http://schemas.openxmlformats.org/officeDocument/2006/relationships/oleObject" Target="../embeddings/oleObject113.bin"/><Relationship Id="rId4" Type="http://schemas.openxmlformats.org/officeDocument/2006/relationships/image" Target="../media/image107.wmf"/></Relationships>
</file>

<file path=ppt/slides/_rels/slide49.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115.bin"/><Relationship Id="rId7" Type="http://schemas.openxmlformats.org/officeDocument/2006/relationships/oleObject" Target="../embeddings/oleObject117.bin"/><Relationship Id="rId12" Type="http://schemas.openxmlformats.org/officeDocument/2006/relationships/image" Target="../media/image114.wmf"/><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11.wmf"/><Relationship Id="rId11" Type="http://schemas.openxmlformats.org/officeDocument/2006/relationships/oleObject" Target="../embeddings/oleObject119.bin"/><Relationship Id="rId5" Type="http://schemas.openxmlformats.org/officeDocument/2006/relationships/oleObject" Target="../embeddings/oleObject116.bin"/><Relationship Id="rId10" Type="http://schemas.openxmlformats.org/officeDocument/2006/relationships/image" Target="../media/image113.wmf"/><Relationship Id="rId4" Type="http://schemas.openxmlformats.org/officeDocument/2006/relationships/image" Target="../media/image110.wmf"/><Relationship Id="rId9" Type="http://schemas.openxmlformats.org/officeDocument/2006/relationships/oleObject" Target="../embeddings/oleObject118.bin"/></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115.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11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117.wmf"/></Relationships>
</file>

<file path=ppt/slides/_rels/slide53.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oleObject" Target="../embeddings/oleObject123.bin"/><Relationship Id="rId7" Type="http://schemas.openxmlformats.org/officeDocument/2006/relationships/oleObject" Target="../embeddings/oleObject125.bin"/><Relationship Id="rId12" Type="http://schemas.openxmlformats.org/officeDocument/2006/relationships/image" Target="../media/image117.wmf"/><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119.wmf"/><Relationship Id="rId11" Type="http://schemas.openxmlformats.org/officeDocument/2006/relationships/oleObject" Target="../embeddings/oleObject127.bin"/><Relationship Id="rId5" Type="http://schemas.openxmlformats.org/officeDocument/2006/relationships/oleObject" Target="../embeddings/oleObject124.bin"/><Relationship Id="rId10" Type="http://schemas.openxmlformats.org/officeDocument/2006/relationships/image" Target="../media/image121.wmf"/><Relationship Id="rId4" Type="http://schemas.openxmlformats.org/officeDocument/2006/relationships/image" Target="../media/image118.wmf"/><Relationship Id="rId9" Type="http://schemas.openxmlformats.org/officeDocument/2006/relationships/oleObject" Target="../embeddings/oleObject126.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122.wmf"/></Relationships>
</file>

<file path=ppt/slides/_rels/slide55.xml.rels><?xml version="1.0" encoding="UTF-8" standalone="yes"?>
<Relationships xmlns="http://schemas.openxmlformats.org/package/2006/relationships"><Relationship Id="rId8" Type="http://schemas.openxmlformats.org/officeDocument/2006/relationships/image" Target="../media/image115.wmf"/><Relationship Id="rId13" Type="http://schemas.openxmlformats.org/officeDocument/2006/relationships/oleObject" Target="../embeddings/oleObject134.bin"/><Relationship Id="rId3" Type="http://schemas.openxmlformats.org/officeDocument/2006/relationships/oleObject" Target="../embeddings/oleObject129.bin"/><Relationship Id="rId7" Type="http://schemas.openxmlformats.org/officeDocument/2006/relationships/oleObject" Target="../embeddings/oleObject131.bin"/><Relationship Id="rId12" Type="http://schemas.openxmlformats.org/officeDocument/2006/relationships/image" Target="../media/image126.w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124.wmf"/><Relationship Id="rId11" Type="http://schemas.openxmlformats.org/officeDocument/2006/relationships/oleObject" Target="../embeddings/oleObject133.bin"/><Relationship Id="rId5" Type="http://schemas.openxmlformats.org/officeDocument/2006/relationships/oleObject" Target="../embeddings/oleObject130.bin"/><Relationship Id="rId10" Type="http://schemas.openxmlformats.org/officeDocument/2006/relationships/image" Target="../media/image125.wmf"/><Relationship Id="rId4" Type="http://schemas.openxmlformats.org/officeDocument/2006/relationships/image" Target="../media/image123.wmf"/><Relationship Id="rId9" Type="http://schemas.openxmlformats.org/officeDocument/2006/relationships/oleObject" Target="../embeddings/oleObject132.bin"/><Relationship Id="rId14" Type="http://schemas.openxmlformats.org/officeDocument/2006/relationships/image" Target="../media/image127.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128.wmf"/><Relationship Id="rId5" Type="http://schemas.openxmlformats.org/officeDocument/2006/relationships/oleObject" Target="../embeddings/oleObject136.bin"/><Relationship Id="rId4" Type="http://schemas.openxmlformats.org/officeDocument/2006/relationships/image" Target="../media/image127.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image" Target="../media/image125.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38.bin"/><Relationship Id="rId7" Type="http://schemas.openxmlformats.org/officeDocument/2006/relationships/image" Target="../media/image131.png"/><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130.wmf"/><Relationship Id="rId5" Type="http://schemas.openxmlformats.org/officeDocument/2006/relationships/oleObject" Target="../embeddings/oleObject139.bin"/><Relationship Id="rId4" Type="http://schemas.openxmlformats.org/officeDocument/2006/relationships/image" Target="../media/image129.wmf"/></Relationships>
</file>

<file path=ppt/slides/_rels/slide59.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oleObject" Target="../embeddings/oleObject140.bin"/><Relationship Id="rId7" Type="http://schemas.openxmlformats.org/officeDocument/2006/relationships/oleObject" Target="../embeddings/oleObject142.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133.wmf"/><Relationship Id="rId5" Type="http://schemas.openxmlformats.org/officeDocument/2006/relationships/oleObject" Target="../embeddings/oleObject141.bin"/><Relationship Id="rId10" Type="http://schemas.openxmlformats.org/officeDocument/2006/relationships/image" Target="../media/image135.wmf"/><Relationship Id="rId4" Type="http://schemas.openxmlformats.org/officeDocument/2006/relationships/image" Target="../media/image132.wmf"/><Relationship Id="rId9" Type="http://schemas.openxmlformats.org/officeDocument/2006/relationships/oleObject" Target="../embeddings/oleObject143.bin"/></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7.bin"/><Relationship Id="rId4" Type="http://schemas.openxmlformats.org/officeDocument/2006/relationships/image" Target="../media/image6.wmf"/></Relationships>
</file>

<file path=ppt/slides/_rels/slide60.xml.rels><?xml version="1.0" encoding="UTF-8" standalone="yes"?>
<Relationships xmlns="http://schemas.openxmlformats.org/package/2006/relationships"><Relationship Id="rId3" Type="http://schemas.openxmlformats.org/officeDocument/2006/relationships/image" Target="../media/image138.png"/><Relationship Id="rId7" Type="http://schemas.openxmlformats.org/officeDocument/2006/relationships/image" Target="../media/image137.w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145.bin"/><Relationship Id="rId5" Type="http://schemas.openxmlformats.org/officeDocument/2006/relationships/image" Target="../media/image136.wmf"/><Relationship Id="rId4" Type="http://schemas.openxmlformats.org/officeDocument/2006/relationships/oleObject" Target="../embeddings/oleObject144.bin"/></Relationships>
</file>

<file path=ppt/slides/_rels/slide61.x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oleObject" Target="../embeddings/oleObject146.bin"/><Relationship Id="rId7" Type="http://schemas.openxmlformats.org/officeDocument/2006/relationships/oleObject" Target="../embeddings/oleObject148.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140.wmf"/><Relationship Id="rId5" Type="http://schemas.openxmlformats.org/officeDocument/2006/relationships/oleObject" Target="../embeddings/oleObject147.bin"/><Relationship Id="rId4" Type="http://schemas.openxmlformats.org/officeDocument/2006/relationships/image" Target="../media/image139.wmf"/></Relationships>
</file>

<file path=ppt/slides/_rels/slide62.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144.wmf"/><Relationship Id="rId5" Type="http://schemas.openxmlformats.org/officeDocument/2006/relationships/oleObject" Target="../embeddings/oleObject150.bin"/><Relationship Id="rId4" Type="http://schemas.openxmlformats.org/officeDocument/2006/relationships/image" Target="../media/image143.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2.xml"/><Relationship Id="rId1" Type="http://schemas.openxmlformats.org/officeDocument/2006/relationships/vmlDrawing" Target="../drawings/vmlDrawing56.vml"/><Relationship Id="rId5" Type="http://schemas.openxmlformats.org/officeDocument/2006/relationships/image" Target="../media/image146.jpeg"/><Relationship Id="rId4" Type="http://schemas.openxmlformats.org/officeDocument/2006/relationships/image" Target="../media/image145.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image" Target="../media/image133.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image" Target="../media/image148.wmf"/><Relationship Id="rId5" Type="http://schemas.openxmlformats.org/officeDocument/2006/relationships/oleObject" Target="../embeddings/oleObject154.bin"/><Relationship Id="rId4" Type="http://schemas.openxmlformats.org/officeDocument/2006/relationships/image" Target="../media/image14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Layout" Target="../slideLayouts/slideLayout2.xml"/><Relationship Id="rId1" Type="http://schemas.openxmlformats.org/officeDocument/2006/relationships/vmlDrawing" Target="../drawings/vmlDrawing59.vml"/><Relationship Id="rId4" Type="http://schemas.openxmlformats.org/officeDocument/2006/relationships/image" Target="../media/image150.wmf"/></Relationships>
</file>

<file path=ppt/slides/_rels/slide74.xml.rels><?xml version="1.0" encoding="UTF-8" standalone="yes"?>
<Relationships xmlns="http://schemas.openxmlformats.org/package/2006/relationships"><Relationship Id="rId8" Type="http://schemas.openxmlformats.org/officeDocument/2006/relationships/image" Target="../media/image152.wmf"/><Relationship Id="rId13" Type="http://schemas.openxmlformats.org/officeDocument/2006/relationships/oleObject" Target="../embeddings/oleObject161.bin"/><Relationship Id="rId3" Type="http://schemas.openxmlformats.org/officeDocument/2006/relationships/oleObject" Target="../embeddings/oleObject156.bin"/><Relationship Id="rId7" Type="http://schemas.openxmlformats.org/officeDocument/2006/relationships/oleObject" Target="../embeddings/oleObject158.bin"/><Relationship Id="rId12" Type="http://schemas.openxmlformats.org/officeDocument/2006/relationships/image" Target="../media/image154.wmf"/><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image" Target="../media/image150.wmf"/><Relationship Id="rId11" Type="http://schemas.openxmlformats.org/officeDocument/2006/relationships/oleObject" Target="../embeddings/oleObject160.bin"/><Relationship Id="rId5" Type="http://schemas.openxmlformats.org/officeDocument/2006/relationships/oleObject" Target="../embeddings/oleObject157.bin"/><Relationship Id="rId10" Type="http://schemas.openxmlformats.org/officeDocument/2006/relationships/image" Target="../media/image153.wmf"/><Relationship Id="rId4" Type="http://schemas.openxmlformats.org/officeDocument/2006/relationships/image" Target="../media/image151.wmf"/><Relationship Id="rId9" Type="http://schemas.openxmlformats.org/officeDocument/2006/relationships/oleObject" Target="../embeddings/oleObject159.bin"/><Relationship Id="rId14" Type="http://schemas.openxmlformats.org/officeDocument/2006/relationships/image" Target="../media/image155.wmf"/></Relationships>
</file>

<file path=ppt/slides/_rels/slide75.xml.rels><?xml version="1.0" encoding="UTF-8" standalone="yes"?>
<Relationships xmlns="http://schemas.openxmlformats.org/package/2006/relationships"><Relationship Id="rId8" Type="http://schemas.openxmlformats.org/officeDocument/2006/relationships/image" Target="../media/image157.wmf"/><Relationship Id="rId3" Type="http://schemas.openxmlformats.org/officeDocument/2006/relationships/oleObject" Target="../embeddings/oleObject162.bin"/><Relationship Id="rId7" Type="http://schemas.openxmlformats.org/officeDocument/2006/relationships/oleObject" Target="../embeddings/oleObject164.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image" Target="../media/image156.wmf"/><Relationship Id="rId5" Type="http://schemas.openxmlformats.org/officeDocument/2006/relationships/oleObject" Target="../embeddings/oleObject163.bin"/><Relationship Id="rId4" Type="http://schemas.openxmlformats.org/officeDocument/2006/relationships/image" Target="../media/image155.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image" Target="../media/image159.wmf"/><Relationship Id="rId5" Type="http://schemas.openxmlformats.org/officeDocument/2006/relationships/oleObject" Target="../embeddings/oleObject166.bin"/><Relationship Id="rId4" Type="http://schemas.openxmlformats.org/officeDocument/2006/relationships/image" Target="../media/image158.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image" Target="../media/image161.wmf"/><Relationship Id="rId5" Type="http://schemas.openxmlformats.org/officeDocument/2006/relationships/oleObject" Target="../embeddings/oleObject168.bin"/><Relationship Id="rId4" Type="http://schemas.openxmlformats.org/officeDocument/2006/relationships/image" Target="../media/image160.wmf"/></Relationships>
</file>

<file path=ppt/slides/_rels/slide78.xml.rels><?xml version="1.0" encoding="UTF-8" standalone="yes"?>
<Relationships xmlns="http://schemas.openxmlformats.org/package/2006/relationships"><Relationship Id="rId8" Type="http://schemas.openxmlformats.org/officeDocument/2006/relationships/image" Target="../media/image163.wmf"/><Relationship Id="rId3" Type="http://schemas.openxmlformats.org/officeDocument/2006/relationships/oleObject" Target="../embeddings/oleObject169.bin"/><Relationship Id="rId7" Type="http://schemas.openxmlformats.org/officeDocument/2006/relationships/oleObject" Target="../embeddings/oleObject171.bin"/><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image" Target="../media/image162.wmf"/><Relationship Id="rId5" Type="http://schemas.openxmlformats.org/officeDocument/2006/relationships/oleObject" Target="../embeddings/oleObject170.bin"/><Relationship Id="rId10" Type="http://schemas.openxmlformats.org/officeDocument/2006/relationships/image" Target="../media/image164.wmf"/><Relationship Id="rId4" Type="http://schemas.openxmlformats.org/officeDocument/2006/relationships/image" Target="../media/image161.wmf"/><Relationship Id="rId9" Type="http://schemas.openxmlformats.org/officeDocument/2006/relationships/oleObject" Target="../embeddings/oleObject172.bin"/></Relationships>
</file>

<file path=ppt/slides/_rels/slide79.xml.rels><?xml version="1.0" encoding="UTF-8" standalone="yes"?>
<Relationships xmlns="http://schemas.openxmlformats.org/package/2006/relationships"><Relationship Id="rId8" Type="http://schemas.openxmlformats.org/officeDocument/2006/relationships/image" Target="../media/image167.wmf"/><Relationship Id="rId3" Type="http://schemas.openxmlformats.org/officeDocument/2006/relationships/oleObject" Target="../embeddings/oleObject173.bin"/><Relationship Id="rId7" Type="http://schemas.openxmlformats.org/officeDocument/2006/relationships/oleObject" Target="../embeddings/oleObject175.bin"/><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image" Target="../media/image166.wmf"/><Relationship Id="rId5" Type="http://schemas.openxmlformats.org/officeDocument/2006/relationships/oleObject" Target="../embeddings/oleObject174.bin"/><Relationship Id="rId4" Type="http://schemas.openxmlformats.org/officeDocument/2006/relationships/image" Target="../media/image16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80.xml.rels><?xml version="1.0" encoding="UTF-8" standalone="yes"?>
<Relationships xmlns="http://schemas.openxmlformats.org/package/2006/relationships"><Relationship Id="rId8" Type="http://schemas.openxmlformats.org/officeDocument/2006/relationships/image" Target="../media/image158.wmf"/><Relationship Id="rId3" Type="http://schemas.openxmlformats.org/officeDocument/2006/relationships/oleObject" Target="../embeddings/oleObject176.bin"/><Relationship Id="rId7" Type="http://schemas.openxmlformats.org/officeDocument/2006/relationships/oleObject" Target="../embeddings/oleObject178.bin"/><Relationship Id="rId12" Type="http://schemas.openxmlformats.org/officeDocument/2006/relationships/image" Target="../media/image169.wmf"/><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image" Target="../media/image157.wmf"/><Relationship Id="rId11" Type="http://schemas.openxmlformats.org/officeDocument/2006/relationships/oleObject" Target="../embeddings/oleObject180.bin"/><Relationship Id="rId5" Type="http://schemas.openxmlformats.org/officeDocument/2006/relationships/oleObject" Target="../embeddings/oleObject177.bin"/><Relationship Id="rId10" Type="http://schemas.openxmlformats.org/officeDocument/2006/relationships/image" Target="../media/image168.wmf"/><Relationship Id="rId4" Type="http://schemas.openxmlformats.org/officeDocument/2006/relationships/image" Target="../media/image167.wmf"/><Relationship Id="rId9" Type="http://schemas.openxmlformats.org/officeDocument/2006/relationships/oleObject" Target="../embeddings/oleObject179.bin"/></Relationships>
</file>

<file path=ppt/slides/_rels/slide81.xml.rels><?xml version="1.0" encoding="UTF-8" standalone="yes"?>
<Relationships xmlns="http://schemas.openxmlformats.org/package/2006/relationships"><Relationship Id="rId8" Type="http://schemas.openxmlformats.org/officeDocument/2006/relationships/image" Target="../media/image172.wmf"/><Relationship Id="rId3" Type="http://schemas.openxmlformats.org/officeDocument/2006/relationships/oleObject" Target="../embeddings/oleObject181.bin"/><Relationship Id="rId7" Type="http://schemas.openxmlformats.org/officeDocument/2006/relationships/oleObject" Target="../embeddings/oleObject183.bin"/><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image" Target="../media/image171.wmf"/><Relationship Id="rId5" Type="http://schemas.openxmlformats.org/officeDocument/2006/relationships/oleObject" Target="../embeddings/oleObject182.bin"/><Relationship Id="rId10" Type="http://schemas.openxmlformats.org/officeDocument/2006/relationships/image" Target="../media/image173.wmf"/><Relationship Id="rId4" Type="http://schemas.openxmlformats.org/officeDocument/2006/relationships/image" Target="../media/image170.wmf"/><Relationship Id="rId9" Type="http://schemas.openxmlformats.org/officeDocument/2006/relationships/oleObject" Target="../embeddings/oleObject184.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2.xml"/><Relationship Id="rId1" Type="http://schemas.openxmlformats.org/officeDocument/2006/relationships/vmlDrawing" Target="../drawings/vmlDrawing68.vml"/><Relationship Id="rId5" Type="http://schemas.openxmlformats.org/officeDocument/2006/relationships/image" Target="../media/image175.jpeg"/><Relationship Id="rId4" Type="http://schemas.openxmlformats.org/officeDocument/2006/relationships/image" Target="../media/image174.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178.wmf"/><Relationship Id="rId3" Type="http://schemas.openxmlformats.org/officeDocument/2006/relationships/oleObject" Target="../embeddings/oleObject186.bin"/><Relationship Id="rId7" Type="http://schemas.openxmlformats.org/officeDocument/2006/relationships/oleObject" Target="../embeddings/oleObject188.bin"/><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image" Target="../media/image177.wmf"/><Relationship Id="rId5" Type="http://schemas.openxmlformats.org/officeDocument/2006/relationships/oleObject" Target="../embeddings/oleObject187.bin"/><Relationship Id="rId10" Type="http://schemas.openxmlformats.org/officeDocument/2006/relationships/image" Target="../media/image179.wmf"/><Relationship Id="rId4" Type="http://schemas.openxmlformats.org/officeDocument/2006/relationships/image" Target="../media/image176.wmf"/><Relationship Id="rId9" Type="http://schemas.openxmlformats.org/officeDocument/2006/relationships/oleObject" Target="../embeddings/oleObject189.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creativecommons.org/licenses/by-sa/3.0/deed.zh" TargetMode="External"/><Relationship Id="rId2" Type="http://schemas.openxmlformats.org/officeDocument/2006/relationships/hyperlink" Target="http://cnzhx.net/" TargetMode="External"/><Relationship Id="rId1" Type="http://schemas.openxmlformats.org/officeDocument/2006/relationships/slideLayout" Target="../slideLayouts/slideLayout7.xml"/><Relationship Id="rId4" Type="http://schemas.openxmlformats.org/officeDocument/2006/relationships/hyperlink" Target="http://cnzhx.net/teaching/principles-of-communication/" TargetMode="Externa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5C8CCE2F-23BE-492E-95F1-D0907876C4A7}" type="slidenum">
              <a:rPr lang="en-US" altLang="zh-CN" sz="1400" b="0" smtClean="0">
                <a:latin typeface="Tahoma" pitchFamily="34" charset="0"/>
                <a:ea typeface="宋体" charset="-122"/>
              </a:rPr>
              <a:pPr eaLnBrk="1" hangingPunct="1">
                <a:spcBef>
                  <a:spcPct val="0"/>
                </a:spcBef>
                <a:buClrTx/>
                <a:buSzTx/>
                <a:buFontTx/>
                <a:buNone/>
              </a:pPr>
              <a:t>1</a:t>
            </a:fld>
            <a:endParaRPr lang="en-US" altLang="zh-CN" sz="1400" b="0" smtClean="0">
              <a:latin typeface="Tahoma" pitchFamily="34" charset="0"/>
              <a:ea typeface="宋体" charset="-122"/>
            </a:endParaRPr>
          </a:p>
        </p:txBody>
      </p:sp>
      <p:sp>
        <p:nvSpPr>
          <p:cNvPr id="2051" name="Rectangle 6"/>
          <p:cNvSpPr>
            <a:spLocks noGrp="1" noChangeArrowheads="1"/>
          </p:cNvSpPr>
          <p:nvPr>
            <p:ph type="ctrTitle"/>
          </p:nvPr>
        </p:nvSpPr>
        <p:spPr/>
        <p:txBody>
          <a:bodyPr/>
          <a:lstStyle/>
          <a:p>
            <a:pPr eaLnBrk="1" hangingPunct="1"/>
            <a:r>
              <a:rPr lang="zh-CN" altLang="en-US" sz="10600" smtClean="0"/>
              <a:t>通信原理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24ED239C-3764-4CFF-B39C-62EFF8DC79BC}" type="slidenum">
              <a:rPr lang="en-US" altLang="zh-CN" sz="1400" b="0" smtClean="0">
                <a:latin typeface="Tahoma" pitchFamily="34" charset="0"/>
                <a:ea typeface="宋体" charset="-122"/>
              </a:rPr>
              <a:pPr eaLnBrk="1" hangingPunct="1">
                <a:spcBef>
                  <a:spcPct val="0"/>
                </a:spcBef>
                <a:buClrTx/>
                <a:buSzTx/>
                <a:buFontTx/>
                <a:buNone/>
              </a:pPr>
              <a:t>10</a:t>
            </a:fld>
            <a:endParaRPr lang="en-US" altLang="zh-CN" sz="1400" b="0" smtClean="0">
              <a:latin typeface="Tahoma" pitchFamily="34" charset="0"/>
              <a:ea typeface="宋体" charset="-122"/>
            </a:endParaRPr>
          </a:p>
        </p:txBody>
      </p:sp>
      <p:sp>
        <p:nvSpPr>
          <p:cNvPr id="11267" name="Rectangle 2"/>
          <p:cNvSpPr>
            <a:spLocks noGrp="1" noChangeArrowheads="1"/>
          </p:cNvSpPr>
          <p:nvPr>
            <p:ph type="title"/>
          </p:nvPr>
        </p:nvSpPr>
        <p:spPr/>
        <p:txBody>
          <a:bodyPr/>
          <a:lstStyle/>
          <a:p>
            <a:pPr eaLnBrk="1" hangingPunct="1"/>
            <a:r>
              <a:rPr lang="en-US" altLang="zh-CN" sz="4400" b="1" dirty="0"/>
              <a:t>10.2 </a:t>
            </a:r>
            <a:r>
              <a:rPr lang="zh-CN" altLang="en-US" sz="4400" b="1" dirty="0"/>
              <a:t>数字信号的最佳接收</a:t>
            </a:r>
          </a:p>
        </p:txBody>
      </p:sp>
      <p:sp>
        <p:nvSpPr>
          <p:cNvPr id="31747" name="Rectangle 3"/>
          <p:cNvSpPr>
            <a:spLocks noGrp="1" noChangeArrowheads="1"/>
          </p:cNvSpPr>
          <p:nvPr>
            <p:ph type="body" idx="1"/>
          </p:nvPr>
        </p:nvSpPr>
        <p:spPr/>
        <p:txBody>
          <a:bodyPr/>
          <a:lstStyle/>
          <a:p>
            <a:pPr lvl="1" eaLnBrk="1" hangingPunct="1"/>
            <a:r>
              <a:rPr lang="zh-CN" altLang="en-US" sz="2400" dirty="0" smtClean="0"/>
              <a:t>“最佳”的</a:t>
            </a:r>
            <a:r>
              <a:rPr lang="zh-CN" altLang="en-US" sz="2400" b="1" dirty="0" smtClean="0"/>
              <a:t>准则</a:t>
            </a:r>
            <a:r>
              <a:rPr lang="zh-CN" altLang="en-US" sz="2400" dirty="0" smtClean="0"/>
              <a:t>：</a:t>
            </a:r>
            <a:r>
              <a:rPr lang="zh-CN" altLang="en-US" sz="2400" b="1" dirty="0" smtClean="0">
                <a:solidFill>
                  <a:srgbClr val="C00000"/>
                </a:solidFill>
              </a:rPr>
              <a:t>错误概率最小</a:t>
            </a:r>
          </a:p>
          <a:p>
            <a:pPr lvl="1" eaLnBrk="1" hangingPunct="1"/>
            <a:r>
              <a:rPr lang="zh-CN" altLang="en-US" sz="2400" dirty="0" smtClean="0"/>
              <a:t>产生错误的原因：暂不考虑失真的影响，主要讨论在二进制数字通信系统中如何使</a:t>
            </a:r>
            <a:r>
              <a:rPr lang="zh-CN" altLang="en-US" sz="2400" b="1" dirty="0" smtClean="0"/>
              <a:t>噪声引起</a:t>
            </a:r>
            <a:r>
              <a:rPr lang="zh-CN" altLang="en-US" sz="2400" dirty="0" smtClean="0"/>
              <a:t>的错误概率最小。</a:t>
            </a:r>
          </a:p>
          <a:p>
            <a:pPr lvl="1" eaLnBrk="1" hangingPunct="1"/>
            <a:r>
              <a:rPr lang="zh-CN" altLang="en-US" sz="2400" dirty="0" smtClean="0"/>
              <a:t>判决规则</a:t>
            </a:r>
          </a:p>
          <a:p>
            <a:pPr lvl="2" eaLnBrk="1" hangingPunct="1">
              <a:buFont typeface="Wingdings" pitchFamily="2" charset="2"/>
              <a:buNone/>
            </a:pPr>
            <a:r>
              <a:rPr lang="zh-CN" altLang="en-US" sz="2200" dirty="0" smtClean="0"/>
              <a:t>	在一个二进制通信系统中，总误码率</a:t>
            </a:r>
            <a:r>
              <a:rPr lang="en-US" altLang="zh-CN" sz="2200" i="1" dirty="0" err="1" smtClean="0"/>
              <a:t>P</a:t>
            </a:r>
            <a:r>
              <a:rPr lang="en-US" altLang="zh-CN" sz="2200" i="1" baseline="-25000" dirty="0" err="1" smtClean="0"/>
              <a:t>e</a:t>
            </a:r>
            <a:r>
              <a:rPr lang="zh-CN" altLang="en-US" sz="2200" dirty="0" smtClean="0"/>
              <a:t>等于</a:t>
            </a:r>
          </a:p>
          <a:p>
            <a:pPr lvl="2" eaLnBrk="1" hangingPunct="1">
              <a:buFont typeface="Wingdings" pitchFamily="2" charset="2"/>
              <a:buNone/>
            </a:pPr>
            <a:endParaRPr lang="zh-CN" altLang="en-US" sz="2200" dirty="0" smtClean="0"/>
          </a:p>
          <a:p>
            <a:pPr lvl="2" eaLnBrk="1" hangingPunct="1">
              <a:buFont typeface="Wingdings" pitchFamily="2" charset="2"/>
              <a:buNone/>
            </a:pPr>
            <a:r>
              <a:rPr lang="zh-CN" altLang="en-US" sz="2200" dirty="0" smtClean="0"/>
              <a:t>	式中</a:t>
            </a:r>
          </a:p>
          <a:p>
            <a:pPr lvl="2" eaLnBrk="1" hangingPunct="1">
              <a:buFont typeface="Wingdings" pitchFamily="2" charset="2"/>
              <a:buNone/>
            </a:pPr>
            <a:r>
              <a:rPr lang="zh-CN" altLang="en-US" sz="2200" dirty="0" smtClean="0"/>
              <a:t>	</a:t>
            </a:r>
            <a:r>
              <a:rPr lang="en-US" altLang="zh-CN" sz="2200" i="1" dirty="0" smtClean="0"/>
              <a:t>P</a:t>
            </a:r>
            <a:r>
              <a:rPr lang="en-US" altLang="zh-CN" sz="2200" baseline="-25000" dirty="0" smtClean="0"/>
              <a:t>e1</a:t>
            </a:r>
            <a:r>
              <a:rPr lang="en-US" altLang="zh-CN" sz="2200" dirty="0" smtClean="0"/>
              <a:t> </a:t>
            </a:r>
            <a:r>
              <a:rPr lang="en-US" altLang="zh-CN" sz="2200" dirty="0" smtClean="0"/>
              <a:t>= </a:t>
            </a:r>
            <a:r>
              <a:rPr lang="en-US" altLang="zh-CN" sz="2200" i="1" dirty="0" smtClean="0"/>
              <a:t>P</a:t>
            </a:r>
            <a:r>
              <a:rPr lang="en-US" altLang="zh-CN" sz="2200" dirty="0" smtClean="0"/>
              <a:t>(0/1) </a:t>
            </a:r>
            <a:r>
              <a:rPr lang="zh-CN" altLang="en-US" sz="2200" dirty="0" smtClean="0"/>
              <a:t>－ 发送“</a:t>
            </a:r>
            <a:r>
              <a:rPr lang="en-US" altLang="zh-CN" sz="2200" dirty="0" smtClean="0"/>
              <a:t>1</a:t>
            </a:r>
            <a:r>
              <a:rPr lang="zh-CN" altLang="en-US" sz="2200" dirty="0" smtClean="0"/>
              <a:t>”时</a:t>
            </a:r>
            <a:r>
              <a:rPr lang="zh-CN" altLang="en-US" sz="2200" dirty="0" smtClean="0"/>
              <a:t>，收到“</a:t>
            </a:r>
            <a:r>
              <a:rPr lang="en-US" altLang="zh-CN" sz="2200" dirty="0" smtClean="0"/>
              <a:t>0</a:t>
            </a:r>
            <a:r>
              <a:rPr lang="zh-CN" altLang="en-US" sz="2200" dirty="0" smtClean="0"/>
              <a:t>”的</a:t>
            </a:r>
            <a:r>
              <a:rPr lang="zh-CN" altLang="en-US" sz="2200" dirty="0" smtClean="0"/>
              <a:t>条件概率；</a:t>
            </a:r>
          </a:p>
          <a:p>
            <a:pPr lvl="2" eaLnBrk="1" hangingPunct="1">
              <a:buFont typeface="Wingdings" pitchFamily="2" charset="2"/>
              <a:buNone/>
            </a:pPr>
            <a:r>
              <a:rPr lang="zh-CN" altLang="en-US" sz="2200" dirty="0" smtClean="0"/>
              <a:t>	</a:t>
            </a:r>
            <a:r>
              <a:rPr lang="en-US" altLang="zh-CN" sz="2200" i="1" dirty="0" smtClean="0"/>
              <a:t>P</a:t>
            </a:r>
            <a:r>
              <a:rPr lang="en-US" altLang="zh-CN" sz="2200" baseline="-25000" dirty="0" smtClean="0"/>
              <a:t>e0</a:t>
            </a:r>
            <a:r>
              <a:rPr lang="en-US" altLang="zh-CN" sz="2200" dirty="0" smtClean="0"/>
              <a:t> </a:t>
            </a:r>
            <a:r>
              <a:rPr lang="en-US" altLang="zh-CN" sz="2200" dirty="0" smtClean="0"/>
              <a:t>= </a:t>
            </a:r>
            <a:r>
              <a:rPr lang="en-US" altLang="zh-CN" sz="2200" i="1" dirty="0" smtClean="0"/>
              <a:t>P</a:t>
            </a:r>
            <a:r>
              <a:rPr lang="en-US" altLang="zh-CN" sz="2200" dirty="0" smtClean="0"/>
              <a:t>(1/0) </a:t>
            </a:r>
            <a:r>
              <a:rPr lang="zh-CN" altLang="en-US" sz="2200" dirty="0" smtClean="0"/>
              <a:t>－ 发送“</a:t>
            </a:r>
            <a:r>
              <a:rPr lang="en-US" altLang="zh-CN" sz="2200" dirty="0" smtClean="0"/>
              <a:t>0</a:t>
            </a:r>
            <a:r>
              <a:rPr lang="zh-CN" altLang="en-US" sz="2200" dirty="0" smtClean="0"/>
              <a:t>”时</a:t>
            </a:r>
            <a:r>
              <a:rPr lang="zh-CN" altLang="en-US" sz="2200" dirty="0" smtClean="0"/>
              <a:t>，收到“</a:t>
            </a:r>
            <a:r>
              <a:rPr lang="en-US" altLang="zh-CN" sz="2200" dirty="0" smtClean="0"/>
              <a:t>1</a:t>
            </a:r>
            <a:r>
              <a:rPr lang="zh-CN" altLang="en-US" sz="2200" dirty="0" smtClean="0"/>
              <a:t>”的</a:t>
            </a:r>
            <a:r>
              <a:rPr lang="zh-CN" altLang="en-US" sz="2200" dirty="0" smtClean="0"/>
              <a:t>条件概率；</a:t>
            </a:r>
          </a:p>
          <a:p>
            <a:pPr lvl="2" eaLnBrk="1" hangingPunct="1">
              <a:lnSpc>
                <a:spcPct val="130000"/>
              </a:lnSpc>
              <a:buFont typeface="Wingdings" pitchFamily="2" charset="2"/>
              <a:buNone/>
            </a:pPr>
            <a:r>
              <a:rPr lang="zh-CN" altLang="en-US" sz="2200" dirty="0" smtClean="0"/>
              <a:t>	即错误转移概率。</a:t>
            </a:r>
          </a:p>
        </p:txBody>
      </p:sp>
      <p:sp>
        <p:nvSpPr>
          <p:cNvPr id="11269" name="Rectangle 5"/>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1748" name="Object 4"/>
          <p:cNvGraphicFramePr>
            <a:graphicFrameLocks noChangeAspect="1"/>
          </p:cNvGraphicFramePr>
          <p:nvPr>
            <p:extLst>
              <p:ext uri="{D42A27DB-BD31-4B8C-83A1-F6EECF244321}">
                <p14:modId xmlns:p14="http://schemas.microsoft.com/office/powerpoint/2010/main" val="1452096186"/>
              </p:ext>
            </p:extLst>
          </p:nvPr>
        </p:nvGraphicFramePr>
        <p:xfrm>
          <a:off x="3311525" y="3946598"/>
          <a:ext cx="2609850" cy="431800"/>
        </p:xfrm>
        <a:graphic>
          <a:graphicData uri="http://schemas.openxmlformats.org/presentationml/2006/ole">
            <mc:AlternateContent xmlns:mc="http://schemas.openxmlformats.org/markup-compatibility/2006">
              <mc:Choice xmlns:v="urn:schemas-microsoft-com:vml" Requires="v">
                <p:oleObj spid="_x0000_s11293" name="公式" r:id="rId3" imgW="1384300" imgH="228600" progId="Equation.3">
                  <p:embed/>
                </p:oleObj>
              </mc:Choice>
              <mc:Fallback>
                <p:oleObj name="公式" r:id="rId3" imgW="13843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525" y="3946598"/>
                        <a:ext cx="2609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up)">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up)">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wipe(up)">
                                      <p:cBhvr>
                                        <p:cTn id="17" dur="500"/>
                                        <p:tgtEl>
                                          <p:spTgt spid="31747">
                                            <p:txEl>
                                              <p:pRg st="2" end="2"/>
                                            </p:txEl>
                                          </p:spTgt>
                                        </p:tgtEl>
                                      </p:cBhvr>
                                    </p:animEffect>
                                  </p:childTnLst>
                                </p:cTn>
                              </p:par>
                            </p:childTnLst>
                          </p:cTn>
                        </p:par>
                        <p:par>
                          <p:cTn id="18" fill="hold" nodeType="afterGroup">
                            <p:stCondLst>
                              <p:cond delay="500"/>
                            </p:stCondLst>
                            <p:childTnLst>
                              <p:par>
                                <p:cTn id="19" presetID="22" presetClass="entr" presetSubtype="1" fill="hold" nodeType="afterEffect">
                                  <p:stCondLst>
                                    <p:cond delay="0"/>
                                  </p:stCondLst>
                                  <p:childTnLst>
                                    <p:set>
                                      <p:cBhvr>
                                        <p:cTn id="20" dur="1" fill="hold">
                                          <p:stCondLst>
                                            <p:cond delay="0"/>
                                          </p:stCondLst>
                                        </p:cTn>
                                        <p:tgtEl>
                                          <p:spTgt spid="31747">
                                            <p:txEl>
                                              <p:pRg st="3" end="3"/>
                                            </p:txEl>
                                          </p:spTgt>
                                        </p:tgtEl>
                                        <p:attrNameLst>
                                          <p:attrName>style.visibility</p:attrName>
                                        </p:attrNameLst>
                                      </p:cBhvr>
                                      <p:to>
                                        <p:strVal val="visible"/>
                                      </p:to>
                                    </p:set>
                                    <p:animEffect transition="in" filter="wipe(up)">
                                      <p:cBhvr>
                                        <p:cTn id="21" dur="500"/>
                                        <p:tgtEl>
                                          <p:spTgt spid="31747">
                                            <p:txEl>
                                              <p:pRg st="3" end="3"/>
                                            </p:txEl>
                                          </p:spTgt>
                                        </p:tgtEl>
                                      </p:cBhvr>
                                    </p:animEffect>
                                  </p:childTnLst>
                                </p:cTn>
                              </p:par>
                            </p:childTnLst>
                          </p:cTn>
                        </p:par>
                        <p:par>
                          <p:cTn id="22" fill="hold" nodeType="afterGroup">
                            <p:stCondLst>
                              <p:cond delay="1000"/>
                            </p:stCondLst>
                            <p:childTnLst>
                              <p:par>
                                <p:cTn id="23" presetID="22" presetClass="entr" presetSubtype="1" fill="hold" nodeType="afterEffect">
                                  <p:stCondLst>
                                    <p:cond delay="0"/>
                                  </p:stCondLst>
                                  <p:childTnLst>
                                    <p:set>
                                      <p:cBhvr>
                                        <p:cTn id="24" dur="1" fill="hold">
                                          <p:stCondLst>
                                            <p:cond delay="0"/>
                                          </p:stCondLst>
                                        </p:cTn>
                                        <p:tgtEl>
                                          <p:spTgt spid="31748"/>
                                        </p:tgtEl>
                                        <p:attrNameLst>
                                          <p:attrName>style.visibility</p:attrName>
                                        </p:attrNameLst>
                                      </p:cBhvr>
                                      <p:to>
                                        <p:strVal val="visible"/>
                                      </p:to>
                                    </p:set>
                                    <p:animEffect transition="in" filter="wipe(up)">
                                      <p:cBhvr>
                                        <p:cTn id="25" dur="500"/>
                                        <p:tgtEl>
                                          <p:spTgt spid="31748"/>
                                        </p:tgtEl>
                                      </p:cBhvr>
                                    </p:animEffect>
                                  </p:childTnLst>
                                </p:cTn>
                              </p:par>
                            </p:childTnLst>
                          </p:cTn>
                        </p:par>
                        <p:par>
                          <p:cTn id="26" fill="hold" nodeType="afterGroup">
                            <p:stCondLst>
                              <p:cond delay="1500"/>
                            </p:stCondLst>
                            <p:childTnLst>
                              <p:par>
                                <p:cTn id="27" presetID="22" presetClass="entr" presetSubtype="1" fill="hold" nodeType="afterEffect">
                                  <p:stCondLst>
                                    <p:cond delay="0"/>
                                  </p:stCondLst>
                                  <p:childTnLst>
                                    <p:set>
                                      <p:cBhvr>
                                        <p:cTn id="28" dur="1" fill="hold">
                                          <p:stCondLst>
                                            <p:cond delay="0"/>
                                          </p:stCondLst>
                                        </p:cTn>
                                        <p:tgtEl>
                                          <p:spTgt spid="31747">
                                            <p:txEl>
                                              <p:pRg st="5" end="5"/>
                                            </p:txEl>
                                          </p:spTgt>
                                        </p:tgtEl>
                                        <p:attrNameLst>
                                          <p:attrName>style.visibility</p:attrName>
                                        </p:attrNameLst>
                                      </p:cBhvr>
                                      <p:to>
                                        <p:strVal val="visible"/>
                                      </p:to>
                                    </p:set>
                                    <p:animEffect transition="in" filter="wipe(up)">
                                      <p:cBhvr>
                                        <p:cTn id="29" dur="500"/>
                                        <p:tgtEl>
                                          <p:spTgt spid="31747">
                                            <p:txEl>
                                              <p:pRg st="5" end="5"/>
                                            </p:txEl>
                                          </p:spTgt>
                                        </p:tgtEl>
                                      </p:cBhvr>
                                    </p:animEffect>
                                  </p:childTnLst>
                                </p:cTn>
                              </p:par>
                            </p:childTnLst>
                          </p:cTn>
                        </p:par>
                        <p:par>
                          <p:cTn id="30" fill="hold" nodeType="afterGroup">
                            <p:stCondLst>
                              <p:cond delay="2000"/>
                            </p:stCondLst>
                            <p:childTnLst>
                              <p:par>
                                <p:cTn id="31" presetID="22" presetClass="entr" presetSubtype="1" fill="hold" nodeType="afterEffect">
                                  <p:stCondLst>
                                    <p:cond delay="0"/>
                                  </p:stCondLst>
                                  <p:childTnLst>
                                    <p:set>
                                      <p:cBhvr>
                                        <p:cTn id="32" dur="1" fill="hold">
                                          <p:stCondLst>
                                            <p:cond delay="0"/>
                                          </p:stCondLst>
                                        </p:cTn>
                                        <p:tgtEl>
                                          <p:spTgt spid="31747">
                                            <p:txEl>
                                              <p:pRg st="6" end="6"/>
                                            </p:txEl>
                                          </p:spTgt>
                                        </p:tgtEl>
                                        <p:attrNameLst>
                                          <p:attrName>style.visibility</p:attrName>
                                        </p:attrNameLst>
                                      </p:cBhvr>
                                      <p:to>
                                        <p:strVal val="visible"/>
                                      </p:to>
                                    </p:set>
                                    <p:animEffect transition="in" filter="wipe(up)">
                                      <p:cBhvr>
                                        <p:cTn id="33" dur="500"/>
                                        <p:tgtEl>
                                          <p:spTgt spid="31747">
                                            <p:txEl>
                                              <p:pRg st="6" end="6"/>
                                            </p:txEl>
                                          </p:spTgt>
                                        </p:tgtEl>
                                      </p:cBhvr>
                                    </p:animEffect>
                                  </p:childTnLst>
                                </p:cTn>
                              </p:par>
                            </p:childTnLst>
                          </p:cTn>
                        </p:par>
                        <p:par>
                          <p:cTn id="34" fill="hold" nodeType="afterGroup">
                            <p:stCondLst>
                              <p:cond delay="2500"/>
                            </p:stCondLst>
                            <p:childTnLst>
                              <p:par>
                                <p:cTn id="35" presetID="22" presetClass="entr" presetSubtype="1" fill="hold" nodeType="afterEffect">
                                  <p:stCondLst>
                                    <p:cond delay="0"/>
                                  </p:stCondLst>
                                  <p:childTnLst>
                                    <p:set>
                                      <p:cBhvr>
                                        <p:cTn id="36" dur="1" fill="hold">
                                          <p:stCondLst>
                                            <p:cond delay="0"/>
                                          </p:stCondLst>
                                        </p:cTn>
                                        <p:tgtEl>
                                          <p:spTgt spid="31747">
                                            <p:txEl>
                                              <p:pRg st="7" end="7"/>
                                            </p:txEl>
                                          </p:spTgt>
                                        </p:tgtEl>
                                        <p:attrNameLst>
                                          <p:attrName>style.visibility</p:attrName>
                                        </p:attrNameLst>
                                      </p:cBhvr>
                                      <p:to>
                                        <p:strVal val="visible"/>
                                      </p:to>
                                    </p:set>
                                    <p:animEffect transition="in" filter="wipe(up)">
                                      <p:cBhvr>
                                        <p:cTn id="37" dur="500"/>
                                        <p:tgtEl>
                                          <p:spTgt spid="31747">
                                            <p:txEl>
                                              <p:pRg st="7" end="7"/>
                                            </p:txEl>
                                          </p:spTgt>
                                        </p:tgtEl>
                                      </p:cBhvr>
                                    </p:animEffect>
                                  </p:childTnLst>
                                </p:cTn>
                              </p:par>
                            </p:childTnLst>
                          </p:cTn>
                        </p:par>
                        <p:par>
                          <p:cTn id="38" fill="hold" nodeType="afterGroup">
                            <p:stCondLst>
                              <p:cond delay="3000"/>
                            </p:stCondLst>
                            <p:childTnLst>
                              <p:par>
                                <p:cTn id="39" presetID="22" presetClass="entr" presetSubtype="1" fill="hold" nodeType="afterEffect">
                                  <p:stCondLst>
                                    <p:cond delay="0"/>
                                  </p:stCondLst>
                                  <p:childTnLst>
                                    <p:set>
                                      <p:cBhvr>
                                        <p:cTn id="40" dur="1" fill="hold">
                                          <p:stCondLst>
                                            <p:cond delay="0"/>
                                          </p:stCondLst>
                                        </p:cTn>
                                        <p:tgtEl>
                                          <p:spTgt spid="31747">
                                            <p:txEl>
                                              <p:pRg st="8" end="8"/>
                                            </p:txEl>
                                          </p:spTgt>
                                        </p:tgtEl>
                                        <p:attrNameLst>
                                          <p:attrName>style.visibility</p:attrName>
                                        </p:attrNameLst>
                                      </p:cBhvr>
                                      <p:to>
                                        <p:strVal val="visible"/>
                                      </p:to>
                                    </p:set>
                                    <p:animEffect transition="in" filter="wipe(up)">
                                      <p:cBhvr>
                                        <p:cTn id="41" dur="500"/>
                                        <p:tgtEl>
                                          <p:spTgt spid="31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CB181DC7-1558-42E1-BEAC-A707A44614A4}" type="slidenum">
              <a:rPr lang="en-US" altLang="zh-CN" sz="1400" b="0" smtClean="0">
                <a:latin typeface="Tahoma" pitchFamily="34" charset="0"/>
                <a:ea typeface="宋体" charset="-122"/>
              </a:rPr>
              <a:pPr eaLnBrk="1" hangingPunct="1">
                <a:spcBef>
                  <a:spcPct val="0"/>
                </a:spcBef>
                <a:buClrTx/>
                <a:buSzTx/>
                <a:buFontTx/>
                <a:buNone/>
              </a:pPr>
              <a:t>11</a:t>
            </a:fld>
            <a:endParaRPr lang="en-US" altLang="zh-CN" sz="1400" b="0" smtClean="0">
              <a:latin typeface="Tahoma" pitchFamily="34" charset="0"/>
              <a:ea typeface="宋体" charset="-122"/>
            </a:endParaRPr>
          </a:p>
        </p:txBody>
      </p:sp>
      <p:sp>
        <p:nvSpPr>
          <p:cNvPr id="32771"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en-US" altLang="zh-CN" dirty="0" smtClean="0"/>
              <a:t>	</a:t>
            </a:r>
            <a:r>
              <a:rPr lang="zh-CN" altLang="en-US" dirty="0" smtClean="0"/>
              <a:t>按照前面的分析，接收端收到的每个码元持续时间内的电压可以用一个</a:t>
            </a:r>
            <a:r>
              <a:rPr lang="en-US" altLang="zh-CN" i="1" dirty="0" smtClean="0"/>
              <a:t>k </a:t>
            </a:r>
            <a:r>
              <a:rPr lang="zh-CN" altLang="en-US" dirty="0" smtClean="0"/>
              <a:t>维矢量表示。接收设备需要对每个接收矢量作判决，判定它是发送码元“</a:t>
            </a:r>
            <a:r>
              <a:rPr lang="en-US" altLang="zh-CN" dirty="0" smtClean="0"/>
              <a:t>0</a:t>
            </a:r>
            <a:r>
              <a:rPr lang="zh-CN" altLang="en-US" dirty="0" smtClean="0"/>
              <a:t>”，</a:t>
            </a:r>
            <a:r>
              <a:rPr lang="zh-CN" altLang="en-US" dirty="0" smtClean="0"/>
              <a:t>还是“</a:t>
            </a:r>
            <a:r>
              <a:rPr lang="en-US" altLang="zh-CN" dirty="0" smtClean="0"/>
              <a:t>1</a:t>
            </a:r>
            <a:r>
              <a:rPr lang="zh-CN" altLang="en-US" dirty="0" smtClean="0"/>
              <a:t>”。</a:t>
            </a:r>
            <a:endParaRPr lang="zh-CN" altLang="en-US" dirty="0" smtClean="0"/>
          </a:p>
          <a:p>
            <a:pPr lvl="3" eaLnBrk="1" hangingPunct="1">
              <a:buFont typeface="Wingdings" pitchFamily="2" charset="2"/>
              <a:buNone/>
            </a:pPr>
            <a:r>
              <a:rPr lang="zh-CN" altLang="en-US" dirty="0" smtClean="0"/>
              <a:t>	由接收矢量决定的两个联合概率密度函数</a:t>
            </a:r>
            <a:r>
              <a:rPr lang="en-US" altLang="zh-CN" i="1" dirty="0" smtClean="0"/>
              <a:t>f</a:t>
            </a:r>
            <a:r>
              <a:rPr lang="en-US" altLang="zh-CN" baseline="-25000" dirty="0" smtClean="0"/>
              <a:t>0</a:t>
            </a:r>
            <a:r>
              <a:rPr lang="en-US" altLang="zh-CN" dirty="0" smtClean="0"/>
              <a:t>(</a:t>
            </a:r>
            <a:r>
              <a:rPr lang="en-US" altLang="zh-CN" b="1" i="1" dirty="0" smtClean="0"/>
              <a:t>r</a:t>
            </a:r>
            <a:r>
              <a:rPr lang="en-US" altLang="zh-CN" dirty="0" smtClean="0"/>
              <a:t>)</a:t>
            </a:r>
            <a:r>
              <a:rPr lang="zh-CN" altLang="en-US" dirty="0" smtClean="0"/>
              <a:t>和</a:t>
            </a:r>
            <a:r>
              <a:rPr lang="en-US" altLang="zh-CN" i="1" dirty="0" smtClean="0"/>
              <a:t>f</a:t>
            </a:r>
            <a:r>
              <a:rPr lang="en-US" altLang="zh-CN" baseline="-25000" dirty="0" smtClean="0"/>
              <a:t>1</a:t>
            </a:r>
            <a:r>
              <a:rPr lang="en-US" altLang="zh-CN" dirty="0" smtClean="0"/>
              <a:t>(</a:t>
            </a:r>
            <a:r>
              <a:rPr lang="en-US" altLang="zh-CN" b="1" i="1" dirty="0" smtClean="0"/>
              <a:t>r</a:t>
            </a:r>
            <a:r>
              <a:rPr lang="en-US" altLang="zh-CN" dirty="0" smtClean="0"/>
              <a:t>)</a:t>
            </a:r>
            <a:r>
              <a:rPr lang="zh-CN" altLang="en-US" dirty="0" smtClean="0"/>
              <a:t>的曲线画在下图中</a:t>
            </a:r>
            <a:r>
              <a:rPr lang="zh-CN" altLang="en-US" dirty="0" smtClean="0"/>
              <a:t>（</a:t>
            </a:r>
            <a:r>
              <a:rPr lang="zh-CN" altLang="en-US" dirty="0" smtClean="0">
                <a:solidFill>
                  <a:srgbClr val="C00000"/>
                </a:solidFill>
              </a:rPr>
              <a:t>图</a:t>
            </a:r>
            <a:r>
              <a:rPr lang="zh-CN" altLang="en-US" dirty="0" smtClean="0">
                <a:solidFill>
                  <a:srgbClr val="C00000"/>
                </a:solidFill>
              </a:rPr>
              <a:t>中把 </a:t>
            </a:r>
            <a:r>
              <a:rPr lang="en-US" altLang="zh-CN" b="1" i="1" dirty="0" smtClean="0">
                <a:solidFill>
                  <a:srgbClr val="C00000"/>
                </a:solidFill>
              </a:rPr>
              <a:t>r </a:t>
            </a:r>
            <a:r>
              <a:rPr lang="zh-CN" altLang="en-US" dirty="0" smtClean="0">
                <a:solidFill>
                  <a:srgbClr val="C00000"/>
                </a:solidFill>
              </a:rPr>
              <a:t>当作</a:t>
            </a:r>
            <a:r>
              <a:rPr lang="en-US" altLang="zh-CN" dirty="0" smtClean="0">
                <a:solidFill>
                  <a:srgbClr val="C00000"/>
                </a:solidFill>
              </a:rPr>
              <a:t>1</a:t>
            </a:r>
            <a:r>
              <a:rPr lang="zh-CN" altLang="en-US" dirty="0" smtClean="0">
                <a:solidFill>
                  <a:srgbClr val="C00000"/>
                </a:solidFill>
              </a:rPr>
              <a:t>维矢量画出</a:t>
            </a:r>
            <a:r>
              <a:rPr lang="zh-CN" altLang="en-US" dirty="0" smtClean="0"/>
              <a:t>）：</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r>
              <a:rPr lang="zh-CN" altLang="en-US" dirty="0" smtClean="0"/>
              <a:t>	可以将此空间划分为两个区域</a:t>
            </a:r>
            <a:r>
              <a:rPr lang="en-US" altLang="zh-CN" i="1" dirty="0" smtClean="0"/>
              <a:t>A</a:t>
            </a:r>
            <a:r>
              <a:rPr lang="en-US" altLang="zh-CN" baseline="-25000" dirty="0" smtClean="0"/>
              <a:t>0</a:t>
            </a:r>
            <a:r>
              <a:rPr lang="zh-CN" altLang="en-US" dirty="0" smtClean="0"/>
              <a:t>和</a:t>
            </a:r>
            <a:r>
              <a:rPr lang="en-US" altLang="zh-CN" i="1" dirty="0" smtClean="0"/>
              <a:t>A</a:t>
            </a:r>
            <a:r>
              <a:rPr lang="en-US" altLang="zh-CN" baseline="-25000" dirty="0" smtClean="0"/>
              <a:t>1</a:t>
            </a:r>
            <a:r>
              <a:rPr lang="zh-CN" altLang="en-US" dirty="0" smtClean="0"/>
              <a:t>，其边界是</a:t>
            </a:r>
            <a:r>
              <a:rPr lang="en-US" altLang="zh-CN" b="1" i="1" dirty="0" smtClean="0"/>
              <a:t>r</a:t>
            </a:r>
            <a:r>
              <a:rPr lang="en-US" altLang="zh-CN" b="1" baseline="-25000" dirty="0" smtClean="0"/>
              <a:t>0</a:t>
            </a:r>
            <a:r>
              <a:rPr lang="en-US" altLang="zh-CN" b="1" dirty="0" smtClean="0">
                <a:sym typeface="Symbol" pitchFamily="18" charset="2"/>
              </a:rPr>
              <a:t></a:t>
            </a:r>
            <a:r>
              <a:rPr lang="zh-CN" altLang="en-US" b="1" dirty="0" smtClean="0"/>
              <a:t>，</a:t>
            </a:r>
            <a:r>
              <a:rPr lang="zh-CN" altLang="en-US" dirty="0" smtClean="0"/>
              <a:t>并将判决规则规定为： </a:t>
            </a:r>
          </a:p>
          <a:p>
            <a:pPr lvl="3" eaLnBrk="1" hangingPunct="1">
              <a:buFont typeface="Wingdings" pitchFamily="2" charset="2"/>
              <a:buNone/>
            </a:pPr>
            <a:r>
              <a:rPr lang="zh-CN" altLang="en-US" dirty="0" smtClean="0"/>
              <a:t>		若接收矢量落在区域</a:t>
            </a:r>
            <a:r>
              <a:rPr lang="en-US" altLang="zh-CN" i="1" dirty="0" smtClean="0"/>
              <a:t>A</a:t>
            </a:r>
            <a:r>
              <a:rPr lang="en-US" altLang="zh-CN" baseline="-25000" dirty="0" smtClean="0"/>
              <a:t>0</a:t>
            </a:r>
            <a:r>
              <a:rPr lang="zh-CN" altLang="en-US" dirty="0" smtClean="0"/>
              <a:t>内，则判为发送码元是“</a:t>
            </a:r>
            <a:r>
              <a:rPr lang="en-US" altLang="zh-CN" dirty="0" smtClean="0"/>
              <a:t>0</a:t>
            </a:r>
            <a:r>
              <a:rPr lang="zh-CN" altLang="en-US" dirty="0" smtClean="0"/>
              <a:t>”；</a:t>
            </a:r>
            <a:endParaRPr lang="zh-CN" altLang="en-US" dirty="0" smtClean="0"/>
          </a:p>
          <a:p>
            <a:pPr lvl="3" eaLnBrk="1" hangingPunct="1">
              <a:buFont typeface="Wingdings" pitchFamily="2" charset="2"/>
              <a:buNone/>
            </a:pPr>
            <a:r>
              <a:rPr lang="zh-CN" altLang="en-US" dirty="0" smtClean="0"/>
              <a:t>		若接收矢量落在区域</a:t>
            </a:r>
            <a:r>
              <a:rPr lang="en-US" altLang="zh-CN" i="1" dirty="0" smtClean="0"/>
              <a:t>A</a:t>
            </a:r>
            <a:r>
              <a:rPr lang="en-US" altLang="zh-CN" baseline="-25000" dirty="0" smtClean="0"/>
              <a:t>1</a:t>
            </a:r>
            <a:r>
              <a:rPr lang="zh-CN" altLang="en-US" dirty="0" smtClean="0"/>
              <a:t>内，则判为发送码元是“</a:t>
            </a:r>
            <a:r>
              <a:rPr lang="en-US" altLang="zh-CN" dirty="0" smtClean="0"/>
              <a:t>1</a:t>
            </a:r>
            <a:r>
              <a:rPr lang="zh-CN" altLang="en-US" dirty="0" smtClean="0"/>
              <a:t>”。</a:t>
            </a:r>
            <a:endParaRPr lang="zh-CN" altLang="en-US" dirty="0" smtClean="0"/>
          </a:p>
        </p:txBody>
      </p:sp>
      <p:grpSp>
        <p:nvGrpSpPr>
          <p:cNvPr id="32791" name="Group 23"/>
          <p:cNvGrpSpPr>
            <a:grpSpLocks/>
          </p:cNvGrpSpPr>
          <p:nvPr/>
        </p:nvGrpSpPr>
        <p:grpSpPr bwMode="auto">
          <a:xfrm>
            <a:off x="2411413" y="2889250"/>
            <a:ext cx="5175250" cy="2295525"/>
            <a:chOff x="1463" y="1877"/>
            <a:chExt cx="2749" cy="1219"/>
          </a:xfrm>
        </p:grpSpPr>
        <p:grpSp>
          <p:nvGrpSpPr>
            <p:cNvPr id="12294" name="Group 5"/>
            <p:cNvGrpSpPr>
              <a:grpSpLocks/>
            </p:cNvGrpSpPr>
            <p:nvPr/>
          </p:nvGrpSpPr>
          <p:grpSpPr bwMode="auto">
            <a:xfrm>
              <a:off x="1463" y="1877"/>
              <a:ext cx="2749" cy="1180"/>
              <a:chOff x="5474" y="10521"/>
              <a:chExt cx="4980" cy="1998"/>
            </a:xfrm>
          </p:grpSpPr>
          <p:grpSp>
            <p:nvGrpSpPr>
              <p:cNvPr id="12301" name="Group 6"/>
              <p:cNvGrpSpPr>
                <a:grpSpLocks/>
              </p:cNvGrpSpPr>
              <p:nvPr/>
            </p:nvGrpSpPr>
            <p:grpSpPr bwMode="auto">
              <a:xfrm>
                <a:off x="5474" y="10521"/>
                <a:ext cx="4980" cy="1824"/>
                <a:chOff x="5474" y="10117"/>
                <a:chExt cx="4980" cy="1824"/>
              </a:xfrm>
            </p:grpSpPr>
            <p:pic>
              <p:nvPicPr>
                <p:cNvPr id="12303" name="Picture 7" descr="最佳接收误码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 y="10545"/>
                  <a:ext cx="4980"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Line 8"/>
                <p:cNvSpPr>
                  <a:spLocks noChangeShapeType="1"/>
                </p:cNvSpPr>
                <p:nvPr/>
              </p:nvSpPr>
              <p:spPr bwMode="auto">
                <a:xfrm flipH="1" flipV="1">
                  <a:off x="7560" y="10215"/>
                  <a:ext cx="14" cy="78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5" name="Text Box 9"/>
                <p:cNvSpPr txBox="1">
                  <a:spLocks noChangeArrowheads="1"/>
                </p:cNvSpPr>
                <p:nvPr/>
              </p:nvSpPr>
              <p:spPr bwMode="auto">
                <a:xfrm>
                  <a:off x="6526" y="10117"/>
                  <a:ext cx="554"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A</a:t>
                  </a:r>
                  <a:r>
                    <a:rPr lang="en-US" altLang="zh-CN" sz="2000" b="0" baseline="-25000">
                      <a:ea typeface="宋体" charset="-122"/>
                    </a:rPr>
                    <a:t>0</a:t>
                  </a:r>
                  <a:endParaRPr lang="en-US" altLang="zh-CN" sz="3600" b="0">
                    <a:latin typeface="Tahoma" pitchFamily="34" charset="0"/>
                    <a:ea typeface="宋体" charset="-122"/>
                  </a:endParaRPr>
                </a:p>
              </p:txBody>
            </p:sp>
            <p:sp>
              <p:nvSpPr>
                <p:cNvPr id="12306" name="Text Box 10"/>
                <p:cNvSpPr txBox="1">
                  <a:spLocks noChangeArrowheads="1"/>
                </p:cNvSpPr>
                <p:nvPr/>
              </p:nvSpPr>
              <p:spPr bwMode="auto">
                <a:xfrm>
                  <a:off x="8102" y="10118"/>
                  <a:ext cx="554"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A</a:t>
                  </a:r>
                  <a:r>
                    <a:rPr lang="en-US" altLang="zh-CN" sz="2000" b="0" baseline="-25000">
                      <a:ea typeface="宋体" charset="-122"/>
                    </a:rPr>
                    <a:t>1</a:t>
                  </a:r>
                  <a:endParaRPr lang="en-US" altLang="zh-CN" sz="3600" b="0">
                    <a:latin typeface="Tahoma" pitchFamily="34" charset="0"/>
                    <a:ea typeface="宋体" charset="-122"/>
                  </a:endParaRPr>
                </a:p>
              </p:txBody>
            </p:sp>
            <p:sp>
              <p:nvSpPr>
                <p:cNvPr id="12307" name="Line 11"/>
                <p:cNvSpPr>
                  <a:spLocks noChangeShapeType="1"/>
                </p:cNvSpPr>
                <p:nvPr/>
              </p:nvSpPr>
              <p:spPr bwMode="auto">
                <a:xfrm>
                  <a:off x="6974" y="10350"/>
                  <a:ext cx="55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308" name="Line 12"/>
                <p:cNvSpPr>
                  <a:spLocks noChangeShapeType="1"/>
                </p:cNvSpPr>
                <p:nvPr/>
              </p:nvSpPr>
              <p:spPr bwMode="auto">
                <a:xfrm>
                  <a:off x="7618" y="10350"/>
                  <a:ext cx="556"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2309" name="Line 13"/>
                <p:cNvSpPr>
                  <a:spLocks noChangeShapeType="1"/>
                </p:cNvSpPr>
                <p:nvPr/>
              </p:nvSpPr>
              <p:spPr bwMode="auto">
                <a:xfrm>
                  <a:off x="8578" y="10350"/>
                  <a:ext cx="9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310" name="Line 14"/>
                <p:cNvSpPr>
                  <a:spLocks noChangeShapeType="1"/>
                </p:cNvSpPr>
                <p:nvPr/>
              </p:nvSpPr>
              <p:spPr bwMode="auto">
                <a:xfrm>
                  <a:off x="5668" y="10350"/>
                  <a:ext cx="976"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grpSp>
          <p:sp>
            <p:nvSpPr>
              <p:cNvPr id="12302" name="Text Box 15"/>
              <p:cNvSpPr txBox="1">
                <a:spLocks noChangeArrowheads="1"/>
              </p:cNvSpPr>
              <p:nvPr/>
            </p:nvSpPr>
            <p:spPr bwMode="auto">
              <a:xfrm>
                <a:off x="9840" y="12084"/>
                <a:ext cx="556"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i="1">
                    <a:ea typeface="宋体" charset="-122"/>
                  </a:rPr>
                  <a:t>r</a:t>
                </a:r>
                <a:endParaRPr lang="en-US" altLang="zh-CN" sz="3600" b="0">
                  <a:latin typeface="Tahoma" pitchFamily="34" charset="0"/>
                  <a:ea typeface="宋体" charset="-122"/>
                </a:endParaRPr>
              </a:p>
            </p:txBody>
          </p:sp>
        </p:grpSp>
        <p:sp>
          <p:nvSpPr>
            <p:cNvPr id="12295" name="Text Box 17"/>
            <p:cNvSpPr txBox="1">
              <a:spLocks noChangeArrowheads="1"/>
            </p:cNvSpPr>
            <p:nvPr/>
          </p:nvSpPr>
          <p:spPr bwMode="auto">
            <a:xfrm>
              <a:off x="1704" y="2219"/>
              <a:ext cx="397"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f</a:t>
              </a:r>
              <a:r>
                <a:rPr lang="en-US" altLang="zh-CN" sz="2000" b="0" baseline="-25000">
                  <a:ea typeface="宋体" charset="-122"/>
                </a:rPr>
                <a:t>0</a:t>
              </a:r>
              <a:r>
                <a:rPr lang="en-US" altLang="zh-CN" sz="2000" b="0">
                  <a:ea typeface="宋体" charset="-122"/>
                </a:rPr>
                <a:t>(</a:t>
              </a:r>
              <a:r>
                <a:rPr lang="en-US" altLang="zh-CN" sz="2000" i="1">
                  <a:ea typeface="宋体" charset="-122"/>
                </a:rPr>
                <a:t>r</a:t>
              </a:r>
              <a:r>
                <a:rPr lang="en-US" altLang="zh-CN" sz="2000" b="0">
                  <a:ea typeface="宋体" charset="-122"/>
                </a:rPr>
                <a:t>)</a:t>
              </a:r>
              <a:endParaRPr lang="en-US" altLang="zh-CN" sz="3600" b="0">
                <a:latin typeface="Tahoma" pitchFamily="34" charset="0"/>
                <a:ea typeface="宋体" charset="-122"/>
              </a:endParaRPr>
            </a:p>
          </p:txBody>
        </p:sp>
        <p:sp>
          <p:nvSpPr>
            <p:cNvPr id="12296" name="Text Box 18"/>
            <p:cNvSpPr txBox="1">
              <a:spLocks noChangeArrowheads="1"/>
            </p:cNvSpPr>
            <p:nvPr/>
          </p:nvSpPr>
          <p:spPr bwMode="auto">
            <a:xfrm>
              <a:off x="3401" y="2219"/>
              <a:ext cx="397"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f</a:t>
              </a:r>
              <a:r>
                <a:rPr lang="en-US" altLang="zh-CN" sz="2000" b="0" baseline="-25000">
                  <a:ea typeface="宋体" charset="-122"/>
                </a:rPr>
                <a:t>1</a:t>
              </a:r>
              <a:r>
                <a:rPr lang="en-US" altLang="zh-CN" sz="2000" b="0">
                  <a:ea typeface="宋体" charset="-122"/>
                </a:rPr>
                <a:t>(</a:t>
              </a:r>
              <a:r>
                <a:rPr lang="en-US" altLang="zh-CN" sz="2000" i="1">
                  <a:ea typeface="宋体" charset="-122"/>
                </a:rPr>
                <a:t>r</a:t>
              </a:r>
              <a:r>
                <a:rPr lang="en-US" altLang="zh-CN" sz="2000" b="0">
                  <a:ea typeface="宋体" charset="-122"/>
                </a:rPr>
                <a:t>)</a:t>
              </a:r>
              <a:endParaRPr lang="en-US" altLang="zh-CN" sz="3600" b="0">
                <a:latin typeface="Tahoma" pitchFamily="34" charset="0"/>
                <a:ea typeface="宋体" charset="-122"/>
              </a:endParaRPr>
            </a:p>
          </p:txBody>
        </p:sp>
        <p:sp>
          <p:nvSpPr>
            <p:cNvPr id="12297" name="Text Box 19"/>
            <p:cNvSpPr txBox="1">
              <a:spLocks noChangeArrowheads="1"/>
            </p:cNvSpPr>
            <p:nvPr/>
          </p:nvSpPr>
          <p:spPr bwMode="auto">
            <a:xfrm>
              <a:off x="2497" y="2795"/>
              <a:ext cx="398"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i="1">
                  <a:ea typeface="宋体" charset="-122"/>
                </a:rPr>
                <a:t>r</a:t>
              </a:r>
              <a:r>
                <a:rPr lang="en-US" altLang="zh-CN" sz="1800" baseline="-25000">
                  <a:ea typeface="宋体" charset="-122"/>
                </a:rPr>
                <a:t>0</a:t>
              </a:r>
              <a:r>
                <a:rPr lang="en-US" altLang="zh-CN" sz="2000">
                  <a:ea typeface="宋体" charset="-122"/>
                  <a:sym typeface="Symbol" pitchFamily="18" charset="2"/>
                </a:rPr>
                <a:t></a:t>
              </a:r>
              <a:endParaRPr lang="en-US" altLang="zh-CN" sz="3600" b="0">
                <a:latin typeface="Tahoma" pitchFamily="34" charset="0"/>
                <a:ea typeface="宋体" charset="-122"/>
              </a:endParaRPr>
            </a:p>
          </p:txBody>
        </p:sp>
        <p:sp>
          <p:nvSpPr>
            <p:cNvPr id="12298" name="Text Box 20"/>
            <p:cNvSpPr txBox="1">
              <a:spLocks noChangeArrowheads="1"/>
            </p:cNvSpPr>
            <p:nvPr/>
          </p:nvSpPr>
          <p:spPr bwMode="auto">
            <a:xfrm>
              <a:off x="1828" y="2502"/>
              <a:ext cx="57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P(A</a:t>
              </a:r>
              <a:r>
                <a:rPr lang="en-US" altLang="zh-CN" sz="2000" b="0" baseline="-25000">
                  <a:ea typeface="宋体" charset="-122"/>
                </a:rPr>
                <a:t>0</a:t>
              </a:r>
              <a:r>
                <a:rPr lang="en-US" altLang="zh-CN" sz="2000" b="0">
                  <a:ea typeface="宋体" charset="-122"/>
                </a:rPr>
                <a:t>/1)</a:t>
              </a:r>
              <a:endParaRPr lang="en-US" altLang="zh-CN" sz="3600" b="0">
                <a:latin typeface="Tahoma" pitchFamily="34" charset="0"/>
                <a:ea typeface="宋体" charset="-122"/>
              </a:endParaRPr>
            </a:p>
          </p:txBody>
        </p:sp>
        <p:sp>
          <p:nvSpPr>
            <p:cNvPr id="12299" name="Text Box 21"/>
            <p:cNvSpPr txBox="1">
              <a:spLocks noChangeArrowheads="1"/>
            </p:cNvSpPr>
            <p:nvPr/>
          </p:nvSpPr>
          <p:spPr bwMode="auto">
            <a:xfrm>
              <a:off x="2872" y="2387"/>
              <a:ext cx="414" cy="1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P(A</a:t>
              </a:r>
              <a:r>
                <a:rPr lang="en-US" altLang="zh-CN" sz="2000" b="0" baseline="-25000">
                  <a:ea typeface="宋体" charset="-122"/>
                </a:rPr>
                <a:t>1</a:t>
              </a:r>
              <a:r>
                <a:rPr lang="en-US" altLang="zh-CN" sz="2000" b="0">
                  <a:ea typeface="宋体" charset="-122"/>
                </a:rPr>
                <a:t>/0)</a:t>
              </a:r>
              <a:endParaRPr lang="en-US" altLang="zh-CN" sz="3600" b="0">
                <a:latin typeface="Tahoma" pitchFamily="34" charset="0"/>
                <a:ea typeface="宋体" charset="-122"/>
              </a:endParaRPr>
            </a:p>
          </p:txBody>
        </p:sp>
        <p:sp>
          <p:nvSpPr>
            <p:cNvPr id="12300" name="Rectangle 22"/>
            <p:cNvSpPr>
              <a:spLocks noChangeArrowheads="1"/>
            </p:cNvSpPr>
            <p:nvPr/>
          </p:nvSpPr>
          <p:spPr bwMode="auto">
            <a:xfrm>
              <a:off x="2250" y="2167"/>
              <a:ext cx="149" cy="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up)">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wipe(up)">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2791"/>
                                        </p:tgtEl>
                                        <p:attrNameLst>
                                          <p:attrName>style.visibility</p:attrName>
                                        </p:attrNameLst>
                                      </p:cBhvr>
                                      <p:to>
                                        <p:strVal val="visible"/>
                                      </p:to>
                                    </p:set>
                                    <p:animEffect transition="in" filter="wipe(up)">
                                      <p:cBhvr>
                                        <p:cTn id="17" dur="500"/>
                                        <p:tgtEl>
                                          <p:spTgt spid="327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2771">
                                            <p:txEl>
                                              <p:pRg st="7" end="7"/>
                                            </p:txEl>
                                          </p:spTgt>
                                        </p:tgtEl>
                                        <p:attrNameLst>
                                          <p:attrName>style.visibility</p:attrName>
                                        </p:attrNameLst>
                                      </p:cBhvr>
                                      <p:to>
                                        <p:strVal val="visible"/>
                                      </p:to>
                                    </p:set>
                                    <p:animEffect transition="in" filter="wipe(up)">
                                      <p:cBhvr>
                                        <p:cTn id="22" dur="500"/>
                                        <p:tgtEl>
                                          <p:spTgt spid="32771">
                                            <p:txEl>
                                              <p:pRg st="7" end="7"/>
                                            </p:txEl>
                                          </p:spTgt>
                                        </p:tgtEl>
                                      </p:cBhvr>
                                    </p:animEffect>
                                  </p:childTnLst>
                                </p:cTn>
                              </p:par>
                            </p:childTnLst>
                          </p:cTn>
                        </p:par>
                        <p:par>
                          <p:cTn id="23" fill="hold" nodeType="afterGroup">
                            <p:stCondLst>
                              <p:cond delay="500"/>
                            </p:stCondLst>
                            <p:childTnLst>
                              <p:par>
                                <p:cTn id="24" presetID="22" presetClass="entr" presetSubtype="1" fill="hold" nodeType="afterEffect">
                                  <p:stCondLst>
                                    <p:cond delay="0"/>
                                  </p:stCondLst>
                                  <p:childTnLst>
                                    <p:set>
                                      <p:cBhvr>
                                        <p:cTn id="25" dur="1" fill="hold">
                                          <p:stCondLst>
                                            <p:cond delay="0"/>
                                          </p:stCondLst>
                                        </p:cTn>
                                        <p:tgtEl>
                                          <p:spTgt spid="32771">
                                            <p:txEl>
                                              <p:pRg st="8" end="8"/>
                                            </p:txEl>
                                          </p:spTgt>
                                        </p:tgtEl>
                                        <p:attrNameLst>
                                          <p:attrName>style.visibility</p:attrName>
                                        </p:attrNameLst>
                                      </p:cBhvr>
                                      <p:to>
                                        <p:strVal val="visible"/>
                                      </p:to>
                                    </p:set>
                                    <p:animEffect transition="in" filter="wipe(up)">
                                      <p:cBhvr>
                                        <p:cTn id="26" dur="500"/>
                                        <p:tgtEl>
                                          <p:spTgt spid="32771">
                                            <p:txEl>
                                              <p:pRg st="8" end="8"/>
                                            </p:txEl>
                                          </p:spTgt>
                                        </p:tgtEl>
                                      </p:cBhvr>
                                    </p:animEffect>
                                  </p:childTnLst>
                                </p:cTn>
                              </p:par>
                            </p:childTnLst>
                          </p:cTn>
                        </p:par>
                        <p:par>
                          <p:cTn id="27" fill="hold" nodeType="afterGroup">
                            <p:stCondLst>
                              <p:cond delay="1000"/>
                            </p:stCondLst>
                            <p:childTnLst>
                              <p:par>
                                <p:cTn id="28" presetID="22" presetClass="entr" presetSubtype="1" fill="hold" nodeType="afterEffect">
                                  <p:stCondLst>
                                    <p:cond delay="0"/>
                                  </p:stCondLst>
                                  <p:childTnLst>
                                    <p:set>
                                      <p:cBhvr>
                                        <p:cTn id="29" dur="1" fill="hold">
                                          <p:stCondLst>
                                            <p:cond delay="0"/>
                                          </p:stCondLst>
                                        </p:cTn>
                                        <p:tgtEl>
                                          <p:spTgt spid="32771">
                                            <p:txEl>
                                              <p:pRg st="9" end="9"/>
                                            </p:txEl>
                                          </p:spTgt>
                                        </p:tgtEl>
                                        <p:attrNameLst>
                                          <p:attrName>style.visibility</p:attrName>
                                        </p:attrNameLst>
                                      </p:cBhvr>
                                      <p:to>
                                        <p:strVal val="visible"/>
                                      </p:to>
                                    </p:set>
                                    <p:animEffect transition="in" filter="wipe(up)">
                                      <p:cBhvr>
                                        <p:cTn id="30" dur="500"/>
                                        <p:tgtEl>
                                          <p:spTgt spid="327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E3C70870-3D59-471E-8ED6-7A3A1A9FEC50}" type="slidenum">
              <a:rPr lang="en-US" altLang="zh-CN" sz="1400" b="0" smtClean="0">
                <a:latin typeface="Tahoma" pitchFamily="34" charset="0"/>
                <a:ea typeface="宋体" charset="-122"/>
              </a:rPr>
              <a:pPr eaLnBrk="1" hangingPunct="1">
                <a:spcBef>
                  <a:spcPct val="0"/>
                </a:spcBef>
                <a:buClrTx/>
                <a:buSzTx/>
                <a:buFontTx/>
                <a:buNone/>
              </a:pPr>
              <a:t>12</a:t>
            </a:fld>
            <a:endParaRPr lang="en-US" altLang="zh-CN" sz="1400" b="0" smtClean="0">
              <a:latin typeface="Tahoma" pitchFamily="34" charset="0"/>
              <a:ea typeface="宋体" charset="-122"/>
            </a:endParaRPr>
          </a:p>
        </p:txBody>
      </p:sp>
      <p:sp>
        <p:nvSpPr>
          <p:cNvPr id="33795" name="Rectangle 3"/>
          <p:cNvSpPr>
            <a:spLocks noGrp="1" noChangeArrowheads="1"/>
          </p:cNvSpPr>
          <p:nvPr>
            <p:ph type="body" idx="1"/>
          </p:nvPr>
        </p:nvSpPr>
        <p:spPr>
          <a:xfrm>
            <a:off x="0" y="1179513"/>
            <a:ext cx="9144000" cy="5678487"/>
          </a:xfrm>
        </p:spPr>
        <p:txBody>
          <a:bodyPr/>
          <a:lstStyle/>
          <a:p>
            <a:pPr lvl="3" eaLnBrk="1" hangingPunct="1">
              <a:lnSpc>
                <a:spcPct val="110000"/>
              </a:lnSpc>
              <a:buFont typeface="Wingdings" pitchFamily="2" charset="2"/>
              <a:buNone/>
            </a:pPr>
            <a:r>
              <a:rPr lang="en-US" altLang="zh-CN" smtClean="0"/>
              <a:t>	</a:t>
            </a:r>
            <a:r>
              <a:rPr lang="zh-CN" altLang="en-US" smtClean="0"/>
              <a:t>显然，区域</a:t>
            </a:r>
            <a:r>
              <a:rPr lang="en-US" altLang="zh-CN" i="1" smtClean="0"/>
              <a:t>A</a:t>
            </a:r>
            <a:r>
              <a:rPr lang="en-US" altLang="zh-CN" baseline="-25000" smtClean="0"/>
              <a:t>0</a:t>
            </a:r>
            <a:r>
              <a:rPr lang="zh-CN" altLang="en-US" smtClean="0"/>
              <a:t>和区域</a:t>
            </a:r>
            <a:r>
              <a:rPr lang="en-US" altLang="zh-CN" i="1" smtClean="0"/>
              <a:t>A</a:t>
            </a:r>
            <a:r>
              <a:rPr lang="en-US" altLang="zh-CN" baseline="-25000" smtClean="0"/>
              <a:t>1</a:t>
            </a:r>
            <a:r>
              <a:rPr lang="zh-CN" altLang="en-US" smtClean="0"/>
              <a:t>是两个</a:t>
            </a:r>
          </a:p>
          <a:p>
            <a:pPr lvl="3" eaLnBrk="1" hangingPunct="1">
              <a:lnSpc>
                <a:spcPct val="110000"/>
              </a:lnSpc>
              <a:buFont typeface="Wingdings" pitchFamily="2" charset="2"/>
              <a:buNone/>
            </a:pPr>
            <a:r>
              <a:rPr lang="zh-CN" altLang="en-US" smtClean="0"/>
              <a:t>	互不相容的区域。当这两个区</a:t>
            </a:r>
          </a:p>
          <a:p>
            <a:pPr lvl="3" eaLnBrk="1" hangingPunct="1">
              <a:lnSpc>
                <a:spcPct val="110000"/>
              </a:lnSpc>
              <a:buFont typeface="Wingdings" pitchFamily="2" charset="2"/>
              <a:buNone/>
            </a:pPr>
            <a:r>
              <a:rPr lang="zh-CN" altLang="en-US" smtClean="0"/>
              <a:t>	域的边界</a:t>
            </a:r>
            <a:r>
              <a:rPr lang="en-US" altLang="zh-CN" b="1" i="1" smtClean="0"/>
              <a:t>r</a:t>
            </a:r>
            <a:r>
              <a:rPr lang="en-US" altLang="zh-CN" b="1" baseline="-25000" smtClean="0"/>
              <a:t>0</a:t>
            </a:r>
            <a:r>
              <a:rPr lang="en-US" altLang="zh-CN" b="1" smtClean="0">
                <a:sym typeface="Symbol" pitchFamily="18" charset="2"/>
              </a:rPr>
              <a:t></a:t>
            </a:r>
            <a:r>
              <a:rPr lang="zh-CN" altLang="en-US" smtClean="0"/>
              <a:t>确定后，错误概率</a:t>
            </a:r>
          </a:p>
          <a:p>
            <a:pPr lvl="3" eaLnBrk="1" hangingPunct="1">
              <a:lnSpc>
                <a:spcPct val="110000"/>
              </a:lnSpc>
              <a:buFont typeface="Wingdings" pitchFamily="2" charset="2"/>
              <a:buNone/>
            </a:pPr>
            <a:r>
              <a:rPr lang="zh-CN" altLang="en-US" smtClean="0"/>
              <a:t>	也随之确定了。</a:t>
            </a:r>
          </a:p>
          <a:p>
            <a:pPr lvl="3" eaLnBrk="1" hangingPunct="1">
              <a:lnSpc>
                <a:spcPct val="110000"/>
              </a:lnSpc>
              <a:buFont typeface="Wingdings" pitchFamily="2" charset="2"/>
              <a:buNone/>
            </a:pPr>
            <a:r>
              <a:rPr lang="zh-CN" altLang="en-US" smtClean="0"/>
              <a:t>	总误码率可以写为</a:t>
            </a:r>
          </a:p>
          <a:p>
            <a:pPr lvl="3" eaLnBrk="1" hangingPunct="1">
              <a:lnSpc>
                <a:spcPct val="110000"/>
              </a:lnSpc>
              <a:buFont typeface="Wingdings" pitchFamily="2" charset="2"/>
              <a:buNone/>
            </a:pPr>
            <a:endParaRPr lang="zh-CN" altLang="en-US" smtClean="0"/>
          </a:p>
          <a:p>
            <a:pPr lvl="3" eaLnBrk="1" hangingPunct="1">
              <a:lnSpc>
                <a:spcPct val="120000"/>
              </a:lnSpc>
              <a:buFont typeface="Wingdings" pitchFamily="2" charset="2"/>
              <a:buNone/>
            </a:pPr>
            <a:r>
              <a:rPr lang="zh-CN" altLang="en-US" smtClean="0"/>
              <a:t>	式中，</a:t>
            </a:r>
            <a:r>
              <a:rPr lang="en-US" altLang="zh-CN" i="1" smtClean="0"/>
              <a:t>P</a:t>
            </a:r>
            <a:r>
              <a:rPr lang="en-US" altLang="zh-CN" smtClean="0"/>
              <a:t>(</a:t>
            </a:r>
            <a:r>
              <a:rPr lang="en-US" altLang="zh-CN" i="1" smtClean="0"/>
              <a:t>A</a:t>
            </a:r>
            <a:r>
              <a:rPr lang="en-US" altLang="zh-CN" baseline="-25000" smtClean="0"/>
              <a:t>0</a:t>
            </a:r>
            <a:r>
              <a:rPr lang="en-US" altLang="zh-CN" smtClean="0"/>
              <a:t>/1)</a:t>
            </a:r>
            <a:r>
              <a:rPr lang="zh-CN" altLang="en-US" smtClean="0"/>
              <a:t>表示发送“</a:t>
            </a:r>
            <a:r>
              <a:rPr lang="en-US" altLang="zh-CN" smtClean="0"/>
              <a:t>1”</a:t>
            </a:r>
            <a:r>
              <a:rPr lang="zh-CN" altLang="en-US" smtClean="0"/>
              <a:t>时，矢量</a:t>
            </a:r>
            <a:r>
              <a:rPr lang="en-US" altLang="zh-CN" b="1" i="1" smtClean="0"/>
              <a:t>r</a:t>
            </a:r>
            <a:r>
              <a:rPr lang="zh-CN" altLang="en-US" smtClean="0"/>
              <a:t>落在区域</a:t>
            </a:r>
            <a:r>
              <a:rPr lang="en-US" altLang="zh-CN" i="1" smtClean="0"/>
              <a:t>A</a:t>
            </a:r>
            <a:r>
              <a:rPr lang="en-US" altLang="zh-CN" baseline="-25000" smtClean="0"/>
              <a:t>0</a:t>
            </a:r>
            <a:r>
              <a:rPr lang="zh-CN" altLang="en-US" smtClean="0"/>
              <a:t>的条件概率 	        </a:t>
            </a:r>
            <a:r>
              <a:rPr lang="en-US" altLang="zh-CN" i="1" smtClean="0"/>
              <a:t>P</a:t>
            </a:r>
            <a:r>
              <a:rPr lang="en-US" altLang="zh-CN" smtClean="0"/>
              <a:t>(</a:t>
            </a:r>
            <a:r>
              <a:rPr lang="en-US" altLang="zh-CN" i="1" smtClean="0"/>
              <a:t>A</a:t>
            </a:r>
            <a:r>
              <a:rPr lang="en-US" altLang="zh-CN" baseline="-25000" smtClean="0"/>
              <a:t>1</a:t>
            </a:r>
            <a:r>
              <a:rPr lang="en-US" altLang="zh-CN" smtClean="0"/>
              <a:t>/0)</a:t>
            </a:r>
            <a:r>
              <a:rPr lang="zh-CN" altLang="en-US" smtClean="0"/>
              <a:t>表示发送“</a:t>
            </a:r>
            <a:r>
              <a:rPr lang="en-US" altLang="zh-CN" smtClean="0"/>
              <a:t>0”</a:t>
            </a:r>
            <a:r>
              <a:rPr lang="zh-CN" altLang="en-US" smtClean="0"/>
              <a:t>时，矢量</a:t>
            </a:r>
            <a:r>
              <a:rPr lang="en-US" altLang="zh-CN" b="1" i="1" smtClean="0"/>
              <a:t>r</a:t>
            </a:r>
            <a:r>
              <a:rPr lang="zh-CN" altLang="en-US" smtClean="0"/>
              <a:t>落在区域</a:t>
            </a:r>
            <a:r>
              <a:rPr lang="en-US" altLang="zh-CN" i="1" smtClean="0"/>
              <a:t>A</a:t>
            </a:r>
            <a:r>
              <a:rPr lang="en-US" altLang="zh-CN" baseline="-25000" smtClean="0"/>
              <a:t>1</a:t>
            </a:r>
            <a:r>
              <a:rPr lang="zh-CN" altLang="en-US" smtClean="0"/>
              <a:t>的条件概率</a:t>
            </a:r>
          </a:p>
          <a:p>
            <a:pPr lvl="3" eaLnBrk="1" hangingPunct="1">
              <a:lnSpc>
                <a:spcPct val="120000"/>
              </a:lnSpc>
              <a:buFont typeface="Wingdings" pitchFamily="2" charset="2"/>
              <a:buNone/>
            </a:pPr>
            <a:r>
              <a:rPr lang="zh-CN" altLang="en-US" smtClean="0"/>
              <a:t>	这两个条件概率可以写为：</a:t>
            </a:r>
          </a:p>
          <a:p>
            <a:pPr lvl="3" eaLnBrk="1" hangingPunct="1">
              <a:lnSpc>
                <a:spcPct val="120000"/>
              </a:lnSpc>
              <a:buFont typeface="Wingdings" pitchFamily="2" charset="2"/>
              <a:buNone/>
            </a:pPr>
            <a:endParaRPr lang="zh-CN" altLang="en-US" smtClean="0"/>
          </a:p>
          <a:p>
            <a:pPr lvl="3" eaLnBrk="1" hangingPunct="1">
              <a:lnSpc>
                <a:spcPct val="160000"/>
              </a:lnSpc>
              <a:buFont typeface="Wingdings" pitchFamily="2" charset="2"/>
              <a:buNone/>
            </a:pPr>
            <a:r>
              <a:rPr lang="zh-CN" altLang="en-US" smtClean="0"/>
              <a:t>	这两个概率在图中分别由两块阴影面积表示。 </a:t>
            </a:r>
          </a:p>
        </p:txBody>
      </p:sp>
      <p:grpSp>
        <p:nvGrpSpPr>
          <p:cNvPr id="13317" name="Group 4"/>
          <p:cNvGrpSpPr>
            <a:grpSpLocks/>
          </p:cNvGrpSpPr>
          <p:nvPr/>
        </p:nvGrpSpPr>
        <p:grpSpPr bwMode="auto">
          <a:xfrm>
            <a:off x="5381625" y="1223963"/>
            <a:ext cx="3463925" cy="1709737"/>
            <a:chOff x="1463" y="1877"/>
            <a:chExt cx="2749" cy="1219"/>
          </a:xfrm>
        </p:grpSpPr>
        <p:grpSp>
          <p:nvGrpSpPr>
            <p:cNvPr id="13324" name="Group 5"/>
            <p:cNvGrpSpPr>
              <a:grpSpLocks/>
            </p:cNvGrpSpPr>
            <p:nvPr/>
          </p:nvGrpSpPr>
          <p:grpSpPr bwMode="auto">
            <a:xfrm>
              <a:off x="1463" y="1877"/>
              <a:ext cx="2749" cy="1180"/>
              <a:chOff x="5474" y="10521"/>
              <a:chExt cx="4980" cy="1998"/>
            </a:xfrm>
          </p:grpSpPr>
          <p:grpSp>
            <p:nvGrpSpPr>
              <p:cNvPr id="13331" name="Group 6"/>
              <p:cNvGrpSpPr>
                <a:grpSpLocks/>
              </p:cNvGrpSpPr>
              <p:nvPr/>
            </p:nvGrpSpPr>
            <p:grpSpPr bwMode="auto">
              <a:xfrm>
                <a:off x="5474" y="10521"/>
                <a:ext cx="4980" cy="1824"/>
                <a:chOff x="5474" y="10117"/>
                <a:chExt cx="4980" cy="1824"/>
              </a:xfrm>
            </p:grpSpPr>
            <p:pic>
              <p:nvPicPr>
                <p:cNvPr id="13333" name="Picture 7" descr="最佳接收误码率"/>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4" y="10545"/>
                  <a:ext cx="4980"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Line 8"/>
                <p:cNvSpPr>
                  <a:spLocks noChangeShapeType="1"/>
                </p:cNvSpPr>
                <p:nvPr/>
              </p:nvSpPr>
              <p:spPr bwMode="auto">
                <a:xfrm flipH="1" flipV="1">
                  <a:off x="7560" y="10215"/>
                  <a:ext cx="14" cy="78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35" name="Text Box 9"/>
                <p:cNvSpPr txBox="1">
                  <a:spLocks noChangeArrowheads="1"/>
                </p:cNvSpPr>
                <p:nvPr/>
              </p:nvSpPr>
              <p:spPr bwMode="auto">
                <a:xfrm>
                  <a:off x="6526" y="10117"/>
                  <a:ext cx="554"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A</a:t>
                  </a:r>
                  <a:r>
                    <a:rPr lang="en-US" altLang="zh-CN" sz="1400" b="0" baseline="-25000">
                      <a:ea typeface="宋体" charset="-122"/>
                    </a:rPr>
                    <a:t>0</a:t>
                  </a:r>
                  <a:endParaRPr lang="en-US" altLang="zh-CN" sz="2400" b="0">
                    <a:latin typeface="Tahoma" pitchFamily="34" charset="0"/>
                    <a:ea typeface="宋体" charset="-122"/>
                  </a:endParaRPr>
                </a:p>
              </p:txBody>
            </p:sp>
            <p:sp>
              <p:nvSpPr>
                <p:cNvPr id="13336" name="Text Box 10"/>
                <p:cNvSpPr txBox="1">
                  <a:spLocks noChangeArrowheads="1"/>
                </p:cNvSpPr>
                <p:nvPr/>
              </p:nvSpPr>
              <p:spPr bwMode="auto">
                <a:xfrm>
                  <a:off x="8102" y="10118"/>
                  <a:ext cx="554"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A</a:t>
                  </a:r>
                  <a:r>
                    <a:rPr lang="en-US" altLang="zh-CN" sz="1400" b="0" baseline="-25000">
                      <a:ea typeface="宋体" charset="-122"/>
                    </a:rPr>
                    <a:t>1</a:t>
                  </a:r>
                  <a:endParaRPr lang="en-US" altLang="zh-CN" sz="2400" b="0">
                    <a:latin typeface="Tahoma" pitchFamily="34" charset="0"/>
                    <a:ea typeface="宋体" charset="-122"/>
                  </a:endParaRPr>
                </a:p>
              </p:txBody>
            </p:sp>
            <p:sp>
              <p:nvSpPr>
                <p:cNvPr id="13337" name="Line 11"/>
                <p:cNvSpPr>
                  <a:spLocks noChangeShapeType="1"/>
                </p:cNvSpPr>
                <p:nvPr/>
              </p:nvSpPr>
              <p:spPr bwMode="auto">
                <a:xfrm>
                  <a:off x="6974" y="10350"/>
                  <a:ext cx="55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338" name="Line 12"/>
                <p:cNvSpPr>
                  <a:spLocks noChangeShapeType="1"/>
                </p:cNvSpPr>
                <p:nvPr/>
              </p:nvSpPr>
              <p:spPr bwMode="auto">
                <a:xfrm>
                  <a:off x="7618" y="10350"/>
                  <a:ext cx="556"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3339" name="Line 13"/>
                <p:cNvSpPr>
                  <a:spLocks noChangeShapeType="1"/>
                </p:cNvSpPr>
                <p:nvPr/>
              </p:nvSpPr>
              <p:spPr bwMode="auto">
                <a:xfrm>
                  <a:off x="8578" y="10350"/>
                  <a:ext cx="9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340" name="Line 14"/>
                <p:cNvSpPr>
                  <a:spLocks noChangeShapeType="1"/>
                </p:cNvSpPr>
                <p:nvPr/>
              </p:nvSpPr>
              <p:spPr bwMode="auto">
                <a:xfrm>
                  <a:off x="5668" y="10350"/>
                  <a:ext cx="976"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grpSp>
          <p:sp>
            <p:nvSpPr>
              <p:cNvPr id="13332" name="Text Box 15"/>
              <p:cNvSpPr txBox="1">
                <a:spLocks noChangeArrowheads="1"/>
              </p:cNvSpPr>
              <p:nvPr/>
            </p:nvSpPr>
            <p:spPr bwMode="auto">
              <a:xfrm>
                <a:off x="9840" y="12084"/>
                <a:ext cx="556"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i="1">
                    <a:ea typeface="宋体" charset="-122"/>
                  </a:rPr>
                  <a:t>r</a:t>
                </a:r>
                <a:endParaRPr lang="en-US" altLang="zh-CN" sz="2400" b="0">
                  <a:latin typeface="Tahoma" pitchFamily="34" charset="0"/>
                  <a:ea typeface="宋体" charset="-122"/>
                </a:endParaRPr>
              </a:p>
            </p:txBody>
          </p:sp>
        </p:grpSp>
        <p:sp>
          <p:nvSpPr>
            <p:cNvPr id="13325" name="Text Box 16"/>
            <p:cNvSpPr txBox="1">
              <a:spLocks noChangeArrowheads="1"/>
            </p:cNvSpPr>
            <p:nvPr/>
          </p:nvSpPr>
          <p:spPr bwMode="auto">
            <a:xfrm>
              <a:off x="1704" y="2219"/>
              <a:ext cx="397"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f</a:t>
              </a:r>
              <a:r>
                <a:rPr lang="en-US" altLang="zh-CN" sz="1400" b="0" baseline="-25000">
                  <a:ea typeface="宋体" charset="-122"/>
                </a:rPr>
                <a:t>0</a:t>
              </a:r>
              <a:r>
                <a:rPr lang="en-US" altLang="zh-CN" sz="1400" b="0">
                  <a:ea typeface="宋体" charset="-122"/>
                </a:rPr>
                <a:t>(</a:t>
              </a:r>
              <a:r>
                <a:rPr lang="en-US" altLang="zh-CN" sz="1400" i="1">
                  <a:ea typeface="宋体" charset="-122"/>
                </a:rPr>
                <a:t>r</a:t>
              </a:r>
              <a:r>
                <a:rPr lang="en-US" altLang="zh-CN" sz="1400" b="0">
                  <a:ea typeface="宋体" charset="-122"/>
                </a:rPr>
                <a:t>)</a:t>
              </a:r>
              <a:endParaRPr lang="en-US" altLang="zh-CN" sz="2400" b="0">
                <a:latin typeface="Tahoma" pitchFamily="34" charset="0"/>
                <a:ea typeface="宋体" charset="-122"/>
              </a:endParaRPr>
            </a:p>
          </p:txBody>
        </p:sp>
        <p:sp>
          <p:nvSpPr>
            <p:cNvPr id="13326" name="Text Box 17"/>
            <p:cNvSpPr txBox="1">
              <a:spLocks noChangeArrowheads="1"/>
            </p:cNvSpPr>
            <p:nvPr/>
          </p:nvSpPr>
          <p:spPr bwMode="auto">
            <a:xfrm>
              <a:off x="3401" y="2219"/>
              <a:ext cx="397"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f</a:t>
              </a:r>
              <a:r>
                <a:rPr lang="en-US" altLang="zh-CN" sz="1400" b="0" baseline="-25000">
                  <a:ea typeface="宋体" charset="-122"/>
                </a:rPr>
                <a:t>1</a:t>
              </a:r>
              <a:r>
                <a:rPr lang="en-US" altLang="zh-CN" sz="1400" b="0">
                  <a:ea typeface="宋体" charset="-122"/>
                </a:rPr>
                <a:t>(</a:t>
              </a:r>
              <a:r>
                <a:rPr lang="en-US" altLang="zh-CN" sz="1400" i="1">
                  <a:ea typeface="宋体" charset="-122"/>
                </a:rPr>
                <a:t>r</a:t>
              </a:r>
              <a:r>
                <a:rPr lang="en-US" altLang="zh-CN" sz="1400" b="0">
                  <a:ea typeface="宋体" charset="-122"/>
                </a:rPr>
                <a:t>)</a:t>
              </a:r>
              <a:endParaRPr lang="en-US" altLang="zh-CN" sz="2400" b="0">
                <a:latin typeface="Tahoma" pitchFamily="34" charset="0"/>
                <a:ea typeface="宋体" charset="-122"/>
              </a:endParaRPr>
            </a:p>
          </p:txBody>
        </p:sp>
        <p:sp>
          <p:nvSpPr>
            <p:cNvPr id="13327" name="Text Box 18"/>
            <p:cNvSpPr txBox="1">
              <a:spLocks noChangeArrowheads="1"/>
            </p:cNvSpPr>
            <p:nvPr/>
          </p:nvSpPr>
          <p:spPr bwMode="auto">
            <a:xfrm>
              <a:off x="2497" y="2795"/>
              <a:ext cx="398"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i="1">
                  <a:ea typeface="宋体" charset="-122"/>
                </a:rPr>
                <a:t>r</a:t>
              </a:r>
              <a:r>
                <a:rPr lang="en-US" altLang="zh-CN" sz="1200" baseline="-25000">
                  <a:ea typeface="宋体" charset="-122"/>
                </a:rPr>
                <a:t>0</a:t>
              </a:r>
              <a:r>
                <a:rPr lang="en-US" altLang="zh-CN" sz="1400">
                  <a:ea typeface="宋体" charset="-122"/>
                  <a:sym typeface="Symbol" pitchFamily="18" charset="2"/>
                </a:rPr>
                <a:t></a:t>
              </a:r>
              <a:endParaRPr lang="en-US" altLang="zh-CN" sz="2400" b="0">
                <a:latin typeface="Tahoma" pitchFamily="34" charset="0"/>
                <a:ea typeface="宋体" charset="-122"/>
              </a:endParaRPr>
            </a:p>
          </p:txBody>
        </p:sp>
        <p:sp>
          <p:nvSpPr>
            <p:cNvPr id="13328" name="Text Box 19"/>
            <p:cNvSpPr txBox="1">
              <a:spLocks noChangeArrowheads="1"/>
            </p:cNvSpPr>
            <p:nvPr/>
          </p:nvSpPr>
          <p:spPr bwMode="auto">
            <a:xfrm>
              <a:off x="1828" y="2502"/>
              <a:ext cx="57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P(A</a:t>
              </a:r>
              <a:r>
                <a:rPr lang="en-US" altLang="zh-CN" sz="1400" b="0" baseline="-25000">
                  <a:ea typeface="宋体" charset="-122"/>
                </a:rPr>
                <a:t>0</a:t>
              </a:r>
              <a:r>
                <a:rPr lang="en-US" altLang="zh-CN" sz="1400" b="0">
                  <a:ea typeface="宋体" charset="-122"/>
                </a:rPr>
                <a:t>/1)</a:t>
              </a:r>
              <a:endParaRPr lang="en-US" altLang="zh-CN" sz="2400" b="0">
                <a:latin typeface="Tahoma" pitchFamily="34" charset="0"/>
                <a:ea typeface="宋体" charset="-122"/>
              </a:endParaRPr>
            </a:p>
          </p:txBody>
        </p:sp>
        <p:sp>
          <p:nvSpPr>
            <p:cNvPr id="13329" name="Text Box 20"/>
            <p:cNvSpPr txBox="1">
              <a:spLocks noChangeArrowheads="1"/>
            </p:cNvSpPr>
            <p:nvPr/>
          </p:nvSpPr>
          <p:spPr bwMode="auto">
            <a:xfrm>
              <a:off x="2872" y="2387"/>
              <a:ext cx="414" cy="1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P(A</a:t>
              </a:r>
              <a:r>
                <a:rPr lang="en-US" altLang="zh-CN" sz="1400" b="0" baseline="-25000">
                  <a:ea typeface="宋体" charset="-122"/>
                </a:rPr>
                <a:t>1</a:t>
              </a:r>
              <a:r>
                <a:rPr lang="en-US" altLang="zh-CN" sz="1400" b="0">
                  <a:ea typeface="宋体" charset="-122"/>
                </a:rPr>
                <a:t>/0)</a:t>
              </a:r>
              <a:endParaRPr lang="en-US" altLang="zh-CN" sz="2400" b="0">
                <a:latin typeface="Tahoma" pitchFamily="34" charset="0"/>
                <a:ea typeface="宋体" charset="-122"/>
              </a:endParaRPr>
            </a:p>
          </p:txBody>
        </p:sp>
        <p:sp>
          <p:nvSpPr>
            <p:cNvPr id="13330" name="Rectangle 21"/>
            <p:cNvSpPr>
              <a:spLocks noChangeArrowheads="1"/>
            </p:cNvSpPr>
            <p:nvPr/>
          </p:nvSpPr>
          <p:spPr bwMode="auto">
            <a:xfrm>
              <a:off x="2250" y="2167"/>
              <a:ext cx="149" cy="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sp>
        <p:nvSpPr>
          <p:cNvPr id="13318" name="Rectangle 23"/>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3814" name="Object 22"/>
          <p:cNvGraphicFramePr>
            <a:graphicFrameLocks noChangeAspect="1"/>
          </p:cNvGraphicFramePr>
          <p:nvPr/>
        </p:nvGraphicFramePr>
        <p:xfrm>
          <a:off x="2636838" y="3338513"/>
          <a:ext cx="4095750" cy="449262"/>
        </p:xfrm>
        <a:graphic>
          <a:graphicData uri="http://schemas.openxmlformats.org/presentationml/2006/ole">
            <mc:AlternateContent xmlns:mc="http://schemas.openxmlformats.org/markup-compatibility/2006">
              <mc:Choice xmlns:v="urn:schemas-microsoft-com:vml" Requires="v">
                <p:oleObj spid="_x0000_s13407" name="公式" r:id="rId4" imgW="2082800" imgH="228600" progId="Equation.3">
                  <p:embed/>
                </p:oleObj>
              </mc:Choice>
              <mc:Fallback>
                <p:oleObj name="公式" r:id="rId4" imgW="2082800" imgH="228600" progId="Equation.3">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838" y="3338513"/>
                        <a:ext cx="40957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0" name="Rectangle 25"/>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3816" name="Object 24"/>
          <p:cNvGraphicFramePr>
            <a:graphicFrameLocks noChangeAspect="1"/>
          </p:cNvGraphicFramePr>
          <p:nvPr/>
        </p:nvGraphicFramePr>
        <p:xfrm>
          <a:off x="2413000" y="5132388"/>
          <a:ext cx="2519363" cy="590550"/>
        </p:xfrm>
        <a:graphic>
          <a:graphicData uri="http://schemas.openxmlformats.org/presentationml/2006/ole">
            <mc:AlternateContent xmlns:mc="http://schemas.openxmlformats.org/markup-compatibility/2006">
              <mc:Choice xmlns:v="urn:schemas-microsoft-com:vml" Requires="v">
                <p:oleObj spid="_x0000_s13408" name="公式" r:id="rId6" imgW="1345616" imgH="317362" progId="Equation.3">
                  <p:embed/>
                </p:oleObj>
              </mc:Choice>
              <mc:Fallback>
                <p:oleObj name="公式" r:id="rId6" imgW="1345616" imgH="317362" progId="Equation.3">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3000" y="5132388"/>
                        <a:ext cx="25193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2" name="Rectangle 27"/>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3818" name="Object 26"/>
          <p:cNvGraphicFramePr>
            <a:graphicFrameLocks noChangeAspect="1"/>
          </p:cNvGraphicFramePr>
          <p:nvPr/>
        </p:nvGraphicFramePr>
        <p:xfrm>
          <a:off x="5292725" y="5132388"/>
          <a:ext cx="2565400" cy="592137"/>
        </p:xfrm>
        <a:graphic>
          <a:graphicData uri="http://schemas.openxmlformats.org/presentationml/2006/ole">
            <mc:AlternateContent xmlns:mc="http://schemas.openxmlformats.org/markup-compatibility/2006">
              <mc:Choice xmlns:v="urn:schemas-microsoft-com:vml" Requires="v">
                <p:oleObj spid="_x0000_s13409" name="公式" r:id="rId8" imgW="1358310" imgH="317362" progId="Equation.3">
                  <p:embed/>
                </p:oleObj>
              </mc:Choice>
              <mc:Fallback>
                <p:oleObj name="公式" r:id="rId8" imgW="1358310" imgH="317362" progId="Equation.3">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725" y="5132388"/>
                        <a:ext cx="25654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 calcmode="lin" valueType="num">
                                      <p:cBhvr additive="base">
                                        <p:cTn id="11"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7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 calcmode="lin" valueType="num">
                                      <p:cBhvr additive="base">
                                        <p:cTn id="15"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37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additive="base">
                                        <p:cTn id="19"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795">
                                            <p:txEl>
                                              <p:pRg st="4" end="4"/>
                                            </p:txEl>
                                          </p:spTgt>
                                        </p:tgtEl>
                                        <p:attrNameLst>
                                          <p:attrName>style.visibility</p:attrName>
                                        </p:attrNameLst>
                                      </p:cBhvr>
                                      <p:to>
                                        <p:strVal val="visible"/>
                                      </p:to>
                                    </p:set>
                                    <p:anim calcmode="lin" valueType="num">
                                      <p:cBhvr additive="base">
                                        <p:cTn id="25"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4" presetClass="entr" presetSubtype="16" fill="hold" nodeType="afterEffect">
                                  <p:stCondLst>
                                    <p:cond delay="0"/>
                                  </p:stCondLst>
                                  <p:childTnLst>
                                    <p:set>
                                      <p:cBhvr>
                                        <p:cTn id="29" dur="1" fill="hold">
                                          <p:stCondLst>
                                            <p:cond delay="0"/>
                                          </p:stCondLst>
                                        </p:cTn>
                                        <p:tgtEl>
                                          <p:spTgt spid="33814"/>
                                        </p:tgtEl>
                                        <p:attrNameLst>
                                          <p:attrName>style.visibility</p:attrName>
                                        </p:attrNameLst>
                                      </p:cBhvr>
                                      <p:to>
                                        <p:strVal val="visible"/>
                                      </p:to>
                                    </p:set>
                                    <p:animEffect transition="in" filter="box(in)">
                                      <p:cBhvr>
                                        <p:cTn id="30" dur="500"/>
                                        <p:tgtEl>
                                          <p:spTgt spid="338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3795">
                                            <p:txEl>
                                              <p:pRg st="6" end="6"/>
                                            </p:txEl>
                                          </p:spTgt>
                                        </p:tgtEl>
                                        <p:attrNameLst>
                                          <p:attrName>style.visibility</p:attrName>
                                        </p:attrNameLst>
                                      </p:cBhvr>
                                      <p:to>
                                        <p:strVal val="visible"/>
                                      </p:to>
                                    </p:set>
                                    <p:anim calcmode="lin" valueType="num">
                                      <p:cBhvr additive="base">
                                        <p:cTn id="35"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3795">
                                            <p:txEl>
                                              <p:pRg st="7" end="7"/>
                                            </p:txEl>
                                          </p:spTgt>
                                        </p:tgtEl>
                                        <p:attrNameLst>
                                          <p:attrName>style.visibility</p:attrName>
                                        </p:attrNameLst>
                                      </p:cBhvr>
                                      <p:to>
                                        <p:strVal val="visible"/>
                                      </p:to>
                                    </p:set>
                                    <p:anim calcmode="lin" valueType="num">
                                      <p:cBhvr additive="base">
                                        <p:cTn id="41" dur="500" fill="hold"/>
                                        <p:tgtEl>
                                          <p:spTgt spid="3379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3795">
                                            <p:txEl>
                                              <p:pRg st="7" end="7"/>
                                            </p:txEl>
                                          </p:spTgt>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500"/>
                            </p:stCondLst>
                            <p:childTnLst>
                              <p:par>
                                <p:cTn id="44" presetID="2" presetClass="entr" presetSubtype="4" fill="hold" nodeType="afterEffect">
                                  <p:stCondLst>
                                    <p:cond delay="0"/>
                                  </p:stCondLst>
                                  <p:childTnLst>
                                    <p:set>
                                      <p:cBhvr>
                                        <p:cTn id="45" dur="1" fill="hold">
                                          <p:stCondLst>
                                            <p:cond delay="0"/>
                                          </p:stCondLst>
                                        </p:cTn>
                                        <p:tgtEl>
                                          <p:spTgt spid="33816"/>
                                        </p:tgtEl>
                                        <p:attrNameLst>
                                          <p:attrName>style.visibility</p:attrName>
                                        </p:attrNameLst>
                                      </p:cBhvr>
                                      <p:to>
                                        <p:strVal val="visible"/>
                                      </p:to>
                                    </p:set>
                                    <p:anim calcmode="lin" valueType="num">
                                      <p:cBhvr additive="base">
                                        <p:cTn id="46" dur="500" fill="hold"/>
                                        <p:tgtEl>
                                          <p:spTgt spid="33816"/>
                                        </p:tgtEl>
                                        <p:attrNameLst>
                                          <p:attrName>ppt_x</p:attrName>
                                        </p:attrNameLst>
                                      </p:cBhvr>
                                      <p:tavLst>
                                        <p:tav tm="0">
                                          <p:val>
                                            <p:strVal val="#ppt_x"/>
                                          </p:val>
                                        </p:tav>
                                        <p:tav tm="100000">
                                          <p:val>
                                            <p:strVal val="#ppt_x"/>
                                          </p:val>
                                        </p:tav>
                                      </p:tavLst>
                                    </p:anim>
                                    <p:anim calcmode="lin" valueType="num">
                                      <p:cBhvr additive="base">
                                        <p:cTn id="47" dur="500" fill="hold"/>
                                        <p:tgtEl>
                                          <p:spTgt spid="33816"/>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1000"/>
                            </p:stCondLst>
                            <p:childTnLst>
                              <p:par>
                                <p:cTn id="49" presetID="2" presetClass="entr" presetSubtype="4" fill="hold" nodeType="afterEffect">
                                  <p:stCondLst>
                                    <p:cond delay="0"/>
                                  </p:stCondLst>
                                  <p:childTnLst>
                                    <p:set>
                                      <p:cBhvr>
                                        <p:cTn id="50" dur="1" fill="hold">
                                          <p:stCondLst>
                                            <p:cond delay="0"/>
                                          </p:stCondLst>
                                        </p:cTn>
                                        <p:tgtEl>
                                          <p:spTgt spid="33818"/>
                                        </p:tgtEl>
                                        <p:attrNameLst>
                                          <p:attrName>style.visibility</p:attrName>
                                        </p:attrNameLst>
                                      </p:cBhvr>
                                      <p:to>
                                        <p:strVal val="visible"/>
                                      </p:to>
                                    </p:set>
                                    <p:anim calcmode="lin" valueType="num">
                                      <p:cBhvr additive="base">
                                        <p:cTn id="51" dur="500" fill="hold"/>
                                        <p:tgtEl>
                                          <p:spTgt spid="33818"/>
                                        </p:tgtEl>
                                        <p:attrNameLst>
                                          <p:attrName>ppt_x</p:attrName>
                                        </p:attrNameLst>
                                      </p:cBhvr>
                                      <p:tavLst>
                                        <p:tav tm="0">
                                          <p:val>
                                            <p:strVal val="#ppt_x"/>
                                          </p:val>
                                        </p:tav>
                                        <p:tav tm="100000">
                                          <p:val>
                                            <p:strVal val="#ppt_x"/>
                                          </p:val>
                                        </p:tav>
                                      </p:tavLst>
                                    </p:anim>
                                    <p:anim calcmode="lin" valueType="num">
                                      <p:cBhvr additive="base">
                                        <p:cTn id="52" dur="500" fill="hold"/>
                                        <p:tgtEl>
                                          <p:spTgt spid="33818"/>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1500"/>
                            </p:stCondLst>
                            <p:childTnLst>
                              <p:par>
                                <p:cTn id="54" presetID="2" presetClass="entr" presetSubtype="4" fill="hold" nodeType="afterEffect">
                                  <p:stCondLst>
                                    <p:cond delay="0"/>
                                  </p:stCondLst>
                                  <p:childTnLst>
                                    <p:set>
                                      <p:cBhvr>
                                        <p:cTn id="55" dur="1" fill="hold">
                                          <p:stCondLst>
                                            <p:cond delay="0"/>
                                          </p:stCondLst>
                                        </p:cTn>
                                        <p:tgtEl>
                                          <p:spTgt spid="33795">
                                            <p:txEl>
                                              <p:pRg st="9" end="9"/>
                                            </p:txEl>
                                          </p:spTgt>
                                        </p:tgtEl>
                                        <p:attrNameLst>
                                          <p:attrName>style.visibility</p:attrName>
                                        </p:attrNameLst>
                                      </p:cBhvr>
                                      <p:to>
                                        <p:strVal val="visible"/>
                                      </p:to>
                                    </p:set>
                                    <p:anim calcmode="lin" valueType="num">
                                      <p:cBhvr additive="base">
                                        <p:cTn id="56" dur="500" fill="hold"/>
                                        <p:tgtEl>
                                          <p:spTgt spid="33795">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379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DF47F87E-20E1-4352-8DD1-8738B0F0801A}" type="slidenum">
              <a:rPr lang="en-US" altLang="zh-CN" sz="1400" b="0" smtClean="0">
                <a:latin typeface="Tahoma" pitchFamily="34" charset="0"/>
                <a:ea typeface="宋体" charset="-122"/>
              </a:rPr>
              <a:pPr eaLnBrk="1" hangingPunct="1">
                <a:spcBef>
                  <a:spcPct val="0"/>
                </a:spcBef>
                <a:buClrTx/>
                <a:buSzTx/>
                <a:buFontTx/>
                <a:buNone/>
              </a:pPr>
              <a:t>13</a:t>
            </a:fld>
            <a:endParaRPr lang="en-US" altLang="zh-CN" sz="1400" b="0" smtClean="0">
              <a:latin typeface="Tahoma" pitchFamily="34" charset="0"/>
              <a:ea typeface="宋体" charset="-122"/>
            </a:endParaRPr>
          </a:p>
        </p:txBody>
      </p:sp>
      <p:sp>
        <p:nvSpPr>
          <p:cNvPr id="34819" name="Rectangle 3"/>
          <p:cNvSpPr>
            <a:spLocks noGrp="1" noChangeArrowheads="1"/>
          </p:cNvSpPr>
          <p:nvPr>
            <p:ph type="body" idx="1"/>
          </p:nvPr>
        </p:nvSpPr>
        <p:spPr>
          <a:xfrm>
            <a:off x="250825" y="1179513"/>
            <a:ext cx="8893175" cy="5678487"/>
          </a:xfrm>
        </p:spPr>
        <p:txBody>
          <a:bodyPr/>
          <a:lstStyle/>
          <a:p>
            <a:pPr lvl="3" eaLnBrk="1" hangingPunct="1">
              <a:buFont typeface="Wingdings" pitchFamily="2" charset="2"/>
              <a:buNone/>
            </a:pPr>
            <a:r>
              <a:rPr lang="zh-CN" altLang="en-US" smtClean="0"/>
              <a:t>总误码率可以表示为</a:t>
            </a:r>
            <a:endParaRPr lang="en-US" altLang="zh-CN"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从图中的范围可以确定积分限</a:t>
            </a: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endParaRPr lang="zh-CN" altLang="en-US" smtClean="0"/>
          </a:p>
          <a:p>
            <a:pPr lvl="3" eaLnBrk="1" hangingPunct="1">
              <a:lnSpc>
                <a:spcPct val="130000"/>
              </a:lnSpc>
              <a:buFont typeface="Wingdings" pitchFamily="2" charset="2"/>
              <a:buNone/>
            </a:pPr>
            <a:r>
              <a:rPr lang="zh-CN" altLang="en-US" smtClean="0"/>
              <a:t>可以看出，</a:t>
            </a:r>
            <a:r>
              <a:rPr lang="en-US" altLang="zh-CN" i="1" smtClean="0"/>
              <a:t>P</a:t>
            </a:r>
            <a:r>
              <a:rPr lang="en-US" altLang="zh-CN" baseline="-25000" smtClean="0"/>
              <a:t>e</a:t>
            </a:r>
            <a:r>
              <a:rPr lang="zh-CN" altLang="en-US" smtClean="0"/>
              <a:t>是</a:t>
            </a:r>
            <a:r>
              <a:rPr lang="en-US" altLang="zh-CN" b="1" i="1" smtClean="0"/>
              <a:t>r</a:t>
            </a:r>
            <a:r>
              <a:rPr lang="en-US" altLang="zh-CN" baseline="-25000" smtClean="0"/>
              <a:t>0</a:t>
            </a:r>
            <a:r>
              <a:rPr lang="en-US" altLang="zh-CN" smtClean="0">
                <a:sym typeface="Symbol" pitchFamily="18" charset="2"/>
              </a:rPr>
              <a:t></a:t>
            </a:r>
            <a:r>
              <a:rPr lang="zh-CN" altLang="en-US" smtClean="0"/>
              <a:t>的函数。</a:t>
            </a:r>
            <a:endParaRPr lang="en-US" altLang="zh-CN" smtClean="0"/>
          </a:p>
          <a:p>
            <a:pPr lvl="3" eaLnBrk="1" hangingPunct="1">
              <a:lnSpc>
                <a:spcPct val="130000"/>
              </a:lnSpc>
              <a:buFont typeface="Wingdings" pitchFamily="2" charset="2"/>
              <a:buNone/>
            </a:pPr>
            <a:r>
              <a:rPr lang="zh-CN" altLang="en-US" smtClean="0"/>
              <a:t>为了求出使</a:t>
            </a:r>
            <a:r>
              <a:rPr lang="en-US" altLang="zh-CN" i="1" smtClean="0"/>
              <a:t>P</a:t>
            </a:r>
            <a:r>
              <a:rPr lang="en-US" altLang="zh-CN" baseline="-25000" smtClean="0"/>
              <a:t>e</a:t>
            </a:r>
            <a:r>
              <a:rPr lang="zh-CN" altLang="en-US" smtClean="0"/>
              <a:t>最小的判决分界点</a:t>
            </a:r>
            <a:r>
              <a:rPr lang="en-US" altLang="zh-CN" b="1" i="1" smtClean="0"/>
              <a:t>r</a:t>
            </a:r>
            <a:r>
              <a:rPr lang="en-US" altLang="zh-CN" baseline="-25000" smtClean="0"/>
              <a:t>0</a:t>
            </a:r>
            <a:r>
              <a:rPr lang="en-US" altLang="zh-CN" smtClean="0">
                <a:sym typeface="Symbol" pitchFamily="18" charset="2"/>
              </a:rPr>
              <a:t></a:t>
            </a:r>
            <a:r>
              <a:rPr lang="zh-CN" altLang="en-US" smtClean="0"/>
              <a:t>，将上式对</a:t>
            </a:r>
            <a:r>
              <a:rPr lang="en-US" altLang="zh-CN" b="1" i="1" smtClean="0"/>
              <a:t>r</a:t>
            </a:r>
            <a:r>
              <a:rPr lang="en-US" altLang="zh-CN" baseline="-25000" smtClean="0"/>
              <a:t>0</a:t>
            </a:r>
            <a:r>
              <a:rPr lang="en-US" altLang="zh-CN" smtClean="0">
                <a:sym typeface="Symbol" pitchFamily="18" charset="2"/>
              </a:rPr>
              <a:t></a:t>
            </a:r>
            <a:r>
              <a:rPr lang="zh-CN" altLang="en-US" smtClean="0"/>
              <a:t>求导 </a:t>
            </a:r>
          </a:p>
          <a:p>
            <a:pPr lvl="3" eaLnBrk="1" hangingPunct="1">
              <a:lnSpc>
                <a:spcPct val="130000"/>
              </a:lnSpc>
              <a:buFont typeface="Wingdings" pitchFamily="2" charset="2"/>
              <a:buNone/>
            </a:pPr>
            <a:endParaRPr lang="zh-CN" altLang="en-US" smtClean="0"/>
          </a:p>
          <a:p>
            <a:pPr lvl="3" eaLnBrk="1" hangingPunct="1">
              <a:lnSpc>
                <a:spcPct val="130000"/>
              </a:lnSpc>
              <a:buFont typeface="Wingdings" pitchFamily="2" charset="2"/>
              <a:buNone/>
            </a:pPr>
            <a:r>
              <a:rPr lang="zh-CN" altLang="en-US" smtClean="0"/>
              <a:t>令导函数等于</a:t>
            </a:r>
            <a:r>
              <a:rPr lang="en-US" altLang="zh-CN" smtClean="0"/>
              <a:t>0</a:t>
            </a:r>
            <a:r>
              <a:rPr lang="zh-CN" altLang="en-US" smtClean="0"/>
              <a:t>，求出最佳分界点</a:t>
            </a:r>
            <a:r>
              <a:rPr lang="en-US" altLang="zh-CN" b="1" i="1" smtClean="0"/>
              <a:t>r</a:t>
            </a:r>
            <a:r>
              <a:rPr lang="en-US" altLang="zh-CN" baseline="-25000" smtClean="0"/>
              <a:t>0</a:t>
            </a:r>
            <a:r>
              <a:rPr lang="zh-CN" altLang="en-US" smtClean="0"/>
              <a:t>的条件：</a:t>
            </a:r>
          </a:p>
        </p:txBody>
      </p:sp>
      <p:sp>
        <p:nvSpPr>
          <p:cNvPr id="14341" name="Rectangle 6"/>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4821" name="Object 5"/>
          <p:cNvGraphicFramePr>
            <a:graphicFrameLocks noChangeAspect="1"/>
          </p:cNvGraphicFramePr>
          <p:nvPr/>
        </p:nvGraphicFramePr>
        <p:xfrm>
          <a:off x="2681288" y="1574800"/>
          <a:ext cx="4095750" cy="571500"/>
        </p:xfrm>
        <a:graphic>
          <a:graphicData uri="http://schemas.openxmlformats.org/presentationml/2006/ole">
            <mc:AlternateContent xmlns:mc="http://schemas.openxmlformats.org/markup-compatibility/2006">
              <mc:Choice xmlns:v="urn:schemas-microsoft-com:vml" Requires="v">
                <p:oleObj spid="_x0000_s14455" name="公式" r:id="rId3" imgW="2260600" imgH="317500" progId="Equation.3">
                  <p:embed/>
                </p:oleObj>
              </mc:Choice>
              <mc:Fallback>
                <p:oleObj name="公式" r:id="rId3" imgW="2260600" imgH="3175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288" y="1574800"/>
                        <a:ext cx="40957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3" name="Rectangle 8"/>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4823" name="Object 7"/>
          <p:cNvGraphicFramePr>
            <a:graphicFrameLocks noChangeAspect="1"/>
          </p:cNvGraphicFramePr>
          <p:nvPr/>
        </p:nvGraphicFramePr>
        <p:xfrm>
          <a:off x="1331913" y="2438400"/>
          <a:ext cx="4230687" cy="679450"/>
        </p:xfrm>
        <a:graphic>
          <a:graphicData uri="http://schemas.openxmlformats.org/presentationml/2006/ole">
            <mc:AlternateContent xmlns:mc="http://schemas.openxmlformats.org/markup-compatibility/2006">
              <mc:Choice xmlns:v="urn:schemas-microsoft-com:vml" Requires="v">
                <p:oleObj spid="_x0000_s14456" name="公式" r:id="rId5" imgW="2311400" imgH="368300" progId="Equation.3">
                  <p:embed/>
                </p:oleObj>
              </mc:Choice>
              <mc:Fallback>
                <p:oleObj name="公式" r:id="rId5" imgW="2311400" imgH="3683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2438400"/>
                        <a:ext cx="423068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4825" name="Group 9"/>
          <p:cNvGrpSpPr>
            <a:grpSpLocks/>
          </p:cNvGrpSpPr>
          <p:nvPr/>
        </p:nvGrpSpPr>
        <p:grpSpPr bwMode="auto">
          <a:xfrm>
            <a:off x="5548313" y="2079625"/>
            <a:ext cx="3463925" cy="1709738"/>
            <a:chOff x="1463" y="1877"/>
            <a:chExt cx="2749" cy="1219"/>
          </a:xfrm>
        </p:grpSpPr>
        <p:grpSp>
          <p:nvGrpSpPr>
            <p:cNvPr id="14350" name="Group 10"/>
            <p:cNvGrpSpPr>
              <a:grpSpLocks/>
            </p:cNvGrpSpPr>
            <p:nvPr/>
          </p:nvGrpSpPr>
          <p:grpSpPr bwMode="auto">
            <a:xfrm>
              <a:off x="1463" y="1877"/>
              <a:ext cx="2749" cy="1180"/>
              <a:chOff x="5474" y="10521"/>
              <a:chExt cx="4980" cy="1998"/>
            </a:xfrm>
          </p:grpSpPr>
          <p:grpSp>
            <p:nvGrpSpPr>
              <p:cNvPr id="14357" name="Group 11"/>
              <p:cNvGrpSpPr>
                <a:grpSpLocks/>
              </p:cNvGrpSpPr>
              <p:nvPr/>
            </p:nvGrpSpPr>
            <p:grpSpPr bwMode="auto">
              <a:xfrm>
                <a:off x="5474" y="10521"/>
                <a:ext cx="4980" cy="1824"/>
                <a:chOff x="5474" y="10117"/>
                <a:chExt cx="4980" cy="1824"/>
              </a:xfrm>
            </p:grpSpPr>
            <p:pic>
              <p:nvPicPr>
                <p:cNvPr id="14359" name="Picture 12" descr="最佳接收误码率"/>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4" y="10545"/>
                  <a:ext cx="4980"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Line 13"/>
                <p:cNvSpPr>
                  <a:spLocks noChangeShapeType="1"/>
                </p:cNvSpPr>
                <p:nvPr/>
              </p:nvSpPr>
              <p:spPr bwMode="auto">
                <a:xfrm flipH="1" flipV="1">
                  <a:off x="7560" y="10215"/>
                  <a:ext cx="14" cy="78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61" name="Text Box 14"/>
                <p:cNvSpPr txBox="1">
                  <a:spLocks noChangeArrowheads="1"/>
                </p:cNvSpPr>
                <p:nvPr/>
              </p:nvSpPr>
              <p:spPr bwMode="auto">
                <a:xfrm>
                  <a:off x="6526" y="10117"/>
                  <a:ext cx="554"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A</a:t>
                  </a:r>
                  <a:r>
                    <a:rPr lang="en-US" altLang="zh-CN" sz="1400" b="0" baseline="-25000">
                      <a:ea typeface="宋体" charset="-122"/>
                    </a:rPr>
                    <a:t>0</a:t>
                  </a:r>
                  <a:endParaRPr lang="en-US" altLang="zh-CN" sz="2400" b="0">
                    <a:latin typeface="Tahoma" pitchFamily="34" charset="0"/>
                    <a:ea typeface="宋体" charset="-122"/>
                  </a:endParaRPr>
                </a:p>
              </p:txBody>
            </p:sp>
            <p:sp>
              <p:nvSpPr>
                <p:cNvPr id="14362" name="Text Box 15"/>
                <p:cNvSpPr txBox="1">
                  <a:spLocks noChangeArrowheads="1"/>
                </p:cNvSpPr>
                <p:nvPr/>
              </p:nvSpPr>
              <p:spPr bwMode="auto">
                <a:xfrm>
                  <a:off x="8102" y="10118"/>
                  <a:ext cx="554"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A</a:t>
                  </a:r>
                  <a:r>
                    <a:rPr lang="en-US" altLang="zh-CN" sz="1400" b="0" baseline="-25000">
                      <a:ea typeface="宋体" charset="-122"/>
                    </a:rPr>
                    <a:t>1</a:t>
                  </a:r>
                  <a:endParaRPr lang="en-US" altLang="zh-CN" sz="2400" b="0">
                    <a:latin typeface="Tahoma" pitchFamily="34" charset="0"/>
                    <a:ea typeface="宋体" charset="-122"/>
                  </a:endParaRPr>
                </a:p>
              </p:txBody>
            </p:sp>
            <p:sp>
              <p:nvSpPr>
                <p:cNvPr id="14363" name="Line 16"/>
                <p:cNvSpPr>
                  <a:spLocks noChangeShapeType="1"/>
                </p:cNvSpPr>
                <p:nvPr/>
              </p:nvSpPr>
              <p:spPr bwMode="auto">
                <a:xfrm>
                  <a:off x="6974" y="10350"/>
                  <a:ext cx="55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64" name="Line 17"/>
                <p:cNvSpPr>
                  <a:spLocks noChangeShapeType="1"/>
                </p:cNvSpPr>
                <p:nvPr/>
              </p:nvSpPr>
              <p:spPr bwMode="auto">
                <a:xfrm>
                  <a:off x="7618" y="10350"/>
                  <a:ext cx="556"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4365" name="Line 18"/>
                <p:cNvSpPr>
                  <a:spLocks noChangeShapeType="1"/>
                </p:cNvSpPr>
                <p:nvPr/>
              </p:nvSpPr>
              <p:spPr bwMode="auto">
                <a:xfrm>
                  <a:off x="8578" y="10350"/>
                  <a:ext cx="9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66" name="Line 19"/>
                <p:cNvSpPr>
                  <a:spLocks noChangeShapeType="1"/>
                </p:cNvSpPr>
                <p:nvPr/>
              </p:nvSpPr>
              <p:spPr bwMode="auto">
                <a:xfrm>
                  <a:off x="5668" y="10350"/>
                  <a:ext cx="976"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grpSp>
          <p:sp>
            <p:nvSpPr>
              <p:cNvPr id="14358" name="Text Box 20"/>
              <p:cNvSpPr txBox="1">
                <a:spLocks noChangeArrowheads="1"/>
              </p:cNvSpPr>
              <p:nvPr/>
            </p:nvSpPr>
            <p:spPr bwMode="auto">
              <a:xfrm>
                <a:off x="9840" y="12084"/>
                <a:ext cx="556"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i="1">
                    <a:ea typeface="宋体" charset="-122"/>
                  </a:rPr>
                  <a:t>r</a:t>
                </a:r>
                <a:endParaRPr lang="en-US" altLang="zh-CN" sz="2400" b="0">
                  <a:latin typeface="Tahoma" pitchFamily="34" charset="0"/>
                  <a:ea typeface="宋体" charset="-122"/>
                </a:endParaRPr>
              </a:p>
            </p:txBody>
          </p:sp>
        </p:grpSp>
        <p:sp>
          <p:nvSpPr>
            <p:cNvPr id="14351" name="Text Box 21"/>
            <p:cNvSpPr txBox="1">
              <a:spLocks noChangeArrowheads="1"/>
            </p:cNvSpPr>
            <p:nvPr/>
          </p:nvSpPr>
          <p:spPr bwMode="auto">
            <a:xfrm>
              <a:off x="1704" y="2219"/>
              <a:ext cx="397"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f</a:t>
              </a:r>
              <a:r>
                <a:rPr lang="en-US" altLang="zh-CN" sz="1400" b="0" baseline="-25000">
                  <a:ea typeface="宋体" charset="-122"/>
                </a:rPr>
                <a:t>0</a:t>
              </a:r>
              <a:r>
                <a:rPr lang="en-US" altLang="zh-CN" sz="1400" b="0">
                  <a:ea typeface="宋体" charset="-122"/>
                </a:rPr>
                <a:t>(</a:t>
              </a:r>
              <a:r>
                <a:rPr lang="en-US" altLang="zh-CN" sz="1400" i="1">
                  <a:ea typeface="宋体" charset="-122"/>
                </a:rPr>
                <a:t>r</a:t>
              </a:r>
              <a:r>
                <a:rPr lang="en-US" altLang="zh-CN" sz="1400" b="0">
                  <a:ea typeface="宋体" charset="-122"/>
                </a:rPr>
                <a:t>)</a:t>
              </a:r>
              <a:endParaRPr lang="en-US" altLang="zh-CN" sz="2400" b="0">
                <a:latin typeface="Tahoma" pitchFamily="34" charset="0"/>
                <a:ea typeface="宋体" charset="-122"/>
              </a:endParaRPr>
            </a:p>
          </p:txBody>
        </p:sp>
        <p:sp>
          <p:nvSpPr>
            <p:cNvPr id="14352" name="Text Box 22"/>
            <p:cNvSpPr txBox="1">
              <a:spLocks noChangeArrowheads="1"/>
            </p:cNvSpPr>
            <p:nvPr/>
          </p:nvSpPr>
          <p:spPr bwMode="auto">
            <a:xfrm>
              <a:off x="3401" y="2219"/>
              <a:ext cx="397"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f</a:t>
              </a:r>
              <a:r>
                <a:rPr lang="en-US" altLang="zh-CN" sz="1400" b="0" baseline="-25000">
                  <a:ea typeface="宋体" charset="-122"/>
                </a:rPr>
                <a:t>1</a:t>
              </a:r>
              <a:r>
                <a:rPr lang="en-US" altLang="zh-CN" sz="1400" b="0">
                  <a:ea typeface="宋体" charset="-122"/>
                </a:rPr>
                <a:t>(</a:t>
              </a:r>
              <a:r>
                <a:rPr lang="en-US" altLang="zh-CN" sz="1400" i="1">
                  <a:ea typeface="宋体" charset="-122"/>
                </a:rPr>
                <a:t>r</a:t>
              </a:r>
              <a:r>
                <a:rPr lang="en-US" altLang="zh-CN" sz="1400" b="0">
                  <a:ea typeface="宋体" charset="-122"/>
                </a:rPr>
                <a:t>)</a:t>
              </a:r>
              <a:endParaRPr lang="en-US" altLang="zh-CN" sz="2400" b="0">
                <a:latin typeface="Tahoma" pitchFamily="34" charset="0"/>
                <a:ea typeface="宋体" charset="-122"/>
              </a:endParaRPr>
            </a:p>
          </p:txBody>
        </p:sp>
        <p:sp>
          <p:nvSpPr>
            <p:cNvPr id="14353" name="Text Box 23"/>
            <p:cNvSpPr txBox="1">
              <a:spLocks noChangeArrowheads="1"/>
            </p:cNvSpPr>
            <p:nvPr/>
          </p:nvSpPr>
          <p:spPr bwMode="auto">
            <a:xfrm>
              <a:off x="2497" y="2795"/>
              <a:ext cx="398"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i="1">
                  <a:ea typeface="宋体" charset="-122"/>
                </a:rPr>
                <a:t>r</a:t>
              </a:r>
              <a:r>
                <a:rPr lang="en-US" altLang="zh-CN" sz="1200" baseline="-25000">
                  <a:ea typeface="宋体" charset="-122"/>
                </a:rPr>
                <a:t>0</a:t>
              </a:r>
              <a:r>
                <a:rPr lang="en-US" altLang="zh-CN" sz="1400">
                  <a:ea typeface="宋体" charset="-122"/>
                  <a:sym typeface="Symbol" pitchFamily="18" charset="2"/>
                </a:rPr>
                <a:t></a:t>
              </a:r>
              <a:endParaRPr lang="en-US" altLang="zh-CN" sz="2400" b="0">
                <a:latin typeface="Tahoma" pitchFamily="34" charset="0"/>
                <a:ea typeface="宋体" charset="-122"/>
              </a:endParaRPr>
            </a:p>
          </p:txBody>
        </p:sp>
        <p:sp>
          <p:nvSpPr>
            <p:cNvPr id="14354" name="Text Box 24"/>
            <p:cNvSpPr txBox="1">
              <a:spLocks noChangeArrowheads="1"/>
            </p:cNvSpPr>
            <p:nvPr/>
          </p:nvSpPr>
          <p:spPr bwMode="auto">
            <a:xfrm>
              <a:off x="1828" y="2502"/>
              <a:ext cx="57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P(A</a:t>
              </a:r>
              <a:r>
                <a:rPr lang="en-US" altLang="zh-CN" sz="1400" b="0" baseline="-25000">
                  <a:ea typeface="宋体" charset="-122"/>
                </a:rPr>
                <a:t>0</a:t>
              </a:r>
              <a:r>
                <a:rPr lang="en-US" altLang="zh-CN" sz="1400" b="0">
                  <a:ea typeface="宋体" charset="-122"/>
                </a:rPr>
                <a:t>/1)</a:t>
              </a:r>
              <a:endParaRPr lang="en-US" altLang="zh-CN" sz="2400" b="0">
                <a:latin typeface="Tahoma" pitchFamily="34" charset="0"/>
                <a:ea typeface="宋体" charset="-122"/>
              </a:endParaRPr>
            </a:p>
          </p:txBody>
        </p:sp>
        <p:sp>
          <p:nvSpPr>
            <p:cNvPr id="14355" name="Text Box 25"/>
            <p:cNvSpPr txBox="1">
              <a:spLocks noChangeArrowheads="1"/>
            </p:cNvSpPr>
            <p:nvPr/>
          </p:nvSpPr>
          <p:spPr bwMode="auto">
            <a:xfrm>
              <a:off x="2872" y="2387"/>
              <a:ext cx="414" cy="1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P(A</a:t>
              </a:r>
              <a:r>
                <a:rPr lang="en-US" altLang="zh-CN" sz="1400" b="0" baseline="-25000">
                  <a:ea typeface="宋体" charset="-122"/>
                </a:rPr>
                <a:t>1</a:t>
              </a:r>
              <a:r>
                <a:rPr lang="en-US" altLang="zh-CN" sz="1400" b="0">
                  <a:ea typeface="宋体" charset="-122"/>
                </a:rPr>
                <a:t>/0)</a:t>
              </a:r>
              <a:endParaRPr lang="en-US" altLang="zh-CN" sz="2400" b="0">
                <a:latin typeface="Tahoma" pitchFamily="34" charset="0"/>
                <a:ea typeface="宋体" charset="-122"/>
              </a:endParaRPr>
            </a:p>
          </p:txBody>
        </p:sp>
        <p:sp>
          <p:nvSpPr>
            <p:cNvPr id="14356" name="Rectangle 26"/>
            <p:cNvSpPr>
              <a:spLocks noChangeArrowheads="1"/>
            </p:cNvSpPr>
            <p:nvPr/>
          </p:nvSpPr>
          <p:spPr bwMode="auto">
            <a:xfrm>
              <a:off x="2250" y="2167"/>
              <a:ext cx="149" cy="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sp>
        <p:nvSpPr>
          <p:cNvPr id="14346" name="Rectangle 28"/>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4843" name="Object 27"/>
          <p:cNvGraphicFramePr>
            <a:graphicFrameLocks noChangeAspect="1"/>
          </p:cNvGraphicFramePr>
          <p:nvPr/>
        </p:nvGraphicFramePr>
        <p:xfrm>
          <a:off x="3041650" y="4135438"/>
          <a:ext cx="3060700" cy="733425"/>
        </p:xfrm>
        <a:graphic>
          <a:graphicData uri="http://schemas.openxmlformats.org/presentationml/2006/ole">
            <mc:AlternateContent xmlns:mc="http://schemas.openxmlformats.org/markup-compatibility/2006">
              <mc:Choice xmlns:v="urn:schemas-microsoft-com:vml" Requires="v">
                <p:oleObj spid="_x0000_s14457" name="公式" r:id="rId8" imgW="1866090" imgH="444307" progId="Equation.3">
                  <p:embed/>
                </p:oleObj>
              </mc:Choice>
              <mc:Fallback>
                <p:oleObj name="公式" r:id="rId8" imgW="1866090" imgH="444307" progId="Equation.3">
                  <p:embed/>
                  <p:pic>
                    <p:nvPicPr>
                      <p:cNvPr id="0"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1650" y="4135438"/>
                        <a:ext cx="30607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8" name="Rectangle 30"/>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4845" name="Object 29"/>
          <p:cNvGraphicFramePr>
            <a:graphicFrameLocks noChangeAspect="1"/>
          </p:cNvGraphicFramePr>
          <p:nvPr/>
        </p:nvGraphicFramePr>
        <p:xfrm>
          <a:off x="3054350" y="5229225"/>
          <a:ext cx="3060700" cy="415925"/>
        </p:xfrm>
        <a:graphic>
          <a:graphicData uri="http://schemas.openxmlformats.org/presentationml/2006/ole">
            <mc:AlternateContent xmlns:mc="http://schemas.openxmlformats.org/markup-compatibility/2006">
              <mc:Choice xmlns:v="urn:schemas-microsoft-com:vml" Requires="v">
                <p:oleObj spid="_x0000_s14458" name="公式" r:id="rId10" imgW="1752600" imgH="241300" progId="Equation.3">
                  <p:embed/>
                </p:oleObj>
              </mc:Choice>
              <mc:Fallback>
                <p:oleObj name="公式" r:id="rId10" imgW="1752600" imgH="241300" progId="Equation.3">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4350" y="5229225"/>
                        <a:ext cx="3060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up)">
                                      <p:cBhvr>
                                        <p:cTn id="7" dur="500"/>
                                        <p:tgtEl>
                                          <p:spTgt spid="34819">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4821"/>
                                        </p:tgtEl>
                                        <p:attrNameLst>
                                          <p:attrName>style.visibility</p:attrName>
                                        </p:attrNameLst>
                                      </p:cBhvr>
                                      <p:to>
                                        <p:strVal val="visible"/>
                                      </p:to>
                                    </p:set>
                                    <p:animEffect transition="in" filter="wipe(up)">
                                      <p:cBhvr>
                                        <p:cTn id="11" dur="500"/>
                                        <p:tgtEl>
                                          <p:spTgt spid="348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34825"/>
                                        </p:tgtEl>
                                        <p:attrNameLst>
                                          <p:attrName>style.visibility</p:attrName>
                                        </p:attrNameLst>
                                      </p:cBhvr>
                                      <p:to>
                                        <p:strVal val="visible"/>
                                      </p:to>
                                    </p:set>
                                    <p:animEffect transition="in" filter="wipe(up)">
                                      <p:cBhvr>
                                        <p:cTn id="16" dur="500"/>
                                        <p:tgtEl>
                                          <p:spTgt spid="34825"/>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34819">
                                            <p:txEl>
                                              <p:pRg st="2" end="2"/>
                                            </p:txEl>
                                          </p:spTgt>
                                        </p:tgtEl>
                                        <p:attrNameLst>
                                          <p:attrName>style.visibility</p:attrName>
                                        </p:attrNameLst>
                                      </p:cBhvr>
                                      <p:to>
                                        <p:strVal val="visible"/>
                                      </p:to>
                                    </p:set>
                                    <p:animEffect transition="in" filter="wipe(up)">
                                      <p:cBhvr>
                                        <p:cTn id="20" dur="500"/>
                                        <p:tgtEl>
                                          <p:spTgt spid="3481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34823"/>
                                        </p:tgtEl>
                                        <p:attrNameLst>
                                          <p:attrName>style.visibility</p:attrName>
                                        </p:attrNameLst>
                                      </p:cBhvr>
                                      <p:to>
                                        <p:strVal val="visible"/>
                                      </p:to>
                                    </p:set>
                                    <p:animEffect transition="in" filter="wipe(up)">
                                      <p:cBhvr>
                                        <p:cTn id="25" dur="500"/>
                                        <p:tgtEl>
                                          <p:spTgt spid="34823"/>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34819">
                                            <p:txEl>
                                              <p:pRg st="5" end="5"/>
                                            </p:txEl>
                                          </p:spTgt>
                                        </p:tgtEl>
                                        <p:attrNameLst>
                                          <p:attrName>style.visibility</p:attrName>
                                        </p:attrNameLst>
                                      </p:cBhvr>
                                      <p:to>
                                        <p:strVal val="visible"/>
                                      </p:to>
                                    </p:set>
                                    <p:animEffect transition="in" filter="wipe(up)">
                                      <p:cBhvr>
                                        <p:cTn id="29" dur="500"/>
                                        <p:tgtEl>
                                          <p:spTgt spid="34819">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34819">
                                            <p:txEl>
                                              <p:pRg st="6" end="6"/>
                                            </p:txEl>
                                          </p:spTgt>
                                        </p:tgtEl>
                                        <p:attrNameLst>
                                          <p:attrName>style.visibility</p:attrName>
                                        </p:attrNameLst>
                                      </p:cBhvr>
                                      <p:to>
                                        <p:strVal val="visible"/>
                                      </p:to>
                                    </p:set>
                                    <p:animEffect transition="in" filter="wipe(up)">
                                      <p:cBhvr>
                                        <p:cTn id="34" dur="500"/>
                                        <p:tgtEl>
                                          <p:spTgt spid="34819">
                                            <p:txEl>
                                              <p:pRg st="6" end="6"/>
                                            </p:txEl>
                                          </p:spTgt>
                                        </p:tgtEl>
                                      </p:cBhvr>
                                    </p:animEffect>
                                  </p:childTnLst>
                                </p:cTn>
                              </p:par>
                            </p:childTnLst>
                          </p:cTn>
                        </p:par>
                        <p:par>
                          <p:cTn id="35" fill="hold" nodeType="afterGroup">
                            <p:stCondLst>
                              <p:cond delay="500"/>
                            </p:stCondLst>
                            <p:childTnLst>
                              <p:par>
                                <p:cTn id="36" presetID="22" presetClass="entr" presetSubtype="1" fill="hold" nodeType="afterEffect">
                                  <p:stCondLst>
                                    <p:cond delay="0"/>
                                  </p:stCondLst>
                                  <p:childTnLst>
                                    <p:set>
                                      <p:cBhvr>
                                        <p:cTn id="37" dur="1" fill="hold">
                                          <p:stCondLst>
                                            <p:cond delay="0"/>
                                          </p:stCondLst>
                                        </p:cTn>
                                        <p:tgtEl>
                                          <p:spTgt spid="34843"/>
                                        </p:tgtEl>
                                        <p:attrNameLst>
                                          <p:attrName>style.visibility</p:attrName>
                                        </p:attrNameLst>
                                      </p:cBhvr>
                                      <p:to>
                                        <p:strVal val="visible"/>
                                      </p:to>
                                    </p:set>
                                    <p:animEffect transition="in" filter="wipe(up)">
                                      <p:cBhvr>
                                        <p:cTn id="38" dur="500"/>
                                        <p:tgtEl>
                                          <p:spTgt spid="3484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34819">
                                            <p:txEl>
                                              <p:pRg st="8" end="8"/>
                                            </p:txEl>
                                          </p:spTgt>
                                        </p:tgtEl>
                                        <p:attrNameLst>
                                          <p:attrName>style.visibility</p:attrName>
                                        </p:attrNameLst>
                                      </p:cBhvr>
                                      <p:to>
                                        <p:strVal val="visible"/>
                                      </p:to>
                                    </p:set>
                                    <p:animEffect transition="in" filter="wipe(up)">
                                      <p:cBhvr>
                                        <p:cTn id="43" dur="500"/>
                                        <p:tgtEl>
                                          <p:spTgt spid="34819">
                                            <p:txEl>
                                              <p:pRg st="8" end="8"/>
                                            </p:txEl>
                                          </p:spTgt>
                                        </p:tgtEl>
                                      </p:cBhvr>
                                    </p:animEffect>
                                  </p:childTnLst>
                                </p:cTn>
                              </p:par>
                            </p:childTnLst>
                          </p:cTn>
                        </p:par>
                        <p:par>
                          <p:cTn id="44" fill="hold" nodeType="afterGroup">
                            <p:stCondLst>
                              <p:cond delay="500"/>
                            </p:stCondLst>
                            <p:childTnLst>
                              <p:par>
                                <p:cTn id="45" presetID="22" presetClass="entr" presetSubtype="1" fill="hold" nodeType="afterEffect">
                                  <p:stCondLst>
                                    <p:cond delay="0"/>
                                  </p:stCondLst>
                                  <p:childTnLst>
                                    <p:set>
                                      <p:cBhvr>
                                        <p:cTn id="46" dur="1" fill="hold">
                                          <p:stCondLst>
                                            <p:cond delay="0"/>
                                          </p:stCondLst>
                                        </p:cTn>
                                        <p:tgtEl>
                                          <p:spTgt spid="34845"/>
                                        </p:tgtEl>
                                        <p:attrNameLst>
                                          <p:attrName>style.visibility</p:attrName>
                                        </p:attrNameLst>
                                      </p:cBhvr>
                                      <p:to>
                                        <p:strVal val="visible"/>
                                      </p:to>
                                    </p:set>
                                    <p:animEffect transition="in" filter="wipe(up)">
                                      <p:cBhvr>
                                        <p:cTn id="47" dur="500"/>
                                        <p:tgtEl>
                                          <p:spTgt spid="34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73F90002-16DF-482A-B968-4D29D8E73D40}" type="slidenum">
              <a:rPr lang="en-US" altLang="zh-CN" sz="1400" b="0" smtClean="0">
                <a:latin typeface="Tahoma" pitchFamily="34" charset="0"/>
                <a:ea typeface="宋体" charset="-122"/>
              </a:rPr>
              <a:pPr eaLnBrk="1" hangingPunct="1">
                <a:spcBef>
                  <a:spcPct val="0"/>
                </a:spcBef>
                <a:buClrTx/>
                <a:buSzTx/>
                <a:buFontTx/>
                <a:buNone/>
              </a:pPr>
              <a:t>14</a:t>
            </a:fld>
            <a:endParaRPr lang="en-US" altLang="zh-CN" sz="1400" b="0" smtClean="0">
              <a:latin typeface="Tahoma" pitchFamily="34" charset="0"/>
              <a:ea typeface="宋体" charset="-122"/>
            </a:endParaRPr>
          </a:p>
        </p:txBody>
      </p:sp>
      <p:sp>
        <p:nvSpPr>
          <p:cNvPr id="35843"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endParaRPr lang="en-US" altLang="zh-CN" dirty="0" smtClean="0"/>
          </a:p>
          <a:p>
            <a:pPr lvl="3" eaLnBrk="1" hangingPunct="1">
              <a:buFont typeface="Wingdings" pitchFamily="2" charset="2"/>
              <a:buNone/>
            </a:pPr>
            <a:r>
              <a:rPr lang="en-US" altLang="zh-CN" dirty="0" smtClean="0"/>
              <a:t>	</a:t>
            </a:r>
            <a:r>
              <a:rPr lang="zh-CN" altLang="en-US" dirty="0" smtClean="0"/>
              <a:t>即</a:t>
            </a:r>
          </a:p>
          <a:p>
            <a:pPr lvl="3" eaLnBrk="1" hangingPunct="1">
              <a:buFont typeface="Wingdings" pitchFamily="2" charset="2"/>
              <a:buNone/>
            </a:pPr>
            <a:endParaRPr lang="zh-CN" altLang="en-US" dirty="0" smtClean="0"/>
          </a:p>
          <a:p>
            <a:pPr lvl="3" eaLnBrk="1" hangingPunct="1">
              <a:buFont typeface="Wingdings" pitchFamily="2" charset="2"/>
              <a:buNone/>
            </a:pPr>
            <a:r>
              <a:rPr lang="zh-CN" altLang="en-US" dirty="0" smtClean="0"/>
              <a:t>	当</a:t>
            </a:r>
            <a:r>
              <a:rPr lang="zh-CN" altLang="en-US" dirty="0" smtClean="0">
                <a:solidFill>
                  <a:srgbClr val="C00000"/>
                </a:solidFill>
              </a:rPr>
              <a:t>先验概率相等</a:t>
            </a:r>
            <a:r>
              <a:rPr lang="zh-CN" altLang="en-US" dirty="0" smtClean="0"/>
              <a:t>时，即</a:t>
            </a:r>
            <a:r>
              <a:rPr lang="en-US" altLang="zh-CN" i="1" dirty="0" smtClean="0"/>
              <a:t>P</a:t>
            </a:r>
            <a:r>
              <a:rPr lang="en-US" altLang="zh-CN" dirty="0" smtClean="0"/>
              <a:t>(1) = </a:t>
            </a:r>
            <a:r>
              <a:rPr lang="en-US" altLang="zh-CN" i="1" dirty="0" smtClean="0"/>
              <a:t>P</a:t>
            </a:r>
            <a:r>
              <a:rPr lang="en-US" altLang="zh-CN" dirty="0" smtClean="0"/>
              <a:t>(0)</a:t>
            </a:r>
            <a:r>
              <a:rPr lang="zh-CN" altLang="en-US" dirty="0" smtClean="0"/>
              <a:t>时，</a:t>
            </a:r>
            <a:r>
              <a:rPr lang="en-US" altLang="zh-CN" i="1" dirty="0" smtClean="0"/>
              <a:t>f</a:t>
            </a:r>
            <a:r>
              <a:rPr lang="en-US" altLang="zh-CN" baseline="-25000" dirty="0" smtClean="0"/>
              <a:t>0</a:t>
            </a:r>
            <a:r>
              <a:rPr lang="en-US" altLang="zh-CN" dirty="0" smtClean="0"/>
              <a:t>(</a:t>
            </a:r>
            <a:r>
              <a:rPr lang="en-US" altLang="zh-CN" b="1" i="1" dirty="0" smtClean="0"/>
              <a:t>r</a:t>
            </a:r>
            <a:r>
              <a:rPr lang="en-US" altLang="zh-CN" baseline="-25000" dirty="0" smtClean="0"/>
              <a:t>0</a:t>
            </a:r>
            <a:r>
              <a:rPr lang="en-US" altLang="zh-CN" dirty="0" smtClean="0"/>
              <a:t>) = </a:t>
            </a:r>
            <a:r>
              <a:rPr lang="en-US" altLang="zh-CN" i="1" dirty="0" smtClean="0"/>
              <a:t>f</a:t>
            </a:r>
            <a:r>
              <a:rPr lang="en-US" altLang="zh-CN" baseline="-25000" dirty="0" smtClean="0"/>
              <a:t>1</a:t>
            </a:r>
            <a:r>
              <a:rPr lang="en-US" altLang="zh-CN" dirty="0" smtClean="0"/>
              <a:t>(</a:t>
            </a:r>
            <a:r>
              <a:rPr lang="en-US" altLang="zh-CN" b="1" i="1" dirty="0" smtClean="0"/>
              <a:t>r</a:t>
            </a:r>
            <a:r>
              <a:rPr lang="en-US" altLang="zh-CN" baseline="-25000" dirty="0" smtClean="0"/>
              <a:t>0</a:t>
            </a:r>
            <a:r>
              <a:rPr lang="en-US" altLang="zh-CN" dirty="0" smtClean="0"/>
              <a:t>)</a:t>
            </a:r>
            <a:r>
              <a:rPr lang="zh-CN" altLang="en-US" dirty="0" smtClean="0"/>
              <a:t>，所以最佳分界点位于图中两条曲线交点处的</a:t>
            </a:r>
            <a:r>
              <a:rPr lang="en-US" altLang="zh-CN" b="1" i="1" dirty="0" smtClean="0"/>
              <a:t>r </a:t>
            </a:r>
            <a:r>
              <a:rPr lang="zh-CN" altLang="en-US" dirty="0" smtClean="0"/>
              <a:t>值上。</a:t>
            </a:r>
          </a:p>
          <a:p>
            <a:pPr lvl="3" eaLnBrk="1" hangingPunct="1">
              <a:buFont typeface="Wingdings" pitchFamily="2" charset="2"/>
              <a:buNone/>
            </a:pPr>
            <a:r>
              <a:rPr lang="zh-CN" altLang="en-US" dirty="0" smtClean="0"/>
              <a:t>	在判决边界确定之后，按照接收矢量</a:t>
            </a:r>
            <a:r>
              <a:rPr lang="en-US" altLang="zh-CN" b="1" i="1" dirty="0" smtClean="0"/>
              <a:t>r </a:t>
            </a:r>
            <a:r>
              <a:rPr lang="zh-CN" altLang="en-US" dirty="0" smtClean="0"/>
              <a:t>落在区域</a:t>
            </a:r>
            <a:r>
              <a:rPr lang="en-US" altLang="zh-CN" i="1" dirty="0" smtClean="0"/>
              <a:t>A</a:t>
            </a:r>
            <a:r>
              <a:rPr lang="en-US" altLang="zh-CN" baseline="-25000" dirty="0" smtClean="0"/>
              <a:t>0</a:t>
            </a:r>
            <a:r>
              <a:rPr lang="zh-CN" altLang="en-US" dirty="0" smtClean="0"/>
              <a:t>应判为收到的是“</a:t>
            </a:r>
            <a:r>
              <a:rPr lang="en-US" altLang="zh-CN" dirty="0" smtClean="0"/>
              <a:t>0</a:t>
            </a:r>
            <a:r>
              <a:rPr lang="zh-CN" altLang="en-US" dirty="0" smtClean="0"/>
              <a:t>”的</a:t>
            </a:r>
            <a:r>
              <a:rPr lang="zh-CN" altLang="en-US" dirty="0" smtClean="0"/>
              <a:t>判决准则，这时有：</a:t>
            </a:r>
          </a:p>
          <a:p>
            <a:pPr lvl="3" eaLnBrk="1" hangingPunct="1">
              <a:buFont typeface="Wingdings" pitchFamily="2" charset="2"/>
              <a:buNone/>
            </a:pPr>
            <a:r>
              <a:rPr lang="zh-CN" altLang="en-US" dirty="0" smtClean="0"/>
              <a:t>	</a:t>
            </a:r>
            <a:r>
              <a:rPr lang="en-US" altLang="zh-CN" dirty="0" smtClean="0"/>
              <a:t>			</a:t>
            </a:r>
            <a:r>
              <a:rPr lang="zh-CN" altLang="en-US" dirty="0" smtClean="0"/>
              <a:t>判为“</a:t>
            </a:r>
            <a:r>
              <a:rPr lang="en-US" altLang="zh-CN" dirty="0" smtClean="0"/>
              <a:t>0</a:t>
            </a:r>
            <a:r>
              <a:rPr lang="zh-CN" altLang="en-US" dirty="0" smtClean="0"/>
              <a:t>”</a:t>
            </a:r>
            <a:r>
              <a:rPr lang="en-US" altLang="zh-CN" dirty="0" smtClean="0"/>
              <a:t> </a:t>
            </a:r>
            <a:r>
              <a:rPr lang="zh-CN" altLang="en-US" dirty="0" smtClean="0"/>
              <a:t>；</a:t>
            </a:r>
          </a:p>
          <a:p>
            <a:pPr lvl="3" eaLnBrk="1" hangingPunct="1">
              <a:buFont typeface="Wingdings" pitchFamily="2" charset="2"/>
              <a:buNone/>
            </a:pPr>
            <a:r>
              <a:rPr lang="zh-CN" altLang="en-US" dirty="0" smtClean="0"/>
              <a:t>	</a:t>
            </a:r>
            <a:endParaRPr lang="en-US" altLang="zh-CN" dirty="0" smtClean="0"/>
          </a:p>
          <a:p>
            <a:pPr lvl="3" eaLnBrk="1" hangingPunct="1">
              <a:buFont typeface="Wingdings" pitchFamily="2" charset="2"/>
              <a:buNone/>
            </a:pPr>
            <a:r>
              <a:rPr lang="en-US" altLang="zh-CN" dirty="0" smtClean="0"/>
              <a:t>				</a:t>
            </a:r>
            <a:r>
              <a:rPr lang="zh-CN" altLang="en-US" dirty="0" smtClean="0"/>
              <a:t>判为“</a:t>
            </a:r>
            <a:r>
              <a:rPr lang="en-US" altLang="zh-CN" dirty="0" smtClean="0"/>
              <a:t>1</a:t>
            </a:r>
            <a:r>
              <a:rPr lang="zh-CN" altLang="en-US" dirty="0"/>
              <a:t>”</a:t>
            </a:r>
            <a:r>
              <a:rPr lang="zh-CN" altLang="en-US" dirty="0" smtClean="0"/>
              <a:t>。</a:t>
            </a:r>
            <a:endParaRPr lang="zh-CN" altLang="en-US" dirty="0" smtClean="0"/>
          </a:p>
          <a:p>
            <a:pPr lvl="3" eaLnBrk="1" hangingPunct="1">
              <a:buFont typeface="Wingdings" pitchFamily="2" charset="2"/>
              <a:buNone/>
            </a:pPr>
            <a:r>
              <a:rPr lang="zh-CN" altLang="en-US" dirty="0" smtClean="0"/>
              <a:t>	在发送“</a:t>
            </a:r>
            <a:r>
              <a:rPr lang="en-US" altLang="zh-CN" dirty="0" smtClean="0"/>
              <a:t>0</a:t>
            </a:r>
            <a:r>
              <a:rPr lang="zh-CN" altLang="en-US" dirty="0" smtClean="0"/>
              <a:t>”和</a:t>
            </a:r>
            <a:r>
              <a:rPr lang="zh-CN" altLang="en-US" dirty="0" smtClean="0"/>
              <a:t>发送“</a:t>
            </a:r>
            <a:r>
              <a:rPr lang="en-US" altLang="zh-CN" dirty="0" smtClean="0"/>
              <a:t>1</a:t>
            </a:r>
            <a:r>
              <a:rPr lang="zh-CN" altLang="en-US" dirty="0" smtClean="0"/>
              <a:t>”的</a:t>
            </a:r>
            <a:r>
              <a:rPr lang="zh-CN" altLang="en-US" dirty="0" smtClean="0"/>
              <a:t>先验概率相等时，此条件简化为：</a:t>
            </a:r>
            <a:endParaRPr lang="en-US" altLang="zh-CN" dirty="0" smtClean="0"/>
          </a:p>
          <a:p>
            <a:pPr lvl="3" eaLnBrk="1" hangingPunct="1">
              <a:buFont typeface="Wingdings" pitchFamily="2" charset="2"/>
              <a:buNone/>
            </a:pPr>
            <a:endParaRPr lang="en-US" altLang="zh-CN" dirty="0" smtClean="0"/>
          </a:p>
          <a:p>
            <a:pPr lvl="3" eaLnBrk="1" hangingPunct="1">
              <a:buFont typeface="Wingdings" pitchFamily="2" charset="2"/>
              <a:buNone/>
            </a:pPr>
            <a:endParaRPr lang="en-US" altLang="zh-CN" dirty="0" smtClean="0"/>
          </a:p>
          <a:p>
            <a:pPr lvl="3" eaLnBrk="1" hangingPunct="1">
              <a:buFont typeface="Wingdings" pitchFamily="2" charset="2"/>
              <a:buNone/>
            </a:pPr>
            <a:r>
              <a:rPr lang="zh-CN" altLang="en-US" dirty="0" smtClean="0"/>
              <a:t>可以得到理论上最佳的误码率，即达到理论上的误码率最小值。</a:t>
            </a:r>
          </a:p>
        </p:txBody>
      </p:sp>
      <p:graphicFrame>
        <p:nvGraphicFramePr>
          <p:cNvPr id="15365" name="Object 4"/>
          <p:cNvGraphicFramePr>
            <a:graphicFrameLocks noChangeAspect="1"/>
          </p:cNvGraphicFramePr>
          <p:nvPr/>
        </p:nvGraphicFramePr>
        <p:xfrm>
          <a:off x="2636838" y="1223963"/>
          <a:ext cx="3060700" cy="415925"/>
        </p:xfrm>
        <a:graphic>
          <a:graphicData uri="http://schemas.openxmlformats.org/presentationml/2006/ole">
            <mc:AlternateContent xmlns:mc="http://schemas.openxmlformats.org/markup-compatibility/2006">
              <mc:Choice xmlns:v="urn:schemas-microsoft-com:vml" Requires="v">
                <p:oleObj spid="_x0000_s15482" name="公式" r:id="rId3" imgW="1752600" imgH="241300" progId="Equation.3">
                  <p:embed/>
                </p:oleObj>
              </mc:Choice>
              <mc:Fallback>
                <p:oleObj name="公式" r:id="rId3" imgW="1752600" imgH="2413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838" y="1223963"/>
                        <a:ext cx="3060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6" name="Rectangle 6"/>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5845" name="Object 5"/>
          <p:cNvGraphicFramePr>
            <a:graphicFrameLocks noChangeAspect="1"/>
          </p:cNvGraphicFramePr>
          <p:nvPr/>
        </p:nvGraphicFramePr>
        <p:xfrm>
          <a:off x="2681288" y="1666875"/>
          <a:ext cx="1574800" cy="771525"/>
        </p:xfrm>
        <a:graphic>
          <a:graphicData uri="http://schemas.openxmlformats.org/presentationml/2006/ole">
            <mc:AlternateContent xmlns:mc="http://schemas.openxmlformats.org/markup-compatibility/2006">
              <mc:Choice xmlns:v="urn:schemas-microsoft-com:vml" Requires="v">
                <p:oleObj spid="_x0000_s15483" name="公式" r:id="rId5" imgW="914400" imgH="444500" progId="Equation.3">
                  <p:embed/>
                </p:oleObj>
              </mc:Choice>
              <mc:Fallback>
                <p:oleObj name="公式" r:id="rId5" imgW="914400" imgH="4445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1288" y="1666875"/>
                        <a:ext cx="15748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Rectangle 8"/>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5847" name="Object 7"/>
          <p:cNvGraphicFramePr>
            <a:graphicFrameLocks noChangeAspect="1"/>
          </p:cNvGraphicFramePr>
          <p:nvPr/>
        </p:nvGraphicFramePr>
        <p:xfrm>
          <a:off x="2187575" y="3811588"/>
          <a:ext cx="1349375" cy="696912"/>
        </p:xfrm>
        <a:graphic>
          <a:graphicData uri="http://schemas.openxmlformats.org/presentationml/2006/ole">
            <mc:AlternateContent xmlns:mc="http://schemas.openxmlformats.org/markup-compatibility/2006">
              <mc:Choice xmlns:v="urn:schemas-microsoft-com:vml" Requires="v">
                <p:oleObj spid="_x0000_s15484" name="公式" r:id="rId7" imgW="863225" imgH="444307" progId="Equation.3">
                  <p:embed/>
                </p:oleObj>
              </mc:Choice>
              <mc:Fallback>
                <p:oleObj name="公式" r:id="rId7" imgW="863225" imgH="444307"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7575" y="3811588"/>
                        <a:ext cx="13493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0" name="Rectangle 10"/>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5849" name="Object 9"/>
          <p:cNvGraphicFramePr>
            <a:graphicFrameLocks noChangeAspect="1"/>
          </p:cNvGraphicFramePr>
          <p:nvPr/>
        </p:nvGraphicFramePr>
        <p:xfrm>
          <a:off x="2185988" y="4464050"/>
          <a:ext cx="1395412" cy="712788"/>
        </p:xfrm>
        <a:graphic>
          <a:graphicData uri="http://schemas.openxmlformats.org/presentationml/2006/ole">
            <mc:AlternateContent xmlns:mc="http://schemas.openxmlformats.org/markup-compatibility/2006">
              <mc:Choice xmlns:v="urn:schemas-microsoft-com:vml" Requires="v">
                <p:oleObj spid="_x0000_s15485" name="公式" r:id="rId9" imgW="875920" imgH="444307" progId="Equation.3">
                  <p:embed/>
                </p:oleObj>
              </mc:Choice>
              <mc:Fallback>
                <p:oleObj name="公式" r:id="rId9" imgW="875920" imgH="444307"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5988" y="4464050"/>
                        <a:ext cx="139541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5851" name="Group 11"/>
          <p:cNvGrpSpPr>
            <a:grpSpLocks/>
          </p:cNvGrpSpPr>
          <p:nvPr/>
        </p:nvGrpSpPr>
        <p:grpSpPr bwMode="auto">
          <a:xfrm>
            <a:off x="5653088" y="3563938"/>
            <a:ext cx="3463925" cy="1709737"/>
            <a:chOff x="1463" y="1877"/>
            <a:chExt cx="2749" cy="1219"/>
          </a:xfrm>
        </p:grpSpPr>
        <p:grpSp>
          <p:nvGrpSpPr>
            <p:cNvPr id="15377" name="Group 12"/>
            <p:cNvGrpSpPr>
              <a:grpSpLocks/>
            </p:cNvGrpSpPr>
            <p:nvPr/>
          </p:nvGrpSpPr>
          <p:grpSpPr bwMode="auto">
            <a:xfrm>
              <a:off x="1463" y="1877"/>
              <a:ext cx="2749" cy="1180"/>
              <a:chOff x="5474" y="10521"/>
              <a:chExt cx="4980" cy="1998"/>
            </a:xfrm>
          </p:grpSpPr>
          <p:grpSp>
            <p:nvGrpSpPr>
              <p:cNvPr id="15384" name="Group 13"/>
              <p:cNvGrpSpPr>
                <a:grpSpLocks/>
              </p:cNvGrpSpPr>
              <p:nvPr/>
            </p:nvGrpSpPr>
            <p:grpSpPr bwMode="auto">
              <a:xfrm>
                <a:off x="5474" y="10521"/>
                <a:ext cx="4980" cy="1824"/>
                <a:chOff x="5474" y="10117"/>
                <a:chExt cx="4980" cy="1824"/>
              </a:xfrm>
            </p:grpSpPr>
            <p:pic>
              <p:nvPicPr>
                <p:cNvPr id="15386" name="Picture 14" descr="最佳接收误码率"/>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74" y="10545"/>
                  <a:ext cx="4980"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7" name="Line 15"/>
                <p:cNvSpPr>
                  <a:spLocks noChangeShapeType="1"/>
                </p:cNvSpPr>
                <p:nvPr/>
              </p:nvSpPr>
              <p:spPr bwMode="auto">
                <a:xfrm flipH="1" flipV="1">
                  <a:off x="7560" y="10215"/>
                  <a:ext cx="14" cy="78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88" name="Text Box 16"/>
                <p:cNvSpPr txBox="1">
                  <a:spLocks noChangeArrowheads="1"/>
                </p:cNvSpPr>
                <p:nvPr/>
              </p:nvSpPr>
              <p:spPr bwMode="auto">
                <a:xfrm>
                  <a:off x="6526" y="10117"/>
                  <a:ext cx="554"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A</a:t>
                  </a:r>
                  <a:r>
                    <a:rPr lang="en-US" altLang="zh-CN" sz="1400" b="0" baseline="-25000">
                      <a:ea typeface="宋体" charset="-122"/>
                    </a:rPr>
                    <a:t>0</a:t>
                  </a:r>
                  <a:endParaRPr lang="en-US" altLang="zh-CN" sz="2400" b="0">
                    <a:latin typeface="Tahoma" pitchFamily="34" charset="0"/>
                    <a:ea typeface="宋体" charset="-122"/>
                  </a:endParaRPr>
                </a:p>
              </p:txBody>
            </p:sp>
            <p:sp>
              <p:nvSpPr>
                <p:cNvPr id="15389" name="Text Box 17"/>
                <p:cNvSpPr txBox="1">
                  <a:spLocks noChangeArrowheads="1"/>
                </p:cNvSpPr>
                <p:nvPr/>
              </p:nvSpPr>
              <p:spPr bwMode="auto">
                <a:xfrm>
                  <a:off x="8102" y="10118"/>
                  <a:ext cx="554"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A</a:t>
                  </a:r>
                  <a:r>
                    <a:rPr lang="en-US" altLang="zh-CN" sz="1400" b="0" baseline="-25000">
                      <a:ea typeface="宋体" charset="-122"/>
                    </a:rPr>
                    <a:t>1</a:t>
                  </a:r>
                  <a:endParaRPr lang="en-US" altLang="zh-CN" sz="2400" b="0">
                    <a:latin typeface="Tahoma" pitchFamily="34" charset="0"/>
                    <a:ea typeface="宋体" charset="-122"/>
                  </a:endParaRPr>
                </a:p>
              </p:txBody>
            </p:sp>
            <p:sp>
              <p:nvSpPr>
                <p:cNvPr id="15390" name="Line 18"/>
                <p:cNvSpPr>
                  <a:spLocks noChangeShapeType="1"/>
                </p:cNvSpPr>
                <p:nvPr/>
              </p:nvSpPr>
              <p:spPr bwMode="auto">
                <a:xfrm>
                  <a:off x="6974" y="10350"/>
                  <a:ext cx="55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91" name="Line 19"/>
                <p:cNvSpPr>
                  <a:spLocks noChangeShapeType="1"/>
                </p:cNvSpPr>
                <p:nvPr/>
              </p:nvSpPr>
              <p:spPr bwMode="auto">
                <a:xfrm>
                  <a:off x="7618" y="10350"/>
                  <a:ext cx="556"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5392" name="Line 20"/>
                <p:cNvSpPr>
                  <a:spLocks noChangeShapeType="1"/>
                </p:cNvSpPr>
                <p:nvPr/>
              </p:nvSpPr>
              <p:spPr bwMode="auto">
                <a:xfrm>
                  <a:off x="8578" y="10350"/>
                  <a:ext cx="9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93" name="Line 21"/>
                <p:cNvSpPr>
                  <a:spLocks noChangeShapeType="1"/>
                </p:cNvSpPr>
                <p:nvPr/>
              </p:nvSpPr>
              <p:spPr bwMode="auto">
                <a:xfrm>
                  <a:off x="5668" y="10350"/>
                  <a:ext cx="976"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grpSp>
          <p:sp>
            <p:nvSpPr>
              <p:cNvPr id="15385" name="Text Box 22"/>
              <p:cNvSpPr txBox="1">
                <a:spLocks noChangeArrowheads="1"/>
              </p:cNvSpPr>
              <p:nvPr/>
            </p:nvSpPr>
            <p:spPr bwMode="auto">
              <a:xfrm>
                <a:off x="9840" y="12084"/>
                <a:ext cx="556"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i="1">
                    <a:ea typeface="宋体" charset="-122"/>
                  </a:rPr>
                  <a:t>r</a:t>
                </a:r>
                <a:endParaRPr lang="en-US" altLang="zh-CN" sz="2400" b="0">
                  <a:latin typeface="Tahoma" pitchFamily="34" charset="0"/>
                  <a:ea typeface="宋体" charset="-122"/>
                </a:endParaRPr>
              </a:p>
            </p:txBody>
          </p:sp>
        </p:grpSp>
        <p:sp>
          <p:nvSpPr>
            <p:cNvPr id="15378" name="Text Box 23"/>
            <p:cNvSpPr txBox="1">
              <a:spLocks noChangeArrowheads="1"/>
            </p:cNvSpPr>
            <p:nvPr/>
          </p:nvSpPr>
          <p:spPr bwMode="auto">
            <a:xfrm>
              <a:off x="1704" y="2219"/>
              <a:ext cx="397"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f</a:t>
              </a:r>
              <a:r>
                <a:rPr lang="en-US" altLang="zh-CN" sz="1400" b="0" baseline="-25000">
                  <a:ea typeface="宋体" charset="-122"/>
                </a:rPr>
                <a:t>0</a:t>
              </a:r>
              <a:r>
                <a:rPr lang="en-US" altLang="zh-CN" sz="1400" b="0">
                  <a:ea typeface="宋体" charset="-122"/>
                </a:rPr>
                <a:t>(</a:t>
              </a:r>
              <a:r>
                <a:rPr lang="en-US" altLang="zh-CN" sz="1400" i="1">
                  <a:ea typeface="宋体" charset="-122"/>
                </a:rPr>
                <a:t>r</a:t>
              </a:r>
              <a:r>
                <a:rPr lang="en-US" altLang="zh-CN" sz="1400" b="0">
                  <a:ea typeface="宋体" charset="-122"/>
                </a:rPr>
                <a:t>)</a:t>
              </a:r>
              <a:endParaRPr lang="en-US" altLang="zh-CN" sz="2400" b="0">
                <a:latin typeface="Tahoma" pitchFamily="34" charset="0"/>
                <a:ea typeface="宋体" charset="-122"/>
              </a:endParaRPr>
            </a:p>
          </p:txBody>
        </p:sp>
        <p:sp>
          <p:nvSpPr>
            <p:cNvPr id="15379" name="Text Box 24"/>
            <p:cNvSpPr txBox="1">
              <a:spLocks noChangeArrowheads="1"/>
            </p:cNvSpPr>
            <p:nvPr/>
          </p:nvSpPr>
          <p:spPr bwMode="auto">
            <a:xfrm>
              <a:off x="3401" y="2219"/>
              <a:ext cx="397"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f</a:t>
              </a:r>
              <a:r>
                <a:rPr lang="en-US" altLang="zh-CN" sz="1400" b="0" baseline="-25000">
                  <a:ea typeface="宋体" charset="-122"/>
                </a:rPr>
                <a:t>1</a:t>
              </a:r>
              <a:r>
                <a:rPr lang="en-US" altLang="zh-CN" sz="1400" b="0">
                  <a:ea typeface="宋体" charset="-122"/>
                </a:rPr>
                <a:t>(</a:t>
              </a:r>
              <a:r>
                <a:rPr lang="en-US" altLang="zh-CN" sz="1400" i="1">
                  <a:ea typeface="宋体" charset="-122"/>
                </a:rPr>
                <a:t>r</a:t>
              </a:r>
              <a:r>
                <a:rPr lang="en-US" altLang="zh-CN" sz="1400" b="0">
                  <a:ea typeface="宋体" charset="-122"/>
                </a:rPr>
                <a:t>)</a:t>
              </a:r>
              <a:endParaRPr lang="en-US" altLang="zh-CN" sz="2400" b="0">
                <a:latin typeface="Tahoma" pitchFamily="34" charset="0"/>
                <a:ea typeface="宋体" charset="-122"/>
              </a:endParaRPr>
            </a:p>
          </p:txBody>
        </p:sp>
        <p:sp>
          <p:nvSpPr>
            <p:cNvPr id="15380" name="Text Box 25"/>
            <p:cNvSpPr txBox="1">
              <a:spLocks noChangeArrowheads="1"/>
            </p:cNvSpPr>
            <p:nvPr/>
          </p:nvSpPr>
          <p:spPr bwMode="auto">
            <a:xfrm>
              <a:off x="2497" y="2795"/>
              <a:ext cx="398"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i="1">
                  <a:ea typeface="宋体" charset="-122"/>
                </a:rPr>
                <a:t>r</a:t>
              </a:r>
              <a:r>
                <a:rPr lang="en-US" altLang="zh-CN" sz="1200" baseline="-25000">
                  <a:ea typeface="宋体" charset="-122"/>
                </a:rPr>
                <a:t>0</a:t>
              </a:r>
              <a:r>
                <a:rPr lang="en-US" altLang="zh-CN" sz="1400">
                  <a:ea typeface="宋体" charset="-122"/>
                  <a:sym typeface="Symbol" pitchFamily="18" charset="2"/>
                </a:rPr>
                <a:t></a:t>
              </a:r>
              <a:endParaRPr lang="en-US" altLang="zh-CN" sz="2400" b="0">
                <a:latin typeface="Tahoma" pitchFamily="34" charset="0"/>
                <a:ea typeface="宋体" charset="-122"/>
              </a:endParaRPr>
            </a:p>
          </p:txBody>
        </p:sp>
        <p:sp>
          <p:nvSpPr>
            <p:cNvPr id="15381" name="Text Box 26"/>
            <p:cNvSpPr txBox="1">
              <a:spLocks noChangeArrowheads="1"/>
            </p:cNvSpPr>
            <p:nvPr/>
          </p:nvSpPr>
          <p:spPr bwMode="auto">
            <a:xfrm>
              <a:off x="1828" y="2502"/>
              <a:ext cx="57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P(A</a:t>
              </a:r>
              <a:r>
                <a:rPr lang="en-US" altLang="zh-CN" sz="1400" b="0" baseline="-25000">
                  <a:ea typeface="宋体" charset="-122"/>
                </a:rPr>
                <a:t>0</a:t>
              </a:r>
              <a:r>
                <a:rPr lang="en-US" altLang="zh-CN" sz="1400" b="0">
                  <a:ea typeface="宋体" charset="-122"/>
                </a:rPr>
                <a:t>/1)</a:t>
              </a:r>
              <a:endParaRPr lang="en-US" altLang="zh-CN" sz="2400" b="0">
                <a:latin typeface="Tahoma" pitchFamily="34" charset="0"/>
                <a:ea typeface="宋体" charset="-122"/>
              </a:endParaRPr>
            </a:p>
          </p:txBody>
        </p:sp>
        <p:sp>
          <p:nvSpPr>
            <p:cNvPr id="15382" name="Text Box 27"/>
            <p:cNvSpPr txBox="1">
              <a:spLocks noChangeArrowheads="1"/>
            </p:cNvSpPr>
            <p:nvPr/>
          </p:nvSpPr>
          <p:spPr bwMode="auto">
            <a:xfrm>
              <a:off x="2872" y="2387"/>
              <a:ext cx="414" cy="1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400" b="0" i="1">
                  <a:ea typeface="宋体" charset="-122"/>
                </a:rPr>
                <a:t>P(A</a:t>
              </a:r>
              <a:r>
                <a:rPr lang="en-US" altLang="zh-CN" sz="1400" b="0" baseline="-25000">
                  <a:ea typeface="宋体" charset="-122"/>
                </a:rPr>
                <a:t>1</a:t>
              </a:r>
              <a:r>
                <a:rPr lang="en-US" altLang="zh-CN" sz="1400" b="0">
                  <a:ea typeface="宋体" charset="-122"/>
                </a:rPr>
                <a:t>/0)</a:t>
              </a:r>
              <a:endParaRPr lang="en-US" altLang="zh-CN" sz="2400" b="0">
                <a:latin typeface="Tahoma" pitchFamily="34" charset="0"/>
                <a:ea typeface="宋体" charset="-122"/>
              </a:endParaRPr>
            </a:p>
          </p:txBody>
        </p:sp>
        <p:sp>
          <p:nvSpPr>
            <p:cNvPr id="15383" name="Rectangle 28"/>
            <p:cNvSpPr>
              <a:spLocks noChangeArrowheads="1"/>
            </p:cNvSpPr>
            <p:nvPr/>
          </p:nvSpPr>
          <p:spPr bwMode="auto">
            <a:xfrm>
              <a:off x="2250" y="2167"/>
              <a:ext cx="149" cy="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grpSp>
        <p:nvGrpSpPr>
          <p:cNvPr id="35872" name="Group 32"/>
          <p:cNvGrpSpPr>
            <a:grpSpLocks/>
          </p:cNvGrpSpPr>
          <p:nvPr/>
        </p:nvGrpSpPr>
        <p:grpSpPr bwMode="auto">
          <a:xfrm>
            <a:off x="2501900" y="5454650"/>
            <a:ext cx="4321175" cy="873125"/>
            <a:chOff x="1774" y="3776"/>
            <a:chExt cx="2722" cy="550"/>
          </a:xfrm>
        </p:grpSpPr>
        <p:sp>
          <p:nvSpPr>
            <p:cNvPr id="15375" name="Text Box 29"/>
            <p:cNvSpPr txBox="1">
              <a:spLocks noChangeArrowheads="1"/>
            </p:cNvSpPr>
            <p:nvPr/>
          </p:nvSpPr>
          <p:spPr bwMode="auto">
            <a:xfrm>
              <a:off x="1774" y="3777"/>
              <a:ext cx="2722" cy="54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r>
                <a:rPr lang="en-US" altLang="zh-CN" sz="1800" b="0" dirty="0">
                  <a:latin typeface="Tahoma" pitchFamily="34" charset="0"/>
                </a:rPr>
                <a:t>     </a:t>
              </a:r>
              <a:r>
                <a:rPr lang="zh-CN" altLang="en-US" sz="2200" b="0" dirty="0">
                  <a:latin typeface="Tahoma" pitchFamily="34" charset="0"/>
                </a:rPr>
                <a:t>若</a:t>
              </a:r>
              <a:r>
                <a:rPr lang="en-US" altLang="zh-CN" sz="2200" b="0" i="1" dirty="0"/>
                <a:t>f</a:t>
              </a:r>
              <a:r>
                <a:rPr lang="en-US" altLang="zh-CN" sz="2200" b="0" baseline="-25000" dirty="0"/>
                <a:t>0</a:t>
              </a:r>
              <a:r>
                <a:rPr lang="en-US" altLang="zh-CN" sz="2200" b="0" dirty="0"/>
                <a:t>(</a:t>
              </a:r>
              <a:r>
                <a:rPr lang="en-US" altLang="zh-CN" sz="2200" i="1" dirty="0"/>
                <a:t>r</a:t>
              </a:r>
              <a:r>
                <a:rPr lang="en-US" altLang="zh-CN" sz="2200" b="0" dirty="0"/>
                <a:t>) &gt; </a:t>
              </a:r>
              <a:r>
                <a:rPr lang="en-US" altLang="zh-CN" sz="2200" b="0" i="1" dirty="0"/>
                <a:t>f</a:t>
              </a:r>
              <a:r>
                <a:rPr lang="en-US" altLang="zh-CN" sz="2200" b="0" baseline="-25000" dirty="0"/>
                <a:t>1</a:t>
              </a:r>
              <a:r>
                <a:rPr lang="en-US" altLang="zh-CN" sz="2200" b="0" dirty="0"/>
                <a:t>(</a:t>
              </a:r>
              <a:r>
                <a:rPr lang="en-US" altLang="zh-CN" sz="2200" i="1" dirty="0"/>
                <a:t>r</a:t>
              </a:r>
              <a:r>
                <a:rPr lang="en-US" altLang="zh-CN" sz="2200" b="0" dirty="0"/>
                <a:t>)</a:t>
              </a:r>
              <a:r>
                <a:rPr lang="zh-CN" altLang="en-US" sz="2200" b="0" dirty="0"/>
                <a:t>，则判为“</a:t>
              </a:r>
              <a:r>
                <a:rPr lang="en-US" altLang="zh-CN" sz="2200" b="0" dirty="0" smtClean="0"/>
                <a:t>0</a:t>
              </a:r>
              <a:r>
                <a:rPr lang="zh-CN" altLang="en-US" sz="2200" b="0" dirty="0" smtClean="0"/>
                <a:t>”</a:t>
              </a:r>
              <a:endParaRPr lang="en-US" altLang="zh-CN" sz="2200" b="0" dirty="0"/>
            </a:p>
            <a:p>
              <a:pPr eaLnBrk="1" hangingPunct="1">
                <a:lnSpc>
                  <a:spcPct val="130000"/>
                </a:lnSpc>
                <a:spcBef>
                  <a:spcPct val="0"/>
                </a:spcBef>
                <a:buClrTx/>
                <a:buSzTx/>
                <a:buFontTx/>
                <a:buNone/>
              </a:pPr>
              <a:r>
                <a:rPr lang="en-US" altLang="zh-CN" sz="2200" b="0" dirty="0"/>
                <a:t>     </a:t>
              </a:r>
              <a:r>
                <a:rPr lang="zh-CN" altLang="en-US" sz="2200" b="0" dirty="0"/>
                <a:t>若</a:t>
              </a:r>
              <a:r>
                <a:rPr lang="en-US" altLang="zh-CN" sz="2200" b="0" i="1" dirty="0"/>
                <a:t>f</a:t>
              </a:r>
              <a:r>
                <a:rPr lang="en-US" altLang="zh-CN" sz="2200" b="0" baseline="-25000" dirty="0"/>
                <a:t>0</a:t>
              </a:r>
              <a:r>
                <a:rPr lang="en-US" altLang="zh-CN" sz="2200" b="0" dirty="0"/>
                <a:t>(</a:t>
              </a:r>
              <a:r>
                <a:rPr lang="en-US" altLang="zh-CN" sz="2200" i="1" dirty="0"/>
                <a:t>r</a:t>
              </a:r>
              <a:r>
                <a:rPr lang="en-US" altLang="zh-CN" sz="2200" b="0" dirty="0"/>
                <a:t>) &lt; </a:t>
              </a:r>
              <a:r>
                <a:rPr lang="en-US" altLang="zh-CN" sz="2200" b="0" i="1" dirty="0"/>
                <a:t>f</a:t>
              </a:r>
              <a:r>
                <a:rPr lang="en-US" altLang="zh-CN" sz="2200" b="0" baseline="-25000" dirty="0"/>
                <a:t>1</a:t>
              </a:r>
              <a:r>
                <a:rPr lang="en-US" altLang="zh-CN" sz="2200" b="0" dirty="0"/>
                <a:t>(</a:t>
              </a:r>
              <a:r>
                <a:rPr lang="en-US" altLang="zh-CN" sz="2200" i="1" dirty="0"/>
                <a:t>r</a:t>
              </a:r>
              <a:r>
                <a:rPr lang="en-US" altLang="zh-CN" sz="2200" b="0" dirty="0"/>
                <a:t>)</a:t>
              </a:r>
              <a:r>
                <a:rPr lang="zh-CN" altLang="en-US" sz="2200" b="0" dirty="0"/>
                <a:t>，则判为“</a:t>
              </a:r>
              <a:r>
                <a:rPr lang="en-US" altLang="zh-CN" sz="2200" b="0" dirty="0" smtClean="0"/>
                <a:t>1</a:t>
              </a:r>
              <a:r>
                <a:rPr lang="zh-CN" altLang="en-US" sz="2200" b="0" dirty="0" smtClean="0"/>
                <a:t>”</a:t>
              </a:r>
              <a:endParaRPr lang="en-US" altLang="zh-CN" sz="2200" b="0" dirty="0"/>
            </a:p>
          </p:txBody>
        </p:sp>
        <p:sp>
          <p:nvSpPr>
            <p:cNvPr id="15376" name="AutoShape 30"/>
            <p:cNvSpPr>
              <a:spLocks/>
            </p:cNvSpPr>
            <p:nvPr/>
          </p:nvSpPr>
          <p:spPr bwMode="auto">
            <a:xfrm>
              <a:off x="1916" y="3776"/>
              <a:ext cx="114" cy="544"/>
            </a:xfrm>
            <a:prstGeom prst="leftBrace">
              <a:avLst>
                <a:gd name="adj1" fmla="val 3976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sp>
        <p:nvSpPr>
          <p:cNvPr id="2" name="TextBox 1"/>
          <p:cNvSpPr txBox="1">
            <a:spLocks noChangeArrowheads="1"/>
          </p:cNvSpPr>
          <p:nvPr/>
        </p:nvSpPr>
        <p:spPr bwMode="auto">
          <a:xfrm>
            <a:off x="806450" y="3387725"/>
            <a:ext cx="61595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r>
              <a:rPr lang="zh-CN" altLang="en-US" sz="2800">
                <a:solidFill>
                  <a:srgbClr val="C00000"/>
                </a:solidFill>
                <a:latin typeface="Tahoma" pitchFamily="34" charset="0"/>
                <a:ea typeface="宋体" charset="-122"/>
              </a:rPr>
              <a:t>最大似然准则</a:t>
            </a:r>
            <a:endParaRPr lang="zh-CN" altLang="en-US" sz="2800" b="0">
              <a:latin typeface="Tahoma"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wipe(up)">
                                      <p:cBhvr>
                                        <p:cTn id="7" dur="500"/>
                                        <p:tgtEl>
                                          <p:spTgt spid="35843">
                                            <p:txEl>
                                              <p:pRg st="1" end="1"/>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5845"/>
                                        </p:tgtEl>
                                        <p:attrNameLst>
                                          <p:attrName>style.visibility</p:attrName>
                                        </p:attrNameLst>
                                      </p:cBhvr>
                                      <p:to>
                                        <p:strVal val="visible"/>
                                      </p:to>
                                    </p:set>
                                    <p:animEffect transition="in" filter="wipe(up)">
                                      <p:cBhvr>
                                        <p:cTn id="11" dur="500"/>
                                        <p:tgtEl>
                                          <p:spTgt spid="358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35843">
                                            <p:txEl>
                                              <p:pRg st="3" end="3"/>
                                            </p:txEl>
                                          </p:spTgt>
                                        </p:tgtEl>
                                        <p:attrNameLst>
                                          <p:attrName>style.visibility</p:attrName>
                                        </p:attrNameLst>
                                      </p:cBhvr>
                                      <p:to>
                                        <p:strVal val="visible"/>
                                      </p:to>
                                    </p:set>
                                    <p:animEffect transition="in" filter="wipe(up)">
                                      <p:cBhvr>
                                        <p:cTn id="16" dur="500"/>
                                        <p:tgtEl>
                                          <p:spTgt spid="35843">
                                            <p:txEl>
                                              <p:pRg st="3" end="3"/>
                                            </p:txEl>
                                          </p:spTgt>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35851"/>
                                        </p:tgtEl>
                                        <p:attrNameLst>
                                          <p:attrName>style.visibility</p:attrName>
                                        </p:attrNameLst>
                                      </p:cBhvr>
                                      <p:to>
                                        <p:strVal val="visible"/>
                                      </p:to>
                                    </p:set>
                                    <p:animEffect transition="in" filter="wipe(up)">
                                      <p:cBhvr>
                                        <p:cTn id="20" dur="500"/>
                                        <p:tgtEl>
                                          <p:spTgt spid="358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35843">
                                            <p:txEl>
                                              <p:pRg st="4" end="4"/>
                                            </p:txEl>
                                          </p:spTgt>
                                        </p:tgtEl>
                                        <p:attrNameLst>
                                          <p:attrName>style.visibility</p:attrName>
                                        </p:attrNameLst>
                                      </p:cBhvr>
                                      <p:to>
                                        <p:strVal val="visible"/>
                                      </p:to>
                                    </p:set>
                                    <p:animEffect transition="in" filter="wipe(up)">
                                      <p:cBhvr>
                                        <p:cTn id="25" dur="500"/>
                                        <p:tgtEl>
                                          <p:spTgt spid="35843">
                                            <p:txEl>
                                              <p:pRg st="4" end="4"/>
                                            </p:txEl>
                                          </p:spTgt>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35847"/>
                                        </p:tgtEl>
                                        <p:attrNameLst>
                                          <p:attrName>style.visibility</p:attrName>
                                        </p:attrNameLst>
                                      </p:cBhvr>
                                      <p:to>
                                        <p:strVal val="visible"/>
                                      </p:to>
                                    </p:set>
                                    <p:animEffect transition="in" filter="wipe(up)">
                                      <p:cBhvr>
                                        <p:cTn id="29" dur="500"/>
                                        <p:tgtEl>
                                          <p:spTgt spid="35847"/>
                                        </p:tgtEl>
                                      </p:cBhvr>
                                    </p:animEffect>
                                  </p:childTnLst>
                                </p:cTn>
                              </p:par>
                            </p:childTnLst>
                          </p:cTn>
                        </p:par>
                        <p:par>
                          <p:cTn id="30" fill="hold" nodeType="afterGroup">
                            <p:stCondLst>
                              <p:cond delay="1000"/>
                            </p:stCondLst>
                            <p:childTnLst>
                              <p:par>
                                <p:cTn id="31" presetID="22" presetClass="entr" presetSubtype="1" fill="hold" nodeType="afterEffect">
                                  <p:stCondLst>
                                    <p:cond delay="0"/>
                                  </p:stCondLst>
                                  <p:childTnLst>
                                    <p:set>
                                      <p:cBhvr>
                                        <p:cTn id="32" dur="1" fill="hold">
                                          <p:stCondLst>
                                            <p:cond delay="0"/>
                                          </p:stCondLst>
                                        </p:cTn>
                                        <p:tgtEl>
                                          <p:spTgt spid="35843">
                                            <p:txEl>
                                              <p:pRg st="5" end="5"/>
                                            </p:txEl>
                                          </p:spTgt>
                                        </p:tgtEl>
                                        <p:attrNameLst>
                                          <p:attrName>style.visibility</p:attrName>
                                        </p:attrNameLst>
                                      </p:cBhvr>
                                      <p:to>
                                        <p:strVal val="visible"/>
                                      </p:to>
                                    </p:set>
                                    <p:animEffect transition="in" filter="wipe(up)">
                                      <p:cBhvr>
                                        <p:cTn id="33" dur="500"/>
                                        <p:tgtEl>
                                          <p:spTgt spid="35843">
                                            <p:txEl>
                                              <p:pRg st="5" end="5"/>
                                            </p:txEl>
                                          </p:spTgt>
                                        </p:tgtEl>
                                      </p:cBhvr>
                                    </p:animEffect>
                                  </p:childTnLst>
                                </p:cTn>
                              </p:par>
                            </p:childTnLst>
                          </p:cTn>
                        </p:par>
                        <p:par>
                          <p:cTn id="34" fill="hold" nodeType="afterGroup">
                            <p:stCondLst>
                              <p:cond delay="1500"/>
                            </p:stCondLst>
                            <p:childTnLst>
                              <p:par>
                                <p:cTn id="35" presetID="22" presetClass="entr" presetSubtype="1" fill="hold" nodeType="afterEffect">
                                  <p:stCondLst>
                                    <p:cond delay="0"/>
                                  </p:stCondLst>
                                  <p:childTnLst>
                                    <p:set>
                                      <p:cBhvr>
                                        <p:cTn id="36" dur="1" fill="hold">
                                          <p:stCondLst>
                                            <p:cond delay="0"/>
                                          </p:stCondLst>
                                        </p:cTn>
                                        <p:tgtEl>
                                          <p:spTgt spid="35849"/>
                                        </p:tgtEl>
                                        <p:attrNameLst>
                                          <p:attrName>style.visibility</p:attrName>
                                        </p:attrNameLst>
                                      </p:cBhvr>
                                      <p:to>
                                        <p:strVal val="visible"/>
                                      </p:to>
                                    </p:set>
                                    <p:animEffect transition="in" filter="wipe(up)">
                                      <p:cBhvr>
                                        <p:cTn id="37" dur="500"/>
                                        <p:tgtEl>
                                          <p:spTgt spid="35849"/>
                                        </p:tgtEl>
                                      </p:cBhvr>
                                    </p:animEffect>
                                  </p:childTnLst>
                                </p:cTn>
                              </p:par>
                            </p:childTnLst>
                          </p:cTn>
                        </p:par>
                        <p:par>
                          <p:cTn id="38" fill="hold" nodeType="afterGroup">
                            <p:stCondLst>
                              <p:cond delay="2000"/>
                            </p:stCondLst>
                            <p:childTnLst>
                              <p:par>
                                <p:cTn id="39" presetID="22" presetClass="entr" presetSubtype="1" fill="hold" nodeType="afterEffect">
                                  <p:stCondLst>
                                    <p:cond delay="0"/>
                                  </p:stCondLst>
                                  <p:childTnLst>
                                    <p:set>
                                      <p:cBhvr>
                                        <p:cTn id="40" dur="1" fill="hold">
                                          <p:stCondLst>
                                            <p:cond delay="0"/>
                                          </p:stCondLst>
                                        </p:cTn>
                                        <p:tgtEl>
                                          <p:spTgt spid="35843">
                                            <p:txEl>
                                              <p:pRg st="7" end="7"/>
                                            </p:txEl>
                                          </p:spTgt>
                                        </p:tgtEl>
                                        <p:attrNameLst>
                                          <p:attrName>style.visibility</p:attrName>
                                        </p:attrNameLst>
                                      </p:cBhvr>
                                      <p:to>
                                        <p:strVal val="visible"/>
                                      </p:to>
                                    </p:set>
                                    <p:animEffect transition="in" filter="wipe(up)">
                                      <p:cBhvr>
                                        <p:cTn id="41" dur="500"/>
                                        <p:tgtEl>
                                          <p:spTgt spid="35843">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35843">
                                            <p:txEl>
                                              <p:pRg st="8" end="8"/>
                                            </p:txEl>
                                          </p:spTgt>
                                        </p:tgtEl>
                                        <p:attrNameLst>
                                          <p:attrName>style.visibility</p:attrName>
                                        </p:attrNameLst>
                                      </p:cBhvr>
                                      <p:to>
                                        <p:strVal val="visible"/>
                                      </p:to>
                                    </p:set>
                                    <p:animEffect transition="in" filter="wipe(up)">
                                      <p:cBhvr>
                                        <p:cTn id="46" dur="500"/>
                                        <p:tgtEl>
                                          <p:spTgt spid="35843">
                                            <p:txEl>
                                              <p:pRg st="8" end="8"/>
                                            </p:txEl>
                                          </p:spTgt>
                                        </p:tgtEl>
                                      </p:cBhvr>
                                    </p:animEffect>
                                  </p:childTnLst>
                                </p:cTn>
                              </p:par>
                            </p:childTnLst>
                          </p:cTn>
                        </p:par>
                        <p:par>
                          <p:cTn id="47" fill="hold" nodeType="afterGroup">
                            <p:stCondLst>
                              <p:cond delay="500"/>
                            </p:stCondLst>
                            <p:childTnLst>
                              <p:par>
                                <p:cTn id="48" presetID="22" presetClass="entr" presetSubtype="1" fill="hold" nodeType="afterEffect">
                                  <p:stCondLst>
                                    <p:cond delay="0"/>
                                  </p:stCondLst>
                                  <p:childTnLst>
                                    <p:set>
                                      <p:cBhvr>
                                        <p:cTn id="49" dur="1" fill="hold">
                                          <p:stCondLst>
                                            <p:cond delay="0"/>
                                          </p:stCondLst>
                                        </p:cTn>
                                        <p:tgtEl>
                                          <p:spTgt spid="35872"/>
                                        </p:tgtEl>
                                        <p:attrNameLst>
                                          <p:attrName>style.visibility</p:attrName>
                                        </p:attrNameLst>
                                      </p:cBhvr>
                                      <p:to>
                                        <p:strVal val="visible"/>
                                      </p:to>
                                    </p:set>
                                    <p:animEffect transition="in" filter="wipe(up)">
                                      <p:cBhvr>
                                        <p:cTn id="50" dur="500"/>
                                        <p:tgtEl>
                                          <p:spTgt spid="3587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up)">
                                      <p:cBhvr>
                                        <p:cTn id="55" dur="500"/>
                                        <p:tgtEl>
                                          <p:spTgt spid="2"/>
                                        </p:tgtEl>
                                      </p:cBhvr>
                                    </p:animEffect>
                                  </p:childTnLst>
                                </p:cTn>
                              </p:par>
                            </p:childTnLst>
                          </p:cTn>
                        </p:par>
                        <p:par>
                          <p:cTn id="56" fill="hold" nodeType="afterGroup">
                            <p:stCondLst>
                              <p:cond delay="500"/>
                            </p:stCondLst>
                            <p:childTnLst>
                              <p:par>
                                <p:cTn id="57" presetID="22" presetClass="entr" presetSubtype="1" fill="hold" nodeType="afterEffect">
                                  <p:stCondLst>
                                    <p:cond delay="0"/>
                                  </p:stCondLst>
                                  <p:childTnLst>
                                    <p:set>
                                      <p:cBhvr>
                                        <p:cTn id="58" dur="1" fill="hold">
                                          <p:stCondLst>
                                            <p:cond delay="0"/>
                                          </p:stCondLst>
                                        </p:cTn>
                                        <p:tgtEl>
                                          <p:spTgt spid="35843">
                                            <p:txEl>
                                              <p:pRg st="11" end="11"/>
                                            </p:txEl>
                                          </p:spTgt>
                                        </p:tgtEl>
                                        <p:attrNameLst>
                                          <p:attrName>style.visibility</p:attrName>
                                        </p:attrNameLst>
                                      </p:cBhvr>
                                      <p:to>
                                        <p:strVal val="visible"/>
                                      </p:to>
                                    </p:set>
                                    <p:animEffect transition="in" filter="wipe(up)">
                                      <p:cBhvr>
                                        <p:cTn id="59" dur="500"/>
                                        <p:tgtEl>
                                          <p:spTgt spid="358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C4C70606-9D3F-4693-B393-684FC308C81F}" type="slidenum">
              <a:rPr lang="en-US" altLang="zh-CN" sz="1400" b="0" smtClean="0">
                <a:latin typeface="Tahoma" pitchFamily="34" charset="0"/>
                <a:ea typeface="宋体" charset="-122"/>
              </a:rPr>
              <a:pPr eaLnBrk="1" hangingPunct="1">
                <a:spcBef>
                  <a:spcPct val="0"/>
                </a:spcBef>
                <a:buClrTx/>
                <a:buSzTx/>
                <a:buFontTx/>
                <a:buNone/>
              </a:pPr>
              <a:t>15</a:t>
            </a:fld>
            <a:endParaRPr lang="en-US" altLang="zh-CN" sz="1400" b="0" smtClean="0">
              <a:latin typeface="Tahoma" pitchFamily="34" charset="0"/>
              <a:ea typeface="宋体" charset="-122"/>
            </a:endParaRPr>
          </a:p>
        </p:txBody>
      </p:sp>
      <p:sp>
        <p:nvSpPr>
          <p:cNvPr id="36867"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en-US" altLang="zh-CN" smtClean="0"/>
              <a:t>	</a:t>
            </a:r>
            <a:r>
              <a:rPr lang="zh-CN" altLang="en-US" smtClean="0"/>
              <a:t>以上对于二进制最佳接收准则的分析，可以推广到多进制信号的场合。设在一个</a:t>
            </a:r>
            <a:r>
              <a:rPr lang="en-US" altLang="zh-CN" i="1" smtClean="0"/>
              <a:t>M </a:t>
            </a:r>
            <a:r>
              <a:rPr lang="zh-CN" altLang="en-US" smtClean="0"/>
              <a:t>进制数字通信系统中，可能的发送码元是</a:t>
            </a:r>
            <a:r>
              <a:rPr lang="en-US" altLang="zh-CN" i="1" smtClean="0"/>
              <a:t>s</a:t>
            </a:r>
            <a:r>
              <a:rPr lang="en-US" altLang="zh-CN" baseline="-25000" smtClean="0"/>
              <a:t>1</a:t>
            </a:r>
            <a:r>
              <a:rPr lang="zh-CN" altLang="en-US" smtClean="0"/>
              <a:t>，</a:t>
            </a:r>
            <a:r>
              <a:rPr lang="en-US" altLang="zh-CN" i="1" smtClean="0"/>
              <a:t>s</a:t>
            </a:r>
            <a:r>
              <a:rPr lang="en-US" altLang="zh-CN" baseline="-25000" smtClean="0"/>
              <a:t>2</a:t>
            </a:r>
            <a:r>
              <a:rPr lang="zh-CN" altLang="en-US" smtClean="0"/>
              <a:t>，</a:t>
            </a:r>
            <a:r>
              <a:rPr lang="en-US" altLang="zh-CN" smtClean="0"/>
              <a:t>…</a:t>
            </a:r>
            <a:r>
              <a:rPr lang="zh-CN" altLang="en-US" smtClean="0"/>
              <a:t>，</a:t>
            </a:r>
            <a:r>
              <a:rPr lang="en-US" altLang="zh-CN" i="1" smtClean="0"/>
              <a:t>s</a:t>
            </a:r>
            <a:r>
              <a:rPr lang="en-US" altLang="zh-CN" i="1" baseline="-25000" smtClean="0"/>
              <a:t>i</a:t>
            </a:r>
            <a:r>
              <a:rPr lang="zh-CN" altLang="en-US" smtClean="0"/>
              <a:t>，</a:t>
            </a:r>
            <a:r>
              <a:rPr lang="en-US" altLang="zh-CN" smtClean="0"/>
              <a:t>…</a:t>
            </a:r>
            <a:r>
              <a:rPr lang="zh-CN" altLang="en-US" smtClean="0"/>
              <a:t>，</a:t>
            </a:r>
            <a:r>
              <a:rPr lang="en-US" altLang="zh-CN" i="1" smtClean="0"/>
              <a:t>s</a:t>
            </a:r>
            <a:r>
              <a:rPr lang="en-US" altLang="zh-CN" i="1" baseline="-25000" smtClean="0"/>
              <a:t>M</a:t>
            </a:r>
            <a:r>
              <a:rPr lang="zh-CN" altLang="en-US" smtClean="0"/>
              <a:t>之一，它们的先验概率相等，能量相等。</a:t>
            </a:r>
            <a:endParaRPr lang="en-US" altLang="zh-CN" smtClean="0"/>
          </a:p>
          <a:p>
            <a:pPr lvl="3" eaLnBrk="1" hangingPunct="1">
              <a:buFont typeface="Wingdings" pitchFamily="2" charset="2"/>
              <a:buNone/>
            </a:pPr>
            <a:r>
              <a:rPr lang="en-US" altLang="zh-CN" smtClean="0"/>
              <a:t>	</a:t>
            </a:r>
            <a:r>
              <a:rPr lang="zh-CN" altLang="en-US" smtClean="0"/>
              <a:t>当发送码元是</a:t>
            </a:r>
            <a:r>
              <a:rPr lang="en-US" altLang="zh-CN" i="1" smtClean="0"/>
              <a:t>s</a:t>
            </a:r>
            <a:r>
              <a:rPr lang="en-US" altLang="zh-CN" i="1" baseline="-25000" smtClean="0"/>
              <a:t>i</a:t>
            </a:r>
            <a:r>
              <a:rPr lang="zh-CN" altLang="en-US" smtClean="0"/>
              <a:t>时，接收电压的</a:t>
            </a:r>
            <a:r>
              <a:rPr lang="en-US" altLang="zh-CN" i="1" smtClean="0"/>
              <a:t>k</a:t>
            </a:r>
            <a:r>
              <a:rPr lang="en-US" altLang="zh-CN" i="1" baseline="-25000" smtClean="0"/>
              <a:t> </a:t>
            </a:r>
            <a:r>
              <a:rPr lang="zh-CN" altLang="en-US" smtClean="0"/>
              <a:t>维联合概率密度函数为</a:t>
            </a:r>
          </a:p>
          <a:p>
            <a:pPr lvl="3" eaLnBrk="1" hangingPunct="1">
              <a:lnSpc>
                <a:spcPct val="130000"/>
              </a:lnSpc>
            </a:pPr>
            <a:endParaRPr lang="zh-CN" altLang="en-US" smtClean="0"/>
          </a:p>
          <a:p>
            <a:pPr lvl="3" eaLnBrk="1" hangingPunct="1">
              <a:lnSpc>
                <a:spcPct val="130000"/>
              </a:lnSpc>
              <a:buFont typeface="Wingdings" pitchFamily="2" charset="2"/>
              <a:buNone/>
            </a:pPr>
            <a:r>
              <a:rPr lang="zh-CN" altLang="en-US" smtClean="0"/>
              <a:t>	于是，若 </a:t>
            </a:r>
          </a:p>
          <a:p>
            <a:pPr lvl="3" eaLnBrk="1" hangingPunct="1">
              <a:buFont typeface="Wingdings" pitchFamily="2" charset="2"/>
              <a:buNone/>
            </a:pPr>
            <a:r>
              <a:rPr lang="zh-CN" altLang="en-US" smtClean="0"/>
              <a:t>	</a:t>
            </a:r>
            <a:endParaRPr lang="en-US" altLang="zh-CN" smtClean="0"/>
          </a:p>
          <a:p>
            <a:pPr lvl="3" eaLnBrk="1" hangingPunct="1">
              <a:buFont typeface="Wingdings" pitchFamily="2" charset="2"/>
              <a:buNone/>
            </a:pPr>
            <a:r>
              <a:rPr lang="en-US" altLang="zh-CN" smtClean="0"/>
              <a:t>	</a:t>
            </a:r>
            <a:r>
              <a:rPr lang="zh-CN" altLang="en-US" smtClean="0"/>
              <a:t>则判为</a:t>
            </a:r>
            <a:r>
              <a:rPr lang="en-US" altLang="zh-CN" i="1" smtClean="0"/>
              <a:t>s</a:t>
            </a:r>
            <a:r>
              <a:rPr lang="en-US" altLang="zh-CN" i="1" baseline="-25000" smtClean="0"/>
              <a:t>i</a:t>
            </a:r>
            <a:r>
              <a:rPr lang="en-US" altLang="zh-CN" smtClean="0"/>
              <a:t>(</a:t>
            </a:r>
            <a:r>
              <a:rPr lang="en-US" altLang="zh-CN" i="1" smtClean="0"/>
              <a:t>t</a:t>
            </a:r>
            <a:r>
              <a:rPr lang="en-US" altLang="zh-CN" smtClean="0"/>
              <a:t>)</a:t>
            </a:r>
            <a:r>
              <a:rPr lang="zh-CN" altLang="en-US" smtClean="0"/>
              <a:t>，其中，</a:t>
            </a:r>
          </a:p>
        </p:txBody>
      </p:sp>
      <p:sp>
        <p:nvSpPr>
          <p:cNvPr id="16389" name="Rectangle 5"/>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6868" name="Object 4"/>
          <p:cNvGraphicFramePr>
            <a:graphicFrameLocks noChangeAspect="1"/>
          </p:cNvGraphicFramePr>
          <p:nvPr/>
        </p:nvGraphicFramePr>
        <p:xfrm>
          <a:off x="2411413" y="2843213"/>
          <a:ext cx="5086350" cy="911225"/>
        </p:xfrm>
        <a:graphic>
          <a:graphicData uri="http://schemas.openxmlformats.org/presentationml/2006/ole">
            <mc:AlternateContent xmlns:mc="http://schemas.openxmlformats.org/markup-compatibility/2006">
              <mc:Choice xmlns:v="urn:schemas-microsoft-com:vml" Requires="v">
                <p:oleObj spid="_x0000_s16461" name="公式" r:id="rId3" imgW="2921000" imgH="520700" progId="Equation.3">
                  <p:embed/>
                </p:oleObj>
              </mc:Choice>
              <mc:Fallback>
                <p:oleObj name="公式" r:id="rId3" imgW="2921000" imgH="520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843213"/>
                        <a:ext cx="508635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1"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6870" name="Object 6"/>
          <p:cNvGraphicFramePr>
            <a:graphicFrameLocks noChangeAspect="1"/>
          </p:cNvGraphicFramePr>
          <p:nvPr/>
        </p:nvGraphicFramePr>
        <p:xfrm>
          <a:off x="2901950" y="3968750"/>
          <a:ext cx="1665288" cy="447675"/>
        </p:xfrm>
        <a:graphic>
          <a:graphicData uri="http://schemas.openxmlformats.org/presentationml/2006/ole">
            <mc:AlternateContent xmlns:mc="http://schemas.openxmlformats.org/markup-compatibility/2006">
              <mc:Choice xmlns:v="urn:schemas-microsoft-com:vml" Requires="v">
                <p:oleObj spid="_x0000_s16462" name="公式" r:id="rId5" imgW="888614" imgH="241195" progId="Equation.3">
                  <p:embed/>
                </p:oleObj>
              </mc:Choice>
              <mc:Fallback>
                <p:oleObj name="公式" r:id="rId5" imgW="888614" imgH="241195"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1950" y="3968750"/>
                        <a:ext cx="16652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6872" name="Object 8"/>
          <p:cNvGraphicFramePr>
            <a:graphicFrameLocks noChangeAspect="1"/>
          </p:cNvGraphicFramePr>
          <p:nvPr/>
        </p:nvGraphicFramePr>
        <p:xfrm>
          <a:off x="3446463" y="4868863"/>
          <a:ext cx="2251075" cy="844550"/>
        </p:xfrm>
        <a:graphic>
          <a:graphicData uri="http://schemas.openxmlformats.org/presentationml/2006/ole">
            <mc:AlternateContent xmlns:mc="http://schemas.openxmlformats.org/markup-compatibility/2006">
              <mc:Choice xmlns:v="urn:schemas-microsoft-com:vml" Requires="v">
                <p:oleObj spid="_x0000_s16463" name="公式" r:id="rId7" imgW="1219200" imgH="457200" progId="Equation.3">
                  <p:embed/>
                </p:oleObj>
              </mc:Choice>
              <mc:Fallback>
                <p:oleObj name="公式" r:id="rId7" imgW="1219200" imgH="4572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6463" y="4868863"/>
                        <a:ext cx="22510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up)">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up)">
                                      <p:cBhvr>
                                        <p:cTn id="12" dur="500"/>
                                        <p:tgtEl>
                                          <p:spTgt spid="36867">
                                            <p:txEl>
                                              <p:pRg st="1" end="1"/>
                                            </p:txEl>
                                          </p:spTgt>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36868"/>
                                        </p:tgtEl>
                                        <p:attrNameLst>
                                          <p:attrName>style.visibility</p:attrName>
                                        </p:attrNameLst>
                                      </p:cBhvr>
                                      <p:to>
                                        <p:strVal val="visible"/>
                                      </p:to>
                                    </p:set>
                                    <p:animEffect transition="in" filter="wipe(up)">
                                      <p:cBhvr>
                                        <p:cTn id="16" dur="500"/>
                                        <p:tgtEl>
                                          <p:spTgt spid="3686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36867">
                                            <p:txEl>
                                              <p:pRg st="3" end="3"/>
                                            </p:txEl>
                                          </p:spTgt>
                                        </p:tgtEl>
                                        <p:attrNameLst>
                                          <p:attrName>style.visibility</p:attrName>
                                        </p:attrNameLst>
                                      </p:cBhvr>
                                      <p:to>
                                        <p:strVal val="visible"/>
                                      </p:to>
                                    </p:set>
                                    <p:animEffect transition="in" filter="wipe(up)">
                                      <p:cBhvr>
                                        <p:cTn id="20" dur="500"/>
                                        <p:tgtEl>
                                          <p:spTgt spid="36867">
                                            <p:txEl>
                                              <p:pRg st="3" end="3"/>
                                            </p:txEl>
                                          </p:spTgt>
                                        </p:tgtEl>
                                      </p:cBhvr>
                                    </p:animEffect>
                                  </p:childTnLst>
                                </p:cTn>
                              </p:par>
                            </p:childTnLst>
                          </p:cTn>
                        </p:par>
                        <p:par>
                          <p:cTn id="21" fill="hold" nodeType="afterGroup">
                            <p:stCondLst>
                              <p:cond delay="1500"/>
                            </p:stCondLst>
                            <p:childTnLst>
                              <p:par>
                                <p:cTn id="22" presetID="22" presetClass="entr" presetSubtype="1" fill="hold" nodeType="afterEffect">
                                  <p:stCondLst>
                                    <p:cond delay="0"/>
                                  </p:stCondLst>
                                  <p:childTnLst>
                                    <p:set>
                                      <p:cBhvr>
                                        <p:cTn id="23" dur="1" fill="hold">
                                          <p:stCondLst>
                                            <p:cond delay="0"/>
                                          </p:stCondLst>
                                        </p:cTn>
                                        <p:tgtEl>
                                          <p:spTgt spid="36870"/>
                                        </p:tgtEl>
                                        <p:attrNameLst>
                                          <p:attrName>style.visibility</p:attrName>
                                        </p:attrNameLst>
                                      </p:cBhvr>
                                      <p:to>
                                        <p:strVal val="visible"/>
                                      </p:to>
                                    </p:set>
                                    <p:animEffect transition="in" filter="wipe(up)">
                                      <p:cBhvr>
                                        <p:cTn id="24" dur="500"/>
                                        <p:tgtEl>
                                          <p:spTgt spid="36870"/>
                                        </p:tgtEl>
                                      </p:cBhvr>
                                    </p:animEffect>
                                  </p:childTnLst>
                                </p:cTn>
                              </p:par>
                            </p:childTnLst>
                          </p:cTn>
                        </p:par>
                        <p:par>
                          <p:cTn id="25" fill="hold" nodeType="afterGroup">
                            <p:stCondLst>
                              <p:cond delay="2000"/>
                            </p:stCondLst>
                            <p:childTnLst>
                              <p:par>
                                <p:cTn id="26" presetID="22" presetClass="entr" presetSubtype="1" fill="hold" nodeType="afterEffect">
                                  <p:stCondLst>
                                    <p:cond delay="0"/>
                                  </p:stCondLst>
                                  <p:childTnLst>
                                    <p:set>
                                      <p:cBhvr>
                                        <p:cTn id="27" dur="1" fill="hold">
                                          <p:stCondLst>
                                            <p:cond delay="0"/>
                                          </p:stCondLst>
                                        </p:cTn>
                                        <p:tgtEl>
                                          <p:spTgt spid="36867">
                                            <p:txEl>
                                              <p:pRg st="5" end="5"/>
                                            </p:txEl>
                                          </p:spTgt>
                                        </p:tgtEl>
                                        <p:attrNameLst>
                                          <p:attrName>style.visibility</p:attrName>
                                        </p:attrNameLst>
                                      </p:cBhvr>
                                      <p:to>
                                        <p:strVal val="visible"/>
                                      </p:to>
                                    </p:set>
                                    <p:animEffect transition="in" filter="wipe(up)">
                                      <p:cBhvr>
                                        <p:cTn id="28" dur="500"/>
                                        <p:tgtEl>
                                          <p:spTgt spid="36867">
                                            <p:txEl>
                                              <p:pRg st="5" end="5"/>
                                            </p:txEl>
                                          </p:spTgt>
                                        </p:tgtEl>
                                      </p:cBhvr>
                                    </p:animEffect>
                                  </p:childTnLst>
                                </p:cTn>
                              </p:par>
                            </p:childTnLst>
                          </p:cTn>
                        </p:par>
                        <p:par>
                          <p:cTn id="29" fill="hold" nodeType="afterGroup">
                            <p:stCondLst>
                              <p:cond delay="2500"/>
                            </p:stCondLst>
                            <p:childTnLst>
                              <p:par>
                                <p:cTn id="30" presetID="22" presetClass="entr" presetSubtype="1" fill="hold" nodeType="afterEffect">
                                  <p:stCondLst>
                                    <p:cond delay="0"/>
                                  </p:stCondLst>
                                  <p:childTnLst>
                                    <p:set>
                                      <p:cBhvr>
                                        <p:cTn id="31" dur="1" fill="hold">
                                          <p:stCondLst>
                                            <p:cond delay="0"/>
                                          </p:stCondLst>
                                        </p:cTn>
                                        <p:tgtEl>
                                          <p:spTgt spid="36872"/>
                                        </p:tgtEl>
                                        <p:attrNameLst>
                                          <p:attrName>style.visibility</p:attrName>
                                        </p:attrNameLst>
                                      </p:cBhvr>
                                      <p:to>
                                        <p:strVal val="visible"/>
                                      </p:to>
                                    </p:set>
                                    <p:animEffect transition="in" filter="wipe(up)">
                                      <p:cBhvr>
                                        <p:cTn id="32"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5944797A-CE2D-429D-8962-08507E6C4849}" type="slidenum">
              <a:rPr lang="en-US" altLang="zh-CN" sz="1400" b="0" smtClean="0">
                <a:latin typeface="Tahoma" pitchFamily="34" charset="0"/>
                <a:ea typeface="宋体" charset="-122"/>
              </a:rPr>
              <a:pPr eaLnBrk="1" hangingPunct="1">
                <a:spcBef>
                  <a:spcPct val="0"/>
                </a:spcBef>
                <a:buClrTx/>
                <a:buSzTx/>
                <a:buFontTx/>
                <a:buNone/>
              </a:pPr>
              <a:t>16</a:t>
            </a:fld>
            <a:endParaRPr lang="en-US" altLang="zh-CN" sz="1400" b="0" smtClean="0">
              <a:latin typeface="Tahoma" pitchFamily="34" charset="0"/>
              <a:ea typeface="宋体" charset="-122"/>
            </a:endParaRPr>
          </a:p>
        </p:txBody>
      </p:sp>
      <p:sp>
        <p:nvSpPr>
          <p:cNvPr id="17411" name="Rectangle 2"/>
          <p:cNvSpPr>
            <a:spLocks noGrp="1" noChangeArrowheads="1"/>
          </p:cNvSpPr>
          <p:nvPr>
            <p:ph type="title"/>
          </p:nvPr>
        </p:nvSpPr>
        <p:spPr/>
        <p:txBody>
          <a:bodyPr/>
          <a:lstStyle/>
          <a:p>
            <a:pPr eaLnBrk="1" hangingPunct="1"/>
            <a:r>
              <a:rPr lang="en-US" altLang="zh-CN" sz="4000" b="1" dirty="0" smtClean="0"/>
              <a:t>10.3 </a:t>
            </a:r>
            <a:r>
              <a:rPr lang="zh-CN" altLang="en-US" sz="4000" b="1" dirty="0" smtClean="0"/>
              <a:t>确知数字信号的最佳接收机</a:t>
            </a:r>
          </a:p>
        </p:txBody>
      </p:sp>
      <p:sp>
        <p:nvSpPr>
          <p:cNvPr id="37891" name="Rectangle 3"/>
          <p:cNvSpPr>
            <a:spLocks noGrp="1" noChangeArrowheads="1"/>
          </p:cNvSpPr>
          <p:nvPr>
            <p:ph type="body" idx="1"/>
          </p:nvPr>
        </p:nvSpPr>
        <p:spPr/>
        <p:txBody>
          <a:bodyPr/>
          <a:lstStyle/>
          <a:p>
            <a:pPr lvl="1" eaLnBrk="1" hangingPunct="1"/>
            <a:r>
              <a:rPr lang="zh-CN" altLang="en-US" sz="2400" dirty="0" smtClean="0"/>
              <a:t>确知信号：指其取值在任何时间都是确定的、可以预知的信号。</a:t>
            </a:r>
            <a:endParaRPr lang="en-US" altLang="zh-CN" sz="2400" dirty="0" smtClean="0"/>
          </a:p>
          <a:p>
            <a:pPr lvl="1" eaLnBrk="1" hangingPunct="1"/>
            <a:r>
              <a:rPr lang="zh-CN" altLang="en-US" sz="2400" dirty="0" smtClean="0"/>
              <a:t>判决准则（设</a:t>
            </a:r>
            <a:r>
              <a:rPr lang="en-US" altLang="zh-CN" sz="2400" i="1" dirty="0" smtClean="0"/>
              <a:t>s</a:t>
            </a:r>
            <a:r>
              <a:rPr lang="en-US" altLang="zh-CN" sz="2400" baseline="-25000" dirty="0" smtClean="0"/>
              <a:t>0</a:t>
            </a:r>
            <a:r>
              <a:rPr lang="en-US" altLang="zh-CN" sz="2400" dirty="0" smtClean="0"/>
              <a:t>(</a:t>
            </a:r>
            <a:r>
              <a:rPr lang="en-US" altLang="zh-CN" sz="2400" i="1" dirty="0" smtClean="0"/>
              <a:t>t</a:t>
            </a:r>
            <a:r>
              <a:rPr lang="en-US" altLang="zh-CN" sz="2400" dirty="0" smtClean="0"/>
              <a:t>)</a:t>
            </a:r>
            <a:r>
              <a:rPr lang="zh-CN" altLang="en-US" sz="2400" dirty="0" smtClean="0"/>
              <a:t>、</a:t>
            </a:r>
            <a:r>
              <a:rPr lang="en-US" altLang="zh-CN" sz="2400" i="1" dirty="0" smtClean="0"/>
              <a:t> s</a:t>
            </a:r>
            <a:r>
              <a:rPr lang="en-US" altLang="zh-CN" sz="2400" baseline="-25000" dirty="0" smtClean="0"/>
              <a:t>1</a:t>
            </a:r>
            <a:r>
              <a:rPr lang="en-US" altLang="zh-CN" sz="2400" dirty="0" smtClean="0"/>
              <a:t>(</a:t>
            </a:r>
            <a:r>
              <a:rPr lang="en-US" altLang="zh-CN" sz="2400" i="1" dirty="0" smtClean="0"/>
              <a:t>t</a:t>
            </a:r>
            <a:r>
              <a:rPr lang="en-US" altLang="zh-CN" sz="2400" dirty="0" smtClean="0"/>
              <a:t>)</a:t>
            </a:r>
            <a:r>
              <a:rPr lang="zh-CN" altLang="en-US" sz="2400" dirty="0" smtClean="0"/>
              <a:t>周期都为</a:t>
            </a:r>
            <a:r>
              <a:rPr lang="en-US" altLang="zh-CN" sz="2400" dirty="0" err="1" smtClean="0"/>
              <a:t>T</a:t>
            </a:r>
            <a:r>
              <a:rPr lang="en-US" altLang="zh-CN" sz="2400" baseline="-25000" dirty="0" err="1" smtClean="0"/>
              <a:t>s</a:t>
            </a:r>
            <a:r>
              <a:rPr lang="zh-CN" altLang="en-US" sz="2400" dirty="0" smtClean="0"/>
              <a:t>，能量也相等）</a:t>
            </a:r>
          </a:p>
          <a:p>
            <a:pPr lvl="2" eaLnBrk="1" hangingPunct="1">
              <a:buFont typeface="Wingdings" pitchFamily="2" charset="2"/>
              <a:buNone/>
            </a:pPr>
            <a:r>
              <a:rPr lang="zh-CN" altLang="en-US" sz="2200" dirty="0" smtClean="0"/>
              <a:t>当发送码元为“</a:t>
            </a:r>
            <a:r>
              <a:rPr lang="en-US" altLang="zh-CN" sz="2200" dirty="0" smtClean="0"/>
              <a:t>0</a:t>
            </a:r>
            <a:r>
              <a:rPr lang="zh-CN" altLang="en-US" sz="2200" dirty="0" smtClean="0"/>
              <a:t>”，</a:t>
            </a:r>
            <a:r>
              <a:rPr lang="zh-CN" altLang="en-US" sz="2200" dirty="0" smtClean="0"/>
              <a:t>波形为</a:t>
            </a:r>
            <a:r>
              <a:rPr lang="en-US" altLang="zh-CN" sz="2200" i="1" dirty="0" smtClean="0"/>
              <a:t>s</a:t>
            </a:r>
            <a:r>
              <a:rPr lang="en-US" altLang="zh-CN" sz="2200" baseline="-25000" dirty="0" smtClean="0"/>
              <a:t>0</a:t>
            </a:r>
            <a:r>
              <a:rPr lang="en-US" altLang="zh-CN" sz="2200" dirty="0" smtClean="0"/>
              <a:t>(</a:t>
            </a:r>
            <a:r>
              <a:rPr lang="en-US" altLang="zh-CN" sz="2200" i="1" dirty="0" smtClean="0"/>
              <a:t>t</a:t>
            </a:r>
            <a:r>
              <a:rPr lang="en-US" altLang="zh-CN" sz="2200" dirty="0" smtClean="0"/>
              <a:t>)</a:t>
            </a:r>
            <a:r>
              <a:rPr lang="zh-CN" altLang="en-US" sz="2200" dirty="0" smtClean="0"/>
              <a:t>时，接收电压的概率密度</a:t>
            </a:r>
            <a:endParaRPr lang="en-US" altLang="zh-CN" sz="2200" dirty="0" smtClean="0"/>
          </a:p>
          <a:p>
            <a:pPr lvl="2" eaLnBrk="1" hangingPunct="1">
              <a:buFont typeface="Wingdings" pitchFamily="2" charset="2"/>
              <a:buNone/>
            </a:pPr>
            <a:endParaRPr lang="zh-CN" altLang="en-US" sz="2200" dirty="0" smtClean="0"/>
          </a:p>
          <a:p>
            <a:pPr lvl="2" eaLnBrk="1" hangingPunct="1">
              <a:buFont typeface="Wingdings" pitchFamily="2" charset="2"/>
              <a:buNone/>
            </a:pPr>
            <a:endParaRPr lang="zh-CN" altLang="en-US" sz="2200" dirty="0" smtClean="0"/>
          </a:p>
          <a:p>
            <a:pPr lvl="2" eaLnBrk="1" hangingPunct="1">
              <a:buFont typeface="Wingdings" pitchFamily="2" charset="2"/>
              <a:buNone/>
            </a:pPr>
            <a:endParaRPr lang="zh-CN" altLang="en-US" sz="2200" dirty="0" smtClean="0"/>
          </a:p>
          <a:p>
            <a:pPr lvl="2" eaLnBrk="1" hangingPunct="1">
              <a:lnSpc>
                <a:spcPct val="110000"/>
              </a:lnSpc>
              <a:buFont typeface="Wingdings" pitchFamily="2" charset="2"/>
              <a:buNone/>
            </a:pPr>
            <a:r>
              <a:rPr lang="zh-CN" altLang="en-US" sz="2200" dirty="0" smtClean="0"/>
              <a:t>当发送码元为“</a:t>
            </a:r>
            <a:r>
              <a:rPr lang="en-US" altLang="zh-CN" sz="2200" dirty="0" smtClean="0"/>
              <a:t>1</a:t>
            </a:r>
            <a:r>
              <a:rPr lang="zh-CN" altLang="en-US" sz="2200" dirty="0" smtClean="0"/>
              <a:t>”，</a:t>
            </a:r>
            <a:r>
              <a:rPr lang="zh-CN" altLang="en-US" sz="2200" dirty="0" smtClean="0"/>
              <a:t>波形为</a:t>
            </a:r>
            <a:r>
              <a:rPr lang="en-US" altLang="zh-CN" sz="2200" i="1" dirty="0" smtClean="0"/>
              <a:t>s</a:t>
            </a:r>
            <a:r>
              <a:rPr lang="en-US" altLang="zh-CN" sz="2200" baseline="-25000" dirty="0" smtClean="0"/>
              <a:t>1</a:t>
            </a:r>
            <a:r>
              <a:rPr lang="en-US" altLang="zh-CN" sz="2200" dirty="0" smtClean="0"/>
              <a:t>(</a:t>
            </a:r>
            <a:r>
              <a:rPr lang="en-US" altLang="zh-CN" sz="2200" i="1" dirty="0" smtClean="0"/>
              <a:t>t</a:t>
            </a:r>
            <a:r>
              <a:rPr lang="en-US" altLang="zh-CN" sz="2200" dirty="0" smtClean="0"/>
              <a:t>)</a:t>
            </a:r>
            <a:r>
              <a:rPr lang="zh-CN" altLang="en-US" sz="2200" dirty="0" smtClean="0"/>
              <a:t>时，接收电压的概率密度</a:t>
            </a:r>
          </a:p>
          <a:p>
            <a:pPr lvl="2" eaLnBrk="1" hangingPunct="1">
              <a:lnSpc>
                <a:spcPct val="110000"/>
              </a:lnSpc>
              <a:buFont typeface="Wingdings" pitchFamily="2" charset="2"/>
              <a:buNone/>
            </a:pPr>
            <a:endParaRPr lang="zh-CN" altLang="en-US" sz="2200" dirty="0" smtClean="0"/>
          </a:p>
          <a:p>
            <a:pPr lvl="2" eaLnBrk="1" hangingPunct="1">
              <a:lnSpc>
                <a:spcPct val="110000"/>
              </a:lnSpc>
              <a:buFont typeface="Wingdings" pitchFamily="2" charset="2"/>
              <a:buNone/>
            </a:pPr>
            <a:endParaRPr lang="zh-CN" altLang="en-US" sz="2200" dirty="0" smtClean="0"/>
          </a:p>
          <a:p>
            <a:pPr lvl="2" eaLnBrk="1" hangingPunct="1">
              <a:lnSpc>
                <a:spcPct val="130000"/>
              </a:lnSpc>
              <a:buFont typeface="Wingdings" pitchFamily="2" charset="2"/>
              <a:buNone/>
            </a:pPr>
            <a:r>
              <a:rPr lang="zh-CN" altLang="en-US" sz="2000" dirty="0" smtClean="0"/>
              <a:t>使用上两式按照</a:t>
            </a:r>
            <a:r>
              <a:rPr lang="zh-CN" altLang="en-US" sz="2000" b="1" dirty="0" smtClean="0">
                <a:solidFill>
                  <a:srgbClr val="C00000"/>
                </a:solidFill>
              </a:rPr>
              <a:t>最大似然判决准则</a:t>
            </a:r>
            <a:r>
              <a:rPr lang="zh-CN" altLang="en-US" sz="2000" dirty="0" smtClean="0"/>
              <a:t>进行判断，得到：</a:t>
            </a:r>
          </a:p>
        </p:txBody>
      </p:sp>
      <p:graphicFrame>
        <p:nvGraphicFramePr>
          <p:cNvPr id="37892" name="Object 4"/>
          <p:cNvGraphicFramePr>
            <a:graphicFrameLocks noChangeAspect="1"/>
          </p:cNvGraphicFramePr>
          <p:nvPr>
            <p:extLst>
              <p:ext uri="{D42A27DB-BD31-4B8C-83A1-F6EECF244321}">
                <p14:modId xmlns:p14="http://schemas.microsoft.com/office/powerpoint/2010/main" val="2946684687"/>
              </p:ext>
            </p:extLst>
          </p:nvPr>
        </p:nvGraphicFramePr>
        <p:xfrm>
          <a:off x="2457450" y="2933945"/>
          <a:ext cx="4951413" cy="874713"/>
        </p:xfrm>
        <a:graphic>
          <a:graphicData uri="http://schemas.openxmlformats.org/presentationml/2006/ole">
            <mc:AlternateContent xmlns:mc="http://schemas.openxmlformats.org/markup-compatibility/2006">
              <mc:Choice xmlns:v="urn:schemas-microsoft-com:vml" Requires="v">
                <p:oleObj spid="_x0000_s17459" name="公式" r:id="rId3" imgW="2959100" imgH="520700" progId="Equation.3">
                  <p:embed/>
                </p:oleObj>
              </mc:Choice>
              <mc:Fallback>
                <p:oleObj name="公式" r:id="rId3" imgW="2959100" imgH="520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450" y="2933945"/>
                        <a:ext cx="4951413"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4" name="Object 6"/>
          <p:cNvGraphicFramePr>
            <a:graphicFrameLocks noChangeAspect="1"/>
          </p:cNvGraphicFramePr>
          <p:nvPr>
            <p:extLst>
              <p:ext uri="{D42A27DB-BD31-4B8C-83A1-F6EECF244321}">
                <p14:modId xmlns:p14="http://schemas.microsoft.com/office/powerpoint/2010/main" val="3196650517"/>
              </p:ext>
            </p:extLst>
          </p:nvPr>
        </p:nvGraphicFramePr>
        <p:xfrm>
          <a:off x="2501900" y="4484933"/>
          <a:ext cx="5040313" cy="900112"/>
        </p:xfrm>
        <a:graphic>
          <a:graphicData uri="http://schemas.openxmlformats.org/presentationml/2006/ole">
            <mc:AlternateContent xmlns:mc="http://schemas.openxmlformats.org/markup-compatibility/2006">
              <mc:Choice xmlns:v="urn:schemas-microsoft-com:vml" Requires="v">
                <p:oleObj spid="_x0000_s17460" name="公式" r:id="rId5" imgW="2933700" imgH="520700" progId="Equation.3">
                  <p:embed/>
                </p:oleObj>
              </mc:Choice>
              <mc:Fallback>
                <p:oleObj name="公式" r:id="rId5" imgW="2933700" imgH="5207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1900" y="4484933"/>
                        <a:ext cx="504031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up)">
                                      <p:cBhvr>
                                        <p:cTn id="7" dur="500"/>
                                        <p:tgtEl>
                                          <p:spTgt spid="37891">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Effect transition="in" filter="wipe(up)">
                                      <p:cBhvr>
                                        <p:cTn id="11" dur="500"/>
                                        <p:tgtEl>
                                          <p:spTgt spid="37891">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animEffect transition="in" filter="wipe(up)">
                                      <p:cBhvr>
                                        <p:cTn id="15" dur="500"/>
                                        <p:tgtEl>
                                          <p:spTgt spid="37891">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37892"/>
                                        </p:tgtEl>
                                        <p:attrNameLst>
                                          <p:attrName>style.visibility</p:attrName>
                                        </p:attrNameLst>
                                      </p:cBhvr>
                                      <p:to>
                                        <p:strVal val="visible"/>
                                      </p:to>
                                    </p:set>
                                    <p:animEffect transition="in" filter="wipe(up)">
                                      <p:cBhvr>
                                        <p:cTn id="19" dur="500"/>
                                        <p:tgtEl>
                                          <p:spTgt spid="3789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37891">
                                            <p:txEl>
                                              <p:pRg st="6" end="6"/>
                                            </p:txEl>
                                          </p:spTgt>
                                        </p:tgtEl>
                                        <p:attrNameLst>
                                          <p:attrName>style.visibility</p:attrName>
                                        </p:attrNameLst>
                                      </p:cBhvr>
                                      <p:to>
                                        <p:strVal val="visible"/>
                                      </p:to>
                                    </p:set>
                                    <p:animEffect transition="in" filter="wipe(up)">
                                      <p:cBhvr>
                                        <p:cTn id="24" dur="500"/>
                                        <p:tgtEl>
                                          <p:spTgt spid="37891">
                                            <p:txEl>
                                              <p:pRg st="6" end="6"/>
                                            </p:txEl>
                                          </p:spTgt>
                                        </p:tgtEl>
                                      </p:cBhvr>
                                    </p:animEffect>
                                  </p:childTnLst>
                                </p:cTn>
                              </p:par>
                            </p:childTnLst>
                          </p:cTn>
                        </p:par>
                        <p:par>
                          <p:cTn id="25" fill="hold" nodeType="afterGroup">
                            <p:stCondLst>
                              <p:cond delay="500"/>
                            </p:stCondLst>
                            <p:childTnLst>
                              <p:par>
                                <p:cTn id="26" presetID="22" presetClass="entr" presetSubtype="1" fill="hold" nodeType="afterEffect">
                                  <p:stCondLst>
                                    <p:cond delay="0"/>
                                  </p:stCondLst>
                                  <p:childTnLst>
                                    <p:set>
                                      <p:cBhvr>
                                        <p:cTn id="27" dur="1" fill="hold">
                                          <p:stCondLst>
                                            <p:cond delay="0"/>
                                          </p:stCondLst>
                                        </p:cTn>
                                        <p:tgtEl>
                                          <p:spTgt spid="37894"/>
                                        </p:tgtEl>
                                        <p:attrNameLst>
                                          <p:attrName>style.visibility</p:attrName>
                                        </p:attrNameLst>
                                      </p:cBhvr>
                                      <p:to>
                                        <p:strVal val="visible"/>
                                      </p:to>
                                    </p:set>
                                    <p:animEffect transition="in" filter="wipe(up)">
                                      <p:cBhvr>
                                        <p:cTn id="28" dur="500"/>
                                        <p:tgtEl>
                                          <p:spTgt spid="37894"/>
                                        </p:tgtEl>
                                      </p:cBhvr>
                                    </p:animEffect>
                                  </p:childTnLst>
                                </p:cTn>
                              </p:par>
                            </p:childTnLst>
                          </p:cTn>
                        </p:par>
                        <p:par>
                          <p:cTn id="29" fill="hold" nodeType="afterGroup">
                            <p:stCondLst>
                              <p:cond delay="1000"/>
                            </p:stCondLst>
                            <p:childTnLst>
                              <p:par>
                                <p:cTn id="30" presetID="22" presetClass="entr" presetSubtype="1" fill="hold" nodeType="afterEffect">
                                  <p:stCondLst>
                                    <p:cond delay="0"/>
                                  </p:stCondLst>
                                  <p:childTnLst>
                                    <p:set>
                                      <p:cBhvr>
                                        <p:cTn id="31" dur="1" fill="hold">
                                          <p:stCondLst>
                                            <p:cond delay="0"/>
                                          </p:stCondLst>
                                        </p:cTn>
                                        <p:tgtEl>
                                          <p:spTgt spid="37891">
                                            <p:txEl>
                                              <p:pRg st="9" end="9"/>
                                            </p:txEl>
                                          </p:spTgt>
                                        </p:tgtEl>
                                        <p:attrNameLst>
                                          <p:attrName>style.visibility</p:attrName>
                                        </p:attrNameLst>
                                      </p:cBhvr>
                                      <p:to>
                                        <p:strVal val="visible"/>
                                      </p:to>
                                    </p:set>
                                    <p:animEffect transition="in" filter="wipe(up)">
                                      <p:cBhvr>
                                        <p:cTn id="32" dur="500"/>
                                        <p:tgtEl>
                                          <p:spTgt spid="37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F7675935-00CC-438D-ADFA-B366CDEA0310}" type="slidenum">
              <a:rPr lang="en-US" altLang="zh-CN" sz="1400" b="0" smtClean="0">
                <a:latin typeface="Tahoma" pitchFamily="34" charset="0"/>
                <a:ea typeface="宋体" charset="-122"/>
              </a:rPr>
              <a:pPr eaLnBrk="1" hangingPunct="1">
                <a:spcBef>
                  <a:spcPct val="0"/>
                </a:spcBef>
                <a:buClrTx/>
                <a:buSzTx/>
                <a:buFontTx/>
                <a:buNone/>
              </a:pPr>
              <a:t>17</a:t>
            </a:fld>
            <a:endParaRPr lang="en-US" altLang="zh-CN" sz="1400" b="0" smtClean="0">
              <a:latin typeface="Tahoma" pitchFamily="34" charset="0"/>
              <a:ea typeface="宋体" charset="-122"/>
            </a:endParaRPr>
          </a:p>
        </p:txBody>
      </p:sp>
      <p:sp>
        <p:nvSpPr>
          <p:cNvPr id="38915"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en-US" altLang="zh-CN" smtClean="0"/>
              <a:t>	</a:t>
            </a:r>
            <a:r>
              <a:rPr lang="zh-CN" altLang="en-US" smtClean="0"/>
              <a:t>若</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则判为发送码元是</a:t>
            </a:r>
            <a:r>
              <a:rPr lang="en-US" altLang="zh-CN" i="1" smtClean="0"/>
              <a:t>s</a:t>
            </a:r>
            <a:r>
              <a:rPr lang="en-US" altLang="zh-CN" baseline="-25000" smtClean="0"/>
              <a:t>0</a:t>
            </a:r>
            <a:r>
              <a:rPr lang="en-US" altLang="zh-CN" smtClean="0"/>
              <a:t>(</a:t>
            </a:r>
            <a:r>
              <a:rPr lang="en-US" altLang="zh-CN" i="1" smtClean="0"/>
              <a:t>t</a:t>
            </a:r>
            <a:r>
              <a:rPr lang="en-US" altLang="zh-CN" smtClean="0"/>
              <a:t>)</a:t>
            </a:r>
            <a:r>
              <a:rPr lang="zh-CN" altLang="en-US" smtClean="0"/>
              <a:t>；若 </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则判为发送码元是</a:t>
            </a:r>
            <a:r>
              <a:rPr lang="en-US" altLang="zh-CN" i="1" smtClean="0"/>
              <a:t>s</a:t>
            </a:r>
            <a:r>
              <a:rPr lang="en-US" altLang="zh-CN" baseline="-25000" smtClean="0"/>
              <a:t>1</a:t>
            </a:r>
            <a:r>
              <a:rPr lang="en-US" altLang="zh-CN" smtClean="0"/>
              <a:t>(</a:t>
            </a:r>
            <a:r>
              <a:rPr lang="en-US" altLang="zh-CN" i="1" smtClean="0"/>
              <a:t>t</a:t>
            </a:r>
            <a:r>
              <a:rPr lang="en-US" altLang="zh-CN" smtClean="0"/>
              <a:t>)</a:t>
            </a:r>
            <a:r>
              <a:rPr lang="zh-CN" altLang="en-US" smtClean="0"/>
              <a:t>。</a:t>
            </a:r>
          </a:p>
          <a:p>
            <a:pPr lvl="3" eaLnBrk="1" hangingPunct="1">
              <a:buFont typeface="Wingdings" pitchFamily="2" charset="2"/>
              <a:buNone/>
            </a:pPr>
            <a:r>
              <a:rPr lang="zh-CN" altLang="en-US" smtClean="0"/>
              <a:t>	将上两式的两端分别取对数，得到，若</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a:t>
            </a:r>
          </a:p>
          <a:p>
            <a:pPr lvl="3" eaLnBrk="1" hangingPunct="1">
              <a:buFont typeface="Wingdings" pitchFamily="2" charset="2"/>
              <a:buNone/>
            </a:pPr>
            <a:r>
              <a:rPr lang="zh-CN" altLang="en-US" smtClean="0"/>
              <a:t>	则判为发送码元是</a:t>
            </a:r>
            <a:r>
              <a:rPr lang="en-US" altLang="zh-CN" i="1" smtClean="0"/>
              <a:t>s</a:t>
            </a:r>
            <a:r>
              <a:rPr lang="en-US" altLang="zh-CN" baseline="-25000" smtClean="0"/>
              <a:t>0</a:t>
            </a:r>
            <a:r>
              <a:rPr lang="en-US" altLang="zh-CN" smtClean="0"/>
              <a:t>(</a:t>
            </a:r>
            <a:r>
              <a:rPr lang="en-US" altLang="zh-CN" i="1" smtClean="0"/>
              <a:t>t</a:t>
            </a:r>
            <a:r>
              <a:rPr lang="en-US" altLang="zh-CN" smtClean="0"/>
              <a:t>)</a:t>
            </a:r>
            <a:r>
              <a:rPr lang="zh-CN" altLang="en-US" smtClean="0"/>
              <a:t>；反之则判为发送码元是</a:t>
            </a:r>
            <a:r>
              <a:rPr lang="en-US" altLang="zh-CN" i="1" smtClean="0"/>
              <a:t>s</a:t>
            </a:r>
            <a:r>
              <a:rPr lang="en-US" altLang="zh-CN" baseline="-25000" smtClean="0"/>
              <a:t>1</a:t>
            </a:r>
            <a:r>
              <a:rPr lang="en-US" altLang="zh-CN" smtClean="0"/>
              <a:t>(</a:t>
            </a:r>
            <a:r>
              <a:rPr lang="en-US" altLang="zh-CN" i="1" smtClean="0"/>
              <a:t>t</a:t>
            </a:r>
            <a:r>
              <a:rPr lang="en-US" altLang="zh-CN" smtClean="0"/>
              <a:t>)</a:t>
            </a:r>
            <a:r>
              <a:rPr lang="zh-CN" altLang="en-US" smtClean="0"/>
              <a:t>。</a:t>
            </a:r>
            <a:endParaRPr lang="en-US" altLang="zh-CN" smtClean="0"/>
          </a:p>
          <a:p>
            <a:pPr lvl="3" eaLnBrk="1" hangingPunct="1">
              <a:buFont typeface="Wingdings" pitchFamily="2" charset="2"/>
              <a:buNone/>
            </a:pPr>
            <a:r>
              <a:rPr lang="en-US" altLang="zh-CN" smtClean="0"/>
              <a:t>	</a:t>
            </a:r>
            <a:r>
              <a:rPr lang="zh-CN" altLang="en-US" smtClean="0"/>
              <a:t>由于已经</a:t>
            </a:r>
            <a:r>
              <a:rPr lang="zh-CN" altLang="en-US" smtClean="0">
                <a:solidFill>
                  <a:srgbClr val="C00000"/>
                </a:solidFill>
              </a:rPr>
              <a:t>假设两个码元的能量相同</a:t>
            </a:r>
            <a:r>
              <a:rPr lang="zh-CN" altLang="en-US" smtClean="0"/>
              <a:t>，即</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所以上式还可以进一步简化。 </a:t>
            </a:r>
          </a:p>
        </p:txBody>
      </p:sp>
      <p:sp>
        <p:nvSpPr>
          <p:cNvPr id="18437" name="Rectangle 5"/>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8916" name="Object 4"/>
          <p:cNvGraphicFramePr>
            <a:graphicFrameLocks noChangeAspect="1"/>
          </p:cNvGraphicFramePr>
          <p:nvPr/>
        </p:nvGraphicFramePr>
        <p:xfrm>
          <a:off x="1692275" y="1268413"/>
          <a:ext cx="7046913" cy="790575"/>
        </p:xfrm>
        <a:graphic>
          <a:graphicData uri="http://schemas.openxmlformats.org/presentationml/2006/ole">
            <mc:AlternateContent xmlns:mc="http://schemas.openxmlformats.org/markup-compatibility/2006">
              <mc:Choice xmlns:v="urn:schemas-microsoft-com:vml" Requires="v">
                <p:oleObj spid="_x0000_s18533" name="公式" r:id="rId3" imgW="4330700" imgH="482600" progId="Equation.3">
                  <p:embed/>
                </p:oleObj>
              </mc:Choice>
              <mc:Fallback>
                <p:oleObj name="公式" r:id="rId3" imgW="4330700" imgH="482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268413"/>
                        <a:ext cx="70469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9" name="Rectangle 7"/>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8918" name="Object 6"/>
          <p:cNvGraphicFramePr>
            <a:graphicFrameLocks noChangeAspect="1"/>
          </p:cNvGraphicFramePr>
          <p:nvPr/>
        </p:nvGraphicFramePr>
        <p:xfrm>
          <a:off x="1736725" y="2438400"/>
          <a:ext cx="7065963" cy="792163"/>
        </p:xfrm>
        <a:graphic>
          <a:graphicData uri="http://schemas.openxmlformats.org/presentationml/2006/ole">
            <mc:AlternateContent xmlns:mc="http://schemas.openxmlformats.org/markup-compatibility/2006">
              <mc:Choice xmlns:v="urn:schemas-microsoft-com:vml" Requires="v">
                <p:oleObj spid="_x0000_s18534" name="公式" r:id="rId5" imgW="4330700" imgH="482600" progId="Equation.3">
                  <p:embed/>
                </p:oleObj>
              </mc:Choice>
              <mc:Fallback>
                <p:oleObj name="公式" r:id="rId5" imgW="4330700" imgH="482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6725" y="2438400"/>
                        <a:ext cx="70659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1"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8920" name="Object 8"/>
          <p:cNvGraphicFramePr>
            <a:graphicFrameLocks noChangeAspect="1"/>
          </p:cNvGraphicFramePr>
          <p:nvPr/>
        </p:nvGraphicFramePr>
        <p:xfrm>
          <a:off x="1736725" y="3998913"/>
          <a:ext cx="6884988" cy="735012"/>
        </p:xfrm>
        <a:graphic>
          <a:graphicData uri="http://schemas.openxmlformats.org/presentationml/2006/ole">
            <mc:AlternateContent xmlns:mc="http://schemas.openxmlformats.org/markup-compatibility/2006">
              <mc:Choice xmlns:v="urn:schemas-microsoft-com:vml" Requires="v">
                <p:oleObj spid="_x0000_s18535" name="公式" r:id="rId7" imgW="3924300" imgH="419100" progId="Equation.3">
                  <p:embed/>
                </p:oleObj>
              </mc:Choice>
              <mc:Fallback>
                <p:oleObj name="公式" r:id="rId7" imgW="3924300" imgH="4191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6725" y="3998913"/>
                        <a:ext cx="688498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3" name="Rectangle 11"/>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8922" name="Object 10"/>
          <p:cNvGraphicFramePr>
            <a:graphicFrameLocks noChangeAspect="1"/>
          </p:cNvGraphicFramePr>
          <p:nvPr/>
        </p:nvGraphicFramePr>
        <p:xfrm>
          <a:off x="2816225" y="5670550"/>
          <a:ext cx="2700338" cy="638175"/>
        </p:xfrm>
        <a:graphic>
          <a:graphicData uri="http://schemas.openxmlformats.org/presentationml/2006/ole">
            <mc:AlternateContent xmlns:mc="http://schemas.openxmlformats.org/markup-compatibility/2006">
              <mc:Choice xmlns:v="urn:schemas-microsoft-com:vml" Requires="v">
                <p:oleObj spid="_x0000_s18536" name="公式" r:id="rId9" imgW="1409088" imgH="330057" progId="Equation.3">
                  <p:embed/>
                </p:oleObj>
              </mc:Choice>
              <mc:Fallback>
                <p:oleObj name="公式" r:id="rId9" imgW="1409088" imgH="330057"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6225" y="5670550"/>
                        <a:ext cx="2700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up)">
                                      <p:cBhvr>
                                        <p:cTn id="7" dur="500"/>
                                        <p:tgtEl>
                                          <p:spTgt spid="38915">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8916"/>
                                        </p:tgtEl>
                                        <p:attrNameLst>
                                          <p:attrName>style.visibility</p:attrName>
                                        </p:attrNameLst>
                                      </p:cBhvr>
                                      <p:to>
                                        <p:strVal val="visible"/>
                                      </p:to>
                                    </p:set>
                                    <p:animEffect transition="in" filter="wipe(up)">
                                      <p:cBhvr>
                                        <p:cTn id="11" dur="500"/>
                                        <p:tgtEl>
                                          <p:spTgt spid="389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38915">
                                            <p:txEl>
                                              <p:pRg st="2" end="2"/>
                                            </p:txEl>
                                          </p:spTgt>
                                        </p:tgtEl>
                                        <p:attrNameLst>
                                          <p:attrName>style.visibility</p:attrName>
                                        </p:attrNameLst>
                                      </p:cBhvr>
                                      <p:to>
                                        <p:strVal val="visible"/>
                                      </p:to>
                                    </p:set>
                                    <p:animEffect transition="in" filter="wipe(up)">
                                      <p:cBhvr>
                                        <p:cTn id="16" dur="500"/>
                                        <p:tgtEl>
                                          <p:spTgt spid="38915">
                                            <p:txEl>
                                              <p:pRg st="2" end="2"/>
                                            </p:txEl>
                                          </p:spTgt>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38918"/>
                                        </p:tgtEl>
                                        <p:attrNameLst>
                                          <p:attrName>style.visibility</p:attrName>
                                        </p:attrNameLst>
                                      </p:cBhvr>
                                      <p:to>
                                        <p:strVal val="visible"/>
                                      </p:to>
                                    </p:set>
                                    <p:animEffect transition="in" filter="wipe(up)">
                                      <p:cBhvr>
                                        <p:cTn id="20" dur="500"/>
                                        <p:tgtEl>
                                          <p:spTgt spid="38918"/>
                                        </p:tgtEl>
                                      </p:cBhvr>
                                    </p:animEffect>
                                  </p:childTnLst>
                                </p:cTn>
                              </p:par>
                            </p:childTnLst>
                          </p:cTn>
                        </p:par>
                        <p:par>
                          <p:cTn id="21" fill="hold" nodeType="afterGroup">
                            <p:stCondLst>
                              <p:cond delay="1000"/>
                            </p:stCondLst>
                            <p:childTnLst>
                              <p:par>
                                <p:cTn id="22" presetID="22" presetClass="entr" presetSubtype="1" fill="hold" nodeType="afterEffect">
                                  <p:stCondLst>
                                    <p:cond delay="0"/>
                                  </p:stCondLst>
                                  <p:childTnLst>
                                    <p:set>
                                      <p:cBhvr>
                                        <p:cTn id="23" dur="1" fill="hold">
                                          <p:stCondLst>
                                            <p:cond delay="0"/>
                                          </p:stCondLst>
                                        </p:cTn>
                                        <p:tgtEl>
                                          <p:spTgt spid="38915">
                                            <p:txEl>
                                              <p:pRg st="5" end="5"/>
                                            </p:txEl>
                                          </p:spTgt>
                                        </p:tgtEl>
                                        <p:attrNameLst>
                                          <p:attrName>style.visibility</p:attrName>
                                        </p:attrNameLst>
                                      </p:cBhvr>
                                      <p:to>
                                        <p:strVal val="visible"/>
                                      </p:to>
                                    </p:set>
                                    <p:animEffect transition="in" filter="wipe(up)">
                                      <p:cBhvr>
                                        <p:cTn id="24" dur="500"/>
                                        <p:tgtEl>
                                          <p:spTgt spid="38915">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38915">
                                            <p:txEl>
                                              <p:pRg st="6" end="6"/>
                                            </p:txEl>
                                          </p:spTgt>
                                        </p:tgtEl>
                                        <p:attrNameLst>
                                          <p:attrName>style.visibility</p:attrName>
                                        </p:attrNameLst>
                                      </p:cBhvr>
                                      <p:to>
                                        <p:strVal val="visible"/>
                                      </p:to>
                                    </p:set>
                                    <p:animEffect transition="in" filter="wipe(up)">
                                      <p:cBhvr>
                                        <p:cTn id="29" dur="500"/>
                                        <p:tgtEl>
                                          <p:spTgt spid="38915">
                                            <p:txEl>
                                              <p:pRg st="6" end="6"/>
                                            </p:txEl>
                                          </p:spTgt>
                                        </p:tgtEl>
                                      </p:cBhvr>
                                    </p:animEffect>
                                  </p:childTnLst>
                                </p:cTn>
                              </p:par>
                            </p:childTnLst>
                          </p:cTn>
                        </p:par>
                        <p:par>
                          <p:cTn id="30" fill="hold" nodeType="afterGroup">
                            <p:stCondLst>
                              <p:cond delay="500"/>
                            </p:stCondLst>
                            <p:childTnLst>
                              <p:par>
                                <p:cTn id="31" presetID="22" presetClass="entr" presetSubtype="1" fill="hold" nodeType="afterEffect">
                                  <p:stCondLst>
                                    <p:cond delay="0"/>
                                  </p:stCondLst>
                                  <p:childTnLst>
                                    <p:set>
                                      <p:cBhvr>
                                        <p:cTn id="32" dur="1" fill="hold">
                                          <p:stCondLst>
                                            <p:cond delay="0"/>
                                          </p:stCondLst>
                                        </p:cTn>
                                        <p:tgtEl>
                                          <p:spTgt spid="38920"/>
                                        </p:tgtEl>
                                        <p:attrNameLst>
                                          <p:attrName>style.visibility</p:attrName>
                                        </p:attrNameLst>
                                      </p:cBhvr>
                                      <p:to>
                                        <p:strVal val="visible"/>
                                      </p:to>
                                    </p:set>
                                    <p:animEffect transition="in" filter="wipe(up)">
                                      <p:cBhvr>
                                        <p:cTn id="33" dur="500"/>
                                        <p:tgtEl>
                                          <p:spTgt spid="38920"/>
                                        </p:tgtEl>
                                      </p:cBhvr>
                                    </p:animEffect>
                                  </p:childTnLst>
                                </p:cTn>
                              </p:par>
                            </p:childTnLst>
                          </p:cTn>
                        </p:par>
                        <p:par>
                          <p:cTn id="34" fill="hold" nodeType="afterGroup">
                            <p:stCondLst>
                              <p:cond delay="1000"/>
                            </p:stCondLst>
                            <p:childTnLst>
                              <p:par>
                                <p:cTn id="35" presetID="22" presetClass="entr" presetSubtype="1" fill="hold" nodeType="afterEffect">
                                  <p:stCondLst>
                                    <p:cond delay="0"/>
                                  </p:stCondLst>
                                  <p:childTnLst>
                                    <p:set>
                                      <p:cBhvr>
                                        <p:cTn id="36" dur="1" fill="hold">
                                          <p:stCondLst>
                                            <p:cond delay="0"/>
                                          </p:stCondLst>
                                        </p:cTn>
                                        <p:tgtEl>
                                          <p:spTgt spid="38915">
                                            <p:txEl>
                                              <p:pRg st="9" end="9"/>
                                            </p:txEl>
                                          </p:spTgt>
                                        </p:tgtEl>
                                        <p:attrNameLst>
                                          <p:attrName>style.visibility</p:attrName>
                                        </p:attrNameLst>
                                      </p:cBhvr>
                                      <p:to>
                                        <p:strVal val="visible"/>
                                      </p:to>
                                    </p:set>
                                    <p:animEffect transition="in" filter="wipe(up)">
                                      <p:cBhvr>
                                        <p:cTn id="37" dur="500"/>
                                        <p:tgtEl>
                                          <p:spTgt spid="38915">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38915">
                                            <p:txEl>
                                              <p:pRg st="10" end="10"/>
                                            </p:txEl>
                                          </p:spTgt>
                                        </p:tgtEl>
                                        <p:attrNameLst>
                                          <p:attrName>style.visibility</p:attrName>
                                        </p:attrNameLst>
                                      </p:cBhvr>
                                      <p:to>
                                        <p:strVal val="visible"/>
                                      </p:to>
                                    </p:set>
                                    <p:animEffect transition="in" filter="wipe(up)">
                                      <p:cBhvr>
                                        <p:cTn id="42" dur="500"/>
                                        <p:tgtEl>
                                          <p:spTgt spid="38915">
                                            <p:txEl>
                                              <p:pRg st="10" end="10"/>
                                            </p:txEl>
                                          </p:spTgt>
                                        </p:tgtEl>
                                      </p:cBhvr>
                                    </p:animEffect>
                                  </p:childTnLst>
                                </p:cTn>
                              </p:par>
                            </p:childTnLst>
                          </p:cTn>
                        </p:par>
                        <p:par>
                          <p:cTn id="43" fill="hold" nodeType="afterGroup">
                            <p:stCondLst>
                              <p:cond delay="500"/>
                            </p:stCondLst>
                            <p:childTnLst>
                              <p:par>
                                <p:cTn id="44" presetID="22" presetClass="entr" presetSubtype="1" fill="hold" nodeType="afterEffect">
                                  <p:stCondLst>
                                    <p:cond delay="0"/>
                                  </p:stCondLst>
                                  <p:childTnLst>
                                    <p:set>
                                      <p:cBhvr>
                                        <p:cTn id="45" dur="1" fill="hold">
                                          <p:stCondLst>
                                            <p:cond delay="0"/>
                                          </p:stCondLst>
                                        </p:cTn>
                                        <p:tgtEl>
                                          <p:spTgt spid="38922"/>
                                        </p:tgtEl>
                                        <p:attrNameLst>
                                          <p:attrName>style.visibility</p:attrName>
                                        </p:attrNameLst>
                                      </p:cBhvr>
                                      <p:to>
                                        <p:strVal val="visible"/>
                                      </p:to>
                                    </p:set>
                                    <p:animEffect transition="in" filter="wipe(up)">
                                      <p:cBhvr>
                                        <p:cTn id="46" dur="500"/>
                                        <p:tgtEl>
                                          <p:spTgt spid="38922"/>
                                        </p:tgtEl>
                                      </p:cBhvr>
                                    </p:animEffect>
                                  </p:childTnLst>
                                </p:cTn>
                              </p:par>
                            </p:childTnLst>
                          </p:cTn>
                        </p:par>
                        <p:par>
                          <p:cTn id="47" fill="hold" nodeType="afterGroup">
                            <p:stCondLst>
                              <p:cond delay="1000"/>
                            </p:stCondLst>
                            <p:childTnLst>
                              <p:par>
                                <p:cTn id="48" presetID="22" presetClass="entr" presetSubtype="1" fill="hold" nodeType="afterEffect">
                                  <p:stCondLst>
                                    <p:cond delay="0"/>
                                  </p:stCondLst>
                                  <p:childTnLst>
                                    <p:set>
                                      <p:cBhvr>
                                        <p:cTn id="49" dur="1" fill="hold">
                                          <p:stCondLst>
                                            <p:cond delay="0"/>
                                          </p:stCondLst>
                                        </p:cTn>
                                        <p:tgtEl>
                                          <p:spTgt spid="38915">
                                            <p:txEl>
                                              <p:pRg st="13" end="13"/>
                                            </p:txEl>
                                          </p:spTgt>
                                        </p:tgtEl>
                                        <p:attrNameLst>
                                          <p:attrName>style.visibility</p:attrName>
                                        </p:attrNameLst>
                                      </p:cBhvr>
                                      <p:to>
                                        <p:strVal val="visible"/>
                                      </p:to>
                                    </p:set>
                                    <p:animEffect transition="in" filter="wipe(up)">
                                      <p:cBhvr>
                                        <p:cTn id="50" dur="500"/>
                                        <p:tgtEl>
                                          <p:spTgt spid="3891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7DA126C4-F4E3-44A8-97BA-62C036338682}" type="slidenum">
              <a:rPr lang="en-US" altLang="zh-CN" sz="1400" b="0" smtClean="0">
                <a:latin typeface="Tahoma" pitchFamily="34" charset="0"/>
                <a:ea typeface="宋体" charset="-122"/>
              </a:rPr>
              <a:pPr eaLnBrk="1" hangingPunct="1">
                <a:spcBef>
                  <a:spcPct val="0"/>
                </a:spcBef>
                <a:buClrTx/>
                <a:buSzTx/>
                <a:buFontTx/>
                <a:buNone/>
              </a:pPr>
              <a:t>18</a:t>
            </a:fld>
            <a:endParaRPr lang="en-US" altLang="zh-CN" sz="1400" b="0" smtClean="0">
              <a:latin typeface="Tahoma" pitchFamily="34" charset="0"/>
              <a:ea typeface="宋体" charset="-122"/>
            </a:endParaRPr>
          </a:p>
        </p:txBody>
      </p:sp>
      <p:sp>
        <p:nvSpPr>
          <p:cNvPr id="39939"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en-US" altLang="zh-CN" smtClean="0"/>
              <a:t>	</a:t>
            </a:r>
            <a:r>
              <a:rPr lang="zh-CN" altLang="en-US" smtClean="0"/>
              <a:t>若</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式中</a:t>
            </a:r>
          </a:p>
          <a:p>
            <a:pPr lvl="3" eaLnBrk="1" hangingPunct="1">
              <a:buFont typeface="Wingdings" pitchFamily="2" charset="2"/>
              <a:buNone/>
            </a:pPr>
            <a:endParaRPr lang="zh-CN" altLang="en-US" smtClean="0"/>
          </a:p>
          <a:p>
            <a:pPr lvl="3" eaLnBrk="1" hangingPunct="1">
              <a:lnSpc>
                <a:spcPct val="130000"/>
              </a:lnSpc>
              <a:buFont typeface="Wingdings" pitchFamily="2" charset="2"/>
              <a:buNone/>
            </a:pPr>
            <a:r>
              <a:rPr lang="zh-CN" altLang="en-US" smtClean="0"/>
              <a:t>	则判为发送码元是</a:t>
            </a:r>
            <a:r>
              <a:rPr lang="en-US" altLang="zh-CN" i="1" smtClean="0"/>
              <a:t>s</a:t>
            </a:r>
            <a:r>
              <a:rPr lang="en-US" altLang="zh-CN" baseline="-25000" smtClean="0"/>
              <a:t>0</a:t>
            </a:r>
            <a:r>
              <a:rPr lang="en-US" altLang="zh-CN" smtClean="0"/>
              <a:t>(</a:t>
            </a:r>
            <a:r>
              <a:rPr lang="en-US" altLang="zh-CN" i="1" smtClean="0"/>
              <a:t>t</a:t>
            </a:r>
            <a:r>
              <a:rPr lang="en-US" altLang="zh-CN" smtClean="0"/>
              <a:t>)</a:t>
            </a:r>
            <a:r>
              <a:rPr lang="zh-CN" altLang="en-US" smtClean="0"/>
              <a:t>；反之，则判为发送码元是</a:t>
            </a:r>
            <a:r>
              <a:rPr lang="en-US" altLang="zh-CN" i="1" smtClean="0"/>
              <a:t>s</a:t>
            </a:r>
            <a:r>
              <a:rPr lang="en-US" altLang="zh-CN" baseline="-25000" smtClean="0"/>
              <a:t>1</a:t>
            </a:r>
            <a:r>
              <a:rPr lang="en-US" altLang="zh-CN" smtClean="0"/>
              <a:t>(</a:t>
            </a:r>
            <a:r>
              <a:rPr lang="en-US" altLang="zh-CN" i="1" smtClean="0"/>
              <a:t>t</a:t>
            </a:r>
            <a:r>
              <a:rPr lang="en-US" altLang="zh-CN" smtClean="0"/>
              <a:t>)</a:t>
            </a:r>
            <a:r>
              <a:rPr lang="zh-CN" altLang="en-US" smtClean="0"/>
              <a:t>。</a:t>
            </a:r>
            <a:r>
              <a:rPr lang="en-US" altLang="zh-CN" i="1" smtClean="0"/>
              <a:t>W</a:t>
            </a:r>
            <a:r>
              <a:rPr lang="en-US" altLang="zh-CN" baseline="-25000" smtClean="0"/>
              <a:t>0</a:t>
            </a:r>
            <a:r>
              <a:rPr lang="zh-CN" altLang="en-US" smtClean="0"/>
              <a:t>和</a:t>
            </a:r>
            <a:r>
              <a:rPr lang="en-US" altLang="zh-CN" i="1" smtClean="0"/>
              <a:t>W</a:t>
            </a:r>
            <a:r>
              <a:rPr lang="en-US" altLang="zh-CN" baseline="-25000" smtClean="0"/>
              <a:t>1</a:t>
            </a:r>
            <a:r>
              <a:rPr lang="zh-CN" altLang="en-US" smtClean="0"/>
              <a:t>可以看作是由先验概率决定的加权因子。</a:t>
            </a:r>
          </a:p>
          <a:p>
            <a:pPr lvl="3" eaLnBrk="1" hangingPunct="1">
              <a:lnSpc>
                <a:spcPct val="110000"/>
              </a:lnSpc>
              <a:buFont typeface="Wingdings" pitchFamily="2" charset="2"/>
              <a:buNone/>
            </a:pPr>
            <a:r>
              <a:rPr lang="zh-CN" altLang="en-US" smtClean="0"/>
              <a:t>	</a:t>
            </a:r>
          </a:p>
          <a:p>
            <a:pPr lvl="1" eaLnBrk="1" hangingPunct="1">
              <a:lnSpc>
                <a:spcPct val="110000"/>
              </a:lnSpc>
            </a:pPr>
            <a:r>
              <a:rPr lang="zh-CN" altLang="en-US" sz="2400" b="1" smtClean="0">
                <a:solidFill>
                  <a:srgbClr val="0000FF"/>
                </a:solidFill>
              </a:rPr>
              <a:t>最佳接收机</a:t>
            </a:r>
            <a:endParaRPr lang="zh-CN" altLang="en-US" b="1" smtClean="0">
              <a:solidFill>
                <a:srgbClr val="0000FF"/>
              </a:solidFill>
            </a:endParaRPr>
          </a:p>
          <a:p>
            <a:pPr lvl="2" eaLnBrk="1" hangingPunct="1">
              <a:lnSpc>
                <a:spcPct val="110000"/>
              </a:lnSpc>
            </a:pPr>
            <a:r>
              <a:rPr lang="zh-CN" altLang="en-US" smtClean="0"/>
              <a:t>按照上式画出的最佳接收机原理方框图如下：</a:t>
            </a:r>
          </a:p>
        </p:txBody>
      </p:sp>
      <p:sp>
        <p:nvSpPr>
          <p:cNvPr id="19461" name="Rectangle 5"/>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9940" name="Object 4"/>
          <p:cNvGraphicFramePr>
            <a:graphicFrameLocks noChangeAspect="1"/>
          </p:cNvGraphicFramePr>
          <p:nvPr/>
        </p:nvGraphicFramePr>
        <p:xfrm>
          <a:off x="2276475" y="1314450"/>
          <a:ext cx="4140200" cy="560388"/>
        </p:xfrm>
        <a:graphic>
          <a:graphicData uri="http://schemas.openxmlformats.org/presentationml/2006/ole">
            <mc:AlternateContent xmlns:mc="http://schemas.openxmlformats.org/markup-compatibility/2006">
              <mc:Choice xmlns:v="urn:schemas-microsoft-com:vml" Requires="v">
                <p:oleObj spid="_x0000_s19534" name="公式" r:id="rId3" imgW="2463800" imgH="330200" progId="Equation.3">
                  <p:embed/>
                </p:oleObj>
              </mc:Choice>
              <mc:Fallback>
                <p:oleObj name="公式" r:id="rId3" imgW="2463800" imgH="330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475" y="1314450"/>
                        <a:ext cx="41402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3" name="Rectangle 7"/>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19464" name="Rectangle 9"/>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nvGrpSpPr>
          <p:cNvPr id="39946" name="Group 10"/>
          <p:cNvGrpSpPr>
            <a:grpSpLocks/>
          </p:cNvGrpSpPr>
          <p:nvPr/>
        </p:nvGrpSpPr>
        <p:grpSpPr bwMode="auto">
          <a:xfrm>
            <a:off x="2411413" y="2124075"/>
            <a:ext cx="3779837" cy="728663"/>
            <a:chOff x="1519" y="1338"/>
            <a:chExt cx="2381" cy="459"/>
          </a:xfrm>
        </p:grpSpPr>
        <p:graphicFrame>
          <p:nvGraphicFramePr>
            <p:cNvPr id="19466" name="Object 6"/>
            <p:cNvGraphicFramePr>
              <a:graphicFrameLocks noChangeAspect="1"/>
            </p:cNvGraphicFramePr>
            <p:nvPr/>
          </p:nvGraphicFramePr>
          <p:xfrm>
            <a:off x="1519" y="1338"/>
            <a:ext cx="1078" cy="441"/>
          </p:xfrm>
          <a:graphic>
            <a:graphicData uri="http://schemas.openxmlformats.org/presentationml/2006/ole">
              <mc:AlternateContent xmlns:mc="http://schemas.openxmlformats.org/markup-compatibility/2006">
                <mc:Choice xmlns:v="urn:schemas-microsoft-com:vml" Requires="v">
                  <p:oleObj spid="_x0000_s19535" name="公式" r:id="rId5" imgW="1002865" imgH="406224" progId="Equation.3">
                    <p:embed/>
                  </p:oleObj>
                </mc:Choice>
                <mc:Fallback>
                  <p:oleObj name="公式" r:id="rId5" imgW="1002865" imgH="406224"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9" y="1338"/>
                          <a:ext cx="1078"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7" name="Object 8"/>
            <p:cNvGraphicFramePr>
              <a:graphicFrameLocks noChangeAspect="1"/>
            </p:cNvGraphicFramePr>
            <p:nvPr/>
          </p:nvGraphicFramePr>
          <p:xfrm>
            <a:off x="2823" y="1338"/>
            <a:ext cx="1077" cy="459"/>
          </p:xfrm>
          <a:graphic>
            <a:graphicData uri="http://schemas.openxmlformats.org/presentationml/2006/ole">
              <mc:AlternateContent xmlns:mc="http://schemas.openxmlformats.org/markup-compatibility/2006">
                <mc:Choice xmlns:v="urn:schemas-microsoft-com:vml" Requires="v">
                  <p:oleObj spid="_x0000_s19536" name="公式" r:id="rId7" imgW="964781" imgH="406224" progId="Equation.3">
                    <p:embed/>
                  </p:oleObj>
                </mc:Choice>
                <mc:Fallback>
                  <p:oleObj name="公式" r:id="rId7" imgW="964781" imgH="406224"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3" y="1338"/>
                          <a:ext cx="1077"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up)">
                                      <p:cBhvr>
                                        <p:cTn id="7" dur="500"/>
                                        <p:tgtEl>
                                          <p:spTgt spid="39939">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9940"/>
                                        </p:tgtEl>
                                        <p:attrNameLst>
                                          <p:attrName>style.visibility</p:attrName>
                                        </p:attrNameLst>
                                      </p:cBhvr>
                                      <p:to>
                                        <p:strVal val="visible"/>
                                      </p:to>
                                    </p:set>
                                    <p:animEffect transition="in" filter="wipe(up)">
                                      <p:cBhvr>
                                        <p:cTn id="11" dur="500"/>
                                        <p:tgtEl>
                                          <p:spTgt spid="39940"/>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Effect transition="in" filter="wipe(up)">
                                      <p:cBhvr>
                                        <p:cTn id="15" dur="500"/>
                                        <p:tgtEl>
                                          <p:spTgt spid="39939">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39946"/>
                                        </p:tgtEl>
                                        <p:attrNameLst>
                                          <p:attrName>style.visibility</p:attrName>
                                        </p:attrNameLst>
                                      </p:cBhvr>
                                      <p:to>
                                        <p:strVal val="visible"/>
                                      </p:to>
                                    </p:set>
                                    <p:animEffect transition="in" filter="wipe(up)">
                                      <p:cBhvr>
                                        <p:cTn id="19" dur="500"/>
                                        <p:tgtEl>
                                          <p:spTgt spid="39946"/>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animEffect transition="in" filter="wipe(up)">
                                      <p:cBhvr>
                                        <p:cTn id="23" dur="500"/>
                                        <p:tgtEl>
                                          <p:spTgt spid="3993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39939">
                                            <p:txEl>
                                              <p:pRg st="6" end="6"/>
                                            </p:txEl>
                                          </p:spTgt>
                                        </p:tgtEl>
                                        <p:attrNameLst>
                                          <p:attrName>style.visibility</p:attrName>
                                        </p:attrNameLst>
                                      </p:cBhvr>
                                      <p:to>
                                        <p:strVal val="visible"/>
                                      </p:to>
                                    </p:set>
                                    <p:animEffect transition="in" filter="wipe(up)">
                                      <p:cBhvr>
                                        <p:cTn id="28" dur="500"/>
                                        <p:tgtEl>
                                          <p:spTgt spid="39939">
                                            <p:txEl>
                                              <p:pRg st="6" end="6"/>
                                            </p:txEl>
                                          </p:spTgt>
                                        </p:tgtEl>
                                      </p:cBhvr>
                                    </p:animEffect>
                                  </p:childTnLst>
                                </p:cTn>
                              </p:par>
                            </p:childTnLst>
                          </p:cTn>
                        </p:par>
                        <p:par>
                          <p:cTn id="29" fill="hold" nodeType="afterGroup">
                            <p:stCondLst>
                              <p:cond delay="500"/>
                            </p:stCondLst>
                            <p:childTnLst>
                              <p:par>
                                <p:cTn id="30" presetID="22" presetClass="entr" presetSubtype="1" fill="hold" nodeType="afterEffect">
                                  <p:stCondLst>
                                    <p:cond delay="0"/>
                                  </p:stCondLst>
                                  <p:childTnLst>
                                    <p:set>
                                      <p:cBhvr>
                                        <p:cTn id="31" dur="1" fill="hold">
                                          <p:stCondLst>
                                            <p:cond delay="0"/>
                                          </p:stCondLst>
                                        </p:cTn>
                                        <p:tgtEl>
                                          <p:spTgt spid="39939">
                                            <p:txEl>
                                              <p:pRg st="7" end="7"/>
                                            </p:txEl>
                                          </p:spTgt>
                                        </p:tgtEl>
                                        <p:attrNameLst>
                                          <p:attrName>style.visibility</p:attrName>
                                        </p:attrNameLst>
                                      </p:cBhvr>
                                      <p:to>
                                        <p:strVal val="visible"/>
                                      </p:to>
                                    </p:set>
                                    <p:animEffect transition="in" filter="wipe(up)">
                                      <p:cBhvr>
                                        <p:cTn id="32" dur="5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05F7A3D8-2016-4053-9D6D-486FF95020FD}" type="slidenum">
              <a:rPr lang="en-US" altLang="zh-CN" sz="1400" b="0" smtClean="0">
                <a:latin typeface="Tahoma" pitchFamily="34" charset="0"/>
                <a:ea typeface="宋体" charset="-122"/>
              </a:rPr>
              <a:pPr eaLnBrk="1" hangingPunct="1">
                <a:spcBef>
                  <a:spcPct val="0"/>
                </a:spcBef>
                <a:buClrTx/>
                <a:buSzTx/>
                <a:buFontTx/>
                <a:buNone/>
              </a:pPr>
              <a:t>19</a:t>
            </a:fld>
            <a:endParaRPr lang="en-US" altLang="zh-CN" sz="1400" b="0" smtClean="0">
              <a:latin typeface="Tahoma" pitchFamily="34" charset="0"/>
              <a:ea typeface="宋体" charset="-122"/>
            </a:endParaRPr>
          </a:p>
        </p:txBody>
      </p:sp>
      <p:grpSp>
        <p:nvGrpSpPr>
          <p:cNvPr id="20484" name="Group 4"/>
          <p:cNvGrpSpPr>
            <a:grpSpLocks/>
          </p:cNvGrpSpPr>
          <p:nvPr/>
        </p:nvGrpSpPr>
        <p:grpSpPr bwMode="auto">
          <a:xfrm>
            <a:off x="522288" y="2124075"/>
            <a:ext cx="8621712" cy="3511550"/>
            <a:chOff x="1179" y="2387"/>
            <a:chExt cx="3969" cy="1933"/>
          </a:xfrm>
        </p:grpSpPr>
        <p:sp>
          <p:nvSpPr>
            <p:cNvPr id="20489" name="AutoShape 5"/>
            <p:cNvSpPr>
              <a:spLocks noChangeAspect="1" noChangeArrowheads="1"/>
            </p:cNvSpPr>
            <p:nvPr/>
          </p:nvSpPr>
          <p:spPr bwMode="auto">
            <a:xfrm>
              <a:off x="1179" y="2387"/>
              <a:ext cx="3969" cy="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20490" name="Line 6"/>
            <p:cNvSpPr>
              <a:spLocks noChangeShapeType="1"/>
            </p:cNvSpPr>
            <p:nvPr/>
          </p:nvSpPr>
          <p:spPr bwMode="auto">
            <a:xfrm flipH="1">
              <a:off x="4411" y="2638"/>
              <a:ext cx="7"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491" name="Line 7"/>
            <p:cNvSpPr>
              <a:spLocks noChangeShapeType="1"/>
            </p:cNvSpPr>
            <p:nvPr/>
          </p:nvSpPr>
          <p:spPr bwMode="auto">
            <a:xfrm flipV="1">
              <a:off x="4418" y="3140"/>
              <a:ext cx="0" cy="2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492" name="Text Box 8"/>
            <p:cNvSpPr txBox="1">
              <a:spLocks noChangeArrowheads="1"/>
            </p:cNvSpPr>
            <p:nvPr/>
          </p:nvSpPr>
          <p:spPr bwMode="auto">
            <a:xfrm>
              <a:off x="3486" y="3705"/>
              <a:ext cx="34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W</a:t>
              </a:r>
              <a:r>
                <a:rPr lang="en-US" altLang="zh-CN" sz="2000" b="0" baseline="-25000">
                  <a:ea typeface="宋体" charset="-122"/>
                </a:rPr>
                <a:t>1</a:t>
              </a:r>
              <a:endParaRPr lang="en-US" altLang="zh-CN" sz="3600" b="0" baseline="-25000">
                <a:latin typeface="Tahoma" pitchFamily="34" charset="0"/>
                <a:ea typeface="宋体" charset="-122"/>
              </a:endParaRPr>
            </a:p>
          </p:txBody>
        </p:sp>
        <p:sp>
          <p:nvSpPr>
            <p:cNvPr id="20493" name="Text Box 9"/>
            <p:cNvSpPr txBox="1">
              <a:spLocks noChangeArrowheads="1"/>
            </p:cNvSpPr>
            <p:nvPr/>
          </p:nvSpPr>
          <p:spPr bwMode="auto">
            <a:xfrm>
              <a:off x="1285" y="2796"/>
              <a:ext cx="34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r</a:t>
              </a:r>
              <a:r>
                <a:rPr lang="en-US" altLang="zh-CN" sz="2000" b="0">
                  <a:ea typeface="宋体" charset="-122"/>
                </a:rPr>
                <a:t>(</a:t>
              </a:r>
              <a:r>
                <a:rPr lang="en-US" altLang="zh-CN" sz="2000" b="0" i="1">
                  <a:ea typeface="宋体" charset="-122"/>
                </a:rPr>
                <a:t>t</a:t>
              </a:r>
              <a:r>
                <a:rPr lang="en-US" altLang="zh-CN" sz="2000" b="0">
                  <a:ea typeface="宋体" charset="-122"/>
                </a:rPr>
                <a:t>)</a:t>
              </a:r>
              <a:endParaRPr lang="en-US" altLang="zh-CN" sz="3600" b="0">
                <a:latin typeface="Tahoma" pitchFamily="34" charset="0"/>
                <a:ea typeface="宋体" charset="-122"/>
              </a:endParaRPr>
            </a:p>
          </p:txBody>
        </p:sp>
        <p:sp>
          <p:nvSpPr>
            <p:cNvPr id="20494" name="Text Box 10"/>
            <p:cNvSpPr txBox="1">
              <a:spLocks noChangeArrowheads="1"/>
            </p:cNvSpPr>
            <p:nvPr/>
          </p:nvSpPr>
          <p:spPr bwMode="auto">
            <a:xfrm>
              <a:off x="1968" y="3742"/>
              <a:ext cx="34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S</a:t>
              </a:r>
              <a:r>
                <a:rPr lang="en-US" altLang="zh-CN" sz="2000" b="0" baseline="-25000">
                  <a:ea typeface="宋体" charset="-122"/>
                </a:rPr>
                <a:t>1</a:t>
              </a:r>
              <a:r>
                <a:rPr lang="en-US" altLang="zh-CN" sz="2000" b="0">
                  <a:ea typeface="宋体" charset="-122"/>
                </a:rPr>
                <a:t>(</a:t>
              </a:r>
              <a:r>
                <a:rPr lang="en-US" altLang="zh-CN" sz="2000" b="0" i="1">
                  <a:ea typeface="宋体" charset="-122"/>
                </a:rPr>
                <a:t>t</a:t>
              </a:r>
              <a:r>
                <a:rPr lang="en-US" altLang="zh-CN" sz="2000" b="0">
                  <a:ea typeface="宋体" charset="-122"/>
                </a:rPr>
                <a:t>)</a:t>
              </a:r>
              <a:endParaRPr lang="en-US" altLang="zh-CN" sz="3600" b="0">
                <a:latin typeface="Tahoma" pitchFamily="34" charset="0"/>
                <a:ea typeface="宋体" charset="-122"/>
              </a:endParaRPr>
            </a:p>
          </p:txBody>
        </p:sp>
        <p:sp>
          <p:nvSpPr>
            <p:cNvPr id="20495" name="Text Box 11"/>
            <p:cNvSpPr txBox="1">
              <a:spLocks noChangeArrowheads="1"/>
            </p:cNvSpPr>
            <p:nvPr/>
          </p:nvSpPr>
          <p:spPr bwMode="auto">
            <a:xfrm>
              <a:off x="1959" y="2925"/>
              <a:ext cx="345"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S</a:t>
              </a:r>
              <a:r>
                <a:rPr lang="en-US" altLang="zh-CN" sz="2000" b="0" baseline="-25000">
                  <a:ea typeface="宋体" charset="-122"/>
                </a:rPr>
                <a:t>0</a:t>
              </a:r>
              <a:r>
                <a:rPr lang="en-US" altLang="zh-CN" sz="2000" b="0">
                  <a:ea typeface="宋体" charset="-122"/>
                </a:rPr>
                <a:t>(</a:t>
              </a:r>
              <a:r>
                <a:rPr lang="en-US" altLang="zh-CN" sz="2000" b="0" i="1">
                  <a:ea typeface="宋体" charset="-122"/>
                </a:rPr>
                <a:t>t</a:t>
              </a:r>
              <a:r>
                <a:rPr lang="en-US" altLang="zh-CN" sz="2000" b="0">
                  <a:ea typeface="宋体" charset="-122"/>
                </a:rPr>
                <a:t>)</a:t>
              </a:r>
              <a:endParaRPr lang="en-US" altLang="zh-CN" sz="3600" b="0">
                <a:latin typeface="Tahoma" pitchFamily="34" charset="0"/>
                <a:ea typeface="宋体" charset="-122"/>
              </a:endParaRPr>
            </a:p>
          </p:txBody>
        </p:sp>
        <p:sp>
          <p:nvSpPr>
            <p:cNvPr id="20496" name="Text Box 12"/>
            <p:cNvSpPr txBox="1">
              <a:spLocks noChangeArrowheads="1"/>
            </p:cNvSpPr>
            <p:nvPr/>
          </p:nvSpPr>
          <p:spPr bwMode="auto">
            <a:xfrm>
              <a:off x="3500" y="2906"/>
              <a:ext cx="27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W</a:t>
              </a:r>
              <a:r>
                <a:rPr lang="en-US" altLang="zh-CN" sz="2000" b="0" baseline="-25000">
                  <a:ea typeface="宋体" charset="-122"/>
                </a:rPr>
                <a:t>0</a:t>
              </a:r>
              <a:endParaRPr lang="en-US" altLang="zh-CN" sz="3600" b="0" baseline="-25000">
                <a:latin typeface="Tahoma" pitchFamily="34" charset="0"/>
                <a:ea typeface="宋体" charset="-122"/>
              </a:endParaRPr>
            </a:p>
          </p:txBody>
        </p:sp>
        <p:sp>
          <p:nvSpPr>
            <p:cNvPr id="20497" name="Line 13"/>
            <p:cNvSpPr>
              <a:spLocks noChangeShapeType="1"/>
            </p:cNvSpPr>
            <p:nvPr/>
          </p:nvSpPr>
          <p:spPr bwMode="auto">
            <a:xfrm>
              <a:off x="1658" y="2636"/>
              <a:ext cx="0" cy="7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498" name="Line 14"/>
            <p:cNvSpPr>
              <a:spLocks noChangeShapeType="1"/>
            </p:cNvSpPr>
            <p:nvPr/>
          </p:nvSpPr>
          <p:spPr bwMode="auto">
            <a:xfrm>
              <a:off x="1344" y="3012"/>
              <a:ext cx="32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499" name="Text Box 15"/>
            <p:cNvSpPr txBox="1">
              <a:spLocks noChangeArrowheads="1"/>
            </p:cNvSpPr>
            <p:nvPr/>
          </p:nvSpPr>
          <p:spPr bwMode="auto">
            <a:xfrm>
              <a:off x="3788" y="2818"/>
              <a:ext cx="39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t</a:t>
              </a:r>
              <a:r>
                <a:rPr lang="en-US" altLang="zh-CN" sz="2000" b="0">
                  <a:ea typeface="宋体" charset="-122"/>
                </a:rPr>
                <a:t> = </a:t>
              </a:r>
              <a:r>
                <a:rPr lang="en-US" altLang="zh-CN" sz="2000" b="0" i="1">
                  <a:ea typeface="宋体" charset="-122"/>
                </a:rPr>
                <a:t>T</a:t>
              </a:r>
              <a:r>
                <a:rPr lang="en-US" altLang="zh-CN" sz="2000" b="0" baseline="-25000">
                  <a:ea typeface="宋体" charset="-122"/>
                </a:rPr>
                <a:t>s</a:t>
              </a:r>
              <a:endParaRPr lang="en-US" altLang="zh-CN" sz="3600" b="0" baseline="-25000">
                <a:latin typeface="Tahoma" pitchFamily="34" charset="0"/>
                <a:ea typeface="宋体" charset="-122"/>
              </a:endParaRPr>
            </a:p>
          </p:txBody>
        </p:sp>
        <p:grpSp>
          <p:nvGrpSpPr>
            <p:cNvPr id="20500" name="Group 16"/>
            <p:cNvGrpSpPr>
              <a:grpSpLocks/>
            </p:cNvGrpSpPr>
            <p:nvPr/>
          </p:nvGrpSpPr>
          <p:grpSpPr bwMode="auto">
            <a:xfrm>
              <a:off x="3975" y="2907"/>
              <a:ext cx="995" cy="232"/>
              <a:chOff x="7192" y="11557"/>
              <a:chExt cx="1806" cy="377"/>
            </a:xfrm>
          </p:grpSpPr>
          <p:sp>
            <p:nvSpPr>
              <p:cNvPr id="20523" name="Text Box 17"/>
              <p:cNvSpPr txBox="1">
                <a:spLocks noChangeArrowheads="1"/>
              </p:cNvSpPr>
              <p:nvPr/>
            </p:nvSpPr>
            <p:spPr bwMode="auto">
              <a:xfrm>
                <a:off x="7556" y="11557"/>
                <a:ext cx="936" cy="377"/>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比较判决</a:t>
                </a:r>
              </a:p>
            </p:txBody>
          </p:sp>
          <p:sp>
            <p:nvSpPr>
              <p:cNvPr id="20524" name="Line 18"/>
              <p:cNvSpPr>
                <a:spLocks noChangeShapeType="1"/>
              </p:cNvSpPr>
              <p:nvPr/>
            </p:nvSpPr>
            <p:spPr bwMode="auto">
              <a:xfrm>
                <a:off x="8504" y="11740"/>
                <a:ext cx="49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25" name="Line 19"/>
              <p:cNvSpPr>
                <a:spLocks noChangeShapeType="1"/>
              </p:cNvSpPr>
              <p:nvPr/>
            </p:nvSpPr>
            <p:spPr bwMode="auto">
              <a:xfrm>
                <a:off x="7192" y="11754"/>
                <a:ext cx="338"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20501" name="Group 20"/>
            <p:cNvGrpSpPr>
              <a:grpSpLocks/>
            </p:cNvGrpSpPr>
            <p:nvPr/>
          </p:nvGrpSpPr>
          <p:grpSpPr bwMode="auto">
            <a:xfrm>
              <a:off x="1669" y="2509"/>
              <a:ext cx="2753" cy="458"/>
              <a:chOff x="3228" y="10907"/>
              <a:chExt cx="4995" cy="745"/>
            </a:xfrm>
          </p:grpSpPr>
          <p:sp>
            <p:nvSpPr>
              <p:cNvPr id="20513" name="Line 21"/>
              <p:cNvSpPr>
                <a:spLocks noChangeShapeType="1"/>
              </p:cNvSpPr>
              <p:nvPr/>
            </p:nvSpPr>
            <p:spPr bwMode="auto">
              <a:xfrm>
                <a:off x="6077" y="11118"/>
                <a:ext cx="454"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0514" name="Group 22"/>
              <p:cNvGrpSpPr>
                <a:grpSpLocks/>
              </p:cNvGrpSpPr>
              <p:nvPr/>
            </p:nvGrpSpPr>
            <p:grpSpPr bwMode="auto">
              <a:xfrm>
                <a:off x="3228" y="10907"/>
                <a:ext cx="4995" cy="745"/>
                <a:chOff x="3227" y="10907"/>
                <a:chExt cx="4995" cy="745"/>
              </a:xfrm>
            </p:grpSpPr>
            <p:sp>
              <p:nvSpPr>
                <p:cNvPr id="20515" name="Line 23"/>
                <p:cNvSpPr>
                  <a:spLocks noChangeShapeType="1"/>
                </p:cNvSpPr>
                <p:nvPr/>
              </p:nvSpPr>
              <p:spPr bwMode="auto">
                <a:xfrm flipV="1">
                  <a:off x="3227" y="11104"/>
                  <a:ext cx="614" cy="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16" name="Line 24"/>
                <p:cNvSpPr>
                  <a:spLocks noChangeShapeType="1"/>
                </p:cNvSpPr>
                <p:nvPr/>
              </p:nvSpPr>
              <p:spPr bwMode="auto">
                <a:xfrm flipV="1">
                  <a:off x="4267" y="11104"/>
                  <a:ext cx="871" cy="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17" name="Line 25"/>
                <p:cNvSpPr>
                  <a:spLocks noChangeShapeType="1"/>
                </p:cNvSpPr>
                <p:nvPr/>
              </p:nvSpPr>
              <p:spPr bwMode="auto">
                <a:xfrm flipV="1">
                  <a:off x="7010" y="11118"/>
                  <a:ext cx="1212"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18" name="Line 26"/>
                <p:cNvSpPr>
                  <a:spLocks noChangeShapeType="1"/>
                </p:cNvSpPr>
                <p:nvPr/>
              </p:nvSpPr>
              <p:spPr bwMode="auto">
                <a:xfrm flipV="1">
                  <a:off x="4059" y="11301"/>
                  <a:ext cx="1" cy="35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19" name="Line 27"/>
                <p:cNvSpPr>
                  <a:spLocks noChangeShapeType="1"/>
                </p:cNvSpPr>
                <p:nvPr/>
              </p:nvSpPr>
              <p:spPr bwMode="auto">
                <a:xfrm flipV="1">
                  <a:off x="6771" y="11287"/>
                  <a:ext cx="3" cy="35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20" name="AutoShape 28"/>
                <p:cNvSpPr>
                  <a:spLocks noChangeArrowheads="1"/>
                </p:cNvSpPr>
                <p:nvPr/>
              </p:nvSpPr>
              <p:spPr bwMode="auto">
                <a:xfrm>
                  <a:off x="3839" y="10907"/>
                  <a:ext cx="429" cy="414"/>
                </a:xfrm>
                <a:prstGeom prst="flowChartSummingJunction">
                  <a:avLst/>
                </a:prstGeom>
                <a:solidFill>
                  <a:srgbClr val="FFFFFF"/>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20521" name="AutoShape 29"/>
                <p:cNvSpPr>
                  <a:spLocks noChangeArrowheads="1"/>
                </p:cNvSpPr>
                <p:nvPr/>
              </p:nvSpPr>
              <p:spPr bwMode="auto">
                <a:xfrm>
                  <a:off x="6545" y="10907"/>
                  <a:ext cx="442" cy="428"/>
                </a:xfrm>
                <a:prstGeom prst="flowChartOr">
                  <a:avLst/>
                </a:prstGeom>
                <a:solidFill>
                  <a:srgbClr val="FFFFFF"/>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20522" name="Text Box 30"/>
                <p:cNvSpPr txBox="1">
                  <a:spLocks noChangeArrowheads="1"/>
                </p:cNvSpPr>
                <p:nvPr/>
              </p:nvSpPr>
              <p:spPr bwMode="auto">
                <a:xfrm>
                  <a:off x="5138" y="10910"/>
                  <a:ext cx="949" cy="39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2000" b="0">
                      <a:ea typeface="宋体" charset="-122"/>
                    </a:rPr>
                    <a:t>积分器</a:t>
                  </a:r>
                  <a:endParaRPr lang="zh-CN" altLang="en-US" sz="3600" b="0">
                    <a:latin typeface="Tahoma" pitchFamily="34" charset="0"/>
                    <a:ea typeface="宋体" charset="-122"/>
                  </a:endParaRPr>
                </a:p>
              </p:txBody>
            </p:sp>
          </p:grpSp>
        </p:grpSp>
        <p:grpSp>
          <p:nvGrpSpPr>
            <p:cNvPr id="20502" name="Group 31"/>
            <p:cNvGrpSpPr>
              <a:grpSpLocks/>
            </p:cNvGrpSpPr>
            <p:nvPr/>
          </p:nvGrpSpPr>
          <p:grpSpPr bwMode="auto">
            <a:xfrm>
              <a:off x="1653" y="3305"/>
              <a:ext cx="2753" cy="457"/>
              <a:chOff x="3228" y="10907"/>
              <a:chExt cx="4995" cy="745"/>
            </a:xfrm>
          </p:grpSpPr>
          <p:sp>
            <p:nvSpPr>
              <p:cNvPr id="20503" name="Line 32"/>
              <p:cNvSpPr>
                <a:spLocks noChangeShapeType="1"/>
              </p:cNvSpPr>
              <p:nvPr/>
            </p:nvSpPr>
            <p:spPr bwMode="auto">
              <a:xfrm>
                <a:off x="6077" y="11118"/>
                <a:ext cx="454"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0504" name="Group 33"/>
              <p:cNvGrpSpPr>
                <a:grpSpLocks/>
              </p:cNvGrpSpPr>
              <p:nvPr/>
            </p:nvGrpSpPr>
            <p:grpSpPr bwMode="auto">
              <a:xfrm>
                <a:off x="3228" y="10907"/>
                <a:ext cx="4995" cy="745"/>
                <a:chOff x="3227" y="10907"/>
                <a:chExt cx="4995" cy="745"/>
              </a:xfrm>
            </p:grpSpPr>
            <p:sp>
              <p:nvSpPr>
                <p:cNvPr id="20505" name="Line 34"/>
                <p:cNvSpPr>
                  <a:spLocks noChangeShapeType="1"/>
                </p:cNvSpPr>
                <p:nvPr/>
              </p:nvSpPr>
              <p:spPr bwMode="auto">
                <a:xfrm flipV="1">
                  <a:off x="3227" y="11104"/>
                  <a:ext cx="614" cy="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06" name="Line 35"/>
                <p:cNvSpPr>
                  <a:spLocks noChangeShapeType="1"/>
                </p:cNvSpPr>
                <p:nvPr/>
              </p:nvSpPr>
              <p:spPr bwMode="auto">
                <a:xfrm flipV="1">
                  <a:off x="4267" y="11104"/>
                  <a:ext cx="871" cy="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07" name="Line 36"/>
                <p:cNvSpPr>
                  <a:spLocks noChangeShapeType="1"/>
                </p:cNvSpPr>
                <p:nvPr/>
              </p:nvSpPr>
              <p:spPr bwMode="auto">
                <a:xfrm flipV="1">
                  <a:off x="7010" y="11118"/>
                  <a:ext cx="1212"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08" name="Line 37"/>
                <p:cNvSpPr>
                  <a:spLocks noChangeShapeType="1"/>
                </p:cNvSpPr>
                <p:nvPr/>
              </p:nvSpPr>
              <p:spPr bwMode="auto">
                <a:xfrm flipV="1">
                  <a:off x="4059" y="11301"/>
                  <a:ext cx="1" cy="35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09" name="Line 38"/>
                <p:cNvSpPr>
                  <a:spLocks noChangeShapeType="1"/>
                </p:cNvSpPr>
                <p:nvPr/>
              </p:nvSpPr>
              <p:spPr bwMode="auto">
                <a:xfrm flipV="1">
                  <a:off x="6771" y="11287"/>
                  <a:ext cx="3" cy="35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510" name="AutoShape 39"/>
                <p:cNvSpPr>
                  <a:spLocks noChangeArrowheads="1"/>
                </p:cNvSpPr>
                <p:nvPr/>
              </p:nvSpPr>
              <p:spPr bwMode="auto">
                <a:xfrm>
                  <a:off x="3839" y="10907"/>
                  <a:ext cx="429" cy="414"/>
                </a:xfrm>
                <a:prstGeom prst="flowChartSummingJunction">
                  <a:avLst/>
                </a:prstGeom>
                <a:solidFill>
                  <a:srgbClr val="FFFFFF"/>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20511" name="AutoShape 40"/>
                <p:cNvSpPr>
                  <a:spLocks noChangeArrowheads="1"/>
                </p:cNvSpPr>
                <p:nvPr/>
              </p:nvSpPr>
              <p:spPr bwMode="auto">
                <a:xfrm>
                  <a:off x="6545" y="10907"/>
                  <a:ext cx="442" cy="428"/>
                </a:xfrm>
                <a:prstGeom prst="flowChartOr">
                  <a:avLst/>
                </a:prstGeom>
                <a:solidFill>
                  <a:srgbClr val="FFFFFF"/>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20512" name="Text Box 41"/>
                <p:cNvSpPr txBox="1">
                  <a:spLocks noChangeArrowheads="1"/>
                </p:cNvSpPr>
                <p:nvPr/>
              </p:nvSpPr>
              <p:spPr bwMode="auto">
                <a:xfrm>
                  <a:off x="5138" y="10910"/>
                  <a:ext cx="949" cy="39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2000" b="0">
                      <a:ea typeface="宋体" charset="-122"/>
                    </a:rPr>
                    <a:t>积分器</a:t>
                  </a:r>
                  <a:endParaRPr lang="zh-CN" altLang="en-US" sz="3600" b="0">
                    <a:latin typeface="Tahoma" pitchFamily="34" charset="0"/>
                    <a:ea typeface="宋体" charset="-122"/>
                  </a:endParaRPr>
                </a:p>
              </p:txBody>
            </p:sp>
          </p:grpSp>
        </p:grpSp>
      </p:grpSp>
      <p:graphicFrame>
        <p:nvGraphicFramePr>
          <p:cNvPr id="20485" name="Object 42"/>
          <p:cNvGraphicFramePr>
            <a:graphicFrameLocks noGrp="1" noChangeAspect="1"/>
          </p:cNvGraphicFramePr>
          <p:nvPr>
            <p:ph type="body" idx="1"/>
          </p:nvPr>
        </p:nvGraphicFramePr>
        <p:xfrm>
          <a:off x="2592388" y="1268413"/>
          <a:ext cx="4275137" cy="573087"/>
        </p:xfrm>
        <a:graphic>
          <a:graphicData uri="http://schemas.openxmlformats.org/presentationml/2006/ole">
            <mc:AlternateContent xmlns:mc="http://schemas.openxmlformats.org/markup-compatibility/2006">
              <mc:Choice xmlns:v="urn:schemas-microsoft-com:vml" Requires="v">
                <p:oleObj spid="_x0000_s20592" name="公式" r:id="rId3" imgW="2463800" imgH="330200" progId="Equation.3">
                  <p:embed/>
                </p:oleObj>
              </mc:Choice>
              <mc:Fallback>
                <p:oleObj name="公式" r:id="rId3" imgW="2463800" imgH="330200" progId="Equation.3">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388" y="1268413"/>
                        <a:ext cx="42751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6" name="Object 1"/>
          <p:cNvGraphicFramePr>
            <a:graphicFrameLocks noChangeAspect="1"/>
          </p:cNvGraphicFramePr>
          <p:nvPr>
            <p:extLst>
              <p:ext uri="{D42A27DB-BD31-4B8C-83A1-F6EECF244321}">
                <p14:modId xmlns:p14="http://schemas.microsoft.com/office/powerpoint/2010/main" val="1090669789"/>
              </p:ext>
            </p:extLst>
          </p:nvPr>
        </p:nvGraphicFramePr>
        <p:xfrm>
          <a:off x="4066092" y="5000196"/>
          <a:ext cx="1711325" cy="700088"/>
        </p:xfrm>
        <a:graphic>
          <a:graphicData uri="http://schemas.openxmlformats.org/presentationml/2006/ole">
            <mc:AlternateContent xmlns:mc="http://schemas.openxmlformats.org/markup-compatibility/2006">
              <mc:Choice xmlns:v="urn:schemas-microsoft-com:vml" Requires="v">
                <p:oleObj spid="_x0000_s20593" name="公式" r:id="rId5" imgW="1002865" imgH="406224" progId="Equation.3">
                  <p:embed/>
                </p:oleObj>
              </mc:Choice>
              <mc:Fallback>
                <p:oleObj name="公式" r:id="rId5" imgW="1002865" imgH="406224"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6092" y="5000196"/>
                        <a:ext cx="17113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7" name="Object 2"/>
          <p:cNvGraphicFramePr>
            <a:graphicFrameLocks noChangeAspect="1"/>
          </p:cNvGraphicFramePr>
          <p:nvPr>
            <p:extLst>
              <p:ext uri="{D42A27DB-BD31-4B8C-83A1-F6EECF244321}">
                <p14:modId xmlns:p14="http://schemas.microsoft.com/office/powerpoint/2010/main" val="3156637770"/>
              </p:ext>
            </p:extLst>
          </p:nvPr>
        </p:nvGraphicFramePr>
        <p:xfrm>
          <a:off x="5951781" y="4995592"/>
          <a:ext cx="1709737" cy="728663"/>
        </p:xfrm>
        <a:graphic>
          <a:graphicData uri="http://schemas.openxmlformats.org/presentationml/2006/ole">
            <mc:AlternateContent xmlns:mc="http://schemas.openxmlformats.org/markup-compatibility/2006">
              <mc:Choice xmlns:v="urn:schemas-microsoft-com:vml" Requires="v">
                <p:oleObj spid="_x0000_s20594" name="公式" r:id="rId7" imgW="964781" imgH="406224" progId="Equation.3">
                  <p:embed/>
                </p:oleObj>
              </mc:Choice>
              <mc:Fallback>
                <p:oleObj name="公式" r:id="rId7" imgW="964781" imgH="406224"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1781" y="4995592"/>
                        <a:ext cx="170973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522288" y="5759450"/>
            <a:ext cx="7939087" cy="831850"/>
          </a:xfrm>
          <a:prstGeom prst="rect">
            <a:avLst/>
          </a:prstGeom>
          <a:noFill/>
        </p:spPr>
        <p:txBody>
          <a:bodyPr>
            <a:spAutoFit/>
          </a:bodyPr>
          <a:lstStyle/>
          <a:p>
            <a:pPr>
              <a:defRPr/>
            </a:pPr>
            <a:r>
              <a:rPr lang="zh-CN" altLang="en-US" sz="2400" dirty="0">
                <a:latin typeface="+mn-lt"/>
                <a:ea typeface="宋体" pitchFamily="2" charset="-122"/>
              </a:rPr>
              <a:t>由于 </a:t>
            </a:r>
            <a:r>
              <a:rPr lang="en-US" altLang="zh-CN" sz="2400" i="1" dirty="0">
                <a:latin typeface="+mn-lt"/>
                <a:ea typeface="宋体" pitchFamily="2" charset="-122"/>
              </a:rPr>
              <a:t>r</a:t>
            </a:r>
            <a:r>
              <a:rPr lang="en-US" altLang="zh-CN" sz="2400" dirty="0">
                <a:latin typeface="+mn-lt"/>
                <a:ea typeface="宋体" pitchFamily="2" charset="-122"/>
              </a:rPr>
              <a:t>(</a:t>
            </a:r>
            <a:r>
              <a:rPr lang="en-US" altLang="zh-CN" sz="2400" i="1" dirty="0">
                <a:latin typeface="+mn-lt"/>
                <a:ea typeface="宋体" pitchFamily="2" charset="-122"/>
              </a:rPr>
              <a:t>t</a:t>
            </a:r>
            <a:r>
              <a:rPr lang="en-US" altLang="zh-CN" sz="2400" dirty="0">
                <a:latin typeface="+mn-lt"/>
                <a:ea typeface="宋体" pitchFamily="2" charset="-122"/>
              </a:rPr>
              <a:t>) </a:t>
            </a:r>
            <a:r>
              <a:rPr lang="zh-CN" altLang="en-US" sz="2400" dirty="0">
                <a:latin typeface="+mn-lt"/>
                <a:ea typeface="宋体" pitchFamily="2" charset="-122"/>
              </a:rPr>
              <a:t>与 </a:t>
            </a:r>
            <a:r>
              <a:rPr lang="en-US" altLang="zh-CN" sz="2400" i="1" dirty="0" smtClean="0">
                <a:latin typeface="+mn-lt"/>
                <a:ea typeface="宋体" pitchFamily="2" charset="-122"/>
              </a:rPr>
              <a:t>s</a:t>
            </a:r>
            <a:r>
              <a:rPr lang="en-US" altLang="zh-CN" sz="2400" baseline="-25000" dirty="0" smtClean="0">
                <a:latin typeface="+mn-lt"/>
                <a:ea typeface="宋体" pitchFamily="2" charset="-122"/>
              </a:rPr>
              <a:t>0</a:t>
            </a:r>
            <a:r>
              <a:rPr lang="en-US" altLang="zh-CN" sz="2400" dirty="0" smtClean="0">
                <a:latin typeface="+mn-lt"/>
                <a:ea typeface="宋体" pitchFamily="2" charset="-122"/>
              </a:rPr>
              <a:t>(</a:t>
            </a:r>
            <a:r>
              <a:rPr lang="en-US" altLang="zh-CN" sz="2400" i="1" dirty="0" smtClean="0">
                <a:latin typeface="+mn-lt"/>
                <a:ea typeface="宋体" pitchFamily="2" charset="-122"/>
              </a:rPr>
              <a:t>t</a:t>
            </a:r>
            <a:r>
              <a:rPr lang="en-US" altLang="zh-CN" sz="2400" dirty="0">
                <a:latin typeface="+mn-lt"/>
                <a:ea typeface="宋体" pitchFamily="2" charset="-122"/>
              </a:rPr>
              <a:t>) </a:t>
            </a:r>
            <a:r>
              <a:rPr lang="zh-CN" altLang="en-US" sz="2400" dirty="0">
                <a:latin typeface="+mn-lt"/>
                <a:ea typeface="宋体" pitchFamily="2" charset="-122"/>
              </a:rPr>
              <a:t>和 </a:t>
            </a:r>
            <a:r>
              <a:rPr lang="en-US" altLang="zh-CN" sz="2400" i="1" dirty="0" smtClean="0">
                <a:latin typeface="+mn-lt"/>
                <a:ea typeface="宋体" pitchFamily="2" charset="-122"/>
              </a:rPr>
              <a:t>s</a:t>
            </a:r>
            <a:r>
              <a:rPr lang="en-US" altLang="zh-CN" sz="2400" baseline="-25000" dirty="0" smtClean="0">
                <a:latin typeface="+mn-lt"/>
                <a:ea typeface="宋体" pitchFamily="2" charset="-122"/>
              </a:rPr>
              <a:t>1</a:t>
            </a:r>
            <a:r>
              <a:rPr lang="en-US" altLang="zh-CN" sz="2400" dirty="0" smtClean="0">
                <a:latin typeface="+mn-lt"/>
                <a:ea typeface="宋体" pitchFamily="2" charset="-122"/>
              </a:rPr>
              <a:t>(</a:t>
            </a:r>
            <a:r>
              <a:rPr lang="en-US" altLang="zh-CN" sz="2400" i="1" dirty="0" smtClean="0">
                <a:latin typeface="+mn-lt"/>
                <a:ea typeface="宋体" pitchFamily="2" charset="-122"/>
              </a:rPr>
              <a:t>t</a:t>
            </a:r>
            <a:r>
              <a:rPr lang="en-US" altLang="zh-CN" sz="2400" dirty="0">
                <a:latin typeface="+mn-lt"/>
                <a:ea typeface="宋体" pitchFamily="2" charset="-122"/>
              </a:rPr>
              <a:t>) </a:t>
            </a:r>
            <a:r>
              <a:rPr lang="zh-CN" altLang="en-US" sz="2400" dirty="0">
                <a:latin typeface="+mn-lt"/>
                <a:ea typeface="宋体" pitchFamily="2" charset="-122"/>
              </a:rPr>
              <a:t>的相乘积分运算称为</a:t>
            </a:r>
            <a:r>
              <a:rPr lang="zh-CN" altLang="en-US" sz="2400" b="1" dirty="0">
                <a:solidFill>
                  <a:srgbClr val="C00000"/>
                </a:solidFill>
                <a:latin typeface="+mn-lt"/>
                <a:ea typeface="宋体" pitchFamily="2" charset="-122"/>
              </a:rPr>
              <a:t>相关运算</a:t>
            </a:r>
            <a:r>
              <a:rPr lang="zh-CN" altLang="en-US" sz="2400" dirty="0">
                <a:latin typeface="+mn-lt"/>
                <a:ea typeface="宋体" pitchFamily="2" charset="-122"/>
              </a:rPr>
              <a:t>，所以此接收机又称为</a:t>
            </a:r>
            <a:r>
              <a:rPr lang="zh-CN" altLang="en-US" sz="2400" b="1" dirty="0">
                <a:solidFill>
                  <a:srgbClr val="C00000"/>
                </a:solidFill>
                <a:latin typeface="+mn-lt"/>
                <a:ea typeface="宋体" pitchFamily="2" charset="-122"/>
              </a:rPr>
              <a:t>相关接收机</a:t>
            </a:r>
            <a:r>
              <a:rPr lang="zh-CN" altLang="en-US" sz="2400" dirty="0">
                <a:latin typeface="+mn-lt"/>
                <a:ea typeface="宋体" pitchFamily="2" charset="-122"/>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539FADF1-092D-4EB4-B037-ADB73D32D792}" type="slidenum">
              <a:rPr lang="en-US" altLang="zh-CN" sz="1400" b="0" smtClean="0">
                <a:latin typeface="Tahoma" pitchFamily="34" charset="0"/>
                <a:ea typeface="宋体" charset="-122"/>
              </a:rPr>
              <a:pPr eaLnBrk="1" hangingPunct="1">
                <a:spcBef>
                  <a:spcPct val="0"/>
                </a:spcBef>
                <a:buClrTx/>
                <a:buSzTx/>
                <a:buFontTx/>
                <a:buNone/>
              </a:pPr>
              <a:t>2</a:t>
            </a:fld>
            <a:endParaRPr lang="en-US" altLang="zh-CN" sz="1400" b="0" smtClean="0">
              <a:latin typeface="Tahoma" pitchFamily="34" charset="0"/>
              <a:ea typeface="宋体" charset="-122"/>
            </a:endParaRPr>
          </a:p>
        </p:txBody>
      </p:sp>
      <p:sp>
        <p:nvSpPr>
          <p:cNvPr id="3075" name="Rectangle 4"/>
          <p:cNvSpPr>
            <a:spLocks noGrp="1" noChangeArrowheads="1"/>
          </p:cNvSpPr>
          <p:nvPr>
            <p:ph type="ctrTitle"/>
          </p:nvPr>
        </p:nvSpPr>
        <p:spPr/>
        <p:txBody>
          <a:bodyPr/>
          <a:lstStyle/>
          <a:p>
            <a:pPr eaLnBrk="1" hangingPunct="1"/>
            <a:r>
              <a:rPr lang="zh-CN" altLang="en-US" sz="8800" smtClean="0"/>
              <a:t>通信原理</a:t>
            </a:r>
          </a:p>
        </p:txBody>
      </p:sp>
      <p:sp>
        <p:nvSpPr>
          <p:cNvPr id="3076" name="Rectangle 5"/>
          <p:cNvSpPr>
            <a:spLocks noGrp="1" noChangeArrowheads="1"/>
          </p:cNvSpPr>
          <p:nvPr>
            <p:ph type="subTitle" idx="1"/>
          </p:nvPr>
        </p:nvSpPr>
        <p:spPr>
          <a:xfrm>
            <a:off x="566738" y="3886200"/>
            <a:ext cx="7966075" cy="1752600"/>
          </a:xfrm>
        </p:spPr>
        <p:txBody>
          <a:bodyPr/>
          <a:lstStyle/>
          <a:p>
            <a:pPr eaLnBrk="1" hangingPunct="1"/>
            <a:r>
              <a:rPr lang="zh-CN" altLang="en-US" sz="4800" smtClean="0"/>
              <a:t>第</a:t>
            </a:r>
            <a:r>
              <a:rPr lang="en-US" altLang="zh-CN" sz="4800" smtClean="0"/>
              <a:t>10</a:t>
            </a:r>
            <a:r>
              <a:rPr lang="zh-CN" altLang="en-US" sz="4800" smtClean="0"/>
              <a:t>章 数字信号最佳接收</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1179513"/>
            <a:ext cx="9144000" cy="5678487"/>
          </a:xfrm>
        </p:spPr>
        <p:txBody>
          <a:bodyPr/>
          <a:lstStyle/>
          <a:p>
            <a:pPr lvl="3" eaLnBrk="1" hangingPunct="1">
              <a:lnSpc>
                <a:spcPct val="120000"/>
              </a:lnSpc>
              <a:buFont typeface="Wingdings" pitchFamily="2" charset="2"/>
              <a:buNone/>
            </a:pPr>
            <a:r>
              <a:rPr lang="zh-CN" altLang="en-US" smtClean="0"/>
              <a:t>若此二进制信号的先验等概，则</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r>
              <a:rPr lang="zh-CN" altLang="en-US" smtClean="0"/>
              <a:t>简化为</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r>
              <a:rPr lang="zh-CN" altLang="en-US" smtClean="0"/>
              <a:t>最佳接收机的原理方框图也可以简化成 </a:t>
            </a:r>
          </a:p>
        </p:txBody>
      </p:sp>
      <p:sp>
        <p:nvSpPr>
          <p:cNvPr id="21507"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FC09FF5D-AC20-4F9F-8366-7BFFF604D3F0}" type="slidenum">
              <a:rPr lang="en-US" altLang="zh-CN" sz="1400" b="0" smtClean="0">
                <a:latin typeface="Tahoma" pitchFamily="34" charset="0"/>
                <a:ea typeface="宋体" charset="-122"/>
              </a:rPr>
              <a:pPr eaLnBrk="1" hangingPunct="1">
                <a:spcBef>
                  <a:spcPct val="0"/>
                </a:spcBef>
                <a:buClrTx/>
                <a:buSzTx/>
                <a:buFontTx/>
                <a:buNone/>
              </a:pPr>
              <a:t>20</a:t>
            </a:fld>
            <a:endParaRPr lang="en-US" altLang="zh-CN" sz="1400" b="0" smtClean="0">
              <a:latin typeface="Tahoma" pitchFamily="34" charset="0"/>
              <a:ea typeface="宋体" charset="-122"/>
            </a:endParaRPr>
          </a:p>
        </p:txBody>
      </p:sp>
      <p:grpSp>
        <p:nvGrpSpPr>
          <p:cNvPr id="42021" name="Group 37"/>
          <p:cNvGrpSpPr>
            <a:grpSpLocks/>
          </p:cNvGrpSpPr>
          <p:nvPr/>
        </p:nvGrpSpPr>
        <p:grpSpPr bwMode="auto">
          <a:xfrm>
            <a:off x="1106488" y="3563938"/>
            <a:ext cx="7110412" cy="3294062"/>
            <a:chOff x="1377" y="2727"/>
            <a:chExt cx="2644" cy="1287"/>
          </a:xfrm>
        </p:grpSpPr>
        <p:sp>
          <p:nvSpPr>
            <p:cNvPr id="21513" name="AutoShape 8"/>
            <p:cNvSpPr>
              <a:spLocks noChangeAspect="1" noChangeArrowheads="1"/>
            </p:cNvSpPr>
            <p:nvPr/>
          </p:nvSpPr>
          <p:spPr bwMode="auto">
            <a:xfrm>
              <a:off x="1377" y="2727"/>
              <a:ext cx="2644"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21514" name="Text Box 9"/>
            <p:cNvSpPr txBox="1">
              <a:spLocks noChangeArrowheads="1"/>
            </p:cNvSpPr>
            <p:nvPr/>
          </p:nvSpPr>
          <p:spPr bwMode="auto">
            <a:xfrm>
              <a:off x="1484" y="3158"/>
              <a:ext cx="28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r</a:t>
              </a:r>
              <a:r>
                <a:rPr lang="en-US" altLang="zh-CN" sz="2000" b="0">
                  <a:ea typeface="宋体" charset="-122"/>
                </a:rPr>
                <a:t>(t)</a:t>
              </a:r>
              <a:endParaRPr lang="en-US" altLang="zh-CN" sz="3600" b="0">
                <a:latin typeface="Tahoma" pitchFamily="34" charset="0"/>
                <a:ea typeface="宋体" charset="-122"/>
              </a:endParaRPr>
            </a:p>
          </p:txBody>
        </p:sp>
        <p:sp>
          <p:nvSpPr>
            <p:cNvPr id="21515" name="Line 10"/>
            <p:cNvSpPr>
              <a:spLocks noChangeShapeType="1"/>
            </p:cNvSpPr>
            <p:nvPr/>
          </p:nvSpPr>
          <p:spPr bwMode="auto">
            <a:xfrm>
              <a:off x="3106" y="3434"/>
              <a:ext cx="30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1516" name="Group 12"/>
            <p:cNvGrpSpPr>
              <a:grpSpLocks/>
            </p:cNvGrpSpPr>
            <p:nvPr/>
          </p:nvGrpSpPr>
          <p:grpSpPr bwMode="auto">
            <a:xfrm>
              <a:off x="1527" y="2781"/>
              <a:ext cx="2328" cy="1074"/>
              <a:chOff x="2682" y="10555"/>
              <a:chExt cx="5045" cy="2550"/>
            </a:xfrm>
          </p:grpSpPr>
          <p:sp>
            <p:nvSpPr>
              <p:cNvPr id="21519" name="Text Box 13"/>
              <p:cNvSpPr txBox="1">
                <a:spLocks noChangeArrowheads="1"/>
              </p:cNvSpPr>
              <p:nvPr/>
            </p:nvSpPr>
            <p:spPr bwMode="auto">
              <a:xfrm>
                <a:off x="3772" y="11228"/>
                <a:ext cx="625"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S</a:t>
                </a:r>
                <a:r>
                  <a:rPr lang="en-US" altLang="zh-CN" sz="2000" b="0" baseline="-25000">
                    <a:ea typeface="宋体" charset="-122"/>
                  </a:rPr>
                  <a:t>0</a:t>
                </a:r>
                <a:r>
                  <a:rPr lang="en-US" altLang="zh-CN" sz="2000" b="0">
                    <a:ea typeface="宋体" charset="-122"/>
                  </a:rPr>
                  <a:t>(</a:t>
                </a:r>
                <a:r>
                  <a:rPr lang="en-US" altLang="zh-CN" sz="2000" b="0" i="1">
                    <a:ea typeface="宋体" charset="-122"/>
                  </a:rPr>
                  <a:t>t</a:t>
                </a:r>
                <a:r>
                  <a:rPr lang="en-US" altLang="zh-CN" sz="2000" b="0">
                    <a:ea typeface="宋体" charset="-122"/>
                  </a:rPr>
                  <a:t>)</a:t>
                </a:r>
                <a:endParaRPr lang="en-US" altLang="zh-CN" sz="3600" b="0">
                  <a:latin typeface="Tahoma" pitchFamily="34" charset="0"/>
                  <a:ea typeface="宋体" charset="-122"/>
                </a:endParaRPr>
              </a:p>
            </p:txBody>
          </p:sp>
          <p:sp>
            <p:nvSpPr>
              <p:cNvPr id="21520" name="Text Box 14"/>
              <p:cNvSpPr txBox="1">
                <a:spLocks noChangeArrowheads="1"/>
              </p:cNvSpPr>
              <p:nvPr/>
            </p:nvSpPr>
            <p:spPr bwMode="auto">
              <a:xfrm>
                <a:off x="3826" y="12689"/>
                <a:ext cx="624"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S</a:t>
                </a:r>
                <a:r>
                  <a:rPr lang="en-US" altLang="zh-CN" sz="2000" b="0" baseline="-25000">
                    <a:ea typeface="宋体" charset="-122"/>
                  </a:rPr>
                  <a:t>1</a:t>
                </a:r>
                <a:r>
                  <a:rPr lang="en-US" altLang="zh-CN" sz="2000" b="0">
                    <a:ea typeface="宋体" charset="-122"/>
                  </a:rPr>
                  <a:t>(</a:t>
                </a:r>
                <a:r>
                  <a:rPr lang="en-US" altLang="zh-CN" sz="2000" b="0" i="1">
                    <a:ea typeface="宋体" charset="-122"/>
                  </a:rPr>
                  <a:t>t</a:t>
                </a:r>
                <a:r>
                  <a:rPr lang="en-US" altLang="zh-CN" sz="2000" b="0">
                    <a:ea typeface="宋体" charset="-122"/>
                  </a:rPr>
                  <a:t>)</a:t>
                </a:r>
                <a:endParaRPr lang="en-US" altLang="zh-CN" sz="3600" b="0">
                  <a:latin typeface="Tahoma" pitchFamily="34" charset="0"/>
                  <a:ea typeface="宋体" charset="-122"/>
                </a:endParaRPr>
              </a:p>
            </p:txBody>
          </p:sp>
          <p:sp>
            <p:nvSpPr>
              <p:cNvPr id="21521" name="Line 15"/>
              <p:cNvSpPr>
                <a:spLocks noChangeShapeType="1"/>
              </p:cNvSpPr>
              <p:nvPr/>
            </p:nvSpPr>
            <p:spPr bwMode="auto">
              <a:xfrm flipV="1">
                <a:off x="4085" y="12268"/>
                <a:ext cx="0" cy="35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22" name="Line 16"/>
              <p:cNvSpPr>
                <a:spLocks noChangeShapeType="1"/>
              </p:cNvSpPr>
              <p:nvPr/>
            </p:nvSpPr>
            <p:spPr bwMode="auto">
              <a:xfrm flipV="1">
                <a:off x="4085" y="10968"/>
                <a:ext cx="2" cy="35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23" name="Line 17"/>
              <p:cNvSpPr>
                <a:spLocks noChangeShapeType="1"/>
              </p:cNvSpPr>
              <p:nvPr/>
            </p:nvSpPr>
            <p:spPr bwMode="auto">
              <a:xfrm>
                <a:off x="3252" y="10772"/>
                <a:ext cx="0" cy="130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1524" name="Group 18"/>
              <p:cNvGrpSpPr>
                <a:grpSpLocks/>
              </p:cNvGrpSpPr>
              <p:nvPr/>
            </p:nvGrpSpPr>
            <p:grpSpPr bwMode="auto">
              <a:xfrm>
                <a:off x="2682" y="10555"/>
                <a:ext cx="5045" cy="1724"/>
                <a:chOff x="2682" y="10555"/>
                <a:chExt cx="5045" cy="1724"/>
              </a:xfrm>
            </p:grpSpPr>
            <p:sp>
              <p:nvSpPr>
                <p:cNvPr id="21525" name="Text Box 19"/>
                <p:cNvSpPr txBox="1">
                  <a:spLocks noChangeArrowheads="1"/>
                </p:cNvSpPr>
                <p:nvPr/>
              </p:nvSpPr>
              <p:spPr bwMode="auto">
                <a:xfrm>
                  <a:off x="5140" y="10577"/>
                  <a:ext cx="949" cy="391"/>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2000" b="0">
                      <a:ea typeface="宋体" charset="-122"/>
                    </a:rPr>
                    <a:t>积分器</a:t>
                  </a:r>
                  <a:endParaRPr lang="zh-CN" altLang="en-US" sz="3600" b="0">
                    <a:latin typeface="Tahoma" pitchFamily="34" charset="0"/>
                    <a:ea typeface="宋体" charset="-122"/>
                  </a:endParaRPr>
                </a:p>
              </p:txBody>
            </p:sp>
            <p:sp>
              <p:nvSpPr>
                <p:cNvPr id="21526" name="Line 20"/>
                <p:cNvSpPr>
                  <a:spLocks noChangeShapeType="1"/>
                </p:cNvSpPr>
                <p:nvPr/>
              </p:nvSpPr>
              <p:spPr bwMode="auto">
                <a:xfrm>
                  <a:off x="6103" y="10771"/>
                  <a:ext cx="664"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27" name="Text Box 21"/>
                <p:cNvSpPr txBox="1">
                  <a:spLocks noChangeArrowheads="1"/>
                </p:cNvSpPr>
                <p:nvPr/>
              </p:nvSpPr>
              <p:spPr bwMode="auto">
                <a:xfrm>
                  <a:off x="5140" y="11879"/>
                  <a:ext cx="949" cy="388"/>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2000" b="0">
                      <a:ea typeface="宋体" charset="-122"/>
                    </a:rPr>
                    <a:t>积分器</a:t>
                  </a:r>
                  <a:endParaRPr lang="zh-CN" altLang="en-US" sz="3600" b="0">
                    <a:latin typeface="Tahoma" pitchFamily="34" charset="0"/>
                    <a:ea typeface="宋体" charset="-122"/>
                  </a:endParaRPr>
                </a:p>
              </p:txBody>
            </p:sp>
            <p:grpSp>
              <p:nvGrpSpPr>
                <p:cNvPr id="21528" name="Group 22"/>
                <p:cNvGrpSpPr>
                  <a:grpSpLocks/>
                </p:cNvGrpSpPr>
                <p:nvPr/>
              </p:nvGrpSpPr>
              <p:grpSpPr bwMode="auto">
                <a:xfrm>
                  <a:off x="6285" y="10787"/>
                  <a:ext cx="1442" cy="1288"/>
                  <a:chOff x="7556" y="11115"/>
                  <a:chExt cx="1442" cy="1287"/>
                </a:xfrm>
              </p:grpSpPr>
              <p:sp>
                <p:nvSpPr>
                  <p:cNvPr id="21537" name="Line 23"/>
                  <p:cNvSpPr>
                    <a:spLocks noChangeShapeType="1"/>
                  </p:cNvSpPr>
                  <p:nvPr/>
                </p:nvSpPr>
                <p:spPr bwMode="auto">
                  <a:xfrm flipH="1">
                    <a:off x="8024" y="11115"/>
                    <a:ext cx="12" cy="44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38" name="Line 24"/>
                  <p:cNvSpPr>
                    <a:spLocks noChangeShapeType="1"/>
                  </p:cNvSpPr>
                  <p:nvPr/>
                </p:nvSpPr>
                <p:spPr bwMode="auto">
                  <a:xfrm flipV="1">
                    <a:off x="8036" y="11934"/>
                    <a:ext cx="1" cy="46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39" name="Text Box 25"/>
                  <p:cNvSpPr txBox="1">
                    <a:spLocks noChangeArrowheads="1"/>
                  </p:cNvSpPr>
                  <p:nvPr/>
                </p:nvSpPr>
                <p:spPr bwMode="auto">
                  <a:xfrm>
                    <a:off x="7556" y="11558"/>
                    <a:ext cx="936" cy="377"/>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比较判决</a:t>
                    </a:r>
                  </a:p>
                </p:txBody>
              </p:sp>
              <p:sp>
                <p:nvSpPr>
                  <p:cNvPr id="21540" name="Line 26"/>
                  <p:cNvSpPr>
                    <a:spLocks noChangeShapeType="1"/>
                  </p:cNvSpPr>
                  <p:nvPr/>
                </p:nvSpPr>
                <p:spPr bwMode="auto">
                  <a:xfrm>
                    <a:off x="8504" y="11740"/>
                    <a:ext cx="49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21529" name="Group 27"/>
                <p:cNvGrpSpPr>
                  <a:grpSpLocks/>
                </p:cNvGrpSpPr>
                <p:nvPr/>
              </p:nvGrpSpPr>
              <p:grpSpPr bwMode="auto">
                <a:xfrm>
                  <a:off x="2682" y="10555"/>
                  <a:ext cx="2484" cy="1724"/>
                  <a:chOff x="2682" y="10555"/>
                  <a:chExt cx="2484" cy="1724"/>
                </a:xfrm>
              </p:grpSpPr>
              <p:sp>
                <p:nvSpPr>
                  <p:cNvPr id="21530" name="Line 28"/>
                  <p:cNvSpPr>
                    <a:spLocks noChangeShapeType="1"/>
                  </p:cNvSpPr>
                  <p:nvPr/>
                </p:nvSpPr>
                <p:spPr bwMode="auto">
                  <a:xfrm>
                    <a:off x="3254" y="10771"/>
                    <a:ext cx="611"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31" name="Line 29"/>
                  <p:cNvSpPr>
                    <a:spLocks noChangeShapeType="1"/>
                  </p:cNvSpPr>
                  <p:nvPr/>
                </p:nvSpPr>
                <p:spPr bwMode="auto">
                  <a:xfrm>
                    <a:off x="4307" y="10771"/>
                    <a:ext cx="859"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32" name="Line 30"/>
                  <p:cNvSpPr>
                    <a:spLocks noChangeShapeType="1"/>
                  </p:cNvSpPr>
                  <p:nvPr/>
                </p:nvSpPr>
                <p:spPr bwMode="auto">
                  <a:xfrm>
                    <a:off x="3254" y="12073"/>
                    <a:ext cx="611"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33" name="Line 31"/>
                  <p:cNvSpPr>
                    <a:spLocks noChangeShapeType="1"/>
                  </p:cNvSpPr>
                  <p:nvPr/>
                </p:nvSpPr>
                <p:spPr bwMode="auto">
                  <a:xfrm flipV="1">
                    <a:off x="4307" y="12073"/>
                    <a:ext cx="859"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34" name="Line 32"/>
                  <p:cNvSpPr>
                    <a:spLocks noChangeShapeType="1"/>
                  </p:cNvSpPr>
                  <p:nvPr/>
                </p:nvSpPr>
                <p:spPr bwMode="auto">
                  <a:xfrm>
                    <a:off x="2682" y="11385"/>
                    <a:ext cx="584"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535" name="AutoShape 33"/>
                  <p:cNvSpPr>
                    <a:spLocks noChangeArrowheads="1"/>
                  </p:cNvSpPr>
                  <p:nvPr/>
                </p:nvSpPr>
                <p:spPr bwMode="auto">
                  <a:xfrm>
                    <a:off x="3874" y="10555"/>
                    <a:ext cx="416" cy="413"/>
                  </a:xfrm>
                  <a:prstGeom prst="flowChartSummingJunction">
                    <a:avLst/>
                  </a:prstGeom>
                  <a:solidFill>
                    <a:srgbClr val="FFFFFF"/>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21536" name="AutoShape 34"/>
                  <p:cNvSpPr>
                    <a:spLocks noChangeArrowheads="1"/>
                  </p:cNvSpPr>
                  <p:nvPr/>
                </p:nvSpPr>
                <p:spPr bwMode="auto">
                  <a:xfrm>
                    <a:off x="3874" y="11866"/>
                    <a:ext cx="417" cy="413"/>
                  </a:xfrm>
                  <a:prstGeom prst="flowChartSummingJunction">
                    <a:avLst/>
                  </a:prstGeom>
                  <a:solidFill>
                    <a:srgbClr val="FFFFFF"/>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grpSp>
        </p:grpSp>
        <p:sp>
          <p:nvSpPr>
            <p:cNvPr id="21517" name="Text Box 35"/>
            <p:cNvSpPr txBox="1">
              <a:spLocks noChangeArrowheads="1"/>
            </p:cNvSpPr>
            <p:nvPr/>
          </p:nvSpPr>
          <p:spPr bwMode="auto">
            <a:xfrm>
              <a:off x="2738" y="3067"/>
              <a:ext cx="46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t</a:t>
              </a:r>
              <a:r>
                <a:rPr lang="en-US" altLang="zh-CN" sz="2000" b="0">
                  <a:ea typeface="宋体" charset="-122"/>
                </a:rPr>
                <a:t> = </a:t>
              </a:r>
              <a:r>
                <a:rPr lang="en-US" altLang="zh-CN" sz="2000" b="0" i="1">
                  <a:ea typeface="宋体" charset="-122"/>
                </a:rPr>
                <a:t>T</a:t>
              </a:r>
              <a:r>
                <a:rPr lang="en-US" altLang="zh-CN" sz="2000" b="0" baseline="-25000">
                  <a:ea typeface="宋体" charset="-122"/>
                </a:rPr>
                <a:t>s</a:t>
              </a:r>
              <a:endParaRPr lang="en-US" altLang="zh-CN" sz="3600" b="0">
                <a:latin typeface="Tahoma" pitchFamily="34" charset="0"/>
                <a:ea typeface="宋体" charset="-122"/>
              </a:endParaRPr>
            </a:p>
          </p:txBody>
        </p:sp>
        <p:sp>
          <p:nvSpPr>
            <p:cNvPr id="21518" name="Line 36"/>
            <p:cNvSpPr>
              <a:spLocks noChangeShapeType="1"/>
            </p:cNvSpPr>
            <p:nvPr/>
          </p:nvSpPr>
          <p:spPr bwMode="auto">
            <a:xfrm>
              <a:off x="3032" y="3151"/>
              <a:ext cx="15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1510" name="Rectangle 5"/>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41988" name="Object 4"/>
          <p:cNvGraphicFramePr>
            <a:graphicFrameLocks noChangeAspect="1"/>
          </p:cNvGraphicFramePr>
          <p:nvPr/>
        </p:nvGraphicFramePr>
        <p:xfrm>
          <a:off x="2636838" y="2393950"/>
          <a:ext cx="3375025" cy="587375"/>
        </p:xfrm>
        <a:graphic>
          <a:graphicData uri="http://schemas.openxmlformats.org/presentationml/2006/ole">
            <mc:AlternateContent xmlns:mc="http://schemas.openxmlformats.org/markup-compatibility/2006">
              <mc:Choice xmlns:v="urn:schemas-microsoft-com:vml" Requires="v">
                <p:oleObj spid="_x0000_s21585" name="公式" r:id="rId3" imgW="1917700" imgH="330200" progId="Equation.3">
                  <p:embed/>
                </p:oleObj>
              </mc:Choice>
              <mc:Fallback>
                <p:oleObj name="公式" r:id="rId3" imgW="1917700" imgH="330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838" y="2393950"/>
                        <a:ext cx="33750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0" name="Object 6"/>
          <p:cNvGraphicFramePr>
            <a:graphicFrameLocks noChangeAspect="1"/>
          </p:cNvGraphicFramePr>
          <p:nvPr/>
        </p:nvGraphicFramePr>
        <p:xfrm>
          <a:off x="2457450" y="1584325"/>
          <a:ext cx="4275138" cy="573088"/>
        </p:xfrm>
        <a:graphic>
          <a:graphicData uri="http://schemas.openxmlformats.org/presentationml/2006/ole">
            <mc:AlternateContent xmlns:mc="http://schemas.openxmlformats.org/markup-compatibility/2006">
              <mc:Choice xmlns:v="urn:schemas-microsoft-com:vml" Requires="v">
                <p:oleObj spid="_x0000_s21586" name="公式" r:id="rId5" imgW="2463800" imgH="330200" progId="Equation.3">
                  <p:embed/>
                </p:oleObj>
              </mc:Choice>
              <mc:Fallback>
                <p:oleObj name="公式" r:id="rId5" imgW="2463800" imgH="330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7450" y="1584325"/>
                        <a:ext cx="427513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1990"/>
                                        </p:tgtEl>
                                        <p:attrNameLst>
                                          <p:attrName>style.visibility</p:attrName>
                                        </p:attrNameLst>
                                      </p:cBhvr>
                                      <p:to>
                                        <p:strVal val="visible"/>
                                      </p:to>
                                    </p:set>
                                    <p:animEffect transition="in" filter="wipe(left)">
                                      <p:cBhvr>
                                        <p:cTn id="11" dur="500"/>
                                        <p:tgtEl>
                                          <p:spTgt spid="41990"/>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wipe(left)">
                                      <p:cBhvr>
                                        <p:cTn id="15" dur="500"/>
                                        <p:tgtEl>
                                          <p:spTgt spid="41987">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41988"/>
                                        </p:tgtEl>
                                        <p:attrNameLst>
                                          <p:attrName>style.visibility</p:attrName>
                                        </p:attrNameLst>
                                      </p:cBhvr>
                                      <p:to>
                                        <p:strVal val="visible"/>
                                      </p:to>
                                    </p:set>
                                    <p:animEffect transition="in" filter="wipe(left)">
                                      <p:cBhvr>
                                        <p:cTn id="19" dur="500"/>
                                        <p:tgtEl>
                                          <p:spTgt spid="419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41987">
                                            <p:txEl>
                                              <p:pRg st="4" end="4"/>
                                            </p:txEl>
                                          </p:spTgt>
                                        </p:tgtEl>
                                        <p:attrNameLst>
                                          <p:attrName>style.visibility</p:attrName>
                                        </p:attrNameLst>
                                      </p:cBhvr>
                                      <p:to>
                                        <p:strVal val="visible"/>
                                      </p:to>
                                    </p:set>
                                    <p:animEffect transition="in" filter="wipe(left)">
                                      <p:cBhvr>
                                        <p:cTn id="24" dur="500"/>
                                        <p:tgtEl>
                                          <p:spTgt spid="41987">
                                            <p:txEl>
                                              <p:pRg st="4" end="4"/>
                                            </p:txEl>
                                          </p:spTgt>
                                        </p:tgtEl>
                                      </p:cBhvr>
                                    </p:animEffect>
                                  </p:childTnLst>
                                </p:cTn>
                              </p:par>
                            </p:childTnLst>
                          </p:cTn>
                        </p:par>
                        <p:par>
                          <p:cTn id="25" fill="hold" nodeType="afterGroup">
                            <p:stCondLst>
                              <p:cond delay="500"/>
                            </p:stCondLst>
                            <p:childTnLst>
                              <p:par>
                                <p:cTn id="26" presetID="22" presetClass="entr" presetSubtype="1" fill="hold" nodeType="afterEffect">
                                  <p:stCondLst>
                                    <p:cond delay="0"/>
                                  </p:stCondLst>
                                  <p:childTnLst>
                                    <p:set>
                                      <p:cBhvr>
                                        <p:cTn id="27" dur="1" fill="hold">
                                          <p:stCondLst>
                                            <p:cond delay="0"/>
                                          </p:stCondLst>
                                        </p:cTn>
                                        <p:tgtEl>
                                          <p:spTgt spid="42021"/>
                                        </p:tgtEl>
                                        <p:attrNameLst>
                                          <p:attrName>style.visibility</p:attrName>
                                        </p:attrNameLst>
                                      </p:cBhvr>
                                      <p:to>
                                        <p:strVal val="visible"/>
                                      </p:to>
                                    </p:set>
                                    <p:animEffect transition="in" filter="wipe(up)">
                                      <p:cBhvr>
                                        <p:cTn id="28" dur="500"/>
                                        <p:tgtEl>
                                          <p:spTgt spid="42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1EC0CD95-E31F-4B28-BA01-A5CFA9C9AB41}" type="slidenum">
              <a:rPr lang="en-US" altLang="zh-CN" sz="1400" b="0" smtClean="0">
                <a:latin typeface="Tahoma" pitchFamily="34" charset="0"/>
                <a:ea typeface="宋体" charset="-122"/>
              </a:rPr>
              <a:pPr eaLnBrk="1" hangingPunct="1">
                <a:spcBef>
                  <a:spcPct val="0"/>
                </a:spcBef>
                <a:buClrTx/>
                <a:buSzTx/>
                <a:buFontTx/>
                <a:buNone/>
              </a:pPr>
              <a:t>21</a:t>
            </a:fld>
            <a:endParaRPr lang="en-US" altLang="zh-CN" sz="1400" b="0" smtClean="0">
              <a:latin typeface="Tahoma" pitchFamily="34" charset="0"/>
              <a:ea typeface="宋体" charset="-122"/>
            </a:endParaRPr>
          </a:p>
        </p:txBody>
      </p:sp>
      <p:sp>
        <p:nvSpPr>
          <p:cNvPr id="43011"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zh-CN" altLang="en-US" dirty="0" smtClean="0"/>
              <a:t>由上述讨论不难推出</a:t>
            </a:r>
            <a:r>
              <a:rPr lang="en-US" altLang="zh-CN" i="1" dirty="0" smtClean="0"/>
              <a:t>M </a:t>
            </a:r>
            <a:r>
              <a:rPr lang="zh-CN" altLang="en-US" dirty="0" smtClean="0"/>
              <a:t>进制通信系统的最佳接收机结构 </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2" eaLnBrk="1" hangingPunct="1"/>
            <a:r>
              <a:rPr lang="zh-CN" altLang="en-US" dirty="0" smtClean="0"/>
              <a:t>上面的</a:t>
            </a:r>
            <a:r>
              <a:rPr lang="zh-CN" altLang="en-US" b="1" dirty="0" smtClean="0">
                <a:solidFill>
                  <a:srgbClr val="C00000"/>
                </a:solidFill>
              </a:rPr>
              <a:t>最佳接收机的核心是由相乘和积分构成的相关运算</a:t>
            </a:r>
            <a:r>
              <a:rPr lang="zh-CN" altLang="en-US" dirty="0" smtClean="0"/>
              <a:t>，所以常称这种算法为</a:t>
            </a:r>
            <a:r>
              <a:rPr lang="zh-CN" altLang="en-US" b="1" dirty="0" smtClean="0">
                <a:solidFill>
                  <a:srgbClr val="C00000"/>
                </a:solidFill>
              </a:rPr>
              <a:t>相关接收法</a:t>
            </a:r>
            <a:r>
              <a:rPr lang="zh-CN" altLang="en-US" dirty="0" smtClean="0"/>
              <a:t>。</a:t>
            </a:r>
          </a:p>
          <a:p>
            <a:pPr lvl="2" eaLnBrk="1" hangingPunct="1"/>
            <a:r>
              <a:rPr lang="zh-CN" altLang="en-US" dirty="0" smtClean="0"/>
              <a:t>由最佳接收机得到的误码率是理论上可能达到的最小值。  </a:t>
            </a:r>
          </a:p>
        </p:txBody>
      </p:sp>
      <p:sp>
        <p:nvSpPr>
          <p:cNvPr id="22533" name="Rectangle 46"/>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22534" name="Rectangle 48"/>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22535" name="Rectangle 50"/>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nvGrpSpPr>
          <p:cNvPr id="22536" name="Group 51"/>
          <p:cNvGrpSpPr>
            <a:grpSpLocks/>
          </p:cNvGrpSpPr>
          <p:nvPr/>
        </p:nvGrpSpPr>
        <p:grpSpPr bwMode="auto">
          <a:xfrm>
            <a:off x="2006600" y="1584325"/>
            <a:ext cx="5175250" cy="3465513"/>
            <a:chOff x="896" y="1224"/>
            <a:chExt cx="4025" cy="2864"/>
          </a:xfrm>
        </p:grpSpPr>
        <p:grpSp>
          <p:nvGrpSpPr>
            <p:cNvPr id="22537" name="Group 4"/>
            <p:cNvGrpSpPr>
              <a:grpSpLocks/>
            </p:cNvGrpSpPr>
            <p:nvPr/>
          </p:nvGrpSpPr>
          <p:grpSpPr bwMode="auto">
            <a:xfrm>
              <a:off x="896" y="1224"/>
              <a:ext cx="4025" cy="2864"/>
              <a:chOff x="2854" y="1473"/>
              <a:chExt cx="6108" cy="4536"/>
            </a:xfrm>
          </p:grpSpPr>
          <p:sp>
            <p:nvSpPr>
              <p:cNvPr id="22540" name="Line 5"/>
              <p:cNvSpPr>
                <a:spLocks noChangeShapeType="1"/>
              </p:cNvSpPr>
              <p:nvPr/>
            </p:nvSpPr>
            <p:spPr bwMode="auto">
              <a:xfrm flipH="1">
                <a:off x="3624" y="1692"/>
                <a:ext cx="0" cy="31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2541" name="Group 6"/>
              <p:cNvGrpSpPr>
                <a:grpSpLocks/>
              </p:cNvGrpSpPr>
              <p:nvPr/>
            </p:nvGrpSpPr>
            <p:grpSpPr bwMode="auto">
              <a:xfrm>
                <a:off x="3628" y="1473"/>
                <a:ext cx="4067" cy="781"/>
                <a:chOff x="3628" y="1473"/>
                <a:chExt cx="4067" cy="781"/>
              </a:xfrm>
            </p:grpSpPr>
            <p:sp>
              <p:nvSpPr>
                <p:cNvPr id="22573" name="Text Box 7"/>
                <p:cNvSpPr txBox="1">
                  <a:spLocks noChangeArrowheads="1"/>
                </p:cNvSpPr>
                <p:nvPr/>
              </p:nvSpPr>
              <p:spPr bwMode="auto">
                <a:xfrm>
                  <a:off x="5818" y="1473"/>
                  <a:ext cx="1094" cy="411"/>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积分器</a:t>
                  </a:r>
                </a:p>
              </p:txBody>
            </p:sp>
            <p:grpSp>
              <p:nvGrpSpPr>
                <p:cNvPr id="22574" name="Group 8"/>
                <p:cNvGrpSpPr>
                  <a:grpSpLocks/>
                </p:cNvGrpSpPr>
                <p:nvPr/>
              </p:nvGrpSpPr>
              <p:grpSpPr bwMode="auto">
                <a:xfrm>
                  <a:off x="3628" y="1506"/>
                  <a:ext cx="4067" cy="748"/>
                  <a:chOff x="3628" y="1506"/>
                  <a:chExt cx="4067" cy="748"/>
                </a:xfrm>
              </p:grpSpPr>
              <p:sp>
                <p:nvSpPr>
                  <p:cNvPr id="22575" name="Line 9"/>
                  <p:cNvSpPr>
                    <a:spLocks noChangeShapeType="1"/>
                  </p:cNvSpPr>
                  <p:nvPr/>
                </p:nvSpPr>
                <p:spPr bwMode="auto">
                  <a:xfrm>
                    <a:off x="3628" y="1692"/>
                    <a:ext cx="78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76" name="Line 10"/>
                  <p:cNvSpPr>
                    <a:spLocks noChangeShapeType="1"/>
                  </p:cNvSpPr>
                  <p:nvPr/>
                </p:nvSpPr>
                <p:spPr bwMode="auto">
                  <a:xfrm>
                    <a:off x="4830" y="1692"/>
                    <a:ext cx="100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77" name="Line 11"/>
                  <p:cNvSpPr>
                    <a:spLocks noChangeShapeType="1"/>
                  </p:cNvSpPr>
                  <p:nvPr/>
                </p:nvSpPr>
                <p:spPr bwMode="auto">
                  <a:xfrm>
                    <a:off x="6929" y="1677"/>
                    <a:ext cx="76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78" name="Line 12"/>
                  <p:cNvSpPr>
                    <a:spLocks noChangeShapeType="1"/>
                  </p:cNvSpPr>
                  <p:nvPr/>
                </p:nvSpPr>
                <p:spPr bwMode="auto">
                  <a:xfrm flipV="1">
                    <a:off x="4602" y="1884"/>
                    <a:ext cx="2" cy="3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79" name="AutoShape 13"/>
                  <p:cNvSpPr>
                    <a:spLocks noChangeArrowheads="1"/>
                  </p:cNvSpPr>
                  <p:nvPr/>
                </p:nvSpPr>
                <p:spPr bwMode="auto">
                  <a:xfrm>
                    <a:off x="4400" y="1506"/>
                    <a:ext cx="406" cy="375"/>
                  </a:xfrm>
                  <a:prstGeom prst="flowChartSummingJunction">
                    <a:avLst/>
                  </a:prstGeom>
                  <a:solidFill>
                    <a:srgbClr val="FFFFFF"/>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grpSp>
          <p:grpSp>
            <p:nvGrpSpPr>
              <p:cNvPr id="22542" name="Group 14"/>
              <p:cNvGrpSpPr>
                <a:grpSpLocks/>
              </p:cNvGrpSpPr>
              <p:nvPr/>
            </p:nvGrpSpPr>
            <p:grpSpPr bwMode="auto">
              <a:xfrm>
                <a:off x="2854" y="1677"/>
                <a:ext cx="6108" cy="4332"/>
                <a:chOff x="2854" y="1677"/>
                <a:chExt cx="6108" cy="4332"/>
              </a:xfrm>
            </p:grpSpPr>
            <p:sp>
              <p:nvSpPr>
                <p:cNvPr id="22551" name="Text Box 15"/>
                <p:cNvSpPr txBox="1">
                  <a:spLocks noChangeArrowheads="1"/>
                </p:cNvSpPr>
                <p:nvPr/>
              </p:nvSpPr>
              <p:spPr bwMode="auto">
                <a:xfrm>
                  <a:off x="4072" y="3578"/>
                  <a:ext cx="79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endParaRPr lang="zh-CN" altLang="zh-CN" b="0">
                    <a:latin typeface="Tahoma" pitchFamily="34" charset="0"/>
                    <a:ea typeface="宋体" charset="-122"/>
                  </a:endParaRPr>
                </a:p>
              </p:txBody>
            </p:sp>
            <p:sp>
              <p:nvSpPr>
                <p:cNvPr id="22552" name="Text Box 16"/>
                <p:cNvSpPr txBox="1">
                  <a:spLocks noChangeArrowheads="1"/>
                </p:cNvSpPr>
                <p:nvPr/>
              </p:nvSpPr>
              <p:spPr bwMode="auto">
                <a:xfrm>
                  <a:off x="5884" y="3325"/>
                  <a:ext cx="79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endParaRPr lang="zh-CN" altLang="zh-CN" b="0">
                    <a:latin typeface="Tahoma" pitchFamily="34" charset="0"/>
                    <a:ea typeface="宋体" charset="-122"/>
                  </a:endParaRPr>
                </a:p>
              </p:txBody>
            </p:sp>
            <p:grpSp>
              <p:nvGrpSpPr>
                <p:cNvPr id="22553" name="Group 17"/>
                <p:cNvGrpSpPr>
                  <a:grpSpLocks/>
                </p:cNvGrpSpPr>
                <p:nvPr/>
              </p:nvGrpSpPr>
              <p:grpSpPr bwMode="auto">
                <a:xfrm>
                  <a:off x="2854" y="3177"/>
                  <a:ext cx="785" cy="472"/>
                  <a:chOff x="2764" y="11491"/>
                  <a:chExt cx="785" cy="472"/>
                </a:xfrm>
              </p:grpSpPr>
              <p:sp>
                <p:nvSpPr>
                  <p:cNvPr id="22571" name="Text Box 18"/>
                  <p:cNvSpPr txBox="1">
                    <a:spLocks noChangeArrowheads="1"/>
                  </p:cNvSpPr>
                  <p:nvPr/>
                </p:nvSpPr>
                <p:spPr bwMode="auto">
                  <a:xfrm>
                    <a:off x="2764" y="11526"/>
                    <a:ext cx="721"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i="1">
                        <a:ea typeface="宋体" charset="-122"/>
                      </a:rPr>
                      <a:t>r</a:t>
                    </a:r>
                    <a:r>
                      <a:rPr lang="en-US" altLang="zh-CN" sz="1800" b="0">
                        <a:ea typeface="宋体" charset="-122"/>
                      </a:rPr>
                      <a:t>(</a:t>
                    </a:r>
                    <a:r>
                      <a:rPr lang="en-US" altLang="zh-CN" sz="1800" b="0" i="1">
                        <a:ea typeface="宋体" charset="-122"/>
                      </a:rPr>
                      <a:t>t</a:t>
                    </a:r>
                    <a:r>
                      <a:rPr lang="en-US" altLang="zh-CN" sz="1800" b="0">
                        <a:ea typeface="宋体" charset="-122"/>
                      </a:rPr>
                      <a:t>)</a:t>
                    </a:r>
                    <a:endParaRPr lang="en-US" altLang="zh-CN" b="0">
                      <a:latin typeface="Tahoma" pitchFamily="34" charset="0"/>
                      <a:ea typeface="宋体" charset="-122"/>
                    </a:endParaRPr>
                  </a:p>
                </p:txBody>
              </p:sp>
              <p:sp>
                <p:nvSpPr>
                  <p:cNvPr id="22572" name="Line 19"/>
                  <p:cNvSpPr>
                    <a:spLocks noChangeShapeType="1"/>
                  </p:cNvSpPr>
                  <p:nvPr/>
                </p:nvSpPr>
                <p:spPr bwMode="auto">
                  <a:xfrm>
                    <a:off x="2875" y="11491"/>
                    <a:ext cx="674"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2554" name="Text Box 20"/>
                <p:cNvSpPr txBox="1">
                  <a:spLocks noChangeArrowheads="1"/>
                </p:cNvSpPr>
                <p:nvPr/>
              </p:nvSpPr>
              <p:spPr bwMode="auto">
                <a:xfrm>
                  <a:off x="4316" y="5571"/>
                  <a:ext cx="810"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i="1">
                      <a:ea typeface="宋体" charset="-122"/>
                    </a:rPr>
                    <a:t>S</a:t>
                  </a:r>
                  <a:r>
                    <a:rPr lang="en-US" altLang="zh-CN" sz="1800" b="0" baseline="-25000">
                      <a:ea typeface="宋体" charset="-122"/>
                    </a:rPr>
                    <a:t>M</a:t>
                  </a:r>
                  <a:r>
                    <a:rPr lang="en-US" altLang="zh-CN" sz="1800" b="0">
                      <a:ea typeface="宋体" charset="-122"/>
                    </a:rPr>
                    <a:t>(</a:t>
                  </a:r>
                  <a:r>
                    <a:rPr lang="en-US" altLang="zh-CN" sz="1800" b="0" i="1">
                      <a:ea typeface="宋体" charset="-122"/>
                    </a:rPr>
                    <a:t>t</a:t>
                  </a:r>
                  <a:r>
                    <a:rPr lang="en-US" altLang="zh-CN" sz="1800" b="0">
                      <a:ea typeface="宋体" charset="-122"/>
                    </a:rPr>
                    <a:t>)</a:t>
                  </a:r>
                  <a:endParaRPr lang="en-US" altLang="zh-CN" b="0">
                    <a:latin typeface="Tahoma" pitchFamily="34" charset="0"/>
                    <a:ea typeface="宋体" charset="-122"/>
                  </a:endParaRPr>
                </a:p>
              </p:txBody>
            </p:sp>
            <p:sp>
              <p:nvSpPr>
                <p:cNvPr id="22555" name="Text Box 21"/>
                <p:cNvSpPr txBox="1">
                  <a:spLocks noChangeArrowheads="1"/>
                </p:cNvSpPr>
                <p:nvPr/>
              </p:nvSpPr>
              <p:spPr bwMode="auto">
                <a:xfrm>
                  <a:off x="4282" y="2082"/>
                  <a:ext cx="72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i="1">
                      <a:ea typeface="宋体" charset="-122"/>
                    </a:rPr>
                    <a:t>S</a:t>
                  </a:r>
                  <a:r>
                    <a:rPr lang="en-US" altLang="zh-CN" sz="1800" b="0" baseline="-25000">
                      <a:ea typeface="宋体" charset="-122"/>
                    </a:rPr>
                    <a:t>0</a:t>
                  </a:r>
                  <a:r>
                    <a:rPr lang="en-US" altLang="zh-CN" sz="1800" b="0">
                      <a:ea typeface="宋体" charset="-122"/>
                    </a:rPr>
                    <a:t>(</a:t>
                  </a:r>
                  <a:r>
                    <a:rPr lang="en-US" altLang="zh-CN" sz="1800" b="0" i="1">
                      <a:ea typeface="宋体" charset="-122"/>
                    </a:rPr>
                    <a:t>t</a:t>
                  </a:r>
                  <a:r>
                    <a:rPr lang="en-US" altLang="zh-CN" sz="1800" b="0">
                      <a:ea typeface="宋体" charset="-122"/>
                    </a:rPr>
                    <a:t>)</a:t>
                  </a:r>
                  <a:endParaRPr lang="en-US" altLang="zh-CN" b="0">
                    <a:latin typeface="Tahoma" pitchFamily="34" charset="0"/>
                    <a:ea typeface="宋体" charset="-122"/>
                  </a:endParaRPr>
                </a:p>
              </p:txBody>
            </p:sp>
            <p:sp>
              <p:nvSpPr>
                <p:cNvPr id="22556" name="Text Box 22"/>
                <p:cNvSpPr txBox="1">
                  <a:spLocks noChangeArrowheads="1"/>
                </p:cNvSpPr>
                <p:nvPr/>
              </p:nvSpPr>
              <p:spPr bwMode="auto">
                <a:xfrm>
                  <a:off x="4282" y="3147"/>
                  <a:ext cx="72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i="1">
                      <a:ea typeface="宋体" charset="-122"/>
                    </a:rPr>
                    <a:t>S</a:t>
                  </a:r>
                  <a:r>
                    <a:rPr lang="en-US" altLang="zh-CN" sz="1800" b="0" baseline="-25000">
                      <a:ea typeface="宋体" charset="-122"/>
                    </a:rPr>
                    <a:t>1</a:t>
                  </a:r>
                  <a:r>
                    <a:rPr lang="en-US" altLang="zh-CN" sz="1800" b="0">
                      <a:ea typeface="宋体" charset="-122"/>
                    </a:rPr>
                    <a:t>(</a:t>
                  </a:r>
                  <a:r>
                    <a:rPr lang="en-US" altLang="zh-CN" sz="1800" b="0" i="1">
                      <a:ea typeface="宋体" charset="-122"/>
                    </a:rPr>
                    <a:t>t</a:t>
                  </a:r>
                  <a:r>
                    <a:rPr lang="en-US" altLang="zh-CN" sz="1800" b="0">
                      <a:ea typeface="宋体" charset="-122"/>
                    </a:rPr>
                    <a:t>)</a:t>
                  </a:r>
                  <a:endParaRPr lang="en-US" altLang="zh-CN" b="0">
                    <a:latin typeface="Tahoma" pitchFamily="34" charset="0"/>
                    <a:ea typeface="宋体" charset="-122"/>
                  </a:endParaRPr>
                </a:p>
              </p:txBody>
            </p:sp>
            <p:sp>
              <p:nvSpPr>
                <p:cNvPr id="22557" name="Line 23"/>
                <p:cNvSpPr>
                  <a:spLocks noChangeShapeType="1"/>
                </p:cNvSpPr>
                <p:nvPr/>
              </p:nvSpPr>
              <p:spPr bwMode="auto">
                <a:xfrm>
                  <a:off x="8154" y="1680"/>
                  <a:ext cx="2" cy="55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58" name="Line 24"/>
                <p:cNvSpPr>
                  <a:spLocks noChangeShapeType="1"/>
                </p:cNvSpPr>
                <p:nvPr/>
              </p:nvSpPr>
              <p:spPr bwMode="auto">
                <a:xfrm flipV="1">
                  <a:off x="8168" y="4161"/>
                  <a:ext cx="1" cy="71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59" name="Text Box 25"/>
                <p:cNvSpPr txBox="1">
                  <a:spLocks noChangeArrowheads="1"/>
                </p:cNvSpPr>
                <p:nvPr/>
              </p:nvSpPr>
              <p:spPr bwMode="auto">
                <a:xfrm>
                  <a:off x="7932" y="2220"/>
                  <a:ext cx="450" cy="1929"/>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endParaRPr lang="en-US" altLang="zh-CN" sz="1600" b="0">
                    <a:ea typeface="宋体" charset="-122"/>
                  </a:endParaRPr>
                </a:p>
                <a:p>
                  <a:pPr algn="ctr" eaLnBrk="1" hangingPunct="1">
                    <a:spcBef>
                      <a:spcPct val="0"/>
                    </a:spcBef>
                    <a:buClrTx/>
                    <a:buSzTx/>
                    <a:buFontTx/>
                    <a:buNone/>
                  </a:pPr>
                  <a:r>
                    <a:rPr lang="zh-CN" altLang="en-US" sz="1600" b="0">
                      <a:ea typeface="宋体" charset="-122"/>
                    </a:rPr>
                    <a:t>比较判决</a:t>
                  </a:r>
                  <a:endParaRPr lang="zh-CN" altLang="en-US" b="0">
                    <a:latin typeface="Tahoma" pitchFamily="34" charset="0"/>
                    <a:ea typeface="宋体" charset="-122"/>
                  </a:endParaRPr>
                </a:p>
              </p:txBody>
            </p:sp>
            <p:sp>
              <p:nvSpPr>
                <p:cNvPr id="22560" name="Line 26"/>
                <p:cNvSpPr>
                  <a:spLocks noChangeShapeType="1"/>
                </p:cNvSpPr>
                <p:nvPr/>
              </p:nvSpPr>
              <p:spPr bwMode="auto">
                <a:xfrm>
                  <a:off x="8392" y="3177"/>
                  <a:ext cx="57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61" name="Line 27"/>
                <p:cNvSpPr>
                  <a:spLocks noChangeShapeType="1"/>
                </p:cNvSpPr>
                <p:nvPr/>
              </p:nvSpPr>
              <p:spPr bwMode="auto">
                <a:xfrm>
                  <a:off x="7666" y="4872"/>
                  <a:ext cx="49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62" name="Line 28"/>
                <p:cNvSpPr>
                  <a:spLocks noChangeShapeType="1"/>
                </p:cNvSpPr>
                <p:nvPr/>
              </p:nvSpPr>
              <p:spPr bwMode="auto">
                <a:xfrm>
                  <a:off x="7680" y="1677"/>
                  <a:ext cx="4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63" name="Line 29"/>
                <p:cNvSpPr>
                  <a:spLocks noChangeShapeType="1"/>
                </p:cNvSpPr>
                <p:nvPr/>
              </p:nvSpPr>
              <p:spPr bwMode="auto">
                <a:xfrm>
                  <a:off x="7650" y="2742"/>
                  <a:ext cx="27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2564" name="Group 30"/>
                <p:cNvGrpSpPr>
                  <a:grpSpLocks/>
                </p:cNvGrpSpPr>
                <p:nvPr/>
              </p:nvGrpSpPr>
              <p:grpSpPr bwMode="auto">
                <a:xfrm>
                  <a:off x="3626" y="4668"/>
                  <a:ext cx="4067" cy="781"/>
                  <a:chOff x="3641" y="1482"/>
                  <a:chExt cx="4067" cy="781"/>
                </a:xfrm>
              </p:grpSpPr>
              <p:sp>
                <p:nvSpPr>
                  <p:cNvPr id="22565" name="Text Box 31"/>
                  <p:cNvSpPr txBox="1">
                    <a:spLocks noChangeArrowheads="1"/>
                  </p:cNvSpPr>
                  <p:nvPr/>
                </p:nvSpPr>
                <p:spPr bwMode="auto">
                  <a:xfrm>
                    <a:off x="5832" y="1482"/>
                    <a:ext cx="1094" cy="411"/>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积分器</a:t>
                    </a:r>
                  </a:p>
                </p:txBody>
              </p:sp>
              <p:sp>
                <p:nvSpPr>
                  <p:cNvPr id="22566" name="Line 32"/>
                  <p:cNvSpPr>
                    <a:spLocks noChangeShapeType="1"/>
                  </p:cNvSpPr>
                  <p:nvPr/>
                </p:nvSpPr>
                <p:spPr bwMode="auto">
                  <a:xfrm>
                    <a:off x="3641" y="1701"/>
                    <a:ext cx="78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67" name="Line 33"/>
                  <p:cNvSpPr>
                    <a:spLocks noChangeShapeType="1"/>
                  </p:cNvSpPr>
                  <p:nvPr/>
                </p:nvSpPr>
                <p:spPr bwMode="auto">
                  <a:xfrm>
                    <a:off x="4843" y="1701"/>
                    <a:ext cx="100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68" name="Line 34"/>
                  <p:cNvSpPr>
                    <a:spLocks noChangeShapeType="1"/>
                  </p:cNvSpPr>
                  <p:nvPr/>
                </p:nvSpPr>
                <p:spPr bwMode="auto">
                  <a:xfrm>
                    <a:off x="6942" y="1686"/>
                    <a:ext cx="76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69" name="Line 35"/>
                  <p:cNvSpPr>
                    <a:spLocks noChangeShapeType="1"/>
                  </p:cNvSpPr>
                  <p:nvPr/>
                </p:nvSpPr>
                <p:spPr bwMode="auto">
                  <a:xfrm flipV="1">
                    <a:off x="4615" y="1893"/>
                    <a:ext cx="2" cy="3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70" name="AutoShape 36"/>
                  <p:cNvSpPr>
                    <a:spLocks noChangeArrowheads="1"/>
                  </p:cNvSpPr>
                  <p:nvPr/>
                </p:nvSpPr>
                <p:spPr bwMode="auto">
                  <a:xfrm>
                    <a:off x="4413" y="1515"/>
                    <a:ext cx="406" cy="375"/>
                  </a:xfrm>
                  <a:prstGeom prst="flowChartSummingJunction">
                    <a:avLst/>
                  </a:prstGeom>
                  <a:solidFill>
                    <a:srgbClr val="FFFFFF"/>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grpSp>
          <p:grpSp>
            <p:nvGrpSpPr>
              <p:cNvPr id="22543" name="Group 37"/>
              <p:cNvGrpSpPr>
                <a:grpSpLocks/>
              </p:cNvGrpSpPr>
              <p:nvPr/>
            </p:nvGrpSpPr>
            <p:grpSpPr bwMode="auto">
              <a:xfrm>
                <a:off x="3642" y="2553"/>
                <a:ext cx="4067" cy="766"/>
                <a:chOff x="3642" y="2553"/>
                <a:chExt cx="4067" cy="766"/>
              </a:xfrm>
            </p:grpSpPr>
            <p:grpSp>
              <p:nvGrpSpPr>
                <p:cNvPr id="22544" name="Group 38"/>
                <p:cNvGrpSpPr>
                  <a:grpSpLocks/>
                </p:cNvGrpSpPr>
                <p:nvPr/>
              </p:nvGrpSpPr>
              <p:grpSpPr bwMode="auto">
                <a:xfrm>
                  <a:off x="3642" y="2571"/>
                  <a:ext cx="4067" cy="748"/>
                  <a:chOff x="3642" y="2571"/>
                  <a:chExt cx="4067" cy="748"/>
                </a:xfrm>
              </p:grpSpPr>
              <p:sp>
                <p:nvSpPr>
                  <p:cNvPr id="22546" name="Line 39"/>
                  <p:cNvSpPr>
                    <a:spLocks noChangeShapeType="1"/>
                  </p:cNvSpPr>
                  <p:nvPr/>
                </p:nvSpPr>
                <p:spPr bwMode="auto">
                  <a:xfrm>
                    <a:off x="3642" y="2757"/>
                    <a:ext cx="78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47" name="Line 40"/>
                  <p:cNvSpPr>
                    <a:spLocks noChangeShapeType="1"/>
                  </p:cNvSpPr>
                  <p:nvPr/>
                </p:nvSpPr>
                <p:spPr bwMode="auto">
                  <a:xfrm>
                    <a:off x="4844" y="2757"/>
                    <a:ext cx="100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48" name="Line 41"/>
                  <p:cNvSpPr>
                    <a:spLocks noChangeShapeType="1"/>
                  </p:cNvSpPr>
                  <p:nvPr/>
                </p:nvSpPr>
                <p:spPr bwMode="auto">
                  <a:xfrm>
                    <a:off x="6943" y="2742"/>
                    <a:ext cx="76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49" name="Line 42"/>
                  <p:cNvSpPr>
                    <a:spLocks noChangeShapeType="1"/>
                  </p:cNvSpPr>
                  <p:nvPr/>
                </p:nvSpPr>
                <p:spPr bwMode="auto">
                  <a:xfrm flipV="1">
                    <a:off x="4616" y="2949"/>
                    <a:ext cx="2" cy="3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550" name="AutoShape 43"/>
                  <p:cNvSpPr>
                    <a:spLocks noChangeArrowheads="1"/>
                  </p:cNvSpPr>
                  <p:nvPr/>
                </p:nvSpPr>
                <p:spPr bwMode="auto">
                  <a:xfrm>
                    <a:off x="4414" y="2571"/>
                    <a:ext cx="406" cy="375"/>
                  </a:xfrm>
                  <a:prstGeom prst="flowChartSummingJunction">
                    <a:avLst/>
                  </a:prstGeom>
                  <a:solidFill>
                    <a:srgbClr val="FFFFFF"/>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sp>
              <p:nvSpPr>
                <p:cNvPr id="22545" name="Text Box 44"/>
                <p:cNvSpPr txBox="1">
                  <a:spLocks noChangeArrowheads="1"/>
                </p:cNvSpPr>
                <p:nvPr/>
              </p:nvSpPr>
              <p:spPr bwMode="auto">
                <a:xfrm>
                  <a:off x="5848" y="2553"/>
                  <a:ext cx="1094" cy="411"/>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积分器</a:t>
                  </a:r>
                </a:p>
              </p:txBody>
            </p:sp>
          </p:grpSp>
        </p:grpSp>
        <p:graphicFrame>
          <p:nvGraphicFramePr>
            <p:cNvPr id="22538" name="Object 47"/>
            <p:cNvGraphicFramePr>
              <a:graphicFrameLocks noChangeAspect="1"/>
            </p:cNvGraphicFramePr>
            <p:nvPr/>
          </p:nvGraphicFramePr>
          <p:xfrm>
            <a:off x="3163" y="2443"/>
            <a:ext cx="90" cy="485"/>
          </p:xfrm>
          <a:graphic>
            <a:graphicData uri="http://schemas.openxmlformats.org/presentationml/2006/ole">
              <mc:AlternateContent xmlns:mc="http://schemas.openxmlformats.org/markup-compatibility/2006">
                <mc:Choice xmlns:v="urn:schemas-microsoft-com:vml" Requires="v">
                  <p:oleObj spid="_x0000_s22624" name="公式" r:id="rId3" imgW="76101" imgH="405872" progId="Equation.3">
                    <p:embed/>
                  </p:oleObj>
                </mc:Choice>
                <mc:Fallback>
                  <p:oleObj name="公式" r:id="rId3" imgW="76101" imgH="405872" progId="Equation.3">
                    <p:embed/>
                    <p:pic>
                      <p:nvPicPr>
                        <p:cNvPr id="0" name="Object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3" y="2443"/>
                          <a:ext cx="9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9" name="Object 49"/>
            <p:cNvGraphicFramePr>
              <a:graphicFrameLocks noChangeAspect="1"/>
            </p:cNvGraphicFramePr>
            <p:nvPr/>
          </p:nvGraphicFramePr>
          <p:xfrm>
            <a:off x="2030" y="2699"/>
            <a:ext cx="84" cy="453"/>
          </p:xfrm>
          <a:graphic>
            <a:graphicData uri="http://schemas.openxmlformats.org/presentationml/2006/ole">
              <mc:AlternateContent xmlns:mc="http://schemas.openxmlformats.org/markup-compatibility/2006">
                <mc:Choice xmlns:v="urn:schemas-microsoft-com:vml" Requires="v">
                  <p:oleObj spid="_x0000_s22625" name="公式" r:id="rId5" imgW="76101" imgH="405872" progId="Equation.3">
                    <p:embed/>
                  </p:oleObj>
                </mc:Choice>
                <mc:Fallback>
                  <p:oleObj name="公式" r:id="rId5" imgW="76101" imgH="405872" progId="Equation.3">
                    <p:embed/>
                    <p:pic>
                      <p:nvPicPr>
                        <p:cNvPr id="0" name="Object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0" y="2699"/>
                          <a:ext cx="84"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3011">
                                            <p:txEl>
                                              <p:pRg st="10" end="10"/>
                                            </p:txEl>
                                          </p:spTgt>
                                        </p:tgtEl>
                                        <p:attrNameLst>
                                          <p:attrName>style.visibility</p:attrName>
                                        </p:attrNameLst>
                                      </p:cBhvr>
                                      <p:to>
                                        <p:strVal val="visible"/>
                                      </p:to>
                                    </p:set>
                                    <p:animEffect transition="in" filter="wipe(up)">
                                      <p:cBhvr>
                                        <p:cTn id="7" dur="500"/>
                                        <p:tgtEl>
                                          <p:spTgt spid="43011">
                                            <p:txEl>
                                              <p:pRg st="10" end="1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3011">
                                            <p:txEl>
                                              <p:pRg st="11" end="11"/>
                                            </p:txEl>
                                          </p:spTgt>
                                        </p:tgtEl>
                                        <p:attrNameLst>
                                          <p:attrName>style.visibility</p:attrName>
                                        </p:attrNameLst>
                                      </p:cBhvr>
                                      <p:to>
                                        <p:strVal val="visible"/>
                                      </p:to>
                                    </p:set>
                                    <p:animEffect transition="in" filter="wipe(up)">
                                      <p:cBhvr>
                                        <p:cTn id="10" dur="500"/>
                                        <p:tgtEl>
                                          <p:spTgt spid="430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9B1F14FD-2DDF-4E7B-BB78-0D2552D41106}" type="slidenum">
              <a:rPr lang="en-US" altLang="zh-CN" sz="1400" b="0" smtClean="0">
                <a:latin typeface="Tahoma" pitchFamily="34" charset="0"/>
                <a:ea typeface="宋体" charset="-122"/>
              </a:rPr>
              <a:pPr eaLnBrk="1" hangingPunct="1">
                <a:spcBef>
                  <a:spcPct val="0"/>
                </a:spcBef>
                <a:buClrTx/>
                <a:buSzTx/>
                <a:buFontTx/>
                <a:buNone/>
              </a:pPr>
              <a:t>22</a:t>
            </a:fld>
            <a:endParaRPr lang="en-US" altLang="zh-CN" sz="1400" b="0" smtClean="0">
              <a:latin typeface="Tahoma" pitchFamily="34" charset="0"/>
              <a:ea typeface="宋体" charset="-122"/>
            </a:endParaRPr>
          </a:p>
        </p:txBody>
      </p:sp>
      <p:sp>
        <p:nvSpPr>
          <p:cNvPr id="23555" name="Rectangle 2"/>
          <p:cNvSpPr>
            <a:spLocks noGrp="1" noChangeArrowheads="1"/>
          </p:cNvSpPr>
          <p:nvPr>
            <p:ph type="title"/>
          </p:nvPr>
        </p:nvSpPr>
        <p:spPr/>
        <p:txBody>
          <a:bodyPr/>
          <a:lstStyle/>
          <a:p>
            <a:pPr eaLnBrk="1" hangingPunct="1">
              <a:defRPr/>
            </a:pPr>
            <a:r>
              <a:rPr lang="en-US" altLang="zh-CN" sz="3600" b="1" dirty="0"/>
              <a:t>10.4 </a:t>
            </a:r>
            <a:r>
              <a:rPr lang="zh-CN" altLang="en-US" sz="3600" b="1" dirty="0"/>
              <a:t>确知数字信号最佳接收的误码率</a:t>
            </a:r>
          </a:p>
        </p:txBody>
      </p:sp>
      <p:sp>
        <p:nvSpPr>
          <p:cNvPr id="44035" name="Rectangle 3"/>
          <p:cNvSpPr>
            <a:spLocks noGrp="1" noChangeArrowheads="1"/>
          </p:cNvSpPr>
          <p:nvPr>
            <p:ph type="body" idx="1"/>
          </p:nvPr>
        </p:nvSpPr>
        <p:spPr/>
        <p:txBody>
          <a:bodyPr/>
          <a:lstStyle/>
          <a:p>
            <a:pPr lvl="1" eaLnBrk="1" hangingPunct="1">
              <a:defRPr/>
            </a:pPr>
            <a:r>
              <a:rPr lang="zh-CN" altLang="en-US" sz="2400" b="1" dirty="0" smtClean="0">
                <a:solidFill>
                  <a:srgbClr val="0000FF"/>
                </a:solidFill>
              </a:rPr>
              <a:t>总误码率</a:t>
            </a:r>
            <a:endParaRPr lang="en-US" altLang="zh-CN" sz="2400" b="1" dirty="0" smtClean="0">
              <a:solidFill>
                <a:srgbClr val="0000FF"/>
              </a:solidFill>
            </a:endParaRPr>
          </a:p>
          <a:p>
            <a:pPr marL="457200" lvl="1" indent="0" eaLnBrk="1" hangingPunct="1">
              <a:buFont typeface="Wingdings" pitchFamily="2" charset="2"/>
              <a:buNone/>
              <a:defRPr/>
            </a:pPr>
            <a:r>
              <a:rPr lang="zh-CN" altLang="en-US" sz="2400" dirty="0" smtClean="0"/>
              <a:t>在最佳接收机中，若</a:t>
            </a:r>
            <a:endParaRPr lang="en-US" altLang="zh-CN" sz="2400" dirty="0" smtClean="0"/>
          </a:p>
          <a:p>
            <a:pPr marL="457200" lvl="1" indent="0" eaLnBrk="1" hangingPunct="1">
              <a:buFont typeface="Wingdings" pitchFamily="2" charset="2"/>
              <a:buNone/>
              <a:defRPr/>
            </a:pPr>
            <a:endParaRPr lang="en-US" altLang="zh-CN" sz="2400" dirty="0"/>
          </a:p>
          <a:p>
            <a:pPr marL="457200" lvl="1" indent="0" eaLnBrk="1" hangingPunct="1">
              <a:buFont typeface="Wingdings" pitchFamily="2" charset="2"/>
              <a:buNone/>
              <a:defRPr/>
            </a:pPr>
            <a:endParaRPr lang="en-US" altLang="zh-CN" sz="2400" dirty="0" smtClean="0"/>
          </a:p>
          <a:p>
            <a:pPr marL="457200" lvl="1" indent="0" eaLnBrk="1" hangingPunct="1">
              <a:buFont typeface="Wingdings" pitchFamily="2" charset="2"/>
              <a:buNone/>
              <a:defRPr/>
            </a:pPr>
            <a:r>
              <a:rPr lang="zh-CN" altLang="en-US" sz="2400" dirty="0" smtClean="0"/>
              <a:t>则判为发送码元是</a:t>
            </a:r>
            <a:r>
              <a:rPr lang="en-US" altLang="zh-CN" sz="2400" i="1" dirty="0" smtClean="0"/>
              <a:t>s</a:t>
            </a:r>
            <a:r>
              <a:rPr lang="en-US" altLang="zh-CN" sz="2400" baseline="-25000" dirty="0" smtClean="0"/>
              <a:t>0</a:t>
            </a:r>
            <a:r>
              <a:rPr lang="en-US" altLang="zh-CN" sz="2400" dirty="0" smtClean="0"/>
              <a:t>(</a:t>
            </a:r>
            <a:r>
              <a:rPr lang="en-US" altLang="zh-CN" sz="2400" i="1" dirty="0" smtClean="0"/>
              <a:t>t</a:t>
            </a:r>
            <a:r>
              <a:rPr lang="en-US" altLang="zh-CN" sz="2400" dirty="0" smtClean="0"/>
              <a:t>)</a:t>
            </a:r>
            <a:r>
              <a:rPr lang="zh-CN" altLang="en-US" sz="2400" dirty="0" smtClean="0"/>
              <a:t>。</a:t>
            </a:r>
            <a:endParaRPr lang="en-US" altLang="zh-CN" sz="2400" dirty="0" smtClean="0"/>
          </a:p>
          <a:p>
            <a:pPr marL="457200" lvl="1" indent="0" eaLnBrk="1" hangingPunct="1">
              <a:buFont typeface="Wingdings" pitchFamily="2" charset="2"/>
              <a:buNone/>
              <a:defRPr/>
            </a:pPr>
            <a:r>
              <a:rPr lang="zh-CN" altLang="en-US" sz="2400" dirty="0" smtClean="0"/>
              <a:t>在发送码元为</a:t>
            </a:r>
            <a:r>
              <a:rPr lang="en-US" altLang="zh-CN" sz="2400" i="1" dirty="0" smtClean="0"/>
              <a:t>s</a:t>
            </a:r>
            <a:r>
              <a:rPr lang="en-US" altLang="zh-CN" sz="2400" baseline="-25000" dirty="0" smtClean="0"/>
              <a:t>1</a:t>
            </a:r>
            <a:r>
              <a:rPr lang="en-US" altLang="zh-CN" sz="2400" dirty="0" smtClean="0"/>
              <a:t>(</a:t>
            </a:r>
            <a:r>
              <a:rPr lang="en-US" altLang="zh-CN" sz="2400" i="1" dirty="0" smtClean="0"/>
              <a:t>t</a:t>
            </a:r>
            <a:r>
              <a:rPr lang="en-US" altLang="zh-CN" sz="2400" dirty="0" smtClean="0"/>
              <a:t>)</a:t>
            </a:r>
            <a:r>
              <a:rPr lang="zh-CN" altLang="en-US" sz="2400" dirty="0" smtClean="0"/>
              <a:t>时，若上式成立，则将发生错误判决。</a:t>
            </a:r>
            <a:endParaRPr lang="en-US" altLang="zh-CN" sz="2400" dirty="0" smtClean="0"/>
          </a:p>
          <a:p>
            <a:pPr marL="457200" lvl="1" indent="0" eaLnBrk="1" hangingPunct="1">
              <a:buFont typeface="Wingdings" pitchFamily="2" charset="2"/>
              <a:buNone/>
              <a:defRPr/>
            </a:pPr>
            <a:r>
              <a:rPr lang="zh-CN" altLang="en-US" sz="2400" dirty="0" smtClean="0"/>
              <a:t>所以若将</a:t>
            </a:r>
            <a:r>
              <a:rPr lang="en-US" altLang="zh-CN" sz="2400" i="1" dirty="0" smtClean="0"/>
              <a:t>r</a:t>
            </a:r>
            <a:r>
              <a:rPr lang="en-US" altLang="zh-CN" sz="2400" dirty="0" smtClean="0"/>
              <a:t>(</a:t>
            </a:r>
            <a:r>
              <a:rPr lang="en-US" altLang="zh-CN" sz="2400" i="1" dirty="0" smtClean="0"/>
              <a:t>t</a:t>
            </a:r>
            <a:r>
              <a:rPr lang="en-US" altLang="zh-CN" sz="2400" dirty="0" smtClean="0"/>
              <a:t>) = </a:t>
            </a:r>
            <a:r>
              <a:rPr lang="en-US" altLang="zh-CN" sz="2400" i="1" dirty="0" smtClean="0"/>
              <a:t>s</a:t>
            </a:r>
            <a:r>
              <a:rPr lang="en-US" altLang="zh-CN" sz="2400" baseline="-25000" dirty="0" smtClean="0"/>
              <a:t>1</a:t>
            </a:r>
            <a:r>
              <a:rPr lang="en-US" altLang="zh-CN" sz="2400" dirty="0" smtClean="0"/>
              <a:t>(</a:t>
            </a:r>
            <a:r>
              <a:rPr lang="en-US" altLang="zh-CN" sz="2400" i="1" dirty="0" smtClean="0"/>
              <a:t>t</a:t>
            </a:r>
            <a:r>
              <a:rPr lang="en-US" altLang="zh-CN" sz="2400" dirty="0" smtClean="0"/>
              <a:t>) + </a:t>
            </a:r>
            <a:r>
              <a:rPr lang="en-US" altLang="zh-CN" sz="2400" i="1" dirty="0" smtClean="0"/>
              <a:t>n</a:t>
            </a:r>
            <a:r>
              <a:rPr lang="en-US" altLang="zh-CN" sz="2400" dirty="0" smtClean="0"/>
              <a:t>(</a:t>
            </a:r>
            <a:r>
              <a:rPr lang="en-US" altLang="zh-CN" sz="2400" i="1" dirty="0" smtClean="0"/>
              <a:t>t</a:t>
            </a:r>
            <a:r>
              <a:rPr lang="en-US" altLang="zh-CN" sz="2400" dirty="0" smtClean="0"/>
              <a:t>)</a:t>
            </a:r>
            <a:r>
              <a:rPr lang="zh-CN" altLang="en-US" sz="2400" dirty="0" smtClean="0"/>
              <a:t>代入上式，则上式成立的概率就是在发送码元“</a:t>
            </a:r>
            <a:r>
              <a:rPr lang="en-US" altLang="zh-CN" sz="2400" dirty="0" smtClean="0"/>
              <a:t>1</a:t>
            </a:r>
            <a:r>
              <a:rPr lang="zh-CN" altLang="en-US" sz="2400" dirty="0" smtClean="0"/>
              <a:t>”的条件下收到“</a:t>
            </a:r>
            <a:r>
              <a:rPr lang="en-US" altLang="zh-CN" sz="2400" dirty="0" smtClean="0"/>
              <a:t>0</a:t>
            </a:r>
            <a:r>
              <a:rPr lang="zh-CN" altLang="en-US" sz="2400" dirty="0" smtClean="0"/>
              <a:t>”的概率，即发生错误的条件概率</a:t>
            </a:r>
            <a:r>
              <a:rPr lang="en-US" altLang="zh-CN" sz="2400" i="1" dirty="0" smtClean="0"/>
              <a:t>P</a:t>
            </a:r>
            <a:r>
              <a:rPr lang="en-US" altLang="zh-CN" sz="2400" dirty="0" smtClean="0"/>
              <a:t>(0/1)</a:t>
            </a:r>
            <a:r>
              <a:rPr lang="zh-CN" altLang="en-US" sz="2400" dirty="0" smtClean="0"/>
              <a:t>。计算化简可得（推导见附录</a:t>
            </a:r>
            <a:r>
              <a:rPr lang="en-US" altLang="zh-CN" sz="2400" dirty="0" smtClean="0"/>
              <a:t>G</a:t>
            </a:r>
            <a:r>
              <a:rPr lang="zh-CN" altLang="en-US" sz="2400" dirty="0" smtClean="0"/>
              <a:t>）</a:t>
            </a:r>
            <a:endParaRPr lang="zh-CN" altLang="en-US" dirty="0" smtClean="0"/>
          </a:p>
        </p:txBody>
      </p:sp>
      <p:graphicFrame>
        <p:nvGraphicFramePr>
          <p:cNvPr id="44036" name="Object 4"/>
          <p:cNvGraphicFramePr>
            <a:graphicFrameLocks noChangeAspect="1"/>
          </p:cNvGraphicFramePr>
          <p:nvPr>
            <p:extLst>
              <p:ext uri="{D42A27DB-BD31-4B8C-83A1-F6EECF244321}">
                <p14:modId xmlns:p14="http://schemas.microsoft.com/office/powerpoint/2010/main" val="133540934"/>
              </p:ext>
            </p:extLst>
          </p:nvPr>
        </p:nvGraphicFramePr>
        <p:xfrm>
          <a:off x="1646238" y="2208563"/>
          <a:ext cx="6840537" cy="736600"/>
        </p:xfrm>
        <a:graphic>
          <a:graphicData uri="http://schemas.openxmlformats.org/presentationml/2006/ole">
            <mc:AlternateContent xmlns:mc="http://schemas.openxmlformats.org/markup-compatibility/2006">
              <mc:Choice xmlns:v="urn:schemas-microsoft-com:vml" Requires="v">
                <p:oleObj spid="_x0000_s23580" name="公式" r:id="rId3" imgW="3898900" imgH="419100" progId="Equation.3">
                  <p:embed/>
                </p:oleObj>
              </mc:Choice>
              <mc:Fallback>
                <p:oleObj name="公式" r:id="rId3" imgW="38989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238" y="2208563"/>
                        <a:ext cx="684053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wipe(left)">
                                      <p:cBhvr>
                                        <p:cTn id="12" dur="500"/>
                                        <p:tgtEl>
                                          <p:spTgt spid="44035">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44036"/>
                                        </p:tgtEl>
                                        <p:attrNameLst>
                                          <p:attrName>style.visibility</p:attrName>
                                        </p:attrNameLst>
                                      </p:cBhvr>
                                      <p:to>
                                        <p:strVal val="visible"/>
                                      </p:to>
                                    </p:set>
                                    <p:animEffect transition="in" filter="wipe(left)">
                                      <p:cBhvr>
                                        <p:cTn id="16" dur="500"/>
                                        <p:tgtEl>
                                          <p:spTgt spid="44036"/>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44035">
                                            <p:txEl>
                                              <p:pRg st="4" end="4"/>
                                            </p:txEl>
                                          </p:spTgt>
                                        </p:tgtEl>
                                        <p:attrNameLst>
                                          <p:attrName>style.visibility</p:attrName>
                                        </p:attrNameLst>
                                      </p:cBhvr>
                                      <p:to>
                                        <p:strVal val="visible"/>
                                      </p:to>
                                    </p:set>
                                    <p:animEffect transition="in" filter="wipe(left)">
                                      <p:cBhvr>
                                        <p:cTn id="20" dur="500"/>
                                        <p:tgtEl>
                                          <p:spTgt spid="4403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4035">
                                            <p:txEl>
                                              <p:pRg st="5" end="5"/>
                                            </p:txEl>
                                          </p:spTgt>
                                        </p:tgtEl>
                                        <p:attrNameLst>
                                          <p:attrName>style.visibility</p:attrName>
                                        </p:attrNameLst>
                                      </p:cBhvr>
                                      <p:to>
                                        <p:strVal val="visible"/>
                                      </p:to>
                                    </p:set>
                                    <p:animEffect transition="in" filter="wipe(left)">
                                      <p:cBhvr>
                                        <p:cTn id="25" dur="500"/>
                                        <p:tgtEl>
                                          <p:spTgt spid="44035">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44035">
                                            <p:txEl>
                                              <p:pRg st="6" end="6"/>
                                            </p:txEl>
                                          </p:spTgt>
                                        </p:tgtEl>
                                        <p:attrNameLst>
                                          <p:attrName>style.visibility</p:attrName>
                                        </p:attrNameLst>
                                      </p:cBhvr>
                                      <p:to>
                                        <p:strVal val="visible"/>
                                      </p:to>
                                    </p:set>
                                    <p:animEffect transition="in" filter="wipe(left)">
                                      <p:cBhvr>
                                        <p:cTn id="30" dur="500"/>
                                        <p:tgtEl>
                                          <p:spTgt spid="44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93A34092-BB01-4E87-B617-8592F773BF3B}" type="slidenum">
              <a:rPr lang="en-US" altLang="zh-CN" sz="1400" b="0" smtClean="0">
                <a:latin typeface="Tahoma" pitchFamily="34" charset="0"/>
                <a:ea typeface="宋体" charset="-122"/>
              </a:rPr>
              <a:pPr eaLnBrk="1" hangingPunct="1">
                <a:spcBef>
                  <a:spcPct val="0"/>
                </a:spcBef>
                <a:buClrTx/>
                <a:buSzTx/>
                <a:buFontTx/>
                <a:buNone/>
              </a:pPr>
              <a:t>23</a:t>
            </a:fld>
            <a:endParaRPr lang="en-US" altLang="zh-CN" sz="1400" b="0" smtClean="0">
              <a:latin typeface="Tahoma" pitchFamily="34" charset="0"/>
              <a:ea typeface="宋体" charset="-122"/>
            </a:endParaRPr>
          </a:p>
        </p:txBody>
      </p:sp>
      <p:sp>
        <p:nvSpPr>
          <p:cNvPr id="45059"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r>
              <a:rPr lang="zh-CN" altLang="en-US" smtClean="0"/>
              <a:t>式中</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同理，可以求出发送</a:t>
            </a:r>
            <a:r>
              <a:rPr lang="en-US" altLang="zh-CN" i="1" smtClean="0"/>
              <a:t>s</a:t>
            </a:r>
            <a:r>
              <a:rPr lang="en-US" altLang="zh-CN" baseline="-25000" smtClean="0"/>
              <a:t>0</a:t>
            </a:r>
            <a:r>
              <a:rPr lang="en-US" altLang="zh-CN" smtClean="0"/>
              <a:t>(</a:t>
            </a:r>
            <a:r>
              <a:rPr lang="en-US" altLang="zh-CN" i="1" smtClean="0"/>
              <a:t>t</a:t>
            </a:r>
            <a:r>
              <a:rPr lang="en-US" altLang="zh-CN" smtClean="0"/>
              <a:t>)</a:t>
            </a:r>
            <a:r>
              <a:rPr lang="zh-CN" altLang="en-US" smtClean="0"/>
              <a:t>时，判决为收到</a:t>
            </a:r>
            <a:r>
              <a:rPr lang="en-US" altLang="zh-CN" i="1" smtClean="0"/>
              <a:t>s</a:t>
            </a:r>
            <a:r>
              <a:rPr lang="en-US" altLang="zh-CN" baseline="-25000" smtClean="0"/>
              <a:t>1</a:t>
            </a:r>
            <a:r>
              <a:rPr lang="en-US" altLang="zh-CN" smtClean="0"/>
              <a:t>(</a:t>
            </a:r>
            <a:r>
              <a:rPr lang="en-US" altLang="zh-CN" i="1" smtClean="0"/>
              <a:t>t</a:t>
            </a:r>
            <a:r>
              <a:rPr lang="en-US" altLang="zh-CN" smtClean="0"/>
              <a:t>)</a:t>
            </a:r>
            <a:r>
              <a:rPr lang="zh-CN" altLang="en-US" smtClean="0"/>
              <a:t>的条件错误概率</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式中</a:t>
            </a:r>
          </a:p>
        </p:txBody>
      </p:sp>
      <p:graphicFrame>
        <p:nvGraphicFramePr>
          <p:cNvPr id="24581" name="Object 4"/>
          <p:cNvGraphicFramePr>
            <a:graphicFrameLocks noChangeAspect="1"/>
          </p:cNvGraphicFramePr>
          <p:nvPr/>
        </p:nvGraphicFramePr>
        <p:xfrm>
          <a:off x="2546350" y="1223963"/>
          <a:ext cx="4411663" cy="1016000"/>
        </p:xfrm>
        <a:graphic>
          <a:graphicData uri="http://schemas.openxmlformats.org/presentationml/2006/ole">
            <mc:AlternateContent xmlns:mc="http://schemas.openxmlformats.org/markup-compatibility/2006">
              <mc:Choice xmlns:v="urn:schemas-microsoft-com:vml" Requires="v">
                <p:oleObj spid="_x0000_s24700" name="公式" r:id="rId3" imgW="2438400" imgH="558800" progId="Equation.3">
                  <p:embed/>
                </p:oleObj>
              </mc:Choice>
              <mc:Fallback>
                <p:oleObj name="公式" r:id="rId3" imgW="2438400" imgH="558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350" y="1223963"/>
                        <a:ext cx="4411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2"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45061" name="Object 5"/>
          <p:cNvGraphicFramePr>
            <a:graphicFrameLocks noChangeAspect="1"/>
          </p:cNvGraphicFramePr>
          <p:nvPr/>
        </p:nvGraphicFramePr>
        <p:xfrm>
          <a:off x="2592388" y="2349500"/>
          <a:ext cx="4589462" cy="833438"/>
        </p:xfrm>
        <a:graphic>
          <a:graphicData uri="http://schemas.openxmlformats.org/presentationml/2006/ole">
            <mc:AlternateContent xmlns:mc="http://schemas.openxmlformats.org/markup-compatibility/2006">
              <mc:Choice xmlns:v="urn:schemas-microsoft-com:vml" Requires="v">
                <p:oleObj spid="_x0000_s24701" name="公式" r:id="rId5" imgW="2362200" imgH="431800" progId="Equation.3">
                  <p:embed/>
                </p:oleObj>
              </mc:Choice>
              <mc:Fallback>
                <p:oleObj name="公式" r:id="rId5" imgW="2362200" imgH="431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388" y="2349500"/>
                        <a:ext cx="458946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4" name="Rectangle 8"/>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45063" name="Object 7"/>
          <p:cNvGraphicFramePr>
            <a:graphicFrameLocks noChangeAspect="1"/>
          </p:cNvGraphicFramePr>
          <p:nvPr/>
        </p:nvGraphicFramePr>
        <p:xfrm>
          <a:off x="2411413" y="3203575"/>
          <a:ext cx="4410075" cy="814388"/>
        </p:xfrm>
        <a:graphic>
          <a:graphicData uri="http://schemas.openxmlformats.org/presentationml/2006/ole">
            <mc:AlternateContent xmlns:mc="http://schemas.openxmlformats.org/markup-compatibility/2006">
              <mc:Choice xmlns:v="urn:schemas-microsoft-com:vml" Requires="v">
                <p:oleObj spid="_x0000_s24702" name="公式" r:id="rId7" imgW="2222500" imgH="406400" progId="Equation.3">
                  <p:embed/>
                </p:oleObj>
              </mc:Choice>
              <mc:Fallback>
                <p:oleObj name="公式" r:id="rId7" imgW="2222500" imgH="4064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413" y="3203575"/>
                        <a:ext cx="441007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6" name="Rectangle 10"/>
          <p:cNvSpPr>
            <a:spLocks noChangeArrowheads="1"/>
          </p:cNvSpPr>
          <p:nvPr/>
        </p:nvSpPr>
        <p:spPr bwMode="auto">
          <a:xfrm>
            <a:off x="0" y="3148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45065" name="Object 9"/>
          <p:cNvGraphicFramePr>
            <a:graphicFrameLocks noChangeAspect="1"/>
          </p:cNvGraphicFramePr>
          <p:nvPr/>
        </p:nvGraphicFramePr>
        <p:xfrm>
          <a:off x="2592388" y="4329113"/>
          <a:ext cx="4470400" cy="1036637"/>
        </p:xfrm>
        <a:graphic>
          <a:graphicData uri="http://schemas.openxmlformats.org/presentationml/2006/ole">
            <mc:AlternateContent xmlns:mc="http://schemas.openxmlformats.org/markup-compatibility/2006">
              <mc:Choice xmlns:v="urn:schemas-microsoft-com:vml" Requires="v">
                <p:oleObj spid="_x0000_s24703" name="公式" r:id="rId9" imgW="2373870" imgH="545863" progId="Equation.3">
                  <p:embed/>
                </p:oleObj>
              </mc:Choice>
              <mc:Fallback>
                <p:oleObj name="公式" r:id="rId9" imgW="2373870" imgH="545863"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2388" y="4329113"/>
                        <a:ext cx="4470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8" name="Rectangle 12"/>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45067" name="Object 11"/>
          <p:cNvGraphicFramePr>
            <a:graphicFrameLocks noChangeAspect="1"/>
          </p:cNvGraphicFramePr>
          <p:nvPr/>
        </p:nvGraphicFramePr>
        <p:xfrm>
          <a:off x="2636838" y="5634038"/>
          <a:ext cx="4545012" cy="825500"/>
        </p:xfrm>
        <a:graphic>
          <a:graphicData uri="http://schemas.openxmlformats.org/presentationml/2006/ole">
            <mc:AlternateContent xmlns:mc="http://schemas.openxmlformats.org/markup-compatibility/2006">
              <mc:Choice xmlns:v="urn:schemas-microsoft-com:vml" Requires="v">
                <p:oleObj spid="_x0000_s24704" name="公式" r:id="rId11" imgW="2362200" imgH="431800" progId="Equation.3">
                  <p:embed/>
                </p:oleObj>
              </mc:Choice>
              <mc:Fallback>
                <p:oleObj name="公式" r:id="rId11" imgW="2362200" imgH="4318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6838" y="5634038"/>
                        <a:ext cx="4545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animEffect transition="in" filter="wipe(left)">
                                      <p:cBhvr>
                                        <p:cTn id="7" dur="500"/>
                                        <p:tgtEl>
                                          <p:spTgt spid="45059">
                                            <p:txEl>
                                              <p:pRg st="2" end="2"/>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5061"/>
                                        </p:tgtEl>
                                        <p:attrNameLst>
                                          <p:attrName>style.visibility</p:attrName>
                                        </p:attrNameLst>
                                      </p:cBhvr>
                                      <p:to>
                                        <p:strVal val="visible"/>
                                      </p:to>
                                    </p:set>
                                    <p:animEffect transition="in" filter="wipe(left)">
                                      <p:cBhvr>
                                        <p:cTn id="11" dur="500"/>
                                        <p:tgtEl>
                                          <p:spTgt spid="4506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5063"/>
                                        </p:tgtEl>
                                        <p:attrNameLst>
                                          <p:attrName>style.visibility</p:attrName>
                                        </p:attrNameLst>
                                      </p:cBhvr>
                                      <p:to>
                                        <p:strVal val="visible"/>
                                      </p:to>
                                    </p:set>
                                    <p:animEffect transition="in" filter="wipe(left)">
                                      <p:cBhvr>
                                        <p:cTn id="15" dur="500"/>
                                        <p:tgtEl>
                                          <p:spTgt spid="4506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5059">
                                            <p:txEl>
                                              <p:pRg st="7" end="7"/>
                                            </p:txEl>
                                          </p:spTgt>
                                        </p:tgtEl>
                                        <p:attrNameLst>
                                          <p:attrName>style.visibility</p:attrName>
                                        </p:attrNameLst>
                                      </p:cBhvr>
                                      <p:to>
                                        <p:strVal val="visible"/>
                                      </p:to>
                                    </p:set>
                                    <p:animEffect transition="in" filter="wipe(left)">
                                      <p:cBhvr>
                                        <p:cTn id="20" dur="500"/>
                                        <p:tgtEl>
                                          <p:spTgt spid="45059">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5065"/>
                                        </p:tgtEl>
                                        <p:attrNameLst>
                                          <p:attrName>style.visibility</p:attrName>
                                        </p:attrNameLst>
                                      </p:cBhvr>
                                      <p:to>
                                        <p:strVal val="visible"/>
                                      </p:to>
                                    </p:set>
                                    <p:animEffect transition="in" filter="wipe(left)">
                                      <p:cBhvr>
                                        <p:cTn id="25" dur="500"/>
                                        <p:tgtEl>
                                          <p:spTgt spid="45065"/>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45059">
                                            <p:txEl>
                                              <p:pRg st="10" end="10"/>
                                            </p:txEl>
                                          </p:spTgt>
                                        </p:tgtEl>
                                        <p:attrNameLst>
                                          <p:attrName>style.visibility</p:attrName>
                                        </p:attrNameLst>
                                      </p:cBhvr>
                                      <p:to>
                                        <p:strVal val="visible"/>
                                      </p:to>
                                    </p:set>
                                    <p:animEffect transition="in" filter="wipe(left)">
                                      <p:cBhvr>
                                        <p:cTn id="29" dur="500"/>
                                        <p:tgtEl>
                                          <p:spTgt spid="45059">
                                            <p:txEl>
                                              <p:pRg st="10" end="10"/>
                                            </p:txEl>
                                          </p:spTgt>
                                        </p:tgtEl>
                                      </p:cBhvr>
                                    </p:animEffect>
                                  </p:childTnLst>
                                </p:cTn>
                              </p:par>
                            </p:childTnLst>
                          </p:cTn>
                        </p:par>
                        <p:par>
                          <p:cTn id="30" fill="hold" nodeType="afterGroup">
                            <p:stCondLst>
                              <p:cond delay="1000"/>
                            </p:stCondLst>
                            <p:childTnLst>
                              <p:par>
                                <p:cTn id="31" presetID="22" presetClass="entr" presetSubtype="8" fill="hold" nodeType="afterEffect">
                                  <p:stCondLst>
                                    <p:cond delay="0"/>
                                  </p:stCondLst>
                                  <p:childTnLst>
                                    <p:set>
                                      <p:cBhvr>
                                        <p:cTn id="32" dur="1" fill="hold">
                                          <p:stCondLst>
                                            <p:cond delay="0"/>
                                          </p:stCondLst>
                                        </p:cTn>
                                        <p:tgtEl>
                                          <p:spTgt spid="45067"/>
                                        </p:tgtEl>
                                        <p:attrNameLst>
                                          <p:attrName>style.visibility</p:attrName>
                                        </p:attrNameLst>
                                      </p:cBhvr>
                                      <p:to>
                                        <p:strVal val="visible"/>
                                      </p:to>
                                    </p:set>
                                    <p:animEffect transition="in" filter="wipe(left)">
                                      <p:cBhvr>
                                        <p:cTn id="33" dur="500"/>
                                        <p:tgtEl>
                                          <p:spTgt spid="4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47DA2738-CCB9-4A23-A90C-1B4F0A2BC9BE}" type="slidenum">
              <a:rPr lang="en-US" altLang="zh-CN" sz="1400" b="0" smtClean="0">
                <a:latin typeface="Tahoma" pitchFamily="34" charset="0"/>
                <a:ea typeface="宋体" charset="-122"/>
              </a:rPr>
              <a:pPr eaLnBrk="1" hangingPunct="1">
                <a:spcBef>
                  <a:spcPct val="0"/>
                </a:spcBef>
                <a:buClrTx/>
                <a:buSzTx/>
                <a:buFontTx/>
                <a:buNone/>
              </a:pPr>
              <a:t>24</a:t>
            </a:fld>
            <a:endParaRPr lang="en-US" altLang="zh-CN" sz="1400" b="0" smtClean="0">
              <a:latin typeface="Tahoma" pitchFamily="34" charset="0"/>
              <a:ea typeface="宋体" charset="-122"/>
            </a:endParaRPr>
          </a:p>
        </p:txBody>
      </p:sp>
      <p:sp>
        <p:nvSpPr>
          <p:cNvPr id="46083"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zh-CN" altLang="en-US" dirty="0" smtClean="0"/>
              <a:t>因此，总误码率为</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1" eaLnBrk="1" hangingPunct="1">
              <a:lnSpc>
                <a:spcPct val="70000"/>
              </a:lnSpc>
            </a:pPr>
            <a:r>
              <a:rPr lang="zh-CN" altLang="en-US" sz="2400" dirty="0" smtClean="0">
                <a:solidFill>
                  <a:srgbClr val="0000FF"/>
                </a:solidFill>
              </a:rPr>
              <a:t>先验概率对误码率的影响</a:t>
            </a:r>
          </a:p>
          <a:p>
            <a:pPr lvl="3" eaLnBrk="1" hangingPunct="1">
              <a:lnSpc>
                <a:spcPct val="130000"/>
              </a:lnSpc>
              <a:buFont typeface="Wingdings" pitchFamily="2" charset="2"/>
              <a:buNone/>
            </a:pPr>
            <a:r>
              <a:rPr lang="zh-CN" altLang="en-US" dirty="0" smtClean="0"/>
              <a:t>	当先验概率</a:t>
            </a:r>
            <a:r>
              <a:rPr lang="en-US" altLang="zh-CN" i="1" dirty="0" smtClean="0"/>
              <a:t>P</a:t>
            </a:r>
            <a:r>
              <a:rPr lang="en-US" altLang="zh-CN" dirty="0" smtClean="0"/>
              <a:t>(0) = 0</a:t>
            </a:r>
            <a:r>
              <a:rPr lang="zh-CN" altLang="en-US" dirty="0" smtClean="0"/>
              <a:t>及</a:t>
            </a:r>
            <a:r>
              <a:rPr lang="en-US" altLang="zh-CN" i="1" dirty="0" smtClean="0"/>
              <a:t>P</a:t>
            </a:r>
            <a:r>
              <a:rPr lang="en-US" altLang="zh-CN" dirty="0" smtClean="0"/>
              <a:t>(1) = 1</a:t>
            </a:r>
            <a:r>
              <a:rPr lang="zh-CN" altLang="en-US" dirty="0" smtClean="0"/>
              <a:t>时，</a:t>
            </a:r>
            <a:r>
              <a:rPr lang="en-US" altLang="zh-CN" i="1" dirty="0" smtClean="0"/>
              <a:t>a</a:t>
            </a:r>
            <a:r>
              <a:rPr lang="en-US" altLang="zh-CN" dirty="0" smtClean="0"/>
              <a:t> = - </a:t>
            </a:r>
            <a:r>
              <a:rPr lang="en-US" altLang="zh-CN" dirty="0" smtClean="0">
                <a:sym typeface="Symbol" pitchFamily="18" charset="2"/>
              </a:rPr>
              <a:t></a:t>
            </a:r>
            <a:r>
              <a:rPr lang="zh-CN" altLang="en-US" dirty="0" smtClean="0"/>
              <a:t>及</a:t>
            </a:r>
            <a:r>
              <a:rPr lang="en-US" altLang="zh-CN" i="1" dirty="0" smtClean="0"/>
              <a:t>b</a:t>
            </a:r>
            <a:r>
              <a:rPr lang="en-US" altLang="zh-CN" dirty="0" smtClean="0"/>
              <a:t> = </a:t>
            </a:r>
            <a:r>
              <a:rPr lang="en-US" altLang="zh-CN" dirty="0" smtClean="0">
                <a:sym typeface="Symbol" pitchFamily="18" charset="2"/>
              </a:rPr>
              <a:t></a:t>
            </a:r>
            <a:r>
              <a:rPr lang="zh-CN" altLang="en-US" dirty="0" smtClean="0"/>
              <a:t>，因此由上式计算出总误码率</a:t>
            </a:r>
            <a:r>
              <a:rPr lang="en-US" altLang="zh-CN" i="1" dirty="0" err="1" smtClean="0"/>
              <a:t>P</a:t>
            </a:r>
            <a:r>
              <a:rPr lang="en-US" altLang="zh-CN" baseline="-25000" dirty="0" err="1" smtClean="0"/>
              <a:t>e</a:t>
            </a:r>
            <a:r>
              <a:rPr lang="en-US" altLang="zh-CN" dirty="0" smtClean="0"/>
              <a:t> = 0</a:t>
            </a:r>
            <a:r>
              <a:rPr lang="zh-CN" altLang="en-US" dirty="0" smtClean="0"/>
              <a:t>。在物理意义上，这时由于发送码元只有一种可能性，即是确定的“</a:t>
            </a:r>
            <a:r>
              <a:rPr lang="en-US" altLang="zh-CN" dirty="0" smtClean="0"/>
              <a:t>1</a:t>
            </a:r>
            <a:r>
              <a:rPr lang="zh-CN" altLang="en-US" dirty="0" smtClean="0"/>
              <a:t>”。因此不会发生错误。</a:t>
            </a:r>
            <a:endParaRPr lang="en-US" altLang="zh-CN" dirty="0" smtClean="0"/>
          </a:p>
          <a:p>
            <a:pPr lvl="3" eaLnBrk="1" hangingPunct="1">
              <a:lnSpc>
                <a:spcPct val="130000"/>
              </a:lnSpc>
              <a:buFont typeface="Wingdings" pitchFamily="2" charset="2"/>
              <a:buNone/>
            </a:pPr>
            <a:r>
              <a:rPr lang="en-US" altLang="zh-CN" dirty="0" smtClean="0"/>
              <a:t>	</a:t>
            </a:r>
            <a:r>
              <a:rPr lang="zh-CN" altLang="en-US" dirty="0" smtClean="0"/>
              <a:t>同理，若</a:t>
            </a:r>
            <a:r>
              <a:rPr lang="en-US" altLang="zh-CN" i="1" dirty="0" smtClean="0"/>
              <a:t>P</a:t>
            </a:r>
            <a:r>
              <a:rPr lang="en-US" altLang="zh-CN" dirty="0" smtClean="0"/>
              <a:t>(0) = 1</a:t>
            </a:r>
            <a:r>
              <a:rPr lang="zh-CN" altLang="en-US" dirty="0" smtClean="0"/>
              <a:t>及</a:t>
            </a:r>
            <a:r>
              <a:rPr lang="en-US" altLang="zh-CN" i="1" dirty="0" smtClean="0"/>
              <a:t>P</a:t>
            </a:r>
            <a:r>
              <a:rPr lang="en-US" altLang="zh-CN" dirty="0" smtClean="0"/>
              <a:t>(1) = 0 </a:t>
            </a:r>
            <a:r>
              <a:rPr lang="zh-CN" altLang="en-US" dirty="0" smtClean="0"/>
              <a:t>，总误码率也为零。</a:t>
            </a:r>
          </a:p>
        </p:txBody>
      </p:sp>
      <p:sp>
        <p:nvSpPr>
          <p:cNvPr id="25605" name="Rectangle 5"/>
          <p:cNvSpPr>
            <a:spLocks noChangeArrowheads="1"/>
          </p:cNvSpPr>
          <p:nvPr/>
        </p:nvSpPr>
        <p:spPr bwMode="auto">
          <a:xfrm>
            <a:off x="0"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25606" name="Object 4"/>
          <p:cNvGraphicFramePr>
            <a:graphicFrameLocks noChangeAspect="1"/>
          </p:cNvGraphicFramePr>
          <p:nvPr/>
        </p:nvGraphicFramePr>
        <p:xfrm>
          <a:off x="1827213" y="1538288"/>
          <a:ext cx="6570662" cy="1897062"/>
        </p:xfrm>
        <a:graphic>
          <a:graphicData uri="http://schemas.openxmlformats.org/presentationml/2006/ole">
            <mc:AlternateContent xmlns:mc="http://schemas.openxmlformats.org/markup-compatibility/2006">
              <mc:Choice xmlns:v="urn:schemas-microsoft-com:vml" Requires="v">
                <p:oleObj spid="_x0000_s25631" name="公式" r:id="rId3" imgW="3657600" imgH="1054100" progId="Equation.3">
                  <p:embed/>
                </p:oleObj>
              </mc:Choice>
              <mc:Fallback>
                <p:oleObj name="公式" r:id="rId3" imgW="3657600" imgH="1054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3" y="1538288"/>
                        <a:ext cx="6570662"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7" name="Rectangle 7"/>
          <p:cNvSpPr>
            <a:spLocks noChangeArrowheads="1"/>
          </p:cNvSpPr>
          <p:nvPr/>
        </p:nvSpPr>
        <p:spPr bwMode="auto">
          <a:xfrm>
            <a:off x="0" y="3148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25608" name="Rectangle 9"/>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6083">
                                            <p:txEl>
                                              <p:pRg st="5" end="5"/>
                                            </p:txEl>
                                          </p:spTgt>
                                        </p:tgtEl>
                                        <p:attrNameLst>
                                          <p:attrName>style.visibility</p:attrName>
                                        </p:attrNameLst>
                                      </p:cBhvr>
                                      <p:to>
                                        <p:strVal val="visible"/>
                                      </p:to>
                                    </p:set>
                                    <p:animEffect transition="in" filter="wipe(up)">
                                      <p:cBhvr>
                                        <p:cTn id="7" dur="500"/>
                                        <p:tgtEl>
                                          <p:spTgt spid="46083">
                                            <p:txEl>
                                              <p:pRg st="5" end="5"/>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6083">
                                            <p:txEl>
                                              <p:pRg st="6" end="6"/>
                                            </p:txEl>
                                          </p:spTgt>
                                        </p:tgtEl>
                                        <p:attrNameLst>
                                          <p:attrName>style.visibility</p:attrName>
                                        </p:attrNameLst>
                                      </p:cBhvr>
                                      <p:to>
                                        <p:strVal val="visible"/>
                                      </p:to>
                                    </p:set>
                                    <p:animEffect transition="in" filter="wipe(up)">
                                      <p:cBhvr>
                                        <p:cTn id="11" dur="500"/>
                                        <p:tgtEl>
                                          <p:spTgt spid="46083">
                                            <p:txEl>
                                              <p:pRg st="6" end="6"/>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46083">
                                            <p:txEl>
                                              <p:pRg st="7" end="7"/>
                                            </p:txEl>
                                          </p:spTgt>
                                        </p:tgtEl>
                                        <p:attrNameLst>
                                          <p:attrName>style.visibility</p:attrName>
                                        </p:attrNameLst>
                                      </p:cBhvr>
                                      <p:to>
                                        <p:strVal val="visible"/>
                                      </p:to>
                                    </p:set>
                                    <p:animEffect transition="in" filter="wipe(up)">
                                      <p:cBhvr>
                                        <p:cTn id="15" dur="500"/>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3F11BE27-184A-44F8-8CCF-C3A25248C291}" type="slidenum">
              <a:rPr lang="en-US" altLang="zh-CN" sz="1400" b="0" smtClean="0">
                <a:latin typeface="Tahoma" pitchFamily="34" charset="0"/>
                <a:ea typeface="宋体" charset="-122"/>
              </a:rPr>
              <a:pPr eaLnBrk="1" hangingPunct="1">
                <a:spcBef>
                  <a:spcPct val="0"/>
                </a:spcBef>
                <a:buClrTx/>
                <a:buSzTx/>
                <a:buFontTx/>
                <a:buNone/>
              </a:pPr>
              <a:t>25</a:t>
            </a:fld>
            <a:endParaRPr lang="en-US" altLang="zh-CN" sz="1400" b="0" smtClean="0">
              <a:latin typeface="Tahoma" pitchFamily="34" charset="0"/>
              <a:ea typeface="宋体" charset="-122"/>
            </a:endParaRPr>
          </a:p>
        </p:txBody>
      </p:sp>
      <p:sp>
        <p:nvSpPr>
          <p:cNvPr id="47107" name="Rectangle 3"/>
          <p:cNvSpPr>
            <a:spLocks noGrp="1" noChangeArrowheads="1"/>
          </p:cNvSpPr>
          <p:nvPr>
            <p:ph type="body" idx="1"/>
          </p:nvPr>
        </p:nvSpPr>
        <p:spPr>
          <a:xfrm>
            <a:off x="385763" y="1179513"/>
            <a:ext cx="8758237" cy="5678487"/>
          </a:xfrm>
        </p:spPr>
        <p:txBody>
          <a:bodyPr/>
          <a:lstStyle/>
          <a:p>
            <a:pPr lvl="2" eaLnBrk="1" hangingPunct="1"/>
            <a:r>
              <a:rPr lang="zh-CN" altLang="en-US" dirty="0" smtClean="0"/>
              <a:t>当</a:t>
            </a:r>
            <a:r>
              <a:rPr lang="zh-CN" altLang="en-US" b="1" dirty="0" smtClean="0">
                <a:solidFill>
                  <a:srgbClr val="C00000"/>
                </a:solidFill>
              </a:rPr>
              <a:t>先验概率相等</a:t>
            </a:r>
            <a:r>
              <a:rPr lang="zh-CN" altLang="en-US" dirty="0" smtClean="0"/>
              <a:t>时：</a:t>
            </a:r>
          </a:p>
          <a:p>
            <a:pPr lvl="3" eaLnBrk="1" hangingPunct="1">
              <a:buFont typeface="Wingdings" pitchFamily="2" charset="2"/>
              <a:buNone/>
            </a:pPr>
            <a:r>
              <a:rPr lang="zh-CN" altLang="en-US" dirty="0" smtClean="0"/>
              <a:t>	</a:t>
            </a:r>
            <a:r>
              <a:rPr lang="en-US" altLang="zh-CN" i="1" dirty="0" smtClean="0"/>
              <a:t>P</a:t>
            </a:r>
            <a:r>
              <a:rPr lang="en-US" altLang="zh-CN" dirty="0" smtClean="0"/>
              <a:t>(0) = </a:t>
            </a:r>
            <a:r>
              <a:rPr lang="en-US" altLang="zh-CN" i="1" dirty="0" smtClean="0"/>
              <a:t>P</a:t>
            </a:r>
            <a:r>
              <a:rPr lang="en-US" altLang="zh-CN" dirty="0" smtClean="0"/>
              <a:t>(1) = 1/2</a:t>
            </a:r>
            <a:r>
              <a:rPr lang="zh-CN" altLang="en-US" dirty="0" smtClean="0"/>
              <a:t>，</a:t>
            </a:r>
            <a:r>
              <a:rPr lang="en-US" altLang="zh-CN" i="1" dirty="0" smtClean="0"/>
              <a:t>a</a:t>
            </a:r>
            <a:r>
              <a:rPr lang="en-US" altLang="zh-CN" dirty="0" smtClean="0"/>
              <a:t> = </a:t>
            </a:r>
            <a:r>
              <a:rPr lang="en-US" altLang="zh-CN" i="1" dirty="0" smtClean="0"/>
              <a:t>b</a:t>
            </a:r>
            <a:r>
              <a:rPr lang="zh-CN" altLang="en-US" dirty="0" smtClean="0"/>
              <a:t>。这样，上式可以化简为</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r>
              <a:rPr lang="zh-CN" altLang="en-US" dirty="0" smtClean="0"/>
              <a:t>	式中</a:t>
            </a:r>
          </a:p>
          <a:p>
            <a:pPr lvl="3" eaLnBrk="1" hangingPunct="1">
              <a:lnSpc>
                <a:spcPct val="110000"/>
              </a:lnSpc>
              <a:buFont typeface="Wingdings" pitchFamily="2" charset="2"/>
              <a:buNone/>
            </a:pPr>
            <a:r>
              <a:rPr lang="en-US" altLang="zh-CN" dirty="0" smtClean="0"/>
              <a:t>	</a:t>
            </a:r>
            <a:r>
              <a:rPr lang="zh-CN" altLang="en-US" dirty="0" smtClean="0"/>
              <a:t>上式表明，当先验概率相等时，对于给定的噪声功率</a:t>
            </a:r>
            <a:r>
              <a:rPr lang="zh-CN" altLang="en-US" dirty="0" smtClean="0">
                <a:sym typeface="Symbol" pitchFamily="18" charset="2"/>
              </a:rPr>
              <a:t></a:t>
            </a:r>
            <a:r>
              <a:rPr lang="zh-CN" altLang="en-US" baseline="-25000" dirty="0" smtClean="0">
                <a:sym typeface="Symbol" pitchFamily="18" charset="2"/>
              </a:rPr>
              <a:t></a:t>
            </a:r>
            <a:r>
              <a:rPr lang="en-US" altLang="zh-CN" baseline="30000" dirty="0" smtClean="0">
                <a:sym typeface="Symbol" pitchFamily="18" charset="2"/>
              </a:rPr>
              <a:t>2</a:t>
            </a:r>
            <a:r>
              <a:rPr lang="zh-CN" altLang="en-US" dirty="0" smtClean="0"/>
              <a:t>，</a:t>
            </a:r>
            <a:r>
              <a:rPr lang="zh-CN" altLang="en-US" dirty="0" smtClean="0">
                <a:solidFill>
                  <a:srgbClr val="0000FF"/>
                </a:solidFill>
              </a:rPr>
              <a:t>误码率仅和两种码元波形之差</a:t>
            </a:r>
            <a:r>
              <a:rPr lang="en-US" altLang="zh-CN" dirty="0" smtClean="0">
                <a:solidFill>
                  <a:srgbClr val="0000FF"/>
                </a:solidFill>
              </a:rPr>
              <a:t>[</a:t>
            </a:r>
            <a:r>
              <a:rPr lang="en-US" altLang="zh-CN" i="1" dirty="0" smtClean="0">
                <a:solidFill>
                  <a:srgbClr val="0000FF"/>
                </a:solidFill>
              </a:rPr>
              <a:t>s</a:t>
            </a:r>
            <a:r>
              <a:rPr lang="en-US" altLang="zh-CN" baseline="-25000" dirty="0" smtClean="0">
                <a:solidFill>
                  <a:srgbClr val="0000FF"/>
                </a:solidFill>
              </a:rPr>
              <a:t>0</a:t>
            </a:r>
            <a:r>
              <a:rPr lang="en-US" altLang="zh-CN" dirty="0" smtClean="0">
                <a:solidFill>
                  <a:srgbClr val="0000FF"/>
                </a:solidFill>
              </a:rPr>
              <a:t>(</a:t>
            </a:r>
            <a:r>
              <a:rPr lang="en-US" altLang="zh-CN" i="1" dirty="0" smtClean="0">
                <a:solidFill>
                  <a:srgbClr val="0000FF"/>
                </a:solidFill>
              </a:rPr>
              <a:t>t</a:t>
            </a:r>
            <a:r>
              <a:rPr lang="en-US" altLang="zh-CN" dirty="0" smtClean="0">
                <a:solidFill>
                  <a:srgbClr val="0000FF"/>
                </a:solidFill>
              </a:rPr>
              <a:t>) – </a:t>
            </a:r>
            <a:r>
              <a:rPr lang="en-US" altLang="zh-CN" i="1" dirty="0" smtClean="0">
                <a:solidFill>
                  <a:srgbClr val="0000FF"/>
                </a:solidFill>
              </a:rPr>
              <a:t>s</a:t>
            </a:r>
            <a:r>
              <a:rPr lang="en-US" altLang="zh-CN" baseline="-25000" dirty="0" smtClean="0">
                <a:solidFill>
                  <a:srgbClr val="0000FF"/>
                </a:solidFill>
              </a:rPr>
              <a:t>1</a:t>
            </a:r>
            <a:r>
              <a:rPr lang="en-US" altLang="zh-CN" dirty="0" smtClean="0">
                <a:solidFill>
                  <a:srgbClr val="0000FF"/>
                </a:solidFill>
              </a:rPr>
              <a:t>(</a:t>
            </a:r>
            <a:r>
              <a:rPr lang="en-US" altLang="zh-CN" i="1" dirty="0" smtClean="0">
                <a:solidFill>
                  <a:srgbClr val="0000FF"/>
                </a:solidFill>
              </a:rPr>
              <a:t>t</a:t>
            </a:r>
            <a:r>
              <a:rPr lang="en-US" altLang="zh-CN" dirty="0" smtClean="0">
                <a:solidFill>
                  <a:srgbClr val="0000FF"/>
                </a:solidFill>
              </a:rPr>
              <a:t>)]</a:t>
            </a:r>
            <a:r>
              <a:rPr lang="zh-CN" altLang="en-US" dirty="0" smtClean="0">
                <a:solidFill>
                  <a:srgbClr val="0000FF"/>
                </a:solidFill>
              </a:rPr>
              <a:t>的能量有关，而与波形本身无关。</a:t>
            </a:r>
            <a:r>
              <a:rPr lang="zh-CN" altLang="en-US" dirty="0" smtClean="0"/>
              <a:t>差别越大，</a:t>
            </a:r>
            <a:r>
              <a:rPr lang="en-US" altLang="zh-CN" i="1" dirty="0" smtClean="0"/>
              <a:t>c </a:t>
            </a:r>
            <a:r>
              <a:rPr lang="zh-CN" altLang="en-US" dirty="0" smtClean="0"/>
              <a:t>值越小，误码率</a:t>
            </a:r>
            <a:r>
              <a:rPr lang="en-US" altLang="zh-CN" i="1" dirty="0" err="1" smtClean="0"/>
              <a:t>P</a:t>
            </a:r>
            <a:r>
              <a:rPr lang="en-US" altLang="zh-CN" baseline="-25000" dirty="0" err="1" smtClean="0"/>
              <a:t>e</a:t>
            </a:r>
            <a:r>
              <a:rPr lang="zh-CN" altLang="en-US" dirty="0" smtClean="0"/>
              <a:t>也越小。 </a:t>
            </a:r>
          </a:p>
          <a:p>
            <a:pPr lvl="2" eaLnBrk="1" hangingPunct="1">
              <a:lnSpc>
                <a:spcPct val="60000"/>
              </a:lnSpc>
            </a:pPr>
            <a:r>
              <a:rPr lang="zh-CN" altLang="en-US" dirty="0" smtClean="0"/>
              <a:t>当</a:t>
            </a:r>
            <a:r>
              <a:rPr lang="zh-CN" altLang="en-US" b="1" dirty="0" smtClean="0">
                <a:solidFill>
                  <a:srgbClr val="C00000"/>
                </a:solidFill>
              </a:rPr>
              <a:t>先验概率不等</a:t>
            </a:r>
            <a:r>
              <a:rPr lang="zh-CN" altLang="en-US" dirty="0" smtClean="0"/>
              <a:t>时：</a:t>
            </a:r>
          </a:p>
          <a:p>
            <a:pPr lvl="3" eaLnBrk="1" hangingPunct="1">
              <a:lnSpc>
                <a:spcPct val="110000"/>
              </a:lnSpc>
              <a:buFont typeface="Wingdings" pitchFamily="2" charset="2"/>
              <a:buNone/>
            </a:pPr>
            <a:r>
              <a:rPr lang="zh-CN" altLang="en-US" dirty="0" smtClean="0"/>
              <a:t>	由计算表明，</a:t>
            </a:r>
            <a:r>
              <a:rPr lang="zh-CN" altLang="en-US" b="1" dirty="0" smtClean="0">
                <a:solidFill>
                  <a:srgbClr val="C00000"/>
                </a:solidFill>
              </a:rPr>
              <a:t>先验概率不等时的误码率将略小于先验概率相等时的误码率</a:t>
            </a:r>
            <a:r>
              <a:rPr lang="zh-CN" altLang="en-US" dirty="0" smtClean="0"/>
              <a:t>。就误码率而言，先验概率相等是最坏的情况。</a:t>
            </a:r>
          </a:p>
        </p:txBody>
      </p:sp>
      <p:graphicFrame>
        <p:nvGraphicFramePr>
          <p:cNvPr id="47108" name="Object 4"/>
          <p:cNvGraphicFramePr>
            <a:graphicFrameLocks noChangeAspect="1"/>
          </p:cNvGraphicFramePr>
          <p:nvPr/>
        </p:nvGraphicFramePr>
        <p:xfrm>
          <a:off x="3311525" y="1989138"/>
          <a:ext cx="2565400" cy="995362"/>
        </p:xfrm>
        <a:graphic>
          <a:graphicData uri="http://schemas.openxmlformats.org/presentationml/2006/ole">
            <mc:AlternateContent xmlns:mc="http://schemas.openxmlformats.org/markup-compatibility/2006">
              <mc:Choice xmlns:v="urn:schemas-microsoft-com:vml" Requires="v">
                <p:oleObj spid="_x0000_s26675" name="公式" r:id="rId3" imgW="1447800" imgH="558800" progId="Equation.3">
                  <p:embed/>
                </p:oleObj>
              </mc:Choice>
              <mc:Fallback>
                <p:oleObj name="公式" r:id="rId3" imgW="1447800" imgH="558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525" y="1989138"/>
                        <a:ext cx="25654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09" name="Object 5"/>
          <p:cNvGraphicFramePr>
            <a:graphicFrameLocks noChangeAspect="1"/>
          </p:cNvGraphicFramePr>
          <p:nvPr/>
        </p:nvGraphicFramePr>
        <p:xfrm>
          <a:off x="3267075" y="2979738"/>
          <a:ext cx="3149600" cy="733425"/>
        </p:xfrm>
        <a:graphic>
          <a:graphicData uri="http://schemas.openxmlformats.org/presentationml/2006/ole">
            <mc:AlternateContent xmlns:mc="http://schemas.openxmlformats.org/markup-compatibility/2006">
              <mc:Choice xmlns:v="urn:schemas-microsoft-com:vml" Requires="v">
                <p:oleObj spid="_x0000_s26676" name="公式" r:id="rId5" imgW="1675673" imgH="393529" progId="Equation.3">
                  <p:embed/>
                </p:oleObj>
              </mc:Choice>
              <mc:Fallback>
                <p:oleObj name="公式" r:id="rId5" imgW="1675673" imgH="393529"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7075" y="2979738"/>
                        <a:ext cx="3149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left)">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left)">
                                      <p:cBhvr>
                                        <p:cTn id="12" dur="500"/>
                                        <p:tgtEl>
                                          <p:spTgt spid="47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7108"/>
                                        </p:tgtEl>
                                        <p:attrNameLst>
                                          <p:attrName>style.visibility</p:attrName>
                                        </p:attrNameLst>
                                      </p:cBhvr>
                                      <p:to>
                                        <p:strVal val="visible"/>
                                      </p:to>
                                    </p:set>
                                    <p:animEffect transition="in" filter="wipe(left)">
                                      <p:cBhvr>
                                        <p:cTn id="17" dur="500"/>
                                        <p:tgtEl>
                                          <p:spTgt spid="471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7107">
                                            <p:txEl>
                                              <p:pRg st="5" end="5"/>
                                            </p:txEl>
                                          </p:spTgt>
                                        </p:tgtEl>
                                        <p:attrNameLst>
                                          <p:attrName>style.visibility</p:attrName>
                                        </p:attrNameLst>
                                      </p:cBhvr>
                                      <p:to>
                                        <p:strVal val="visible"/>
                                      </p:to>
                                    </p:set>
                                    <p:animEffect transition="in" filter="wipe(left)">
                                      <p:cBhvr>
                                        <p:cTn id="22" dur="500"/>
                                        <p:tgtEl>
                                          <p:spTgt spid="4710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7109"/>
                                        </p:tgtEl>
                                        <p:attrNameLst>
                                          <p:attrName>style.visibility</p:attrName>
                                        </p:attrNameLst>
                                      </p:cBhvr>
                                      <p:to>
                                        <p:strVal val="visible"/>
                                      </p:to>
                                    </p:set>
                                    <p:animEffect transition="in" filter="wipe(left)">
                                      <p:cBhvr>
                                        <p:cTn id="27" dur="500"/>
                                        <p:tgtEl>
                                          <p:spTgt spid="471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7107">
                                            <p:txEl>
                                              <p:pRg st="6" end="6"/>
                                            </p:txEl>
                                          </p:spTgt>
                                        </p:tgtEl>
                                        <p:attrNameLst>
                                          <p:attrName>style.visibility</p:attrName>
                                        </p:attrNameLst>
                                      </p:cBhvr>
                                      <p:to>
                                        <p:strVal val="visible"/>
                                      </p:to>
                                    </p:set>
                                    <p:animEffect transition="in" filter="wipe(left)">
                                      <p:cBhvr>
                                        <p:cTn id="32" dur="500"/>
                                        <p:tgtEl>
                                          <p:spTgt spid="4710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7107">
                                            <p:txEl>
                                              <p:pRg st="7" end="7"/>
                                            </p:txEl>
                                          </p:spTgt>
                                        </p:tgtEl>
                                        <p:attrNameLst>
                                          <p:attrName>style.visibility</p:attrName>
                                        </p:attrNameLst>
                                      </p:cBhvr>
                                      <p:to>
                                        <p:strVal val="visible"/>
                                      </p:to>
                                    </p:set>
                                    <p:animEffect transition="in" filter="wipe(left)">
                                      <p:cBhvr>
                                        <p:cTn id="37" dur="500"/>
                                        <p:tgtEl>
                                          <p:spTgt spid="4710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7107">
                                            <p:txEl>
                                              <p:pRg st="8" end="8"/>
                                            </p:txEl>
                                          </p:spTgt>
                                        </p:tgtEl>
                                        <p:attrNameLst>
                                          <p:attrName>style.visibility</p:attrName>
                                        </p:attrNameLst>
                                      </p:cBhvr>
                                      <p:to>
                                        <p:strVal val="visible"/>
                                      </p:to>
                                    </p:set>
                                    <p:animEffect transition="in" filter="wipe(left)">
                                      <p:cBhvr>
                                        <p:cTn id="42" dur="500"/>
                                        <p:tgtEl>
                                          <p:spTgt spid="471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E9F5DFFA-C26A-41DB-8DAB-E53BB13A3D1D}" type="slidenum">
              <a:rPr lang="en-US" altLang="zh-CN" sz="1400" b="0" smtClean="0">
                <a:latin typeface="Tahoma" pitchFamily="34" charset="0"/>
                <a:ea typeface="宋体" charset="-122"/>
              </a:rPr>
              <a:pPr eaLnBrk="1" hangingPunct="1">
                <a:spcBef>
                  <a:spcPct val="0"/>
                </a:spcBef>
                <a:buClrTx/>
                <a:buSzTx/>
                <a:buFontTx/>
                <a:buNone/>
              </a:pPr>
              <a:t>26</a:t>
            </a:fld>
            <a:endParaRPr lang="en-US" altLang="zh-CN" sz="1400" b="0" smtClean="0">
              <a:latin typeface="Tahoma" pitchFamily="34" charset="0"/>
              <a:ea typeface="宋体" charset="-122"/>
            </a:endParaRPr>
          </a:p>
        </p:txBody>
      </p:sp>
      <p:sp>
        <p:nvSpPr>
          <p:cNvPr id="48131" name="Rectangle 3"/>
          <p:cNvSpPr>
            <a:spLocks noGrp="1" noChangeArrowheads="1"/>
          </p:cNvSpPr>
          <p:nvPr>
            <p:ph type="body" idx="1"/>
          </p:nvPr>
        </p:nvSpPr>
        <p:spPr>
          <a:xfrm>
            <a:off x="657225" y="1179513"/>
            <a:ext cx="8486775" cy="5678487"/>
          </a:xfrm>
        </p:spPr>
        <p:txBody>
          <a:bodyPr/>
          <a:lstStyle/>
          <a:p>
            <a:pPr lvl="1" eaLnBrk="1" hangingPunct="1"/>
            <a:r>
              <a:rPr lang="zh-CN" altLang="en-US" sz="2400" smtClean="0">
                <a:solidFill>
                  <a:srgbClr val="0000FF"/>
                </a:solidFill>
              </a:rPr>
              <a:t>先验概率相等时误码率的计算</a:t>
            </a:r>
          </a:p>
          <a:p>
            <a:pPr lvl="2" eaLnBrk="1" hangingPunct="1">
              <a:buFont typeface="Wingdings" pitchFamily="2" charset="2"/>
              <a:buNone/>
            </a:pPr>
            <a:r>
              <a:rPr lang="zh-CN" altLang="en-US" smtClean="0"/>
              <a:t>	</a:t>
            </a:r>
            <a:r>
              <a:rPr lang="zh-CN" altLang="en-US" smtClean="0">
                <a:solidFill>
                  <a:srgbClr val="C00000"/>
                </a:solidFill>
              </a:rPr>
              <a:t>在噪声强度给定的条件下，误码率完全决定于信号码元的区别</a:t>
            </a:r>
            <a:r>
              <a:rPr lang="zh-CN" altLang="en-US" smtClean="0"/>
              <a:t>。现在给出定量地描述码元区别的一个参量，即码元的</a:t>
            </a:r>
            <a:r>
              <a:rPr lang="zh-CN" altLang="en-US" b="1" smtClean="0">
                <a:solidFill>
                  <a:srgbClr val="C00000"/>
                </a:solidFill>
              </a:rPr>
              <a:t>相关系数</a:t>
            </a:r>
            <a:r>
              <a:rPr lang="zh-CN" altLang="en-US" b="1" i="1" smtClean="0">
                <a:solidFill>
                  <a:srgbClr val="C00000"/>
                </a:solidFill>
                <a:sym typeface="Symbol" pitchFamily="18" charset="2"/>
              </a:rPr>
              <a:t></a:t>
            </a:r>
            <a:r>
              <a:rPr lang="zh-CN" altLang="en-US" i="1" smtClean="0">
                <a:sym typeface="Symbol" pitchFamily="18" charset="2"/>
              </a:rPr>
              <a:t> </a:t>
            </a:r>
            <a:r>
              <a:rPr lang="zh-CN" altLang="en-US" smtClean="0"/>
              <a:t>，其定义如下：</a:t>
            </a:r>
          </a:p>
          <a:p>
            <a:pPr lvl="2" eaLnBrk="1" hangingPunct="1">
              <a:buFont typeface="Wingdings" pitchFamily="2" charset="2"/>
              <a:buNone/>
            </a:pPr>
            <a:endParaRPr lang="zh-CN" altLang="en-US" smtClean="0"/>
          </a:p>
          <a:p>
            <a:pPr lvl="2" eaLnBrk="1" hangingPunct="1">
              <a:buFont typeface="Wingdings" pitchFamily="2" charset="2"/>
              <a:buNone/>
            </a:pPr>
            <a:endParaRPr lang="zh-CN" altLang="en-US" sz="2200" smtClean="0"/>
          </a:p>
          <a:p>
            <a:pPr lvl="2" eaLnBrk="1" hangingPunct="1">
              <a:buFont typeface="Wingdings" pitchFamily="2" charset="2"/>
              <a:buNone/>
            </a:pPr>
            <a:endParaRPr lang="zh-CN" altLang="en-US" sz="2200" smtClean="0"/>
          </a:p>
          <a:p>
            <a:pPr lvl="2" eaLnBrk="1" hangingPunct="1">
              <a:buFont typeface="Wingdings" pitchFamily="2" charset="2"/>
              <a:buNone/>
            </a:pPr>
            <a:endParaRPr lang="zh-CN" altLang="en-US" sz="2200" smtClean="0"/>
          </a:p>
          <a:p>
            <a:pPr lvl="2" eaLnBrk="1" hangingPunct="1">
              <a:lnSpc>
                <a:spcPct val="120000"/>
              </a:lnSpc>
              <a:buFont typeface="Wingdings" pitchFamily="2" charset="2"/>
              <a:buNone/>
            </a:pPr>
            <a:r>
              <a:rPr lang="zh-CN" altLang="en-US" sz="2200" smtClean="0"/>
              <a:t>	式中</a:t>
            </a:r>
          </a:p>
          <a:p>
            <a:pPr lvl="2" eaLnBrk="1" hangingPunct="1">
              <a:lnSpc>
                <a:spcPct val="120000"/>
              </a:lnSpc>
              <a:buFont typeface="Wingdings" pitchFamily="2" charset="2"/>
              <a:buNone/>
            </a:pPr>
            <a:r>
              <a:rPr lang="zh-CN" altLang="en-US" sz="2200" smtClean="0"/>
              <a:t>	</a:t>
            </a:r>
            <a:r>
              <a:rPr lang="en-US" altLang="zh-CN" i="1" smtClean="0"/>
              <a:t>E</a:t>
            </a:r>
            <a:r>
              <a:rPr lang="en-US" altLang="zh-CN" baseline="-25000" smtClean="0"/>
              <a:t>0</a:t>
            </a:r>
            <a:r>
              <a:rPr lang="zh-CN" altLang="en-US" smtClean="0"/>
              <a:t>、</a:t>
            </a:r>
            <a:r>
              <a:rPr lang="en-US" altLang="zh-CN" i="1" smtClean="0"/>
              <a:t>E</a:t>
            </a:r>
            <a:r>
              <a:rPr lang="en-US" altLang="zh-CN" baseline="-25000" smtClean="0"/>
              <a:t>1</a:t>
            </a:r>
            <a:r>
              <a:rPr lang="zh-CN" altLang="en-US" smtClean="0"/>
              <a:t>为信号码元的能量。</a:t>
            </a:r>
          </a:p>
          <a:p>
            <a:pPr lvl="2" eaLnBrk="1" hangingPunct="1">
              <a:lnSpc>
                <a:spcPct val="120000"/>
              </a:lnSpc>
              <a:buFont typeface="Wingdings" pitchFamily="2" charset="2"/>
              <a:buNone/>
            </a:pPr>
            <a:r>
              <a:rPr lang="zh-CN" altLang="en-US" smtClean="0"/>
              <a:t>	当</a:t>
            </a:r>
            <a:r>
              <a:rPr lang="en-US" altLang="zh-CN" i="1" smtClean="0"/>
              <a:t>s</a:t>
            </a:r>
            <a:r>
              <a:rPr lang="en-US" altLang="zh-CN" baseline="-25000" smtClean="0"/>
              <a:t>0</a:t>
            </a:r>
            <a:r>
              <a:rPr lang="en-US" altLang="zh-CN" smtClean="0"/>
              <a:t>(</a:t>
            </a:r>
            <a:r>
              <a:rPr lang="en-US" altLang="zh-CN" i="1" smtClean="0"/>
              <a:t>t</a:t>
            </a:r>
            <a:r>
              <a:rPr lang="en-US" altLang="zh-CN" smtClean="0"/>
              <a:t>) = </a:t>
            </a:r>
            <a:r>
              <a:rPr lang="en-US" altLang="zh-CN" i="1" smtClean="0"/>
              <a:t>s</a:t>
            </a:r>
            <a:r>
              <a:rPr lang="en-US" altLang="zh-CN" baseline="-25000" smtClean="0"/>
              <a:t>1</a:t>
            </a:r>
            <a:r>
              <a:rPr lang="en-US" altLang="zh-CN" smtClean="0"/>
              <a:t>(</a:t>
            </a:r>
            <a:r>
              <a:rPr lang="en-US" altLang="zh-CN" i="1" smtClean="0"/>
              <a:t>t</a:t>
            </a:r>
            <a:r>
              <a:rPr lang="en-US" altLang="zh-CN" smtClean="0"/>
              <a:t>)</a:t>
            </a:r>
            <a:r>
              <a:rPr lang="zh-CN" altLang="en-US" smtClean="0"/>
              <a:t>时，</a:t>
            </a:r>
            <a:r>
              <a:rPr lang="zh-CN" altLang="en-US" i="1" smtClean="0">
                <a:sym typeface="Symbol" pitchFamily="18" charset="2"/>
              </a:rPr>
              <a:t></a:t>
            </a:r>
            <a:r>
              <a:rPr lang="zh-CN" altLang="en-US" smtClean="0"/>
              <a:t>＝</a:t>
            </a:r>
            <a:r>
              <a:rPr lang="en-US" altLang="zh-CN" smtClean="0"/>
              <a:t>1</a:t>
            </a:r>
            <a:r>
              <a:rPr lang="zh-CN" altLang="en-US" smtClean="0"/>
              <a:t>，为最大值；当</a:t>
            </a:r>
            <a:r>
              <a:rPr lang="en-US" altLang="zh-CN" i="1" smtClean="0"/>
              <a:t>s</a:t>
            </a:r>
            <a:r>
              <a:rPr lang="en-US" altLang="zh-CN" baseline="-25000" smtClean="0"/>
              <a:t>0</a:t>
            </a:r>
            <a:r>
              <a:rPr lang="en-US" altLang="zh-CN" smtClean="0"/>
              <a:t>(</a:t>
            </a:r>
            <a:r>
              <a:rPr lang="en-US" altLang="zh-CN" i="1" smtClean="0"/>
              <a:t>t</a:t>
            </a:r>
            <a:r>
              <a:rPr lang="en-US" altLang="zh-CN" smtClean="0"/>
              <a:t>) = -</a:t>
            </a:r>
            <a:r>
              <a:rPr lang="en-US" altLang="zh-CN" i="1" smtClean="0"/>
              <a:t>s</a:t>
            </a:r>
            <a:r>
              <a:rPr lang="en-US" altLang="zh-CN" baseline="-25000" smtClean="0"/>
              <a:t>1</a:t>
            </a:r>
            <a:r>
              <a:rPr lang="en-US" altLang="zh-CN" smtClean="0"/>
              <a:t>(</a:t>
            </a:r>
            <a:r>
              <a:rPr lang="en-US" altLang="zh-CN" i="1" smtClean="0"/>
              <a:t>t</a:t>
            </a:r>
            <a:r>
              <a:rPr lang="en-US" altLang="zh-CN" smtClean="0"/>
              <a:t>)</a:t>
            </a:r>
            <a:r>
              <a:rPr lang="zh-CN" altLang="en-US" smtClean="0"/>
              <a:t>时，</a:t>
            </a:r>
            <a:r>
              <a:rPr lang="zh-CN" altLang="en-US" i="1" smtClean="0">
                <a:sym typeface="Symbol" pitchFamily="18" charset="2"/>
              </a:rPr>
              <a:t></a:t>
            </a:r>
            <a:r>
              <a:rPr lang="zh-CN" altLang="en-US" smtClean="0"/>
              <a:t>＝－</a:t>
            </a:r>
            <a:r>
              <a:rPr lang="en-US" altLang="zh-CN" smtClean="0"/>
              <a:t>1</a:t>
            </a:r>
            <a:r>
              <a:rPr lang="zh-CN" altLang="en-US" smtClean="0"/>
              <a:t>，为最小值。所以</a:t>
            </a:r>
            <a:r>
              <a:rPr lang="zh-CN" altLang="en-US" i="1" smtClean="0">
                <a:solidFill>
                  <a:srgbClr val="0000FF"/>
                </a:solidFill>
                <a:sym typeface="Symbol" pitchFamily="18" charset="2"/>
              </a:rPr>
              <a:t> </a:t>
            </a:r>
            <a:r>
              <a:rPr lang="zh-CN" altLang="en-US" smtClean="0">
                <a:solidFill>
                  <a:srgbClr val="0000FF"/>
                </a:solidFill>
              </a:rPr>
              <a:t>的取值范围在</a:t>
            </a:r>
            <a:r>
              <a:rPr lang="en-US" altLang="zh-CN" smtClean="0">
                <a:solidFill>
                  <a:srgbClr val="0000FF"/>
                </a:solidFill>
              </a:rPr>
              <a:t>-1 </a:t>
            </a:r>
            <a:r>
              <a:rPr lang="en-US" altLang="zh-CN" smtClean="0">
                <a:solidFill>
                  <a:srgbClr val="0000FF"/>
                </a:solidFill>
                <a:sym typeface="Symbol" pitchFamily="18" charset="2"/>
              </a:rPr>
              <a:t>  </a:t>
            </a:r>
            <a:r>
              <a:rPr lang="en-US" altLang="zh-CN" smtClean="0">
                <a:solidFill>
                  <a:srgbClr val="0000FF"/>
                </a:solidFill>
              </a:rPr>
              <a:t> +1</a:t>
            </a:r>
            <a:r>
              <a:rPr lang="zh-CN" altLang="en-US" smtClean="0"/>
              <a:t>。 </a:t>
            </a:r>
          </a:p>
        </p:txBody>
      </p:sp>
      <p:sp>
        <p:nvSpPr>
          <p:cNvPr id="27653" name="Rectangle 5"/>
          <p:cNvSpPr>
            <a:spLocks noChangeArrowheads="1"/>
          </p:cNvSpPr>
          <p:nvPr/>
        </p:nvSpPr>
        <p:spPr bwMode="auto">
          <a:xfrm>
            <a:off x="0" y="3062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48132" name="Object 4"/>
          <p:cNvGraphicFramePr>
            <a:graphicFrameLocks noChangeAspect="1"/>
          </p:cNvGraphicFramePr>
          <p:nvPr/>
        </p:nvGraphicFramePr>
        <p:xfrm>
          <a:off x="2097088" y="2843213"/>
          <a:ext cx="5715000" cy="1411287"/>
        </p:xfrm>
        <a:graphic>
          <a:graphicData uri="http://schemas.openxmlformats.org/presentationml/2006/ole">
            <mc:AlternateContent xmlns:mc="http://schemas.openxmlformats.org/markup-compatibility/2006">
              <mc:Choice xmlns:v="urn:schemas-microsoft-com:vml" Requires="v">
                <p:oleObj spid="_x0000_s27726" name="公式" r:id="rId3" imgW="2971800" imgH="736600" progId="Equation.3">
                  <p:embed/>
                </p:oleObj>
              </mc:Choice>
              <mc:Fallback>
                <p:oleObj name="公式" r:id="rId3" imgW="2971800" imgH="736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7088" y="2843213"/>
                        <a:ext cx="571500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5" name="Rectangle 7"/>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27656" name="Rectangle 9"/>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nvGrpSpPr>
          <p:cNvPr id="48138" name="Group 10"/>
          <p:cNvGrpSpPr>
            <a:grpSpLocks/>
          </p:cNvGrpSpPr>
          <p:nvPr/>
        </p:nvGrpSpPr>
        <p:grpSpPr bwMode="auto">
          <a:xfrm>
            <a:off x="2546350" y="4373563"/>
            <a:ext cx="4184650" cy="641350"/>
            <a:chOff x="1633" y="2755"/>
            <a:chExt cx="2636" cy="404"/>
          </a:xfrm>
        </p:grpSpPr>
        <p:graphicFrame>
          <p:nvGraphicFramePr>
            <p:cNvPr id="27658" name="Object 6"/>
            <p:cNvGraphicFramePr>
              <a:graphicFrameLocks noChangeAspect="1"/>
            </p:cNvGraphicFramePr>
            <p:nvPr/>
          </p:nvGraphicFramePr>
          <p:xfrm>
            <a:off x="1633" y="2755"/>
            <a:ext cx="1191" cy="404"/>
          </p:xfrm>
          <a:graphic>
            <a:graphicData uri="http://schemas.openxmlformats.org/presentationml/2006/ole">
              <mc:AlternateContent xmlns:mc="http://schemas.openxmlformats.org/markup-compatibility/2006">
                <mc:Choice xmlns:v="urn:schemas-microsoft-com:vml" Requires="v">
                  <p:oleObj spid="_x0000_s27727" name="公式" r:id="rId5" imgW="977900" imgH="330200" progId="Equation.3">
                    <p:embed/>
                  </p:oleObj>
                </mc:Choice>
                <mc:Fallback>
                  <p:oleObj name="公式" r:id="rId5" imgW="977900" imgH="330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3" y="2755"/>
                          <a:ext cx="119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9" name="Object 8"/>
            <p:cNvGraphicFramePr>
              <a:graphicFrameLocks noChangeAspect="1"/>
            </p:cNvGraphicFramePr>
            <p:nvPr/>
          </p:nvGraphicFramePr>
          <p:xfrm>
            <a:off x="3107" y="2755"/>
            <a:ext cx="1162" cy="402"/>
          </p:xfrm>
          <a:graphic>
            <a:graphicData uri="http://schemas.openxmlformats.org/presentationml/2006/ole">
              <mc:AlternateContent xmlns:mc="http://schemas.openxmlformats.org/markup-compatibility/2006">
                <mc:Choice xmlns:v="urn:schemas-microsoft-com:vml" Requires="v">
                  <p:oleObj spid="_x0000_s27728" name="公式" r:id="rId7" imgW="965200" imgH="330200" progId="Equation.3">
                    <p:embed/>
                  </p:oleObj>
                </mc:Choice>
                <mc:Fallback>
                  <p:oleObj name="公式" r:id="rId7" imgW="965200" imgH="3302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7" y="2755"/>
                          <a:ext cx="116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wipe(up)">
                                      <p:cBhvr>
                                        <p:cTn id="7" dur="500"/>
                                        <p:tgtEl>
                                          <p:spTgt spid="481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wipe(up)">
                                      <p:cBhvr>
                                        <p:cTn id="12" dur="500"/>
                                        <p:tgtEl>
                                          <p:spTgt spid="481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8131">
                                            <p:txEl>
                                              <p:pRg st="6" end="6"/>
                                            </p:txEl>
                                          </p:spTgt>
                                        </p:tgtEl>
                                        <p:attrNameLst>
                                          <p:attrName>style.visibility</p:attrName>
                                        </p:attrNameLst>
                                      </p:cBhvr>
                                      <p:to>
                                        <p:strVal val="visible"/>
                                      </p:to>
                                    </p:set>
                                    <p:animEffect transition="in" filter="wipe(up)">
                                      <p:cBhvr>
                                        <p:cTn id="17" dur="500"/>
                                        <p:tgtEl>
                                          <p:spTgt spid="48131">
                                            <p:txEl>
                                              <p:pRg st="6" end="6"/>
                                            </p:txEl>
                                          </p:spTgt>
                                        </p:tgtEl>
                                      </p:cBhvr>
                                    </p:animEffect>
                                  </p:childTnLst>
                                </p:cTn>
                              </p:par>
                            </p:childTnLst>
                          </p:cTn>
                        </p:par>
                        <p:par>
                          <p:cTn id="18" fill="hold" nodeType="afterGroup">
                            <p:stCondLst>
                              <p:cond delay="500"/>
                            </p:stCondLst>
                            <p:childTnLst>
                              <p:par>
                                <p:cTn id="19" presetID="22" presetClass="entr" presetSubtype="1" fill="hold" nodeType="afterEffect">
                                  <p:stCondLst>
                                    <p:cond delay="0"/>
                                  </p:stCondLst>
                                  <p:childTnLst>
                                    <p:set>
                                      <p:cBhvr>
                                        <p:cTn id="20" dur="1" fill="hold">
                                          <p:stCondLst>
                                            <p:cond delay="0"/>
                                          </p:stCondLst>
                                        </p:cTn>
                                        <p:tgtEl>
                                          <p:spTgt spid="48138"/>
                                        </p:tgtEl>
                                        <p:attrNameLst>
                                          <p:attrName>style.visibility</p:attrName>
                                        </p:attrNameLst>
                                      </p:cBhvr>
                                      <p:to>
                                        <p:strVal val="visible"/>
                                      </p:to>
                                    </p:set>
                                    <p:animEffect transition="in" filter="wipe(up)">
                                      <p:cBhvr>
                                        <p:cTn id="21" dur="500"/>
                                        <p:tgtEl>
                                          <p:spTgt spid="48138"/>
                                        </p:tgtEl>
                                      </p:cBhvr>
                                    </p:animEffect>
                                  </p:childTnLst>
                                </p:cTn>
                              </p:par>
                            </p:childTnLst>
                          </p:cTn>
                        </p:par>
                        <p:par>
                          <p:cTn id="22" fill="hold" nodeType="afterGroup">
                            <p:stCondLst>
                              <p:cond delay="1000"/>
                            </p:stCondLst>
                            <p:childTnLst>
                              <p:par>
                                <p:cTn id="23" presetID="22" presetClass="entr" presetSubtype="1" fill="hold" nodeType="afterEffect">
                                  <p:stCondLst>
                                    <p:cond delay="0"/>
                                  </p:stCondLst>
                                  <p:childTnLst>
                                    <p:set>
                                      <p:cBhvr>
                                        <p:cTn id="24" dur="1" fill="hold">
                                          <p:stCondLst>
                                            <p:cond delay="0"/>
                                          </p:stCondLst>
                                        </p:cTn>
                                        <p:tgtEl>
                                          <p:spTgt spid="48131">
                                            <p:txEl>
                                              <p:pRg st="7" end="7"/>
                                            </p:txEl>
                                          </p:spTgt>
                                        </p:tgtEl>
                                        <p:attrNameLst>
                                          <p:attrName>style.visibility</p:attrName>
                                        </p:attrNameLst>
                                      </p:cBhvr>
                                      <p:to>
                                        <p:strVal val="visible"/>
                                      </p:to>
                                    </p:set>
                                    <p:animEffect transition="in" filter="wipe(up)">
                                      <p:cBhvr>
                                        <p:cTn id="25" dur="500"/>
                                        <p:tgtEl>
                                          <p:spTgt spid="48131">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48131">
                                            <p:txEl>
                                              <p:pRg st="8" end="8"/>
                                            </p:txEl>
                                          </p:spTgt>
                                        </p:tgtEl>
                                        <p:attrNameLst>
                                          <p:attrName>style.visibility</p:attrName>
                                        </p:attrNameLst>
                                      </p:cBhvr>
                                      <p:to>
                                        <p:strVal val="visible"/>
                                      </p:to>
                                    </p:set>
                                    <p:animEffect transition="in" filter="wipe(up)">
                                      <p:cBhvr>
                                        <p:cTn id="30" dur="500"/>
                                        <p:tgtEl>
                                          <p:spTgt spid="481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AE504316-EF0B-47A3-8670-3E528FAC6588}" type="slidenum">
              <a:rPr lang="en-US" altLang="zh-CN" sz="1400" b="0" smtClean="0">
                <a:latin typeface="Tahoma" pitchFamily="34" charset="0"/>
                <a:ea typeface="宋体" charset="-122"/>
              </a:rPr>
              <a:pPr eaLnBrk="1" hangingPunct="1">
                <a:spcBef>
                  <a:spcPct val="0"/>
                </a:spcBef>
                <a:buClrTx/>
                <a:buSzTx/>
                <a:buFontTx/>
                <a:buNone/>
              </a:pPr>
              <a:t>27</a:t>
            </a:fld>
            <a:endParaRPr lang="en-US" altLang="zh-CN" sz="1400" b="0" smtClean="0">
              <a:latin typeface="Tahoma" pitchFamily="34" charset="0"/>
              <a:ea typeface="宋体" charset="-122"/>
            </a:endParaRPr>
          </a:p>
        </p:txBody>
      </p:sp>
      <p:sp>
        <p:nvSpPr>
          <p:cNvPr id="49155" name="Rectangle 3"/>
          <p:cNvSpPr>
            <a:spLocks noGrp="1" noChangeArrowheads="1"/>
          </p:cNvSpPr>
          <p:nvPr>
            <p:ph type="body" idx="1"/>
          </p:nvPr>
        </p:nvSpPr>
        <p:spPr>
          <a:xfrm>
            <a:off x="206375" y="1179513"/>
            <a:ext cx="8937625" cy="5678487"/>
          </a:xfrm>
        </p:spPr>
        <p:txBody>
          <a:bodyPr/>
          <a:lstStyle/>
          <a:p>
            <a:pPr lvl="2" eaLnBrk="1" hangingPunct="1">
              <a:buFont typeface="Wingdings" pitchFamily="2" charset="2"/>
              <a:buNone/>
            </a:pPr>
            <a:r>
              <a:rPr lang="en-US" altLang="zh-CN" dirty="0" smtClean="0"/>
              <a:t>	</a:t>
            </a:r>
            <a:r>
              <a:rPr lang="zh-CN" altLang="en-US" sz="2200" dirty="0" smtClean="0"/>
              <a:t>当</a:t>
            </a:r>
            <a:r>
              <a:rPr lang="zh-CN" altLang="en-US" sz="2200" dirty="0" smtClean="0">
                <a:solidFill>
                  <a:srgbClr val="0000FF"/>
                </a:solidFill>
              </a:rPr>
              <a:t>两码元的能量相等时</a:t>
            </a:r>
            <a:r>
              <a:rPr lang="zh-CN" altLang="en-US" sz="2200" dirty="0" smtClean="0"/>
              <a:t>，即 </a:t>
            </a:r>
            <a:r>
              <a:rPr lang="en-US" altLang="zh-CN" sz="2200" b="1" i="1" dirty="0" smtClean="0">
                <a:solidFill>
                  <a:srgbClr val="C00000"/>
                </a:solidFill>
              </a:rPr>
              <a:t>E</a:t>
            </a:r>
            <a:r>
              <a:rPr lang="en-US" altLang="zh-CN" sz="2200" b="1" baseline="-25000" dirty="0" smtClean="0">
                <a:solidFill>
                  <a:srgbClr val="C00000"/>
                </a:solidFill>
              </a:rPr>
              <a:t>0</a:t>
            </a:r>
            <a:r>
              <a:rPr lang="en-US" altLang="zh-CN" sz="2200" b="1" dirty="0" smtClean="0">
                <a:solidFill>
                  <a:srgbClr val="C00000"/>
                </a:solidFill>
              </a:rPr>
              <a:t> = </a:t>
            </a:r>
            <a:r>
              <a:rPr lang="en-US" altLang="zh-CN" sz="2200" b="1" i="1" dirty="0" smtClean="0">
                <a:solidFill>
                  <a:srgbClr val="C00000"/>
                </a:solidFill>
              </a:rPr>
              <a:t>E</a:t>
            </a:r>
            <a:r>
              <a:rPr lang="en-US" altLang="zh-CN" sz="2200" b="1" baseline="-25000" dirty="0" smtClean="0">
                <a:solidFill>
                  <a:srgbClr val="C00000"/>
                </a:solidFill>
              </a:rPr>
              <a:t>1</a:t>
            </a:r>
            <a:r>
              <a:rPr lang="en-US" altLang="zh-CN" sz="2200" b="1" dirty="0" smtClean="0">
                <a:solidFill>
                  <a:srgbClr val="C00000"/>
                </a:solidFill>
              </a:rPr>
              <a:t> = </a:t>
            </a:r>
            <a:r>
              <a:rPr lang="en-US" altLang="zh-CN" sz="2200" b="1" i="1" dirty="0" err="1" smtClean="0">
                <a:solidFill>
                  <a:srgbClr val="C00000"/>
                </a:solidFill>
              </a:rPr>
              <a:t>E</a:t>
            </a:r>
            <a:r>
              <a:rPr lang="en-US" altLang="zh-CN" sz="2200" b="1" baseline="-25000" dirty="0" err="1" smtClean="0">
                <a:solidFill>
                  <a:srgbClr val="C00000"/>
                </a:solidFill>
              </a:rPr>
              <a:t>b</a:t>
            </a:r>
            <a:r>
              <a:rPr lang="zh-CN" altLang="en-US" sz="2200" dirty="0" smtClean="0"/>
              <a:t>，则上式可以写成</a:t>
            </a:r>
          </a:p>
          <a:p>
            <a:pPr lvl="2" eaLnBrk="1" hangingPunct="1">
              <a:buFont typeface="Wingdings" pitchFamily="2" charset="2"/>
              <a:buNone/>
            </a:pPr>
            <a:endParaRPr lang="zh-CN" altLang="en-US" sz="2200" dirty="0" smtClean="0"/>
          </a:p>
          <a:p>
            <a:pPr lvl="2" eaLnBrk="1" hangingPunct="1">
              <a:buFont typeface="Wingdings" pitchFamily="2" charset="2"/>
              <a:buNone/>
            </a:pPr>
            <a:endParaRPr lang="zh-CN" altLang="en-US" sz="2200" dirty="0" smtClean="0"/>
          </a:p>
          <a:p>
            <a:pPr lvl="2" eaLnBrk="1" hangingPunct="1">
              <a:buFont typeface="Wingdings" pitchFamily="2" charset="2"/>
              <a:buNone/>
            </a:pPr>
            <a:r>
              <a:rPr lang="zh-CN" altLang="en-US" sz="2200" dirty="0" smtClean="0"/>
              <a:t>	并且</a:t>
            </a:r>
          </a:p>
          <a:p>
            <a:pPr lvl="2" eaLnBrk="1" hangingPunct="1">
              <a:buFont typeface="Wingdings" pitchFamily="2" charset="2"/>
              <a:buNone/>
            </a:pPr>
            <a:endParaRPr lang="zh-CN" altLang="en-US" sz="2200" dirty="0" smtClean="0"/>
          </a:p>
          <a:p>
            <a:pPr lvl="2" eaLnBrk="1" hangingPunct="1">
              <a:lnSpc>
                <a:spcPct val="130000"/>
              </a:lnSpc>
              <a:buFont typeface="Wingdings" pitchFamily="2" charset="2"/>
              <a:buNone/>
            </a:pPr>
            <a:r>
              <a:rPr lang="zh-CN" altLang="en-US" sz="2200" dirty="0" smtClean="0"/>
              <a:t>	将上式代入误码率公式，</a:t>
            </a:r>
            <a:r>
              <a:rPr lang="zh-CN" altLang="en-US" sz="2200" dirty="0" smtClean="0"/>
              <a:t>得</a:t>
            </a:r>
            <a:r>
              <a:rPr lang="zh-CN" altLang="en-US" sz="2200" dirty="0" smtClean="0"/>
              <a:t>到</a:t>
            </a:r>
            <a:endParaRPr lang="en-US" altLang="zh-CN" sz="2200" dirty="0" smtClean="0"/>
          </a:p>
          <a:p>
            <a:pPr lvl="2" eaLnBrk="1" hangingPunct="1">
              <a:lnSpc>
                <a:spcPct val="130000"/>
              </a:lnSpc>
              <a:buFont typeface="Wingdings" pitchFamily="2" charset="2"/>
              <a:buNone/>
            </a:pPr>
            <a:endParaRPr lang="en-US" altLang="zh-CN" sz="2200" dirty="0"/>
          </a:p>
          <a:p>
            <a:pPr lvl="2" eaLnBrk="1" hangingPunct="1">
              <a:lnSpc>
                <a:spcPct val="130000"/>
              </a:lnSpc>
              <a:buFont typeface="Wingdings" pitchFamily="2" charset="2"/>
              <a:buNone/>
            </a:pPr>
            <a:endParaRPr lang="en-US" altLang="zh-CN" sz="2200" dirty="0" smtClean="0"/>
          </a:p>
          <a:p>
            <a:pPr lvl="2" eaLnBrk="1" hangingPunct="1">
              <a:lnSpc>
                <a:spcPct val="130000"/>
              </a:lnSpc>
              <a:buFont typeface="Wingdings" pitchFamily="2" charset="2"/>
              <a:buNone/>
            </a:pPr>
            <a:endParaRPr lang="en-US" altLang="zh-CN" sz="2200" dirty="0"/>
          </a:p>
          <a:p>
            <a:pPr lvl="2" eaLnBrk="1" hangingPunct="1">
              <a:lnSpc>
                <a:spcPct val="130000"/>
              </a:lnSpc>
              <a:buNone/>
            </a:pPr>
            <a:r>
              <a:rPr lang="zh-CN" altLang="en-US" sz="2200" dirty="0" smtClean="0"/>
              <a:t>   将</a:t>
            </a:r>
            <a:r>
              <a:rPr lang="zh-CN" altLang="en-US" sz="2200" dirty="0"/>
              <a:t>上式做变换，得到误码率最终表示</a:t>
            </a:r>
            <a:r>
              <a:rPr lang="zh-CN" altLang="en-US" sz="2200" dirty="0" smtClean="0"/>
              <a:t>式</a:t>
            </a:r>
            <a:endParaRPr lang="zh-CN" altLang="en-US" sz="2200" dirty="0"/>
          </a:p>
        </p:txBody>
      </p:sp>
      <p:sp>
        <p:nvSpPr>
          <p:cNvPr id="28677" name="Rectangle 5"/>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49156" name="Object 4"/>
          <p:cNvGraphicFramePr>
            <a:graphicFrameLocks noChangeAspect="1"/>
          </p:cNvGraphicFramePr>
          <p:nvPr/>
        </p:nvGraphicFramePr>
        <p:xfrm>
          <a:off x="3267075" y="1628775"/>
          <a:ext cx="2160588" cy="962025"/>
        </p:xfrm>
        <a:graphic>
          <a:graphicData uri="http://schemas.openxmlformats.org/presentationml/2006/ole">
            <mc:AlternateContent xmlns:mc="http://schemas.openxmlformats.org/markup-compatibility/2006">
              <mc:Choice xmlns:v="urn:schemas-microsoft-com:vml" Requires="v">
                <p:oleObj spid="_x0000_s28803" name="公式" r:id="rId3" imgW="1218671" imgH="545863" progId="Equation.3">
                  <p:embed/>
                </p:oleObj>
              </mc:Choice>
              <mc:Fallback>
                <p:oleObj name="公式" r:id="rId3" imgW="1218671" imgH="54586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075" y="1628775"/>
                        <a:ext cx="216058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9" name="Rectangle 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49158" name="Object 6"/>
          <p:cNvGraphicFramePr>
            <a:graphicFrameLocks noChangeAspect="1"/>
          </p:cNvGraphicFramePr>
          <p:nvPr/>
        </p:nvGraphicFramePr>
        <p:xfrm>
          <a:off x="3267075" y="2528888"/>
          <a:ext cx="5040313" cy="785812"/>
        </p:xfrm>
        <a:graphic>
          <a:graphicData uri="http://schemas.openxmlformats.org/presentationml/2006/ole">
            <mc:AlternateContent xmlns:mc="http://schemas.openxmlformats.org/markup-compatibility/2006">
              <mc:Choice xmlns:v="urn:schemas-microsoft-com:vml" Requires="v">
                <p:oleObj spid="_x0000_s28804" name="公式" r:id="rId5" imgW="2501900" imgH="393700" progId="Equation.3">
                  <p:embed/>
                </p:oleObj>
              </mc:Choice>
              <mc:Fallback>
                <p:oleObj name="公式" r:id="rId5" imgW="2501900" imgH="3937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7075" y="2528888"/>
                        <a:ext cx="504031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1" name="Rectangle 9"/>
          <p:cNvSpPr>
            <a:spLocks noChangeArrowheads="1"/>
          </p:cNvSpPr>
          <p:nvPr/>
        </p:nvSpPr>
        <p:spPr bwMode="auto">
          <a:xfrm>
            <a:off x="0" y="3148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49160" name="Object 8"/>
          <p:cNvGraphicFramePr>
            <a:graphicFrameLocks noChangeAspect="1"/>
          </p:cNvGraphicFramePr>
          <p:nvPr/>
        </p:nvGraphicFramePr>
        <p:xfrm>
          <a:off x="1916113" y="3698875"/>
          <a:ext cx="6030912" cy="1141413"/>
        </p:xfrm>
        <a:graphic>
          <a:graphicData uri="http://schemas.openxmlformats.org/presentationml/2006/ole">
            <mc:AlternateContent xmlns:mc="http://schemas.openxmlformats.org/markup-compatibility/2006">
              <mc:Choice xmlns:v="urn:schemas-microsoft-com:vml" Requires="v">
                <p:oleObj spid="_x0000_s28805" name="公式" r:id="rId7" imgW="2971800" imgH="558800" progId="Equation.3">
                  <p:embed/>
                </p:oleObj>
              </mc:Choice>
              <mc:Fallback>
                <p:oleObj name="公式" r:id="rId7" imgW="2971800" imgH="5588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6113" y="3698875"/>
                        <a:ext cx="6030912"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28685" name="Rectangle 13"/>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28687" name="Rectangle 15"/>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left)">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wipe(left)">
                                      <p:cBhvr>
                                        <p:cTn id="12" dur="500"/>
                                        <p:tgtEl>
                                          <p:spTgt spid="491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9155">
                                            <p:txEl>
                                              <p:pRg st="3" end="3"/>
                                            </p:txEl>
                                          </p:spTgt>
                                        </p:tgtEl>
                                        <p:attrNameLst>
                                          <p:attrName>style.visibility</p:attrName>
                                        </p:attrNameLst>
                                      </p:cBhvr>
                                      <p:to>
                                        <p:strVal val="visible"/>
                                      </p:to>
                                    </p:set>
                                    <p:animEffect transition="in" filter="wipe(left)">
                                      <p:cBhvr>
                                        <p:cTn id="17" dur="500"/>
                                        <p:tgtEl>
                                          <p:spTgt spid="49155">
                                            <p:txEl>
                                              <p:pRg st="3" end="3"/>
                                            </p:txEl>
                                          </p:spTgt>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49158"/>
                                        </p:tgtEl>
                                        <p:attrNameLst>
                                          <p:attrName>style.visibility</p:attrName>
                                        </p:attrNameLst>
                                      </p:cBhvr>
                                      <p:to>
                                        <p:strVal val="visible"/>
                                      </p:to>
                                    </p:set>
                                    <p:animEffect transition="in" filter="wipe(left)">
                                      <p:cBhvr>
                                        <p:cTn id="21" dur="500"/>
                                        <p:tgtEl>
                                          <p:spTgt spid="4915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49155">
                                            <p:txEl>
                                              <p:pRg st="5" end="5"/>
                                            </p:txEl>
                                          </p:spTgt>
                                        </p:tgtEl>
                                        <p:attrNameLst>
                                          <p:attrName>style.visibility</p:attrName>
                                        </p:attrNameLst>
                                      </p:cBhvr>
                                      <p:to>
                                        <p:strVal val="visible"/>
                                      </p:to>
                                    </p:set>
                                    <p:animEffect transition="in" filter="wipe(left)">
                                      <p:cBhvr>
                                        <p:cTn id="26" dur="500"/>
                                        <p:tgtEl>
                                          <p:spTgt spid="4915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9155">
                                            <p:txEl>
                                              <p:pRg st="9" end="9"/>
                                            </p:txEl>
                                          </p:spTgt>
                                        </p:tgtEl>
                                        <p:attrNameLst>
                                          <p:attrName>style.visibility</p:attrName>
                                        </p:attrNameLst>
                                      </p:cBhvr>
                                      <p:to>
                                        <p:strVal val="visible"/>
                                      </p:to>
                                    </p:set>
                                    <p:animEffect transition="in" filter="wipe(left)">
                                      <p:cBhvr>
                                        <p:cTn id="31" dur="500"/>
                                        <p:tgtEl>
                                          <p:spTgt spid="49155">
                                            <p:txEl>
                                              <p:pRg st="9" end="9"/>
                                            </p:txEl>
                                          </p:spTgt>
                                        </p:tgtEl>
                                      </p:cBhvr>
                                    </p:animEffect>
                                  </p:childTnLst>
                                </p:cTn>
                              </p:par>
                            </p:childTnLst>
                          </p:cTn>
                        </p:par>
                        <p:par>
                          <p:cTn id="32" fill="hold" nodeType="after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49160"/>
                                        </p:tgtEl>
                                        <p:attrNameLst>
                                          <p:attrName>style.visibility</p:attrName>
                                        </p:attrNameLst>
                                      </p:cBhvr>
                                      <p:to>
                                        <p:strVal val="visible"/>
                                      </p:to>
                                    </p:set>
                                    <p:animEffect transition="in" filter="wipe(left)">
                                      <p:cBhvr>
                                        <p:cTn id="35" dur="5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8DB7ED3B-ABED-44DD-948D-1D1B845005A7}" type="slidenum">
              <a:rPr lang="en-US" altLang="zh-CN" sz="1400" b="0" smtClean="0">
                <a:latin typeface="Tahoma" pitchFamily="34" charset="0"/>
                <a:ea typeface="宋体" charset="-122"/>
              </a:rPr>
              <a:pPr eaLnBrk="1" hangingPunct="1">
                <a:spcBef>
                  <a:spcPct val="0"/>
                </a:spcBef>
                <a:buClrTx/>
                <a:buSzTx/>
                <a:buFontTx/>
                <a:buNone/>
              </a:pPr>
              <a:t>28</a:t>
            </a:fld>
            <a:endParaRPr lang="en-US" altLang="zh-CN" sz="1400" b="0" smtClean="0">
              <a:latin typeface="Tahoma" pitchFamily="34" charset="0"/>
              <a:ea typeface="宋体" charset="-122"/>
            </a:endParaRPr>
          </a:p>
        </p:txBody>
      </p:sp>
      <p:sp>
        <p:nvSpPr>
          <p:cNvPr id="51203"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endParaRPr lang="en-US" altLang="zh-CN" dirty="0" smtClean="0"/>
          </a:p>
          <a:p>
            <a:pPr lvl="3" eaLnBrk="1" hangingPunct="1">
              <a:buFont typeface="Wingdings" pitchFamily="2" charset="2"/>
              <a:buNone/>
            </a:pPr>
            <a:endParaRPr lang="en-US" altLang="zh-CN" dirty="0" smtClean="0"/>
          </a:p>
          <a:p>
            <a:pPr lvl="3" eaLnBrk="1" hangingPunct="1">
              <a:buFont typeface="Wingdings" pitchFamily="2" charset="2"/>
              <a:buNone/>
            </a:pPr>
            <a:endParaRPr lang="en-US" altLang="zh-CN" dirty="0" smtClean="0"/>
          </a:p>
          <a:p>
            <a:pPr lvl="3" eaLnBrk="1" hangingPunct="1">
              <a:buFont typeface="Wingdings" pitchFamily="2" charset="2"/>
              <a:buNone/>
            </a:pPr>
            <a:r>
              <a:rPr lang="zh-CN" altLang="en-US" dirty="0" smtClean="0"/>
              <a:t>式中</a:t>
            </a:r>
          </a:p>
          <a:p>
            <a:pPr lvl="3" eaLnBrk="1" hangingPunct="1">
              <a:buFont typeface="Wingdings" pitchFamily="2" charset="2"/>
              <a:buNone/>
            </a:pPr>
            <a:r>
              <a:rPr lang="zh-CN" altLang="en-US" dirty="0" smtClean="0"/>
              <a:t>					</a:t>
            </a:r>
            <a:r>
              <a:rPr lang="en-US" altLang="zh-CN" dirty="0" smtClean="0"/>
              <a:t>— </a:t>
            </a:r>
            <a:r>
              <a:rPr lang="zh-CN" altLang="en-US" dirty="0" smtClean="0"/>
              <a:t>误差函数</a:t>
            </a:r>
          </a:p>
          <a:p>
            <a:pPr lvl="3" eaLnBrk="1" hangingPunct="1">
              <a:lnSpc>
                <a:spcPct val="180000"/>
              </a:lnSpc>
              <a:buFont typeface="Wingdings" pitchFamily="2" charset="2"/>
              <a:buNone/>
            </a:pPr>
            <a:r>
              <a:rPr lang="zh-CN" altLang="en-US" dirty="0" smtClean="0"/>
              <a:t>					 </a:t>
            </a:r>
            <a:r>
              <a:rPr lang="en-US" altLang="zh-CN" dirty="0" smtClean="0"/>
              <a:t>— </a:t>
            </a:r>
            <a:r>
              <a:rPr lang="zh-CN" altLang="en-US" dirty="0" smtClean="0"/>
              <a:t>补误差函数 </a:t>
            </a:r>
          </a:p>
          <a:p>
            <a:pPr lvl="3" eaLnBrk="1" hangingPunct="1">
              <a:buFont typeface="Wingdings" pitchFamily="2" charset="2"/>
              <a:buNone/>
            </a:pPr>
            <a:r>
              <a:rPr lang="zh-CN" altLang="en-US" dirty="0" smtClean="0"/>
              <a:t>		     </a:t>
            </a:r>
            <a:r>
              <a:rPr lang="en-US" altLang="zh-CN" i="1" dirty="0" err="1" smtClean="0"/>
              <a:t>E</a:t>
            </a:r>
            <a:r>
              <a:rPr lang="en-US" altLang="zh-CN" i="1" baseline="-25000" dirty="0" err="1" smtClean="0"/>
              <a:t>b</a:t>
            </a:r>
            <a:r>
              <a:rPr lang="en-US" altLang="zh-CN" dirty="0" smtClean="0"/>
              <a:t> — </a:t>
            </a:r>
            <a:r>
              <a:rPr lang="zh-CN" altLang="en-US" dirty="0" smtClean="0"/>
              <a:t>码元能量；</a:t>
            </a:r>
          </a:p>
          <a:p>
            <a:pPr lvl="3" eaLnBrk="1" hangingPunct="1">
              <a:buFont typeface="Wingdings" pitchFamily="2" charset="2"/>
              <a:buNone/>
            </a:pPr>
            <a:r>
              <a:rPr lang="zh-CN" altLang="en-US" dirty="0" smtClean="0"/>
              <a:t>	        </a:t>
            </a:r>
            <a:r>
              <a:rPr lang="zh-CN" altLang="en-US" i="1" dirty="0" smtClean="0">
                <a:sym typeface="Symbol" pitchFamily="18" charset="2"/>
              </a:rPr>
              <a:t></a:t>
            </a:r>
            <a:r>
              <a:rPr lang="zh-CN" altLang="en-US" dirty="0" smtClean="0"/>
              <a:t> </a:t>
            </a:r>
            <a:r>
              <a:rPr lang="en-US" altLang="zh-CN" dirty="0" smtClean="0"/>
              <a:t>— </a:t>
            </a:r>
            <a:r>
              <a:rPr lang="zh-CN" altLang="en-US" dirty="0" smtClean="0"/>
              <a:t>码元相关系数；</a:t>
            </a:r>
          </a:p>
          <a:p>
            <a:pPr lvl="3" eaLnBrk="1" hangingPunct="1">
              <a:buFont typeface="Wingdings" pitchFamily="2" charset="2"/>
              <a:buNone/>
            </a:pPr>
            <a:r>
              <a:rPr lang="zh-CN" altLang="en-US" dirty="0" smtClean="0"/>
              <a:t>	        </a:t>
            </a:r>
            <a:r>
              <a:rPr lang="en-US" altLang="zh-CN" i="1" dirty="0" smtClean="0"/>
              <a:t>n</a:t>
            </a:r>
            <a:r>
              <a:rPr lang="en-US" altLang="zh-CN" baseline="-25000" dirty="0" smtClean="0"/>
              <a:t>0</a:t>
            </a:r>
            <a:r>
              <a:rPr lang="en-US" altLang="zh-CN" dirty="0" smtClean="0"/>
              <a:t> — </a:t>
            </a:r>
            <a:r>
              <a:rPr lang="zh-CN" altLang="en-US" dirty="0" smtClean="0"/>
              <a:t>噪声功率谱密度。</a:t>
            </a:r>
          </a:p>
          <a:p>
            <a:pPr lvl="3" eaLnBrk="1" hangingPunct="1">
              <a:lnSpc>
                <a:spcPct val="120000"/>
              </a:lnSpc>
              <a:buFont typeface="Wingdings" pitchFamily="2" charset="2"/>
              <a:buNone/>
            </a:pPr>
            <a:r>
              <a:rPr lang="zh-CN" altLang="en-US" dirty="0" smtClean="0"/>
              <a:t>	上式是一个非常重要的理论公式，它</a:t>
            </a:r>
            <a:r>
              <a:rPr lang="zh-CN" altLang="en-US" dirty="0" smtClean="0">
                <a:solidFill>
                  <a:srgbClr val="0000FF"/>
                </a:solidFill>
              </a:rPr>
              <a:t>给出了</a:t>
            </a:r>
            <a:r>
              <a:rPr lang="zh-CN" altLang="en-US" b="1" dirty="0" smtClean="0">
                <a:solidFill>
                  <a:srgbClr val="0000FF"/>
                </a:solidFill>
              </a:rPr>
              <a:t>理论上二进制等能量数字信号误码率的最佳（最小可能）值</a:t>
            </a:r>
            <a:r>
              <a:rPr lang="zh-CN" altLang="en-US" dirty="0" smtClean="0"/>
              <a:t>。在下图中画出了它的曲线。实际通信系统中得到的误码率只可能比它差，但是绝对不可能超过它。</a:t>
            </a:r>
          </a:p>
        </p:txBody>
      </p:sp>
      <p:graphicFrame>
        <p:nvGraphicFramePr>
          <p:cNvPr id="31749" name="Object 4"/>
          <p:cNvGraphicFramePr>
            <a:graphicFrameLocks noChangeAspect="1"/>
          </p:cNvGraphicFramePr>
          <p:nvPr/>
        </p:nvGraphicFramePr>
        <p:xfrm>
          <a:off x="1827213" y="1255713"/>
          <a:ext cx="6300787" cy="1047750"/>
        </p:xfrm>
        <a:graphic>
          <a:graphicData uri="http://schemas.openxmlformats.org/presentationml/2006/ole">
            <mc:AlternateContent xmlns:mc="http://schemas.openxmlformats.org/markup-compatibility/2006">
              <mc:Choice xmlns:v="urn:schemas-microsoft-com:vml" Requires="v">
                <p:oleObj spid="_x0000_s31819" name="公式" r:id="rId3" imgW="3213100" imgH="533400" progId="Equation.3">
                  <p:embed/>
                </p:oleObj>
              </mc:Choice>
              <mc:Fallback>
                <p:oleObj name="公式" r:id="rId3" imgW="3213100" imgH="533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3" y="1255713"/>
                        <a:ext cx="6300787" cy="1047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0"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51205" name="Object 5"/>
          <p:cNvGraphicFramePr>
            <a:graphicFrameLocks noChangeAspect="1"/>
          </p:cNvGraphicFramePr>
          <p:nvPr/>
        </p:nvGraphicFramePr>
        <p:xfrm>
          <a:off x="2141538" y="2663825"/>
          <a:ext cx="2430462" cy="741363"/>
        </p:xfrm>
        <a:graphic>
          <a:graphicData uri="http://schemas.openxmlformats.org/presentationml/2006/ole">
            <mc:AlternateContent xmlns:mc="http://schemas.openxmlformats.org/markup-compatibility/2006">
              <mc:Choice xmlns:v="urn:schemas-microsoft-com:vml" Requires="v">
                <p:oleObj spid="_x0000_s31820" name="公式" r:id="rId5" imgW="1371600" imgH="419100" progId="Equation.3">
                  <p:embed/>
                </p:oleObj>
              </mc:Choice>
              <mc:Fallback>
                <p:oleObj name="公式" r:id="rId5" imgW="1371600" imgH="4191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1538" y="2663825"/>
                        <a:ext cx="2430462"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07" name="Object 7"/>
          <p:cNvGraphicFramePr>
            <a:graphicFrameLocks noChangeAspect="1"/>
          </p:cNvGraphicFramePr>
          <p:nvPr/>
        </p:nvGraphicFramePr>
        <p:xfrm>
          <a:off x="2185988" y="3473450"/>
          <a:ext cx="2430462" cy="401638"/>
        </p:xfrm>
        <a:graphic>
          <a:graphicData uri="http://schemas.openxmlformats.org/presentationml/2006/ole">
            <mc:AlternateContent xmlns:mc="http://schemas.openxmlformats.org/markup-compatibility/2006">
              <mc:Choice xmlns:v="urn:schemas-microsoft-com:vml" Requires="v">
                <p:oleObj spid="_x0000_s31821" name="公式" r:id="rId7" imgW="1206500" imgH="203200" progId="Equation.3">
                  <p:embed/>
                </p:oleObj>
              </mc:Choice>
              <mc:Fallback>
                <p:oleObj name="公式" r:id="rId7" imgW="1206500" imgH="2032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5988" y="3473450"/>
                        <a:ext cx="24304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1203">
                                            <p:txEl>
                                              <p:pRg st="3" end="3"/>
                                            </p:txEl>
                                          </p:spTgt>
                                        </p:tgtEl>
                                        <p:attrNameLst>
                                          <p:attrName>style.visibility</p:attrName>
                                        </p:attrNameLst>
                                      </p:cBhvr>
                                      <p:to>
                                        <p:strVal val="visible"/>
                                      </p:to>
                                    </p:set>
                                    <p:animEffect transition="in" filter="wipe(up)">
                                      <p:cBhvr>
                                        <p:cTn id="7" dur="500"/>
                                        <p:tgtEl>
                                          <p:spTgt spid="51203">
                                            <p:txEl>
                                              <p:pRg st="3" end="3"/>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1205"/>
                                        </p:tgtEl>
                                        <p:attrNameLst>
                                          <p:attrName>style.visibility</p:attrName>
                                        </p:attrNameLst>
                                      </p:cBhvr>
                                      <p:to>
                                        <p:strVal val="visible"/>
                                      </p:to>
                                    </p:set>
                                    <p:animEffect transition="in" filter="wipe(up)">
                                      <p:cBhvr>
                                        <p:cTn id="11" dur="500"/>
                                        <p:tgtEl>
                                          <p:spTgt spid="51205"/>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51203">
                                            <p:txEl>
                                              <p:pRg st="4" end="4"/>
                                            </p:txEl>
                                          </p:spTgt>
                                        </p:tgtEl>
                                        <p:attrNameLst>
                                          <p:attrName>style.visibility</p:attrName>
                                        </p:attrNameLst>
                                      </p:cBhvr>
                                      <p:to>
                                        <p:strVal val="visible"/>
                                      </p:to>
                                    </p:set>
                                    <p:animEffect transition="in" filter="wipe(up)">
                                      <p:cBhvr>
                                        <p:cTn id="15" dur="500"/>
                                        <p:tgtEl>
                                          <p:spTgt spid="51203">
                                            <p:txEl>
                                              <p:pRg st="4" end="4"/>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51207"/>
                                        </p:tgtEl>
                                        <p:attrNameLst>
                                          <p:attrName>style.visibility</p:attrName>
                                        </p:attrNameLst>
                                      </p:cBhvr>
                                      <p:to>
                                        <p:strVal val="visible"/>
                                      </p:to>
                                    </p:set>
                                    <p:animEffect transition="in" filter="wipe(up)">
                                      <p:cBhvr>
                                        <p:cTn id="19" dur="500"/>
                                        <p:tgtEl>
                                          <p:spTgt spid="51207"/>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51203">
                                            <p:txEl>
                                              <p:pRg st="5" end="5"/>
                                            </p:txEl>
                                          </p:spTgt>
                                        </p:tgtEl>
                                        <p:attrNameLst>
                                          <p:attrName>style.visibility</p:attrName>
                                        </p:attrNameLst>
                                      </p:cBhvr>
                                      <p:to>
                                        <p:strVal val="visible"/>
                                      </p:to>
                                    </p:set>
                                    <p:animEffect transition="in" filter="wipe(up)">
                                      <p:cBhvr>
                                        <p:cTn id="23" dur="500"/>
                                        <p:tgtEl>
                                          <p:spTgt spid="51203">
                                            <p:txEl>
                                              <p:pRg st="5" end="5"/>
                                            </p:txEl>
                                          </p:spTgt>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51203">
                                            <p:txEl>
                                              <p:pRg st="6" end="6"/>
                                            </p:txEl>
                                          </p:spTgt>
                                        </p:tgtEl>
                                        <p:attrNameLst>
                                          <p:attrName>style.visibility</p:attrName>
                                        </p:attrNameLst>
                                      </p:cBhvr>
                                      <p:to>
                                        <p:strVal val="visible"/>
                                      </p:to>
                                    </p:set>
                                    <p:animEffect transition="in" filter="wipe(up)">
                                      <p:cBhvr>
                                        <p:cTn id="27" dur="500"/>
                                        <p:tgtEl>
                                          <p:spTgt spid="51203">
                                            <p:txEl>
                                              <p:pRg st="6" end="6"/>
                                            </p:txEl>
                                          </p:spTgt>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51203">
                                            <p:txEl>
                                              <p:pRg st="7" end="7"/>
                                            </p:txEl>
                                          </p:spTgt>
                                        </p:tgtEl>
                                        <p:attrNameLst>
                                          <p:attrName>style.visibility</p:attrName>
                                        </p:attrNameLst>
                                      </p:cBhvr>
                                      <p:to>
                                        <p:strVal val="visible"/>
                                      </p:to>
                                    </p:set>
                                    <p:animEffect transition="in" filter="wipe(up)">
                                      <p:cBhvr>
                                        <p:cTn id="31" dur="500"/>
                                        <p:tgtEl>
                                          <p:spTgt spid="51203">
                                            <p:txEl>
                                              <p:pRg st="7" end="7"/>
                                            </p:txEl>
                                          </p:spTgt>
                                        </p:tgtEl>
                                      </p:cBhvr>
                                    </p:animEffect>
                                  </p:childTnLst>
                                </p:cTn>
                              </p:par>
                            </p:childTnLst>
                          </p:cTn>
                        </p:par>
                        <p:par>
                          <p:cTn id="32" fill="hold" nodeType="afterGroup">
                            <p:stCondLst>
                              <p:cond delay="3500"/>
                            </p:stCondLst>
                            <p:childTnLst>
                              <p:par>
                                <p:cTn id="33" presetID="22" presetClass="entr" presetSubtype="1" fill="hold" nodeType="afterEffect">
                                  <p:stCondLst>
                                    <p:cond delay="0"/>
                                  </p:stCondLst>
                                  <p:childTnLst>
                                    <p:set>
                                      <p:cBhvr>
                                        <p:cTn id="34" dur="1" fill="hold">
                                          <p:stCondLst>
                                            <p:cond delay="0"/>
                                          </p:stCondLst>
                                        </p:cTn>
                                        <p:tgtEl>
                                          <p:spTgt spid="51203">
                                            <p:txEl>
                                              <p:pRg st="8" end="8"/>
                                            </p:txEl>
                                          </p:spTgt>
                                        </p:tgtEl>
                                        <p:attrNameLst>
                                          <p:attrName>style.visibility</p:attrName>
                                        </p:attrNameLst>
                                      </p:cBhvr>
                                      <p:to>
                                        <p:strVal val="visible"/>
                                      </p:to>
                                    </p:set>
                                    <p:animEffect transition="in" filter="wipe(up)">
                                      <p:cBhvr>
                                        <p:cTn id="35" dur="500"/>
                                        <p:tgtEl>
                                          <p:spTgt spid="51203">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51203">
                                            <p:txEl>
                                              <p:pRg st="9" end="9"/>
                                            </p:txEl>
                                          </p:spTgt>
                                        </p:tgtEl>
                                        <p:attrNameLst>
                                          <p:attrName>style.visibility</p:attrName>
                                        </p:attrNameLst>
                                      </p:cBhvr>
                                      <p:to>
                                        <p:strVal val="visible"/>
                                      </p:to>
                                    </p:set>
                                    <p:animEffect transition="in" filter="wipe(up)">
                                      <p:cBhvr>
                                        <p:cTn id="40" dur="500"/>
                                        <p:tgtEl>
                                          <p:spTgt spid="512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6B6C7699-5292-4DCF-9C67-4EB693721A8C}" type="slidenum">
              <a:rPr lang="en-US" altLang="zh-CN" sz="1400" b="0" smtClean="0">
                <a:latin typeface="Tahoma" pitchFamily="34" charset="0"/>
                <a:ea typeface="宋体" charset="-122"/>
              </a:rPr>
              <a:pPr eaLnBrk="1" hangingPunct="1">
                <a:spcBef>
                  <a:spcPct val="0"/>
                </a:spcBef>
                <a:buClrTx/>
                <a:buSzTx/>
                <a:buFontTx/>
                <a:buNone/>
              </a:pPr>
              <a:t>29</a:t>
            </a:fld>
            <a:endParaRPr lang="en-US" altLang="zh-CN" sz="1400" b="0" smtClean="0">
              <a:latin typeface="Tahoma" pitchFamily="34" charset="0"/>
              <a:ea typeface="宋体" charset="-122"/>
            </a:endParaRPr>
          </a:p>
        </p:txBody>
      </p:sp>
      <p:sp>
        <p:nvSpPr>
          <p:cNvPr id="32772" name="Rectangle 3"/>
          <p:cNvSpPr>
            <a:spLocks noGrp="1" noChangeArrowheads="1"/>
          </p:cNvSpPr>
          <p:nvPr>
            <p:ph type="body" idx="1"/>
          </p:nvPr>
        </p:nvSpPr>
        <p:spPr/>
        <p:txBody>
          <a:bodyPr/>
          <a:lstStyle/>
          <a:p>
            <a:pPr lvl="1" eaLnBrk="1" hangingPunct="1"/>
            <a:r>
              <a:rPr lang="zh-CN" altLang="en-US" sz="2400" smtClean="0"/>
              <a:t>误码率曲线</a:t>
            </a:r>
          </a:p>
        </p:txBody>
      </p:sp>
      <p:grpSp>
        <p:nvGrpSpPr>
          <p:cNvPr id="32773" name="Group 8"/>
          <p:cNvGrpSpPr>
            <a:grpSpLocks/>
          </p:cNvGrpSpPr>
          <p:nvPr/>
        </p:nvGrpSpPr>
        <p:grpSpPr bwMode="auto">
          <a:xfrm>
            <a:off x="3357563" y="1268413"/>
            <a:ext cx="5624512" cy="5356225"/>
            <a:chOff x="2200" y="799"/>
            <a:chExt cx="2935" cy="3374"/>
          </a:xfrm>
        </p:grpSpPr>
        <p:pic>
          <p:nvPicPr>
            <p:cNvPr id="32774" name="Picture 5" descr="最佳误码率"/>
            <p:cNvPicPr>
              <a:picLocks noChangeAspect="1" noChangeArrowheads="1"/>
            </p:cNvPicPr>
            <p:nvPr/>
          </p:nvPicPr>
          <p:blipFill>
            <a:blip r:embed="rId2">
              <a:extLst>
                <a:ext uri="{28A0092B-C50C-407E-A947-70E740481C1C}">
                  <a14:useLocalDpi xmlns:a14="http://schemas.microsoft.com/office/drawing/2010/main" val="0"/>
                </a:ext>
              </a:extLst>
            </a:blip>
            <a:srcRect l="8443" t="6476" r="10381" b="4358"/>
            <a:stretch>
              <a:fillRect/>
            </a:stretch>
          </p:blipFill>
          <p:spPr bwMode="auto">
            <a:xfrm>
              <a:off x="2200" y="799"/>
              <a:ext cx="2935" cy="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7"/>
            <p:cNvSpPr txBox="1">
              <a:spLocks noChangeArrowheads="1"/>
            </p:cNvSpPr>
            <p:nvPr/>
          </p:nvSpPr>
          <p:spPr bwMode="auto">
            <a:xfrm>
              <a:off x="4723" y="3918"/>
              <a:ext cx="198" cy="1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50000"/>
                </a:spcBef>
                <a:buClrTx/>
                <a:buSzTx/>
                <a:buFontTx/>
                <a:buNone/>
              </a:pPr>
              <a:r>
                <a:rPr lang="en-US" altLang="zh-CN" sz="1200" b="0">
                  <a:latin typeface="Tahoma" pitchFamily="34" charset="0"/>
                  <a:ea typeface="宋体" charset="-122"/>
                </a:rPr>
                <a:t>dB</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F5F816D4-4ED7-4530-A658-5D5903CEC5A1}" type="slidenum">
              <a:rPr lang="en-US" altLang="zh-CN" sz="1400" b="0" smtClean="0">
                <a:latin typeface="Tahoma" pitchFamily="34" charset="0"/>
                <a:ea typeface="宋体" charset="-122"/>
              </a:rPr>
              <a:pPr eaLnBrk="1" hangingPunct="1">
                <a:spcBef>
                  <a:spcPct val="0"/>
                </a:spcBef>
                <a:buClrTx/>
                <a:buSzTx/>
                <a:buFontTx/>
                <a:buNone/>
              </a:pPr>
              <a:t>3</a:t>
            </a:fld>
            <a:endParaRPr lang="en-US" altLang="zh-CN" sz="1400" b="0" smtClean="0">
              <a:latin typeface="Tahoma" pitchFamily="34" charset="0"/>
              <a:ea typeface="宋体" charset="-122"/>
            </a:endParaRPr>
          </a:p>
        </p:txBody>
      </p:sp>
      <p:sp>
        <p:nvSpPr>
          <p:cNvPr id="4099" name="Rectangle 2"/>
          <p:cNvSpPr>
            <a:spLocks noGrp="1" noChangeArrowheads="1"/>
          </p:cNvSpPr>
          <p:nvPr>
            <p:ph type="title"/>
          </p:nvPr>
        </p:nvSpPr>
        <p:spPr>
          <a:xfrm>
            <a:off x="1106488" y="214313"/>
            <a:ext cx="7837487" cy="919162"/>
          </a:xfrm>
        </p:spPr>
        <p:txBody>
          <a:bodyPr/>
          <a:lstStyle/>
          <a:p>
            <a:pPr eaLnBrk="1" hangingPunct="1"/>
            <a:r>
              <a:rPr lang="en-US" altLang="zh-CN" sz="4400" b="1" dirty="0"/>
              <a:t>10.1</a:t>
            </a:r>
            <a:r>
              <a:rPr lang="zh-CN" altLang="en-US" sz="4400" b="1" dirty="0"/>
              <a:t>数字信号的统计特性</a:t>
            </a:r>
          </a:p>
        </p:txBody>
      </p:sp>
      <p:sp>
        <p:nvSpPr>
          <p:cNvPr id="22531" name="Rectangle 3"/>
          <p:cNvSpPr>
            <a:spLocks noGrp="1" noChangeArrowheads="1"/>
          </p:cNvSpPr>
          <p:nvPr>
            <p:ph type="body" idx="1"/>
          </p:nvPr>
        </p:nvSpPr>
        <p:spPr>
          <a:xfrm>
            <a:off x="1016000" y="1223963"/>
            <a:ext cx="8128000" cy="5634037"/>
          </a:xfrm>
        </p:spPr>
        <p:txBody>
          <a:bodyPr/>
          <a:lstStyle/>
          <a:p>
            <a:pPr lvl="1" eaLnBrk="1" hangingPunct="1">
              <a:lnSpc>
                <a:spcPct val="130000"/>
              </a:lnSpc>
            </a:pPr>
            <a:r>
              <a:rPr lang="zh-CN" altLang="en-US" sz="2200" dirty="0" smtClean="0"/>
              <a:t>数字通信系统</a:t>
            </a:r>
            <a:r>
              <a:rPr lang="en-US" altLang="zh-CN" sz="2200" dirty="0" smtClean="0">
                <a:sym typeface="Wingdings" pitchFamily="2" charset="2"/>
              </a:rPr>
              <a:t></a:t>
            </a:r>
            <a:r>
              <a:rPr lang="zh-CN" altLang="en-US" sz="2200" dirty="0" smtClean="0">
                <a:sym typeface="Wingdings" pitchFamily="2" charset="2"/>
              </a:rPr>
              <a:t>信号码元</a:t>
            </a:r>
            <a:r>
              <a:rPr lang="en-US" altLang="zh-CN" sz="2200" dirty="0" smtClean="0">
                <a:sym typeface="Wingdings" pitchFamily="2" charset="2"/>
              </a:rPr>
              <a:t>+</a:t>
            </a:r>
            <a:r>
              <a:rPr lang="zh-CN" altLang="en-US" sz="2200" dirty="0" smtClean="0">
                <a:sym typeface="Wingdings" pitchFamily="2" charset="2"/>
              </a:rPr>
              <a:t>噪声</a:t>
            </a:r>
            <a:r>
              <a:rPr lang="en-US" altLang="zh-CN" sz="2200" dirty="0" smtClean="0">
                <a:sym typeface="Wingdings" pitchFamily="2" charset="2"/>
              </a:rPr>
              <a:t></a:t>
            </a:r>
            <a:r>
              <a:rPr lang="zh-CN" altLang="en-US" sz="2200" dirty="0" smtClean="0">
                <a:sym typeface="Wingdings" pitchFamily="2" charset="2"/>
              </a:rPr>
              <a:t>误码</a:t>
            </a:r>
            <a:r>
              <a:rPr lang="en-US" altLang="zh-CN" sz="2200" dirty="0" smtClean="0">
                <a:sym typeface="Wingdings" pitchFamily="2" charset="2"/>
              </a:rPr>
              <a:t>——</a:t>
            </a:r>
            <a:r>
              <a:rPr lang="zh-CN" altLang="en-US" sz="2200" dirty="0" smtClean="0">
                <a:sym typeface="Wingdings" pitchFamily="2" charset="2"/>
              </a:rPr>
              <a:t>误码率</a:t>
            </a:r>
            <a:endParaRPr lang="en-US" altLang="zh-CN" sz="2200" dirty="0" smtClean="0"/>
          </a:p>
          <a:p>
            <a:pPr lvl="1" eaLnBrk="1" hangingPunct="1">
              <a:lnSpc>
                <a:spcPct val="130000"/>
              </a:lnSpc>
            </a:pPr>
            <a:r>
              <a:rPr lang="zh-CN" altLang="en-US" sz="2200" dirty="0" smtClean="0"/>
              <a:t>以二进制数字通信系统为例研究</a:t>
            </a:r>
            <a:r>
              <a:rPr lang="zh-CN" altLang="en-US" sz="2200" dirty="0" smtClean="0">
                <a:solidFill>
                  <a:srgbClr val="C00000"/>
                </a:solidFill>
              </a:rPr>
              <a:t>接收电压的统计特性</a:t>
            </a:r>
            <a:r>
              <a:rPr lang="zh-CN" altLang="en-US" sz="2200" dirty="0" smtClean="0"/>
              <a:t>。</a:t>
            </a:r>
          </a:p>
          <a:p>
            <a:pPr lvl="1" eaLnBrk="1" hangingPunct="1">
              <a:lnSpc>
                <a:spcPct val="130000"/>
              </a:lnSpc>
            </a:pPr>
            <a:r>
              <a:rPr lang="zh-CN" altLang="en-US" sz="2200" dirty="0"/>
              <a:t>采取</a:t>
            </a:r>
            <a:r>
              <a:rPr lang="zh-CN" altLang="en-US" sz="2200" b="1" dirty="0">
                <a:solidFill>
                  <a:srgbClr val="0000FF"/>
                </a:solidFill>
              </a:rPr>
              <a:t>抽样</a:t>
            </a:r>
            <a:r>
              <a:rPr lang="zh-CN" altLang="en-US" sz="2200" dirty="0"/>
              <a:t>的方式考察接受电压。设</a:t>
            </a:r>
            <a:r>
              <a:rPr lang="zh-CN" altLang="en-US" sz="2200" dirty="0" smtClean="0"/>
              <a:t>：</a:t>
            </a:r>
            <a:endParaRPr lang="en-US" altLang="zh-CN" sz="2200" dirty="0" smtClean="0"/>
          </a:p>
          <a:p>
            <a:pPr lvl="2" eaLnBrk="1" hangingPunct="1">
              <a:lnSpc>
                <a:spcPct val="130000"/>
              </a:lnSpc>
            </a:pPr>
            <a:r>
              <a:rPr lang="zh-CN" altLang="en-US" sz="1800" dirty="0" smtClean="0"/>
              <a:t>噪声是均值为</a:t>
            </a:r>
            <a:r>
              <a:rPr lang="en-US" altLang="zh-CN" sz="1800" dirty="0" smtClean="0"/>
              <a:t>0</a:t>
            </a:r>
            <a:r>
              <a:rPr lang="zh-CN" altLang="en-US" sz="1800" dirty="0" smtClean="0"/>
              <a:t>的带限高斯白噪声，单边功率谱密度 </a:t>
            </a:r>
            <a:r>
              <a:rPr lang="en-US" altLang="zh-CN" sz="1800" i="1" dirty="0" smtClean="0"/>
              <a:t>n</a:t>
            </a:r>
            <a:r>
              <a:rPr lang="en-US" altLang="zh-CN" sz="1800" baseline="-25000" dirty="0" smtClean="0"/>
              <a:t>0</a:t>
            </a:r>
            <a:r>
              <a:rPr lang="zh-CN" altLang="en-US" sz="1800" dirty="0" smtClean="0"/>
              <a:t>；</a:t>
            </a:r>
            <a:endParaRPr lang="en-US" altLang="zh-CN" sz="1800" dirty="0" smtClean="0"/>
          </a:p>
          <a:p>
            <a:pPr lvl="2" eaLnBrk="1" hangingPunct="1">
              <a:lnSpc>
                <a:spcPct val="130000"/>
              </a:lnSpc>
            </a:pPr>
            <a:r>
              <a:rPr lang="zh-CN" altLang="en-US" sz="1800" dirty="0" smtClean="0"/>
              <a:t>发送的二进制码元为“</a:t>
            </a:r>
            <a:r>
              <a:rPr lang="en-US" altLang="zh-CN" sz="1800" dirty="0" smtClean="0"/>
              <a:t>0</a:t>
            </a:r>
            <a:r>
              <a:rPr lang="zh-CN" altLang="en-US" sz="1800" dirty="0" smtClean="0"/>
              <a:t>”和“</a:t>
            </a:r>
            <a:r>
              <a:rPr lang="en-US" altLang="zh-CN" sz="1800" dirty="0" smtClean="0"/>
              <a:t>1</a:t>
            </a:r>
            <a:r>
              <a:rPr lang="zh-CN" altLang="en-US" sz="1800" dirty="0" smtClean="0"/>
              <a:t>”，其发送概率</a:t>
            </a:r>
            <a:r>
              <a:rPr lang="en-US" altLang="zh-CN" sz="1800" i="1" dirty="0" smtClean="0"/>
              <a:t>P</a:t>
            </a:r>
            <a:r>
              <a:rPr lang="en-US" altLang="zh-CN" sz="1800" dirty="0" smtClean="0"/>
              <a:t>(0)</a:t>
            </a:r>
            <a:r>
              <a:rPr lang="zh-CN" altLang="en-US" sz="1800" dirty="0" smtClean="0"/>
              <a:t>和</a:t>
            </a:r>
            <a:r>
              <a:rPr lang="en-US" altLang="zh-CN" sz="1800" i="1" dirty="0" smtClean="0"/>
              <a:t>P</a:t>
            </a:r>
            <a:r>
              <a:rPr lang="en-US" altLang="zh-CN" sz="1800" dirty="0" smtClean="0"/>
              <a:t>(1)</a:t>
            </a:r>
            <a:r>
              <a:rPr lang="zh-CN" altLang="en-US" sz="1800" dirty="0" smtClean="0"/>
              <a:t>，则有</a:t>
            </a:r>
          </a:p>
          <a:p>
            <a:pPr lvl="1" eaLnBrk="1" hangingPunct="1">
              <a:lnSpc>
                <a:spcPct val="130000"/>
              </a:lnSpc>
              <a:buFont typeface="Wingdings" pitchFamily="2" charset="2"/>
              <a:buNone/>
            </a:pPr>
            <a:r>
              <a:rPr lang="zh-CN" altLang="en-US" sz="2200" dirty="0" smtClean="0"/>
              <a:t>				</a:t>
            </a:r>
            <a:r>
              <a:rPr lang="en-US" altLang="zh-CN" sz="2200" i="1" dirty="0" smtClean="0"/>
              <a:t>P</a:t>
            </a:r>
            <a:r>
              <a:rPr lang="en-US" altLang="zh-CN" sz="2200" dirty="0" smtClean="0"/>
              <a:t>(0) + </a:t>
            </a:r>
            <a:r>
              <a:rPr lang="en-US" altLang="zh-CN" sz="2200" i="1" dirty="0" smtClean="0"/>
              <a:t>P</a:t>
            </a:r>
            <a:r>
              <a:rPr lang="en-US" altLang="zh-CN" sz="2200" dirty="0" smtClean="0"/>
              <a:t>(1) = 1	</a:t>
            </a:r>
          </a:p>
          <a:p>
            <a:pPr lvl="1" eaLnBrk="1" hangingPunct="1">
              <a:lnSpc>
                <a:spcPct val="130000"/>
              </a:lnSpc>
            </a:pPr>
            <a:r>
              <a:rPr lang="zh-CN" altLang="en-US" sz="2200" dirty="0" smtClean="0"/>
              <a:t>若系统的基带截止频率小于</a:t>
            </a:r>
            <a:r>
              <a:rPr lang="en-US" altLang="zh-CN" sz="2200" i="1" dirty="0" err="1" smtClean="0"/>
              <a:t>f</a:t>
            </a:r>
            <a:r>
              <a:rPr lang="en-US" altLang="zh-CN" sz="2200" i="1" baseline="-25000" dirty="0" err="1" smtClean="0"/>
              <a:t>H</a:t>
            </a:r>
            <a:r>
              <a:rPr lang="zh-CN" altLang="en-US" sz="2200" dirty="0" smtClean="0"/>
              <a:t>，抽样速率 </a:t>
            </a:r>
            <a:r>
              <a:rPr lang="en-US" altLang="zh-CN" sz="2200" i="1" dirty="0" err="1" smtClean="0"/>
              <a:t>f</a:t>
            </a:r>
            <a:r>
              <a:rPr lang="en-US" altLang="zh-CN" sz="2200" baseline="-25000" dirty="0" err="1" smtClean="0"/>
              <a:t>s</a:t>
            </a:r>
            <a:r>
              <a:rPr lang="en-US" altLang="zh-CN" sz="2200" dirty="0" smtClean="0"/>
              <a:t> ≤ 2</a:t>
            </a:r>
            <a:r>
              <a:rPr lang="en-US" altLang="zh-CN" sz="2200" i="1" dirty="0" smtClean="0"/>
              <a:t>f</a:t>
            </a:r>
            <a:r>
              <a:rPr lang="en-US" altLang="zh-CN" sz="2200" i="1" baseline="-25000" dirty="0" smtClean="0"/>
              <a:t>H</a:t>
            </a:r>
            <a:r>
              <a:rPr lang="zh-CN" altLang="en-US" sz="2200" dirty="0" smtClean="0"/>
              <a:t> ，接收电压可以用其抽样值表示。</a:t>
            </a:r>
          </a:p>
          <a:p>
            <a:pPr lvl="1" eaLnBrk="1" hangingPunct="1">
              <a:lnSpc>
                <a:spcPct val="130000"/>
              </a:lnSpc>
            </a:pPr>
            <a:r>
              <a:rPr lang="zh-CN" altLang="en-US" sz="2200" dirty="0" smtClean="0"/>
              <a:t>设在一个码元持续时间</a:t>
            </a:r>
            <a:r>
              <a:rPr lang="en-US" altLang="zh-CN" sz="2200" i="1" dirty="0" err="1" smtClean="0"/>
              <a:t>T</a:t>
            </a:r>
            <a:r>
              <a:rPr lang="en-US" altLang="zh-CN" sz="2200" baseline="-25000" dirty="0" err="1" smtClean="0"/>
              <a:t>s</a:t>
            </a:r>
            <a:r>
              <a:rPr lang="zh-CN" altLang="en-US" sz="2200" dirty="0" smtClean="0"/>
              <a:t>内以</a:t>
            </a:r>
            <a:r>
              <a:rPr lang="en-US" altLang="zh-CN" sz="2200" dirty="0" smtClean="0"/>
              <a:t>2</a:t>
            </a:r>
            <a:r>
              <a:rPr lang="en-US" altLang="zh-CN" sz="2200" i="1" dirty="0" smtClean="0"/>
              <a:t>f</a:t>
            </a:r>
            <a:r>
              <a:rPr lang="en-US" altLang="zh-CN" sz="2200" i="1" baseline="-25000" dirty="0" smtClean="0"/>
              <a:t>H</a:t>
            </a:r>
            <a:r>
              <a:rPr lang="zh-CN" altLang="en-US" sz="2200" dirty="0" smtClean="0"/>
              <a:t>的速率抽样，得 </a:t>
            </a:r>
            <a:r>
              <a:rPr lang="en-US" altLang="zh-CN" sz="2200" i="1" dirty="0" smtClean="0"/>
              <a:t>k </a:t>
            </a:r>
            <a:r>
              <a:rPr lang="zh-CN" altLang="en-US" sz="2200" dirty="0" smtClean="0"/>
              <a:t>个抽样值：</a:t>
            </a:r>
            <a:r>
              <a:rPr lang="en-US" altLang="zh-CN" sz="2200" i="1" dirty="0" smtClean="0"/>
              <a:t>k </a:t>
            </a:r>
            <a:r>
              <a:rPr lang="zh-CN" altLang="en-US" sz="2200" dirty="0" smtClean="0"/>
              <a:t>＝ </a:t>
            </a:r>
            <a:r>
              <a:rPr lang="en-US" altLang="zh-CN" sz="2200" dirty="0" smtClean="0"/>
              <a:t>2</a:t>
            </a:r>
            <a:r>
              <a:rPr lang="en-US" altLang="zh-CN" sz="2200" i="1" dirty="0" smtClean="0"/>
              <a:t>f</a:t>
            </a:r>
            <a:r>
              <a:rPr lang="en-US" altLang="zh-CN" sz="2200" baseline="-25000" dirty="0" smtClean="0"/>
              <a:t>H</a:t>
            </a:r>
            <a:r>
              <a:rPr lang="en-US" altLang="zh-CN" sz="2200" i="1" dirty="0" smtClean="0"/>
              <a:t>T</a:t>
            </a:r>
            <a:r>
              <a:rPr lang="en-US" altLang="zh-CN" sz="2200" baseline="-25000" dirty="0" smtClean="0"/>
              <a:t>s</a:t>
            </a:r>
            <a:r>
              <a:rPr lang="zh-CN" altLang="en-US" sz="22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left)">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up)">
                                      <p:cBhvr>
                                        <p:cTn id="17" dur="500"/>
                                        <p:tgtEl>
                                          <p:spTgt spid="22531">
                                            <p:txEl>
                                              <p:pRg st="2" end="2"/>
                                            </p:txEl>
                                          </p:spTgt>
                                        </p:tgtEl>
                                      </p:cBhvr>
                                    </p:animEffect>
                                  </p:childTnLst>
                                </p:cTn>
                              </p:par>
                            </p:childTnLst>
                          </p:cTn>
                        </p:par>
                        <p:par>
                          <p:cTn id="18" fill="hold" nodeType="withGroup">
                            <p:stCondLst>
                              <p:cond delay="500"/>
                            </p:stCondLst>
                            <p:childTnLst>
                              <p:par>
                                <p:cTn id="19" presetID="22" presetClass="entr" presetSubtype="1" fill="hold" nodeType="after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Effect transition="in" filter="wipe(up)">
                                      <p:cBhvr>
                                        <p:cTn id="21" dur="500"/>
                                        <p:tgtEl>
                                          <p:spTgt spid="22531">
                                            <p:txEl>
                                              <p:pRg st="3" end="3"/>
                                            </p:txEl>
                                          </p:spTgt>
                                        </p:tgtEl>
                                      </p:cBhvr>
                                    </p:animEffect>
                                  </p:childTnLst>
                                </p:cTn>
                              </p:par>
                            </p:childTnLst>
                          </p:cTn>
                        </p:par>
                        <p:par>
                          <p:cTn id="22" fill="hold" nodeType="withGroup">
                            <p:stCondLst>
                              <p:cond delay="1000"/>
                            </p:stCondLst>
                            <p:childTnLst>
                              <p:par>
                                <p:cTn id="23" presetID="22" presetClass="entr" presetSubtype="1" fill="hold" nodeType="after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Effect transition="in" filter="wipe(up)">
                                      <p:cBhvr>
                                        <p:cTn id="25" dur="500"/>
                                        <p:tgtEl>
                                          <p:spTgt spid="22531">
                                            <p:txEl>
                                              <p:pRg st="4" end="4"/>
                                            </p:txEl>
                                          </p:spTgt>
                                        </p:tgtEl>
                                      </p:cBhvr>
                                    </p:animEffect>
                                  </p:childTnLst>
                                </p:cTn>
                              </p:par>
                            </p:childTnLst>
                          </p:cTn>
                        </p:par>
                        <p:par>
                          <p:cTn id="26" fill="hold" nodeType="afterGroup">
                            <p:stCondLst>
                              <p:cond delay="1500"/>
                            </p:stCondLst>
                            <p:childTnLst>
                              <p:par>
                                <p:cTn id="27" presetID="22" presetClass="entr" presetSubtype="1" fill="hold" nodeType="afterEffect">
                                  <p:stCondLst>
                                    <p:cond delay="0"/>
                                  </p:stCondLst>
                                  <p:childTnLst>
                                    <p:set>
                                      <p:cBhvr>
                                        <p:cTn id="28" dur="1" fill="hold">
                                          <p:stCondLst>
                                            <p:cond delay="0"/>
                                          </p:stCondLst>
                                        </p:cTn>
                                        <p:tgtEl>
                                          <p:spTgt spid="22531">
                                            <p:txEl>
                                              <p:pRg st="5" end="5"/>
                                            </p:txEl>
                                          </p:spTgt>
                                        </p:tgtEl>
                                        <p:attrNameLst>
                                          <p:attrName>style.visibility</p:attrName>
                                        </p:attrNameLst>
                                      </p:cBhvr>
                                      <p:to>
                                        <p:strVal val="visible"/>
                                      </p:to>
                                    </p:set>
                                    <p:animEffect transition="in" filter="wipe(up)">
                                      <p:cBhvr>
                                        <p:cTn id="29" dur="500"/>
                                        <p:tgtEl>
                                          <p:spTgt spid="22531">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22531">
                                            <p:txEl>
                                              <p:pRg st="6" end="6"/>
                                            </p:txEl>
                                          </p:spTgt>
                                        </p:tgtEl>
                                        <p:attrNameLst>
                                          <p:attrName>style.visibility</p:attrName>
                                        </p:attrNameLst>
                                      </p:cBhvr>
                                      <p:to>
                                        <p:strVal val="visible"/>
                                      </p:to>
                                    </p:set>
                                    <p:animEffect transition="in" filter="wipe(up)">
                                      <p:cBhvr>
                                        <p:cTn id="34" dur="500"/>
                                        <p:tgtEl>
                                          <p:spTgt spid="22531">
                                            <p:txEl>
                                              <p:pRg st="6" end="6"/>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22531">
                                            <p:txEl>
                                              <p:pRg st="7" end="7"/>
                                            </p:txEl>
                                          </p:spTgt>
                                        </p:tgtEl>
                                        <p:attrNameLst>
                                          <p:attrName>style.visibility</p:attrName>
                                        </p:attrNameLst>
                                      </p:cBhvr>
                                      <p:to>
                                        <p:strVal val="visible"/>
                                      </p:to>
                                    </p:set>
                                    <p:animEffect transition="in" filter="wipe(up)">
                                      <p:cBhvr>
                                        <p:cTn id="39" dur="5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512C86C2-A039-4AFD-AE27-679506B06815}" type="slidenum">
              <a:rPr lang="en-US" altLang="zh-CN" sz="1400" b="0" smtClean="0">
                <a:latin typeface="Tahoma" pitchFamily="34" charset="0"/>
                <a:ea typeface="宋体" charset="-122"/>
              </a:rPr>
              <a:pPr eaLnBrk="1" hangingPunct="1">
                <a:spcBef>
                  <a:spcPct val="0"/>
                </a:spcBef>
                <a:buClrTx/>
                <a:buSzTx/>
                <a:buFontTx/>
                <a:buNone/>
              </a:pPr>
              <a:t>30</a:t>
            </a:fld>
            <a:endParaRPr lang="en-US" altLang="zh-CN" sz="1400" b="0" smtClean="0">
              <a:latin typeface="Tahoma" pitchFamily="34" charset="0"/>
              <a:ea typeface="宋体" charset="-122"/>
            </a:endParaRPr>
          </a:p>
        </p:txBody>
      </p:sp>
      <p:sp>
        <p:nvSpPr>
          <p:cNvPr id="32772" name="Rectangle 3"/>
          <p:cNvSpPr>
            <a:spLocks noGrp="1" noChangeArrowheads="1"/>
          </p:cNvSpPr>
          <p:nvPr>
            <p:ph type="body" idx="1"/>
          </p:nvPr>
        </p:nvSpPr>
        <p:spPr/>
        <p:txBody>
          <a:bodyPr/>
          <a:lstStyle/>
          <a:p>
            <a:pPr lvl="1" eaLnBrk="1" hangingPunct="1">
              <a:defRPr/>
            </a:pPr>
            <a:r>
              <a:rPr lang="zh-CN" altLang="en-US" sz="2400" dirty="0" smtClean="0"/>
              <a:t>即：</a:t>
            </a:r>
            <a:endParaRPr lang="en-US" altLang="zh-CN" sz="2400" dirty="0" smtClean="0"/>
          </a:p>
          <a:p>
            <a:pPr marL="914400" lvl="1" indent="-457200" eaLnBrk="1" hangingPunct="1">
              <a:buFont typeface="+mj-lt"/>
              <a:buAutoNum type="arabicPeriod"/>
              <a:defRPr/>
            </a:pPr>
            <a:r>
              <a:rPr lang="en-US" altLang="zh-CN" sz="2400" b="1" i="1" dirty="0" smtClean="0">
                <a:solidFill>
                  <a:srgbClr val="C00000"/>
                </a:solidFill>
              </a:rPr>
              <a:t>E</a:t>
            </a:r>
            <a:r>
              <a:rPr lang="en-US" altLang="zh-CN" sz="2400" b="1" baseline="-25000" dirty="0" smtClean="0">
                <a:solidFill>
                  <a:srgbClr val="C00000"/>
                </a:solidFill>
              </a:rPr>
              <a:t>0</a:t>
            </a:r>
            <a:r>
              <a:rPr lang="en-US" altLang="zh-CN" sz="2400" b="1" dirty="0" smtClean="0">
                <a:solidFill>
                  <a:srgbClr val="C00000"/>
                </a:solidFill>
              </a:rPr>
              <a:t> = </a:t>
            </a:r>
            <a:r>
              <a:rPr lang="en-US" altLang="zh-CN" sz="2400" b="1" i="1" dirty="0" smtClean="0">
                <a:solidFill>
                  <a:srgbClr val="C00000"/>
                </a:solidFill>
              </a:rPr>
              <a:t>E</a:t>
            </a:r>
            <a:r>
              <a:rPr lang="en-US" altLang="zh-CN" sz="2400" b="1" baseline="-25000" dirty="0" smtClean="0">
                <a:solidFill>
                  <a:srgbClr val="C00000"/>
                </a:solidFill>
              </a:rPr>
              <a:t>1</a:t>
            </a:r>
            <a:r>
              <a:rPr lang="en-US" altLang="zh-CN" sz="2400" b="1" dirty="0" smtClean="0">
                <a:solidFill>
                  <a:srgbClr val="C00000"/>
                </a:solidFill>
              </a:rPr>
              <a:t> = </a:t>
            </a:r>
            <a:r>
              <a:rPr lang="en-US" altLang="zh-CN" sz="2400" b="1" i="1" dirty="0" err="1" smtClean="0">
                <a:solidFill>
                  <a:srgbClr val="C00000"/>
                </a:solidFill>
              </a:rPr>
              <a:t>E</a:t>
            </a:r>
            <a:r>
              <a:rPr lang="en-US" altLang="zh-CN" sz="2400" b="1" baseline="-25000" dirty="0" err="1" smtClean="0">
                <a:solidFill>
                  <a:srgbClr val="C00000"/>
                </a:solidFill>
              </a:rPr>
              <a:t>b</a:t>
            </a:r>
            <a:r>
              <a:rPr lang="zh-CN" altLang="en-US" sz="2400" dirty="0" smtClean="0"/>
              <a:t>，</a:t>
            </a:r>
            <a:endParaRPr lang="en-US" altLang="zh-CN" sz="2400" dirty="0" smtClean="0"/>
          </a:p>
          <a:p>
            <a:pPr marL="914400" lvl="1" indent="-457200" eaLnBrk="1" hangingPunct="1">
              <a:buFont typeface="+mj-lt"/>
              <a:buAutoNum type="arabicPeriod"/>
              <a:defRPr/>
            </a:pPr>
            <a:endParaRPr lang="en-US" altLang="zh-CN" sz="2400" dirty="0"/>
          </a:p>
          <a:p>
            <a:pPr marL="914400" lvl="1" indent="-457200" eaLnBrk="1" hangingPunct="1">
              <a:buFont typeface="+mj-lt"/>
              <a:buAutoNum type="arabicPeriod"/>
              <a:defRPr/>
            </a:pPr>
            <a:endParaRPr lang="en-US" altLang="zh-CN" sz="2400" dirty="0" smtClean="0"/>
          </a:p>
          <a:p>
            <a:pPr marL="914400" lvl="1" indent="-457200" eaLnBrk="1" hangingPunct="1">
              <a:buFont typeface="+mj-lt"/>
              <a:buAutoNum type="arabicPeriod"/>
              <a:defRPr/>
            </a:pPr>
            <a:r>
              <a:rPr lang="en-US" altLang="zh-CN" sz="2400" b="1" i="1" dirty="0" smtClean="0">
                <a:solidFill>
                  <a:srgbClr val="C00000"/>
                </a:solidFill>
              </a:rPr>
              <a:t>E</a:t>
            </a:r>
            <a:r>
              <a:rPr lang="en-US" altLang="zh-CN" sz="2400" b="1" baseline="-25000" dirty="0" smtClean="0">
                <a:solidFill>
                  <a:srgbClr val="C00000"/>
                </a:solidFill>
              </a:rPr>
              <a:t>0</a:t>
            </a:r>
            <a:r>
              <a:rPr lang="en-US" altLang="zh-CN" sz="2400" b="1" dirty="0" smtClean="0">
                <a:solidFill>
                  <a:srgbClr val="C00000"/>
                </a:solidFill>
              </a:rPr>
              <a:t> = 0</a:t>
            </a:r>
            <a:r>
              <a:rPr lang="zh-CN" altLang="en-US" sz="2400" b="1" dirty="0" smtClean="0">
                <a:solidFill>
                  <a:srgbClr val="C00000"/>
                </a:solidFill>
              </a:rPr>
              <a:t>，</a:t>
            </a:r>
            <a:r>
              <a:rPr lang="en-US" altLang="zh-CN" sz="2400" b="1" i="1" dirty="0" smtClean="0">
                <a:solidFill>
                  <a:srgbClr val="C00000"/>
                </a:solidFill>
              </a:rPr>
              <a:t>E</a:t>
            </a:r>
            <a:r>
              <a:rPr lang="en-US" altLang="zh-CN" sz="2400" b="1" baseline="-25000" dirty="0" smtClean="0">
                <a:solidFill>
                  <a:srgbClr val="C00000"/>
                </a:solidFill>
              </a:rPr>
              <a:t>1</a:t>
            </a:r>
            <a:r>
              <a:rPr lang="en-US" altLang="zh-CN" sz="2400" b="1" dirty="0" smtClean="0">
                <a:solidFill>
                  <a:srgbClr val="C00000"/>
                </a:solidFill>
              </a:rPr>
              <a:t> = </a:t>
            </a:r>
            <a:r>
              <a:rPr lang="en-US" altLang="zh-CN" sz="2400" b="1" i="1" dirty="0" err="1" smtClean="0">
                <a:solidFill>
                  <a:srgbClr val="C00000"/>
                </a:solidFill>
              </a:rPr>
              <a:t>E</a:t>
            </a:r>
            <a:r>
              <a:rPr lang="en-US" altLang="zh-CN" sz="2400" b="1" baseline="-25000" dirty="0" err="1" smtClean="0">
                <a:solidFill>
                  <a:srgbClr val="C00000"/>
                </a:solidFill>
              </a:rPr>
              <a:t>b</a:t>
            </a:r>
            <a:r>
              <a:rPr lang="zh-CN" altLang="en-US" sz="2400" b="1" dirty="0" smtClean="0"/>
              <a:t>，例如</a:t>
            </a:r>
            <a:r>
              <a:rPr lang="en-US" altLang="zh-CN" sz="2400" b="1" dirty="0" smtClean="0"/>
              <a:t>2ASK</a:t>
            </a:r>
            <a:r>
              <a:rPr lang="zh-CN" altLang="en-US" sz="2400" b="1" dirty="0" smtClean="0"/>
              <a:t>信号</a:t>
            </a:r>
            <a:endParaRPr lang="en-US" altLang="zh-CN" sz="2400" dirty="0" smtClean="0"/>
          </a:p>
        </p:txBody>
      </p:sp>
      <p:graphicFrame>
        <p:nvGraphicFramePr>
          <p:cNvPr id="33797" name="Object 1"/>
          <p:cNvGraphicFramePr>
            <a:graphicFrameLocks noChangeAspect="1"/>
          </p:cNvGraphicFramePr>
          <p:nvPr/>
        </p:nvGraphicFramePr>
        <p:xfrm>
          <a:off x="3611563" y="1403350"/>
          <a:ext cx="5535612" cy="920750"/>
        </p:xfrm>
        <a:graphic>
          <a:graphicData uri="http://schemas.openxmlformats.org/presentationml/2006/ole">
            <mc:AlternateContent xmlns:mc="http://schemas.openxmlformats.org/markup-compatibility/2006">
              <mc:Choice xmlns:v="urn:schemas-microsoft-com:vml" Requires="v">
                <p:oleObj spid="_x0000_s33843" name="公式" r:id="rId3" imgW="3213100" imgH="533400" progId="Equation.3">
                  <p:embed/>
                </p:oleObj>
              </mc:Choice>
              <mc:Fallback>
                <p:oleObj name="公式" r:id="rId3" imgW="3213100" imgH="5334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1563" y="1403350"/>
                        <a:ext cx="5535612" cy="920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8" name="Object 2"/>
          <p:cNvGraphicFramePr>
            <a:graphicFrameLocks noChangeAspect="1"/>
          </p:cNvGraphicFramePr>
          <p:nvPr>
            <p:extLst>
              <p:ext uri="{D42A27DB-BD31-4B8C-83A1-F6EECF244321}">
                <p14:modId xmlns:p14="http://schemas.microsoft.com/office/powerpoint/2010/main" val="2079964790"/>
              </p:ext>
            </p:extLst>
          </p:nvPr>
        </p:nvGraphicFramePr>
        <p:xfrm>
          <a:off x="3626895" y="3609020"/>
          <a:ext cx="2655295" cy="1143310"/>
        </p:xfrm>
        <a:graphic>
          <a:graphicData uri="http://schemas.openxmlformats.org/presentationml/2006/ole">
            <mc:AlternateContent xmlns:mc="http://schemas.openxmlformats.org/markup-compatibility/2006">
              <mc:Choice xmlns:v="urn:schemas-microsoft-com:vml" Requires="v">
                <p:oleObj spid="_x0000_s33844" name="Equation" r:id="rId5" imgW="1181100" imgH="508000" progId="Equation.3">
                  <p:embed/>
                </p:oleObj>
              </mc:Choice>
              <mc:Fallback>
                <p:oleObj name="Equation" r:id="rId5" imgW="1181100" imgH="5080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6895" y="3609020"/>
                        <a:ext cx="2655295" cy="1143310"/>
                      </a:xfrm>
                      <a:prstGeom prst="rect">
                        <a:avLst/>
                      </a:prstGeom>
                      <a:noFill/>
                      <a:ln w="9525">
                        <a:solidFill>
                          <a:srgbClr val="FF0000"/>
                        </a:solidFill>
                        <a:miter lim="800000"/>
                        <a:headEnd/>
                        <a:tailEnd/>
                      </a:ln>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D48F2589-0A70-44A8-9A32-959BA6D3EEBB}" type="slidenum">
              <a:rPr lang="en-US" altLang="zh-CN" sz="1400" b="0" smtClean="0">
                <a:latin typeface="Tahoma" pitchFamily="34" charset="0"/>
                <a:ea typeface="宋体" charset="-122"/>
              </a:rPr>
              <a:pPr eaLnBrk="1" hangingPunct="1">
                <a:spcBef>
                  <a:spcPct val="0"/>
                </a:spcBef>
                <a:buClrTx/>
                <a:buSzTx/>
                <a:buFontTx/>
                <a:buNone/>
              </a:pPr>
              <a:t>31</a:t>
            </a:fld>
            <a:endParaRPr lang="en-US" altLang="zh-CN" sz="1400" b="0" smtClean="0">
              <a:latin typeface="Tahoma" pitchFamily="34" charset="0"/>
              <a:ea typeface="宋体" charset="-122"/>
            </a:endParaRPr>
          </a:p>
        </p:txBody>
      </p:sp>
      <p:sp>
        <p:nvSpPr>
          <p:cNvPr id="53251" name="Rectangle 3"/>
          <p:cNvSpPr>
            <a:spLocks noGrp="1" noChangeArrowheads="1"/>
          </p:cNvSpPr>
          <p:nvPr>
            <p:ph type="body" idx="1"/>
          </p:nvPr>
        </p:nvSpPr>
        <p:spPr>
          <a:xfrm>
            <a:off x="566738" y="1179513"/>
            <a:ext cx="8577262" cy="5678487"/>
          </a:xfrm>
        </p:spPr>
        <p:txBody>
          <a:bodyPr/>
          <a:lstStyle/>
          <a:p>
            <a:pPr lvl="1" eaLnBrk="1" hangingPunct="1"/>
            <a:r>
              <a:rPr lang="zh-CN" altLang="en-US" sz="2400" dirty="0" smtClean="0">
                <a:solidFill>
                  <a:srgbClr val="0000FF"/>
                </a:solidFill>
              </a:rPr>
              <a:t>最佳接收性能特点</a:t>
            </a:r>
          </a:p>
          <a:p>
            <a:pPr lvl="2" eaLnBrk="1" hangingPunct="1">
              <a:lnSpc>
                <a:spcPct val="110000"/>
              </a:lnSpc>
            </a:pPr>
            <a:r>
              <a:rPr lang="en-US" altLang="zh-CN" sz="2200" dirty="0" smtClean="0">
                <a:solidFill>
                  <a:srgbClr val="0000FF"/>
                </a:solidFill>
              </a:rPr>
              <a:t>1</a:t>
            </a:r>
            <a:r>
              <a:rPr lang="zh-CN" altLang="en-US" sz="2200" dirty="0" smtClean="0">
                <a:solidFill>
                  <a:srgbClr val="0000FF"/>
                </a:solidFill>
              </a:rPr>
              <a:t>、误码率</a:t>
            </a:r>
            <a:r>
              <a:rPr lang="zh-CN" altLang="en-US" sz="2200" dirty="0" smtClean="0"/>
              <a:t>仅和</a:t>
            </a:r>
            <a:r>
              <a:rPr lang="en-US" altLang="zh-CN" sz="2200" i="1" dirty="0" err="1" smtClean="0">
                <a:solidFill>
                  <a:srgbClr val="C00000"/>
                </a:solidFill>
              </a:rPr>
              <a:t>E</a:t>
            </a:r>
            <a:r>
              <a:rPr lang="en-US" altLang="zh-CN" sz="2200" baseline="-25000" dirty="0" err="1" smtClean="0">
                <a:solidFill>
                  <a:srgbClr val="C00000"/>
                </a:solidFill>
              </a:rPr>
              <a:t>b</a:t>
            </a:r>
            <a:r>
              <a:rPr lang="en-US" altLang="zh-CN" sz="2200" dirty="0" smtClean="0">
                <a:solidFill>
                  <a:srgbClr val="C00000"/>
                </a:solidFill>
              </a:rPr>
              <a:t> /</a:t>
            </a:r>
            <a:r>
              <a:rPr lang="en-US" altLang="zh-CN" sz="2200" i="1" dirty="0" smtClean="0">
                <a:solidFill>
                  <a:srgbClr val="C00000"/>
                </a:solidFill>
              </a:rPr>
              <a:t> n</a:t>
            </a:r>
            <a:r>
              <a:rPr lang="en-US" altLang="zh-CN" sz="2200" baseline="-25000" dirty="0" smtClean="0">
                <a:solidFill>
                  <a:srgbClr val="C00000"/>
                </a:solidFill>
              </a:rPr>
              <a:t>0</a:t>
            </a:r>
            <a:r>
              <a:rPr lang="zh-CN" altLang="en-US" sz="2200" dirty="0" smtClean="0"/>
              <a:t>以及</a:t>
            </a:r>
            <a:r>
              <a:rPr lang="zh-CN" altLang="en-US" sz="2200" dirty="0" smtClean="0">
                <a:solidFill>
                  <a:srgbClr val="C00000"/>
                </a:solidFill>
              </a:rPr>
              <a:t>相关系数</a:t>
            </a:r>
            <a:r>
              <a:rPr lang="zh-CN" altLang="en-US" sz="2200" i="1" dirty="0" smtClean="0">
                <a:solidFill>
                  <a:srgbClr val="C00000"/>
                </a:solidFill>
                <a:sym typeface="Symbol" pitchFamily="18" charset="2"/>
              </a:rPr>
              <a:t></a:t>
            </a:r>
            <a:r>
              <a:rPr lang="zh-CN" altLang="en-US" sz="2200" dirty="0" smtClean="0"/>
              <a:t>有关，与信号波形及噪声功率无直接关系。 </a:t>
            </a:r>
          </a:p>
          <a:p>
            <a:pPr marL="914400" lvl="2" indent="0" eaLnBrk="1" hangingPunct="1">
              <a:buNone/>
            </a:pPr>
            <a:r>
              <a:rPr lang="en-US" altLang="zh-CN" sz="2200" dirty="0">
                <a:solidFill>
                  <a:srgbClr val="0000FF"/>
                </a:solidFill>
              </a:rPr>
              <a:t> </a:t>
            </a:r>
            <a:r>
              <a:rPr lang="en-US" altLang="zh-CN" sz="2200" dirty="0" smtClean="0">
                <a:solidFill>
                  <a:srgbClr val="0000FF"/>
                </a:solidFill>
              </a:rPr>
              <a:t>         </a:t>
            </a:r>
            <a:r>
              <a:rPr lang="zh-CN" altLang="en-US" sz="2200" dirty="0" smtClean="0">
                <a:solidFill>
                  <a:srgbClr val="0000FF"/>
                </a:solidFill>
              </a:rPr>
              <a:t>码</a:t>
            </a:r>
            <a:r>
              <a:rPr lang="zh-CN" altLang="en-US" sz="2200" dirty="0" smtClean="0">
                <a:solidFill>
                  <a:srgbClr val="0000FF"/>
                </a:solidFill>
              </a:rPr>
              <a:t>元能量</a:t>
            </a:r>
            <a:r>
              <a:rPr lang="en-US" altLang="zh-CN" sz="2200" i="1" dirty="0" err="1" smtClean="0">
                <a:solidFill>
                  <a:srgbClr val="0000FF"/>
                </a:solidFill>
              </a:rPr>
              <a:t>E</a:t>
            </a:r>
            <a:r>
              <a:rPr lang="en-US" altLang="zh-CN" sz="2200" baseline="-25000" dirty="0" err="1" smtClean="0">
                <a:solidFill>
                  <a:srgbClr val="0000FF"/>
                </a:solidFill>
              </a:rPr>
              <a:t>b</a:t>
            </a:r>
            <a:r>
              <a:rPr lang="zh-CN" altLang="en-US" sz="2200" dirty="0" smtClean="0">
                <a:solidFill>
                  <a:srgbClr val="0000FF"/>
                </a:solidFill>
              </a:rPr>
              <a:t>与噪声功率谱密度</a:t>
            </a:r>
            <a:r>
              <a:rPr lang="en-US" altLang="zh-CN" sz="2200" i="1" dirty="0" smtClean="0">
                <a:solidFill>
                  <a:srgbClr val="0000FF"/>
                </a:solidFill>
              </a:rPr>
              <a:t>n</a:t>
            </a:r>
            <a:r>
              <a:rPr lang="en-US" altLang="zh-CN" sz="2200" baseline="-25000" dirty="0" smtClean="0">
                <a:solidFill>
                  <a:srgbClr val="0000FF"/>
                </a:solidFill>
              </a:rPr>
              <a:t>0</a:t>
            </a:r>
            <a:r>
              <a:rPr lang="zh-CN" altLang="en-US" sz="2200" dirty="0" smtClean="0">
                <a:solidFill>
                  <a:srgbClr val="0000FF"/>
                </a:solidFill>
              </a:rPr>
              <a:t>之比</a:t>
            </a:r>
            <a:r>
              <a:rPr lang="zh-CN" altLang="en-US" sz="2200" dirty="0" smtClean="0"/>
              <a:t>，实际上相当于信号噪声功率比</a:t>
            </a:r>
            <a:r>
              <a:rPr lang="en-US" altLang="zh-CN" sz="2200" i="1" dirty="0" smtClean="0"/>
              <a:t>P</a:t>
            </a:r>
            <a:r>
              <a:rPr lang="en-US" altLang="zh-CN" sz="2200" baseline="-25000" dirty="0" smtClean="0"/>
              <a:t>s</a:t>
            </a:r>
            <a:r>
              <a:rPr lang="en-US" altLang="zh-CN" sz="2200" dirty="0" smtClean="0"/>
              <a:t>/</a:t>
            </a:r>
            <a:r>
              <a:rPr lang="en-US" altLang="zh-CN" sz="2200" i="1" dirty="0" err="1" smtClean="0"/>
              <a:t>P</a:t>
            </a:r>
            <a:r>
              <a:rPr lang="en-US" altLang="zh-CN" sz="2200" baseline="-25000" dirty="0" err="1" smtClean="0"/>
              <a:t>n</a:t>
            </a:r>
            <a:r>
              <a:rPr lang="zh-CN" altLang="en-US" sz="2200" dirty="0" smtClean="0"/>
              <a:t>。因为若系统带宽</a:t>
            </a:r>
            <a:r>
              <a:rPr lang="en-US" altLang="zh-CN" sz="2200" i="1" dirty="0" smtClean="0"/>
              <a:t>B</a:t>
            </a:r>
            <a:r>
              <a:rPr lang="zh-CN" altLang="en-US" sz="2200" dirty="0" smtClean="0"/>
              <a:t>等于</a:t>
            </a:r>
            <a:r>
              <a:rPr lang="en-US" altLang="zh-CN" sz="2200" dirty="0" smtClean="0"/>
              <a:t>1/</a:t>
            </a:r>
            <a:r>
              <a:rPr lang="en-US" altLang="zh-CN" sz="2200" i="1" dirty="0" err="1" smtClean="0"/>
              <a:t>T</a:t>
            </a:r>
            <a:r>
              <a:rPr lang="en-US" altLang="zh-CN" sz="2200" i="1" baseline="-25000" dirty="0" err="1" smtClean="0"/>
              <a:t>s</a:t>
            </a:r>
            <a:r>
              <a:rPr lang="zh-CN" altLang="en-US" sz="2200" dirty="0" smtClean="0"/>
              <a:t>，</a:t>
            </a:r>
          </a:p>
          <a:p>
            <a:pPr lvl="2" eaLnBrk="1" hangingPunct="1">
              <a:buFont typeface="Wingdings" pitchFamily="2" charset="2"/>
              <a:buNone/>
            </a:pPr>
            <a:r>
              <a:rPr lang="zh-CN" altLang="en-US" sz="2200" dirty="0" smtClean="0"/>
              <a:t>	则有</a:t>
            </a:r>
          </a:p>
          <a:p>
            <a:pPr lvl="2" eaLnBrk="1" hangingPunct="1">
              <a:buFont typeface="Wingdings" pitchFamily="2" charset="2"/>
              <a:buNone/>
            </a:pPr>
            <a:endParaRPr lang="zh-CN" altLang="en-US" sz="2200" dirty="0" smtClean="0"/>
          </a:p>
          <a:p>
            <a:pPr lvl="2" eaLnBrk="1" hangingPunct="1">
              <a:buFont typeface="Wingdings" pitchFamily="2" charset="2"/>
              <a:buNone/>
            </a:pPr>
            <a:r>
              <a:rPr lang="zh-CN" altLang="en-US" sz="2200" dirty="0" smtClean="0"/>
              <a:t>	</a:t>
            </a:r>
          </a:p>
          <a:p>
            <a:pPr lvl="2" eaLnBrk="1" hangingPunct="1">
              <a:lnSpc>
                <a:spcPct val="120000"/>
              </a:lnSpc>
              <a:buFont typeface="Wingdings" pitchFamily="2" charset="2"/>
              <a:buNone/>
            </a:pPr>
            <a:r>
              <a:rPr lang="zh-CN" altLang="en-US" sz="2200" dirty="0" smtClean="0"/>
              <a:t>	按照能消除码间串扰的奈奎斯特速率传输基带信号时，所需的最小带宽为</a:t>
            </a:r>
            <a:r>
              <a:rPr lang="en-US" altLang="zh-CN" sz="2200" dirty="0" smtClean="0"/>
              <a:t>(1/2</a:t>
            </a:r>
            <a:r>
              <a:rPr lang="en-US" altLang="zh-CN" sz="2200" i="1" dirty="0" smtClean="0"/>
              <a:t>T</a:t>
            </a:r>
            <a:r>
              <a:rPr lang="en-US" altLang="zh-CN" sz="2200" i="1" baseline="-25000" dirty="0" smtClean="0"/>
              <a:t>s</a:t>
            </a:r>
            <a:r>
              <a:rPr lang="en-US" altLang="zh-CN" sz="2200" dirty="0" smtClean="0"/>
              <a:t>) Hz</a:t>
            </a:r>
            <a:r>
              <a:rPr lang="zh-CN" altLang="en-US" sz="2200" dirty="0" smtClean="0"/>
              <a:t>。对于已调信号，若采用的是</a:t>
            </a:r>
            <a:r>
              <a:rPr lang="en-US" altLang="zh-CN" sz="2200" dirty="0" smtClean="0"/>
              <a:t>2PSK</a:t>
            </a:r>
            <a:r>
              <a:rPr lang="zh-CN" altLang="en-US" sz="2200" dirty="0" smtClean="0"/>
              <a:t>或</a:t>
            </a:r>
            <a:r>
              <a:rPr lang="en-US" altLang="zh-CN" sz="2200" dirty="0" smtClean="0"/>
              <a:t>2ASK</a:t>
            </a:r>
            <a:r>
              <a:rPr lang="zh-CN" altLang="en-US" sz="2200" dirty="0" smtClean="0"/>
              <a:t>信号，则其占用带宽应当是基带信号带宽的两倍，即恰好是</a:t>
            </a:r>
            <a:r>
              <a:rPr lang="en-US" altLang="zh-CN" sz="2200" dirty="0" smtClean="0"/>
              <a:t>(1/</a:t>
            </a:r>
            <a:r>
              <a:rPr lang="en-US" altLang="zh-CN" sz="2200" i="1" dirty="0" err="1" smtClean="0"/>
              <a:t>T</a:t>
            </a:r>
            <a:r>
              <a:rPr lang="en-US" altLang="zh-CN" sz="2200" i="1" baseline="-25000" dirty="0" err="1" smtClean="0"/>
              <a:t>s</a:t>
            </a:r>
            <a:r>
              <a:rPr lang="en-US" altLang="zh-CN" sz="2200" dirty="0" smtClean="0"/>
              <a:t>) Hz</a:t>
            </a:r>
            <a:r>
              <a:rPr lang="zh-CN" altLang="en-US" sz="2200" dirty="0" smtClean="0"/>
              <a:t>。所以，在工程上，</a:t>
            </a:r>
            <a:r>
              <a:rPr lang="zh-CN" altLang="en-US" sz="2200" dirty="0" smtClean="0">
                <a:solidFill>
                  <a:srgbClr val="0000FF"/>
                </a:solidFill>
              </a:rPr>
              <a:t>通常把</a:t>
            </a:r>
            <a:r>
              <a:rPr lang="en-US" altLang="zh-CN" sz="2200" dirty="0" smtClean="0">
                <a:solidFill>
                  <a:srgbClr val="0000FF"/>
                </a:solidFill>
              </a:rPr>
              <a:t>(</a:t>
            </a:r>
            <a:r>
              <a:rPr lang="en-US" altLang="zh-CN" sz="2200" i="1" dirty="0" err="1" smtClean="0">
                <a:solidFill>
                  <a:srgbClr val="0000FF"/>
                </a:solidFill>
              </a:rPr>
              <a:t>E</a:t>
            </a:r>
            <a:r>
              <a:rPr lang="en-US" altLang="zh-CN" sz="2200" baseline="-25000" dirty="0" err="1" smtClean="0">
                <a:solidFill>
                  <a:srgbClr val="0000FF"/>
                </a:solidFill>
              </a:rPr>
              <a:t>b</a:t>
            </a:r>
            <a:r>
              <a:rPr lang="en-US" altLang="zh-CN" sz="2200" dirty="0" smtClean="0">
                <a:solidFill>
                  <a:srgbClr val="0000FF"/>
                </a:solidFill>
              </a:rPr>
              <a:t>/</a:t>
            </a:r>
            <a:r>
              <a:rPr lang="en-US" altLang="zh-CN" sz="2200" i="1" dirty="0" smtClean="0">
                <a:solidFill>
                  <a:srgbClr val="0000FF"/>
                </a:solidFill>
              </a:rPr>
              <a:t>n</a:t>
            </a:r>
            <a:r>
              <a:rPr lang="en-US" altLang="zh-CN" sz="2200" baseline="-25000" dirty="0" smtClean="0">
                <a:solidFill>
                  <a:srgbClr val="0000FF"/>
                </a:solidFill>
              </a:rPr>
              <a:t>0</a:t>
            </a:r>
            <a:r>
              <a:rPr lang="en-US" altLang="zh-CN" sz="2200" dirty="0" smtClean="0">
                <a:solidFill>
                  <a:srgbClr val="0000FF"/>
                </a:solidFill>
              </a:rPr>
              <a:t>)</a:t>
            </a:r>
            <a:r>
              <a:rPr lang="zh-CN" altLang="en-US" sz="2200" dirty="0" smtClean="0">
                <a:solidFill>
                  <a:srgbClr val="0000FF"/>
                </a:solidFill>
              </a:rPr>
              <a:t>当作信号噪声功率比看待</a:t>
            </a:r>
            <a:r>
              <a:rPr lang="zh-CN" altLang="en-US" sz="2200" dirty="0" smtClean="0"/>
              <a:t>。</a:t>
            </a:r>
          </a:p>
        </p:txBody>
      </p:sp>
      <p:sp>
        <p:nvSpPr>
          <p:cNvPr id="34821" name="Rectangle 5"/>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53252" name="Object 4"/>
          <p:cNvGraphicFramePr>
            <a:graphicFrameLocks noChangeAspect="1"/>
          </p:cNvGraphicFramePr>
          <p:nvPr/>
        </p:nvGraphicFramePr>
        <p:xfrm>
          <a:off x="2727325" y="3384550"/>
          <a:ext cx="3914775" cy="806450"/>
        </p:xfrm>
        <a:graphic>
          <a:graphicData uri="http://schemas.openxmlformats.org/presentationml/2006/ole">
            <mc:AlternateContent xmlns:mc="http://schemas.openxmlformats.org/markup-compatibility/2006">
              <mc:Choice xmlns:v="urn:schemas-microsoft-com:vml" Requires="v">
                <p:oleObj spid="_x0000_s34845" name="公式" r:id="rId3" imgW="2171700" imgH="444500" progId="Equation.3">
                  <p:embed/>
                </p:oleObj>
              </mc:Choice>
              <mc:Fallback>
                <p:oleObj name="公式" r:id="rId3" imgW="2171700" imgH="4445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3384550"/>
                        <a:ext cx="39147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Effect transition="in" filter="wipe(up)">
                                      <p:cBhvr>
                                        <p:cTn id="7" dur="500"/>
                                        <p:tgtEl>
                                          <p:spTgt spid="532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wipe(up)">
                                      <p:cBhvr>
                                        <p:cTn id="12" dur="500"/>
                                        <p:tgtEl>
                                          <p:spTgt spid="53251">
                                            <p:txEl>
                                              <p:pRg st="2" end="2"/>
                                            </p:txEl>
                                          </p:spTgt>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53251">
                                            <p:txEl>
                                              <p:pRg st="3" end="3"/>
                                            </p:txEl>
                                          </p:spTgt>
                                        </p:tgtEl>
                                        <p:attrNameLst>
                                          <p:attrName>style.visibility</p:attrName>
                                        </p:attrNameLst>
                                      </p:cBhvr>
                                      <p:to>
                                        <p:strVal val="visible"/>
                                      </p:to>
                                    </p:set>
                                    <p:animEffect transition="in" filter="wipe(up)">
                                      <p:cBhvr>
                                        <p:cTn id="16" dur="500"/>
                                        <p:tgtEl>
                                          <p:spTgt spid="53251">
                                            <p:txEl>
                                              <p:pRg st="3" end="3"/>
                                            </p:txEl>
                                          </p:spTgt>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53252"/>
                                        </p:tgtEl>
                                        <p:attrNameLst>
                                          <p:attrName>style.visibility</p:attrName>
                                        </p:attrNameLst>
                                      </p:cBhvr>
                                      <p:to>
                                        <p:strVal val="visible"/>
                                      </p:to>
                                    </p:set>
                                    <p:animEffect transition="in" filter="wipe(up)">
                                      <p:cBhvr>
                                        <p:cTn id="20" dur="500"/>
                                        <p:tgtEl>
                                          <p:spTgt spid="5325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53251">
                                            <p:txEl>
                                              <p:pRg st="6" end="6"/>
                                            </p:txEl>
                                          </p:spTgt>
                                        </p:tgtEl>
                                        <p:attrNameLst>
                                          <p:attrName>style.visibility</p:attrName>
                                        </p:attrNameLst>
                                      </p:cBhvr>
                                      <p:to>
                                        <p:strVal val="visible"/>
                                      </p:to>
                                    </p:set>
                                    <p:animEffect transition="in" filter="wipe(up)">
                                      <p:cBhvr>
                                        <p:cTn id="25" dur="500"/>
                                        <p:tgtEl>
                                          <p:spTgt spid="53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BE0AC99A-4F11-4A39-AA45-B219ADFCACC0}" type="slidenum">
              <a:rPr lang="en-US" altLang="zh-CN" sz="1400" b="0" smtClean="0">
                <a:latin typeface="Tahoma" pitchFamily="34" charset="0"/>
                <a:ea typeface="宋体" charset="-122"/>
              </a:rPr>
              <a:pPr eaLnBrk="1" hangingPunct="1">
                <a:spcBef>
                  <a:spcPct val="0"/>
                </a:spcBef>
                <a:buClrTx/>
                <a:buSzTx/>
                <a:buFontTx/>
                <a:buNone/>
              </a:pPr>
              <a:t>32</a:t>
            </a:fld>
            <a:endParaRPr lang="en-US" altLang="zh-CN" sz="1400" b="0" smtClean="0">
              <a:latin typeface="Tahoma" pitchFamily="34" charset="0"/>
              <a:ea typeface="宋体" charset="-122"/>
            </a:endParaRPr>
          </a:p>
        </p:txBody>
      </p:sp>
      <p:sp>
        <p:nvSpPr>
          <p:cNvPr id="54275" name="Rectangle 3"/>
          <p:cNvSpPr>
            <a:spLocks noGrp="1" noChangeArrowheads="1"/>
          </p:cNvSpPr>
          <p:nvPr>
            <p:ph type="body" idx="1"/>
          </p:nvPr>
        </p:nvSpPr>
        <p:spPr>
          <a:xfrm>
            <a:off x="431800" y="1179513"/>
            <a:ext cx="8712200" cy="5678487"/>
          </a:xfrm>
        </p:spPr>
        <p:txBody>
          <a:bodyPr/>
          <a:lstStyle/>
          <a:p>
            <a:pPr lvl="2" eaLnBrk="1" hangingPunct="1">
              <a:lnSpc>
                <a:spcPct val="110000"/>
              </a:lnSpc>
              <a:defRPr/>
            </a:pPr>
            <a:r>
              <a:rPr lang="en-US" altLang="zh-CN" sz="2200" dirty="0" smtClean="0">
                <a:solidFill>
                  <a:srgbClr val="0000FF"/>
                </a:solidFill>
              </a:rPr>
              <a:t>2</a:t>
            </a:r>
            <a:r>
              <a:rPr lang="zh-CN" altLang="en-US" sz="2200" dirty="0" smtClean="0">
                <a:solidFill>
                  <a:srgbClr val="0000FF"/>
                </a:solidFill>
              </a:rPr>
              <a:t>、</a:t>
            </a:r>
            <a:r>
              <a:rPr lang="zh-CN" altLang="en-US" sz="2200" dirty="0" smtClean="0">
                <a:solidFill>
                  <a:srgbClr val="0000FF"/>
                </a:solidFill>
              </a:rPr>
              <a:t>相关系数 </a:t>
            </a:r>
            <a:r>
              <a:rPr lang="zh-CN" altLang="en-US" sz="2200" i="1" dirty="0" smtClean="0">
                <a:solidFill>
                  <a:srgbClr val="0000FF"/>
                </a:solidFill>
                <a:sym typeface="Symbol" pitchFamily="18" charset="2"/>
              </a:rPr>
              <a:t></a:t>
            </a:r>
            <a:r>
              <a:rPr lang="zh-CN" altLang="en-US" sz="2200" i="1" dirty="0" smtClean="0">
                <a:solidFill>
                  <a:srgbClr val="0000FF"/>
                </a:solidFill>
              </a:rPr>
              <a:t> </a:t>
            </a:r>
            <a:r>
              <a:rPr lang="zh-CN" altLang="en-US" sz="2200" dirty="0" smtClean="0">
                <a:solidFill>
                  <a:srgbClr val="0000FF"/>
                </a:solidFill>
              </a:rPr>
              <a:t>对于误码率的影响很大。</a:t>
            </a:r>
            <a:r>
              <a:rPr lang="en-US" altLang="zh-CN" sz="2200" dirty="0" smtClean="0">
                <a:solidFill>
                  <a:srgbClr val="0000FF"/>
                </a:solidFill>
              </a:rPr>
              <a:t>a. </a:t>
            </a:r>
            <a:r>
              <a:rPr lang="zh-CN" altLang="en-US" sz="2200" dirty="0" smtClean="0">
                <a:solidFill>
                  <a:srgbClr val="0000FF"/>
                </a:solidFill>
              </a:rPr>
              <a:t>当两种码元的波形相同，相关系数最大，即</a:t>
            </a:r>
            <a:r>
              <a:rPr lang="zh-CN" altLang="en-US" sz="2200" i="1" dirty="0" smtClean="0">
                <a:solidFill>
                  <a:srgbClr val="0000FF"/>
                </a:solidFill>
                <a:sym typeface="Symbol" pitchFamily="18" charset="2"/>
              </a:rPr>
              <a:t></a:t>
            </a:r>
            <a:r>
              <a:rPr lang="zh-CN" altLang="en-US" sz="2200" dirty="0" smtClean="0">
                <a:solidFill>
                  <a:srgbClr val="0000FF"/>
                </a:solidFill>
              </a:rPr>
              <a:t> </a:t>
            </a:r>
            <a:r>
              <a:rPr lang="en-US" altLang="zh-CN" sz="2200" dirty="0" smtClean="0">
                <a:solidFill>
                  <a:srgbClr val="0000FF"/>
                </a:solidFill>
              </a:rPr>
              <a:t>= 1</a:t>
            </a:r>
            <a:r>
              <a:rPr lang="zh-CN" altLang="en-US" sz="2200" dirty="0" smtClean="0">
                <a:solidFill>
                  <a:srgbClr val="0000FF"/>
                </a:solidFill>
              </a:rPr>
              <a:t>时，误码率最大。</a:t>
            </a:r>
            <a:r>
              <a:rPr lang="zh-CN" altLang="en-US" sz="2200" dirty="0" smtClean="0"/>
              <a:t>这时的误码率</a:t>
            </a:r>
            <a:r>
              <a:rPr lang="en-US" altLang="zh-CN" sz="2200" i="1" dirty="0" err="1" smtClean="0"/>
              <a:t>P</a:t>
            </a:r>
            <a:r>
              <a:rPr lang="en-US" altLang="zh-CN" sz="2200" baseline="-25000" dirty="0" err="1" smtClean="0"/>
              <a:t>e</a:t>
            </a:r>
            <a:r>
              <a:rPr lang="en-US" altLang="zh-CN" sz="2200" dirty="0" smtClean="0"/>
              <a:t> = 1/2</a:t>
            </a:r>
            <a:r>
              <a:rPr lang="zh-CN" altLang="en-US" sz="2200" dirty="0" smtClean="0"/>
              <a:t>。因为这时两种码元波形没有区别，接收端是在没有根据的乱猜。当两种码元的波形相反，相关系数最小，即</a:t>
            </a:r>
            <a:r>
              <a:rPr lang="zh-CN" altLang="en-US" sz="2200" i="1" dirty="0" smtClean="0">
                <a:sym typeface="Symbol" pitchFamily="18" charset="2"/>
              </a:rPr>
              <a:t></a:t>
            </a:r>
            <a:r>
              <a:rPr lang="zh-CN" altLang="en-US" sz="2200" dirty="0" smtClean="0"/>
              <a:t> </a:t>
            </a:r>
            <a:r>
              <a:rPr lang="en-US" altLang="zh-CN" sz="2200" dirty="0" smtClean="0"/>
              <a:t>= -1</a:t>
            </a:r>
            <a:r>
              <a:rPr lang="zh-CN" altLang="en-US" sz="2200" dirty="0" smtClean="0"/>
              <a:t>时，误码率最小。这时的最小误码率等于</a:t>
            </a:r>
            <a:r>
              <a:rPr lang="zh-CN" altLang="en-US" dirty="0" smtClean="0"/>
              <a:t> </a:t>
            </a:r>
          </a:p>
          <a:p>
            <a:pPr lvl="2" eaLnBrk="1" hangingPunct="1">
              <a:lnSpc>
                <a:spcPct val="110000"/>
              </a:lnSpc>
              <a:defRPr/>
            </a:pPr>
            <a:endParaRPr lang="zh-CN" altLang="en-US" dirty="0" smtClean="0"/>
          </a:p>
          <a:p>
            <a:pPr lvl="2" eaLnBrk="1" hangingPunct="1">
              <a:lnSpc>
                <a:spcPct val="130000"/>
              </a:lnSpc>
              <a:buFont typeface="Wingdings" pitchFamily="2" charset="2"/>
              <a:buNone/>
              <a:defRPr/>
            </a:pPr>
            <a:r>
              <a:rPr lang="zh-CN" altLang="en-US" dirty="0" smtClean="0"/>
              <a:t>	</a:t>
            </a:r>
          </a:p>
          <a:p>
            <a:pPr lvl="2" eaLnBrk="1" hangingPunct="1">
              <a:lnSpc>
                <a:spcPct val="130000"/>
              </a:lnSpc>
              <a:buFont typeface="Wingdings" pitchFamily="2" charset="2"/>
              <a:buNone/>
              <a:defRPr/>
            </a:pPr>
            <a:r>
              <a:rPr lang="zh-CN" altLang="en-US" sz="2200" dirty="0" smtClean="0"/>
              <a:t>例如，</a:t>
            </a:r>
            <a:r>
              <a:rPr lang="en-US" altLang="zh-CN" sz="2200" dirty="0" smtClean="0"/>
              <a:t>2PSK</a:t>
            </a:r>
            <a:r>
              <a:rPr lang="zh-CN" altLang="en-US" sz="2200" dirty="0" smtClean="0"/>
              <a:t>信号的相关系数就等于 </a:t>
            </a:r>
            <a:r>
              <a:rPr lang="en-US" altLang="zh-CN" sz="2200" dirty="0" smtClean="0"/>
              <a:t>-1</a:t>
            </a:r>
            <a:r>
              <a:rPr lang="zh-CN" altLang="en-US" sz="2200" dirty="0" smtClean="0"/>
              <a:t>。</a:t>
            </a:r>
          </a:p>
          <a:p>
            <a:pPr marL="914400" lvl="2" indent="0" eaLnBrk="1" hangingPunct="1">
              <a:lnSpc>
                <a:spcPct val="130000"/>
              </a:lnSpc>
              <a:buFont typeface="Wingdings" pitchFamily="2" charset="2"/>
              <a:buNone/>
              <a:defRPr/>
            </a:pPr>
            <a:r>
              <a:rPr lang="zh-CN" altLang="en-US" sz="2200" dirty="0" smtClean="0"/>
              <a:t>又，</a:t>
            </a:r>
            <a:r>
              <a:rPr lang="en-US" altLang="zh-CN" sz="2200" dirty="0" smtClean="0">
                <a:solidFill>
                  <a:srgbClr val="0000FF"/>
                </a:solidFill>
              </a:rPr>
              <a:t>b. </a:t>
            </a:r>
            <a:r>
              <a:rPr lang="zh-CN" altLang="en-US" sz="2200" dirty="0" smtClean="0">
                <a:solidFill>
                  <a:srgbClr val="0000FF"/>
                </a:solidFill>
              </a:rPr>
              <a:t>当两种码元正交</a:t>
            </a:r>
            <a:r>
              <a:rPr lang="zh-CN" altLang="en-US" sz="2200" dirty="0" smtClean="0"/>
              <a:t>，即相关系数 </a:t>
            </a:r>
            <a:r>
              <a:rPr lang="zh-CN" altLang="en-US" sz="2200" i="1" dirty="0" smtClean="0">
                <a:sym typeface="Symbol" pitchFamily="18" charset="2"/>
              </a:rPr>
              <a:t></a:t>
            </a:r>
            <a:r>
              <a:rPr lang="zh-CN" altLang="en-US" sz="2200" i="1" dirty="0" smtClean="0"/>
              <a:t> </a:t>
            </a:r>
            <a:r>
              <a:rPr lang="zh-CN" altLang="en-US" sz="2200" dirty="0" smtClean="0"/>
              <a:t>等于</a:t>
            </a:r>
            <a:r>
              <a:rPr lang="en-US" altLang="zh-CN" sz="2200" dirty="0" smtClean="0"/>
              <a:t>0</a:t>
            </a:r>
            <a:r>
              <a:rPr lang="zh-CN" altLang="en-US" sz="2200" dirty="0" smtClean="0"/>
              <a:t>时，误码率等于</a:t>
            </a:r>
          </a:p>
          <a:p>
            <a:pPr lvl="2" eaLnBrk="1" hangingPunct="1">
              <a:lnSpc>
                <a:spcPct val="130000"/>
              </a:lnSpc>
              <a:defRPr/>
            </a:pPr>
            <a:endParaRPr lang="zh-CN" altLang="en-US" sz="2200" dirty="0" smtClean="0"/>
          </a:p>
          <a:p>
            <a:pPr lvl="2" eaLnBrk="1" hangingPunct="1">
              <a:lnSpc>
                <a:spcPct val="130000"/>
              </a:lnSpc>
              <a:defRPr/>
            </a:pPr>
            <a:endParaRPr lang="zh-CN" altLang="en-US" sz="2200" dirty="0" smtClean="0"/>
          </a:p>
          <a:p>
            <a:pPr marL="914400" lvl="2" indent="0" eaLnBrk="1" hangingPunct="1">
              <a:lnSpc>
                <a:spcPct val="130000"/>
              </a:lnSpc>
              <a:buFont typeface="Wingdings" pitchFamily="2" charset="2"/>
              <a:buNone/>
              <a:defRPr/>
            </a:pPr>
            <a:r>
              <a:rPr lang="zh-CN" altLang="en-US" sz="2200" dirty="0" smtClean="0"/>
              <a:t>例如，</a:t>
            </a:r>
            <a:r>
              <a:rPr lang="en-US" altLang="zh-CN" sz="2200" dirty="0" smtClean="0"/>
              <a:t>2FSK</a:t>
            </a:r>
            <a:r>
              <a:rPr lang="zh-CN" altLang="en-US" sz="2200" dirty="0" smtClean="0"/>
              <a:t>信号的相关系数就等于或近似等于零。</a:t>
            </a:r>
          </a:p>
        </p:txBody>
      </p:sp>
      <p:sp>
        <p:nvSpPr>
          <p:cNvPr id="35845" name="Rectangle 5"/>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54276" name="Object 4"/>
          <p:cNvGraphicFramePr>
            <a:graphicFrameLocks noChangeAspect="1"/>
          </p:cNvGraphicFramePr>
          <p:nvPr/>
        </p:nvGraphicFramePr>
        <p:xfrm>
          <a:off x="2546350" y="3203575"/>
          <a:ext cx="4184650" cy="919163"/>
        </p:xfrm>
        <a:graphic>
          <a:graphicData uri="http://schemas.openxmlformats.org/presentationml/2006/ole">
            <mc:AlternateContent xmlns:mc="http://schemas.openxmlformats.org/markup-compatibility/2006">
              <mc:Choice xmlns:v="urn:schemas-microsoft-com:vml" Requires="v">
                <p:oleObj spid="_x0000_s35893" name="公式" r:id="rId3" imgW="2425700" imgH="533400" progId="Equation.3">
                  <p:embed/>
                </p:oleObj>
              </mc:Choice>
              <mc:Fallback>
                <p:oleObj name="公式" r:id="rId3" imgW="2425700" imgH="533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350" y="3203575"/>
                        <a:ext cx="418465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7" name="Rectangle 7"/>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54278" name="Object 6"/>
          <p:cNvGraphicFramePr>
            <a:graphicFrameLocks noChangeAspect="1"/>
          </p:cNvGraphicFramePr>
          <p:nvPr/>
        </p:nvGraphicFramePr>
        <p:xfrm>
          <a:off x="2501900" y="5133975"/>
          <a:ext cx="4500563" cy="950913"/>
        </p:xfrm>
        <a:graphic>
          <a:graphicData uri="http://schemas.openxmlformats.org/presentationml/2006/ole">
            <mc:AlternateContent xmlns:mc="http://schemas.openxmlformats.org/markup-compatibility/2006">
              <mc:Choice xmlns:v="urn:schemas-microsoft-com:vml" Requires="v">
                <p:oleObj spid="_x0000_s35894" name="公式" r:id="rId5" imgW="2527300" imgH="533400" progId="Equation.3">
                  <p:embed/>
                </p:oleObj>
              </mc:Choice>
              <mc:Fallback>
                <p:oleObj name="公式" r:id="rId5" imgW="2527300" imgH="533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1900" y="5133975"/>
                        <a:ext cx="450056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wipe(up)">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4276"/>
                                        </p:tgtEl>
                                        <p:attrNameLst>
                                          <p:attrName>style.visibility</p:attrName>
                                        </p:attrNameLst>
                                      </p:cBhvr>
                                      <p:to>
                                        <p:strVal val="visible"/>
                                      </p:to>
                                    </p:set>
                                    <p:anim calcmode="lin" valueType="num">
                                      <p:cBhvr additive="base">
                                        <p:cTn id="12" dur="500" fill="hold"/>
                                        <p:tgtEl>
                                          <p:spTgt spid="54276"/>
                                        </p:tgtEl>
                                        <p:attrNameLst>
                                          <p:attrName>ppt_x</p:attrName>
                                        </p:attrNameLst>
                                      </p:cBhvr>
                                      <p:tavLst>
                                        <p:tav tm="0">
                                          <p:val>
                                            <p:strVal val="#ppt_x"/>
                                          </p:val>
                                        </p:tav>
                                        <p:tav tm="100000">
                                          <p:val>
                                            <p:strVal val="#ppt_x"/>
                                          </p:val>
                                        </p:tav>
                                      </p:tavLst>
                                    </p:anim>
                                    <p:anim calcmode="lin" valueType="num">
                                      <p:cBhvr additive="base">
                                        <p:cTn id="13" dur="500" fill="hold"/>
                                        <p:tgtEl>
                                          <p:spTgt spid="54276"/>
                                        </p:tgtEl>
                                        <p:attrNameLst>
                                          <p:attrName>ppt_y</p:attrName>
                                        </p:attrNameLst>
                                      </p:cBhvr>
                                      <p:tavLst>
                                        <p:tav tm="0">
                                          <p:val>
                                            <p:strVal val="1+#ppt_h/2"/>
                                          </p:val>
                                        </p:tav>
                                        <p:tav tm="100000">
                                          <p:val>
                                            <p:strVal val="#ppt_y"/>
                                          </p:val>
                                        </p:tav>
                                      </p:tavLst>
                                    </p:anim>
                                  </p:childTnLst>
                                </p:cTn>
                              </p:par>
                              <p:par>
                                <p:cTn id="14" presetID="22" presetClass="entr" presetSubtype="1" fill="hold" nodeType="withEffect">
                                  <p:stCondLst>
                                    <p:cond delay="0"/>
                                  </p:stCondLst>
                                  <p:childTnLst>
                                    <p:set>
                                      <p:cBhvr>
                                        <p:cTn id="15" dur="1" fill="hold">
                                          <p:stCondLst>
                                            <p:cond delay="0"/>
                                          </p:stCondLst>
                                        </p:cTn>
                                        <p:tgtEl>
                                          <p:spTgt spid="54275">
                                            <p:txEl>
                                              <p:pRg st="3" end="3"/>
                                            </p:txEl>
                                          </p:spTgt>
                                        </p:tgtEl>
                                        <p:attrNameLst>
                                          <p:attrName>style.visibility</p:attrName>
                                        </p:attrNameLst>
                                      </p:cBhvr>
                                      <p:to>
                                        <p:strVal val="visible"/>
                                      </p:to>
                                    </p:set>
                                    <p:animEffect transition="in" filter="wipe(up)">
                                      <p:cBhvr>
                                        <p:cTn id="16" dur="500"/>
                                        <p:tgtEl>
                                          <p:spTgt spid="54275">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animEffect transition="in" filter="wipe(up)">
                                      <p:cBhvr>
                                        <p:cTn id="19" dur="500"/>
                                        <p:tgtEl>
                                          <p:spTgt spid="5427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54278"/>
                                        </p:tgtEl>
                                        <p:attrNameLst>
                                          <p:attrName>style.visibility</p:attrName>
                                        </p:attrNameLst>
                                      </p:cBhvr>
                                      <p:to>
                                        <p:strVal val="visible"/>
                                      </p:to>
                                    </p:set>
                                    <p:anim calcmode="lin" valueType="num">
                                      <p:cBhvr additive="base">
                                        <p:cTn id="24" dur="500" fill="hold"/>
                                        <p:tgtEl>
                                          <p:spTgt spid="54278"/>
                                        </p:tgtEl>
                                        <p:attrNameLst>
                                          <p:attrName>ppt_x</p:attrName>
                                        </p:attrNameLst>
                                      </p:cBhvr>
                                      <p:tavLst>
                                        <p:tav tm="0">
                                          <p:val>
                                            <p:strVal val="#ppt_x"/>
                                          </p:val>
                                        </p:tav>
                                        <p:tav tm="100000">
                                          <p:val>
                                            <p:strVal val="#ppt_x"/>
                                          </p:val>
                                        </p:tav>
                                      </p:tavLst>
                                    </p:anim>
                                    <p:anim calcmode="lin" valueType="num">
                                      <p:cBhvr additive="base">
                                        <p:cTn id="25" dur="500" fill="hold"/>
                                        <p:tgtEl>
                                          <p:spTgt spid="54278"/>
                                        </p:tgtEl>
                                        <p:attrNameLst>
                                          <p:attrName>ppt_y</p:attrName>
                                        </p:attrNameLst>
                                      </p:cBhvr>
                                      <p:tavLst>
                                        <p:tav tm="0">
                                          <p:val>
                                            <p:strVal val="1+#ppt_h/2"/>
                                          </p:val>
                                        </p:tav>
                                        <p:tav tm="100000">
                                          <p:val>
                                            <p:strVal val="#ppt_y"/>
                                          </p:val>
                                        </p:tav>
                                      </p:tavLst>
                                    </p:anim>
                                  </p:childTnLst>
                                </p:cTn>
                              </p:par>
                              <p:par>
                                <p:cTn id="26" presetID="22" presetClass="entr" presetSubtype="1" fill="hold" nodeType="withEffect">
                                  <p:stCondLst>
                                    <p:cond delay="0"/>
                                  </p:stCondLst>
                                  <p:childTnLst>
                                    <p:set>
                                      <p:cBhvr>
                                        <p:cTn id="27" dur="1" fill="hold">
                                          <p:stCondLst>
                                            <p:cond delay="0"/>
                                          </p:stCondLst>
                                        </p:cTn>
                                        <p:tgtEl>
                                          <p:spTgt spid="54275">
                                            <p:txEl>
                                              <p:pRg st="7" end="7"/>
                                            </p:txEl>
                                          </p:spTgt>
                                        </p:tgtEl>
                                        <p:attrNameLst>
                                          <p:attrName>style.visibility</p:attrName>
                                        </p:attrNameLst>
                                      </p:cBhvr>
                                      <p:to>
                                        <p:strVal val="visible"/>
                                      </p:to>
                                    </p:set>
                                    <p:animEffect transition="in" filter="wipe(up)">
                                      <p:cBhvr>
                                        <p:cTn id="28" dur="500"/>
                                        <p:tgtEl>
                                          <p:spTgt spid="542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630F2754-A0A1-4D48-AE09-AB0DA6511E61}" type="slidenum">
              <a:rPr lang="en-US" altLang="zh-CN" sz="1400" b="0" smtClean="0">
                <a:latin typeface="Tahoma" pitchFamily="34" charset="0"/>
                <a:ea typeface="宋体" charset="-122"/>
              </a:rPr>
              <a:pPr eaLnBrk="1" hangingPunct="1">
                <a:spcBef>
                  <a:spcPct val="0"/>
                </a:spcBef>
                <a:buClrTx/>
                <a:buSzTx/>
                <a:buFontTx/>
                <a:buNone/>
              </a:pPr>
              <a:t>33</a:t>
            </a:fld>
            <a:endParaRPr lang="en-US" altLang="zh-CN" sz="1400" b="0" smtClean="0">
              <a:latin typeface="Tahoma" pitchFamily="34" charset="0"/>
              <a:ea typeface="宋体" charset="-122"/>
            </a:endParaRPr>
          </a:p>
        </p:txBody>
      </p:sp>
      <p:sp>
        <p:nvSpPr>
          <p:cNvPr id="36868" name="Rectangle 3"/>
          <p:cNvSpPr>
            <a:spLocks noGrp="1" noChangeArrowheads="1"/>
          </p:cNvSpPr>
          <p:nvPr>
            <p:ph type="body" idx="1"/>
          </p:nvPr>
        </p:nvSpPr>
        <p:spPr>
          <a:xfrm>
            <a:off x="341313" y="1179513"/>
            <a:ext cx="8802687" cy="5678487"/>
          </a:xfrm>
        </p:spPr>
        <p:txBody>
          <a:bodyPr/>
          <a:lstStyle/>
          <a:p>
            <a:pPr lvl="2" eaLnBrk="1" hangingPunct="1"/>
            <a:r>
              <a:rPr lang="zh-CN" altLang="en-US" sz="2200" dirty="0" smtClean="0"/>
              <a:t>又，</a:t>
            </a:r>
            <a:r>
              <a:rPr lang="en-US" altLang="zh-CN" sz="2200" dirty="0" smtClean="0">
                <a:solidFill>
                  <a:srgbClr val="0000FF"/>
                </a:solidFill>
              </a:rPr>
              <a:t>c. </a:t>
            </a:r>
            <a:r>
              <a:rPr lang="zh-CN" altLang="en-US" sz="2200" dirty="0" smtClean="0">
                <a:solidFill>
                  <a:srgbClr val="0000FF"/>
                </a:solidFill>
              </a:rPr>
              <a:t>若两种码元中有一种的能量等于零</a:t>
            </a:r>
            <a:r>
              <a:rPr lang="zh-CN" altLang="en-US" sz="2200" dirty="0" smtClean="0"/>
              <a:t>，例如</a:t>
            </a:r>
            <a:r>
              <a:rPr lang="en-US" altLang="zh-CN" sz="2200" dirty="0" smtClean="0"/>
              <a:t>2ASK</a:t>
            </a:r>
            <a:r>
              <a:rPr lang="zh-CN" altLang="en-US" sz="2200" dirty="0" smtClean="0"/>
              <a:t>信号，则</a:t>
            </a:r>
          </a:p>
          <a:p>
            <a:pPr lvl="2" eaLnBrk="1" hangingPunct="1"/>
            <a:endParaRPr lang="zh-CN" altLang="en-US" sz="2200" dirty="0" smtClean="0"/>
          </a:p>
          <a:p>
            <a:pPr lvl="2" eaLnBrk="1" hangingPunct="1"/>
            <a:endParaRPr lang="zh-CN" altLang="en-US" sz="2200" dirty="0" smtClean="0"/>
          </a:p>
          <a:p>
            <a:pPr lvl="2" eaLnBrk="1" hangingPunct="1">
              <a:buFont typeface="Wingdings" pitchFamily="2" charset="2"/>
              <a:buNone/>
            </a:pPr>
            <a:r>
              <a:rPr lang="zh-CN" altLang="en-US" sz="2200" dirty="0" smtClean="0"/>
              <a:t>	误码率为</a:t>
            </a:r>
          </a:p>
          <a:p>
            <a:pPr lvl="2" eaLnBrk="1" hangingPunct="1">
              <a:buFont typeface="Wingdings" pitchFamily="2" charset="2"/>
              <a:buNone/>
            </a:pPr>
            <a:endParaRPr lang="zh-CN" altLang="en-US" sz="2200" dirty="0" smtClean="0"/>
          </a:p>
          <a:p>
            <a:pPr lvl="2" eaLnBrk="1" hangingPunct="1">
              <a:buFont typeface="Wingdings" pitchFamily="2" charset="2"/>
              <a:buNone/>
            </a:pPr>
            <a:endParaRPr lang="zh-CN" altLang="en-US" sz="2200" dirty="0" smtClean="0"/>
          </a:p>
          <a:p>
            <a:pPr lvl="2" eaLnBrk="1" hangingPunct="1">
              <a:lnSpc>
                <a:spcPct val="120000"/>
              </a:lnSpc>
            </a:pPr>
            <a:r>
              <a:rPr lang="zh-CN" altLang="en-US" sz="2200" dirty="0" smtClean="0"/>
              <a:t>比较以上</a:t>
            </a:r>
            <a:r>
              <a:rPr lang="en-US" altLang="zh-CN" sz="2200" dirty="0" smtClean="0"/>
              <a:t>3</a:t>
            </a:r>
            <a:r>
              <a:rPr lang="zh-CN" altLang="en-US" sz="2200" dirty="0" smtClean="0"/>
              <a:t>式可见，它们之间的性能差</a:t>
            </a:r>
            <a:r>
              <a:rPr lang="en-US" altLang="zh-CN" sz="2200" dirty="0" smtClean="0"/>
              <a:t>3dB</a:t>
            </a:r>
            <a:r>
              <a:rPr lang="zh-CN" altLang="en-US" sz="2200" dirty="0" smtClean="0"/>
              <a:t>，即</a:t>
            </a:r>
            <a:r>
              <a:rPr lang="en-US" altLang="zh-CN" sz="2200" dirty="0" smtClean="0"/>
              <a:t>2ASK</a:t>
            </a:r>
            <a:r>
              <a:rPr lang="zh-CN" altLang="en-US" sz="2200" dirty="0" smtClean="0"/>
              <a:t>信号的性能比</a:t>
            </a:r>
            <a:r>
              <a:rPr lang="en-US" altLang="zh-CN" sz="2200" dirty="0" smtClean="0"/>
              <a:t>2FSK</a:t>
            </a:r>
            <a:r>
              <a:rPr lang="zh-CN" altLang="en-US" sz="2200" dirty="0" smtClean="0"/>
              <a:t>信号的性能差</a:t>
            </a:r>
            <a:r>
              <a:rPr lang="en-US" altLang="zh-CN" sz="2200" dirty="0" smtClean="0"/>
              <a:t>3dB</a:t>
            </a:r>
            <a:r>
              <a:rPr lang="zh-CN" altLang="en-US" sz="2200" dirty="0" smtClean="0"/>
              <a:t>，而</a:t>
            </a:r>
            <a:r>
              <a:rPr lang="en-US" altLang="zh-CN" sz="2200" dirty="0" smtClean="0"/>
              <a:t>2FSK</a:t>
            </a:r>
            <a:r>
              <a:rPr lang="zh-CN" altLang="en-US" sz="2200" dirty="0" smtClean="0"/>
              <a:t>信号的性能又比</a:t>
            </a:r>
            <a:r>
              <a:rPr lang="en-US" altLang="zh-CN" sz="2200" dirty="0" smtClean="0"/>
              <a:t>2PSK</a:t>
            </a:r>
            <a:r>
              <a:rPr lang="zh-CN" altLang="en-US" sz="2200" dirty="0" smtClean="0"/>
              <a:t>信号的性能差</a:t>
            </a:r>
            <a:r>
              <a:rPr lang="en-US" altLang="zh-CN" sz="2200" dirty="0" smtClean="0"/>
              <a:t>3dB</a:t>
            </a:r>
            <a:r>
              <a:rPr lang="zh-CN" altLang="en-US" sz="2200" dirty="0" smtClean="0"/>
              <a:t>。</a:t>
            </a:r>
            <a:endParaRPr lang="en-US" altLang="zh-CN" sz="2200" dirty="0" smtClean="0"/>
          </a:p>
          <a:p>
            <a:pPr lvl="2" eaLnBrk="1" hangingPunct="1">
              <a:lnSpc>
                <a:spcPct val="120000"/>
              </a:lnSpc>
            </a:pPr>
            <a:r>
              <a:rPr lang="zh-CN" altLang="en-US" sz="2200" dirty="0"/>
              <a:t>多进</a:t>
            </a:r>
            <a:r>
              <a:rPr lang="zh-CN" altLang="en-US" sz="2200" dirty="0" smtClean="0"/>
              <a:t>制系统也可以按照类似的方法推导误码率，但是过于繁琐，请大家自己看看书</a:t>
            </a:r>
            <a:endParaRPr lang="zh-CN" altLang="en-US" sz="2200" dirty="0" smtClean="0"/>
          </a:p>
        </p:txBody>
      </p:sp>
      <p:sp>
        <p:nvSpPr>
          <p:cNvPr id="36869"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6870" name="Object 4"/>
          <p:cNvGraphicFramePr>
            <a:graphicFrameLocks noChangeAspect="1"/>
          </p:cNvGraphicFramePr>
          <p:nvPr/>
        </p:nvGraphicFramePr>
        <p:xfrm>
          <a:off x="2862263" y="1784350"/>
          <a:ext cx="2249487" cy="700088"/>
        </p:xfrm>
        <a:graphic>
          <a:graphicData uri="http://schemas.openxmlformats.org/presentationml/2006/ole">
            <mc:AlternateContent xmlns:mc="http://schemas.openxmlformats.org/markup-compatibility/2006">
              <mc:Choice xmlns:v="urn:schemas-microsoft-com:vml" Requires="v">
                <p:oleObj spid="_x0000_s36917" name="公式" r:id="rId3" imgW="1256755" imgH="393529" progId="Equation.3">
                  <p:embed/>
                </p:oleObj>
              </mc:Choice>
              <mc:Fallback>
                <p:oleObj name="公式" r:id="rId3" imgW="1256755"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784350"/>
                        <a:ext cx="224948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1" name="Rectangle 7"/>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36872" name="Object 6"/>
          <p:cNvGraphicFramePr>
            <a:graphicFrameLocks noChangeAspect="1"/>
          </p:cNvGraphicFramePr>
          <p:nvPr/>
        </p:nvGraphicFramePr>
        <p:xfrm>
          <a:off x="2592388" y="3100388"/>
          <a:ext cx="3914775" cy="823912"/>
        </p:xfrm>
        <a:graphic>
          <a:graphicData uri="http://schemas.openxmlformats.org/presentationml/2006/ole">
            <mc:AlternateContent xmlns:mc="http://schemas.openxmlformats.org/markup-compatibility/2006">
              <mc:Choice xmlns:v="urn:schemas-microsoft-com:vml" Requires="v">
                <p:oleObj spid="_x0000_s36918" name="公式" r:id="rId5" imgW="2400300" imgH="508000" progId="Equation.3">
                  <p:embed/>
                </p:oleObj>
              </mc:Choice>
              <mc:Fallback>
                <p:oleObj name="公式" r:id="rId5" imgW="2400300" imgH="5080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388" y="3100388"/>
                        <a:ext cx="39147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A40C92C8-932A-4296-B29D-83A49FB56358}" type="slidenum">
              <a:rPr lang="en-US" altLang="zh-CN" sz="1400" b="0" smtClean="0">
                <a:latin typeface="Tahoma" pitchFamily="34" charset="0"/>
                <a:ea typeface="宋体" charset="-122"/>
              </a:rPr>
              <a:pPr eaLnBrk="1" hangingPunct="1">
                <a:spcBef>
                  <a:spcPct val="0"/>
                </a:spcBef>
                <a:buClrTx/>
                <a:buSzTx/>
                <a:buFontTx/>
                <a:buNone/>
              </a:pPr>
              <a:t>34</a:t>
            </a:fld>
            <a:endParaRPr lang="en-US" altLang="zh-CN" sz="1400" b="0" smtClean="0">
              <a:latin typeface="Tahoma" pitchFamily="34" charset="0"/>
              <a:ea typeface="宋体" charset="-122"/>
            </a:endParaRPr>
          </a:p>
        </p:txBody>
      </p:sp>
      <p:sp>
        <p:nvSpPr>
          <p:cNvPr id="39939" name="Rectangle 2"/>
          <p:cNvSpPr>
            <a:spLocks noGrp="1" noChangeArrowheads="1"/>
          </p:cNvSpPr>
          <p:nvPr>
            <p:ph type="title"/>
          </p:nvPr>
        </p:nvSpPr>
        <p:spPr/>
        <p:txBody>
          <a:bodyPr/>
          <a:lstStyle/>
          <a:p>
            <a:pPr eaLnBrk="1" hangingPunct="1"/>
            <a:r>
              <a:rPr lang="en-US" altLang="zh-CN" sz="4400" b="1" dirty="0"/>
              <a:t>10.5 </a:t>
            </a:r>
            <a:r>
              <a:rPr lang="zh-CN" altLang="en-US" sz="4400" b="1" dirty="0"/>
              <a:t>随相数字信号的最佳接收</a:t>
            </a:r>
          </a:p>
        </p:txBody>
      </p:sp>
      <p:sp>
        <p:nvSpPr>
          <p:cNvPr id="58371" name="Rectangle 3"/>
          <p:cNvSpPr>
            <a:spLocks noGrp="1" noChangeArrowheads="1"/>
          </p:cNvSpPr>
          <p:nvPr>
            <p:ph type="body" idx="1"/>
          </p:nvPr>
        </p:nvSpPr>
        <p:spPr/>
        <p:txBody>
          <a:bodyPr/>
          <a:lstStyle/>
          <a:p>
            <a:pPr lvl="1" eaLnBrk="1" hangingPunct="1"/>
            <a:r>
              <a:rPr lang="zh-CN" altLang="en-US" sz="2400" dirty="0" smtClean="0">
                <a:solidFill>
                  <a:srgbClr val="0000FF"/>
                </a:solidFill>
              </a:rPr>
              <a:t>码元相位带有随机性。假</a:t>
            </a:r>
            <a:r>
              <a:rPr lang="zh-CN" altLang="en-US" sz="2400" dirty="0" smtClean="0">
                <a:solidFill>
                  <a:srgbClr val="0000FF"/>
                </a:solidFill>
              </a:rPr>
              <a:t>设</a:t>
            </a:r>
            <a:r>
              <a:rPr lang="zh-CN" altLang="en-US" sz="2400" dirty="0" smtClean="0"/>
              <a:t>：</a:t>
            </a:r>
          </a:p>
          <a:p>
            <a:pPr lvl="2" eaLnBrk="1" hangingPunct="1"/>
            <a:r>
              <a:rPr lang="zh-CN" altLang="en-US" dirty="0" smtClean="0"/>
              <a:t> </a:t>
            </a:r>
            <a:r>
              <a:rPr lang="en-US" altLang="zh-CN" sz="2200" dirty="0" smtClean="0"/>
              <a:t>2FSK</a:t>
            </a:r>
            <a:r>
              <a:rPr lang="zh-CN" altLang="en-US" sz="2200" dirty="0" smtClean="0"/>
              <a:t>信号的能量相等、先验概率相等、互不相关；</a:t>
            </a:r>
          </a:p>
          <a:p>
            <a:pPr lvl="2" eaLnBrk="1" hangingPunct="1"/>
            <a:r>
              <a:rPr lang="zh-CN" altLang="en-US" sz="2200" dirty="0" smtClean="0"/>
              <a:t>通信系统中存在带限白色高斯噪声；</a:t>
            </a:r>
          </a:p>
          <a:p>
            <a:pPr lvl="2" eaLnBrk="1" hangingPunct="1"/>
            <a:r>
              <a:rPr lang="zh-CN" altLang="en-US" sz="2200" dirty="0" smtClean="0"/>
              <a:t>接收信号码元相位的概率密度服从均匀分布。</a:t>
            </a:r>
          </a:p>
          <a:p>
            <a:pPr lvl="1" eaLnBrk="1" hangingPunct="1"/>
            <a:r>
              <a:rPr lang="zh-CN" altLang="en-US" sz="2400" dirty="0" smtClean="0"/>
              <a:t>可以将此信号表示为：</a:t>
            </a:r>
          </a:p>
          <a:p>
            <a:pPr lvl="1" eaLnBrk="1" hangingPunct="1"/>
            <a:endParaRPr lang="zh-CN" altLang="en-US" sz="2400" dirty="0" smtClean="0"/>
          </a:p>
          <a:p>
            <a:pPr lvl="1" eaLnBrk="1" hangingPunct="1">
              <a:buFont typeface="Wingdings" pitchFamily="2" charset="2"/>
              <a:buNone/>
            </a:pPr>
            <a:r>
              <a:rPr lang="zh-CN" altLang="en-US" sz="2400" dirty="0" smtClean="0"/>
              <a:t>	</a:t>
            </a:r>
          </a:p>
          <a:p>
            <a:pPr lvl="1" eaLnBrk="1" hangingPunct="1">
              <a:buFont typeface="Wingdings" pitchFamily="2" charset="2"/>
              <a:buNone/>
            </a:pPr>
            <a:r>
              <a:rPr lang="zh-CN" altLang="en-US" sz="2400" dirty="0" smtClean="0"/>
              <a:t>	及将此信号随机相位的概率密度表示为：</a:t>
            </a:r>
          </a:p>
        </p:txBody>
      </p:sp>
      <p:sp>
        <p:nvSpPr>
          <p:cNvPr id="39941" name="Rectangle 5"/>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58372" name="Object 4"/>
          <p:cNvGraphicFramePr>
            <a:graphicFrameLocks noChangeAspect="1"/>
          </p:cNvGraphicFramePr>
          <p:nvPr>
            <p:extLst>
              <p:ext uri="{D42A27DB-BD31-4B8C-83A1-F6EECF244321}">
                <p14:modId xmlns:p14="http://schemas.microsoft.com/office/powerpoint/2010/main" val="579543813"/>
              </p:ext>
            </p:extLst>
          </p:nvPr>
        </p:nvGraphicFramePr>
        <p:xfrm>
          <a:off x="3086100" y="3361435"/>
          <a:ext cx="2770188" cy="798512"/>
        </p:xfrm>
        <a:graphic>
          <a:graphicData uri="http://schemas.openxmlformats.org/presentationml/2006/ole">
            <mc:AlternateContent xmlns:mc="http://schemas.openxmlformats.org/markup-compatibility/2006">
              <mc:Choice xmlns:v="urn:schemas-microsoft-com:vml" Requires="v">
                <p:oleObj spid="_x0000_s40013" name="公式" r:id="rId3" imgW="1587500" imgH="457200" progId="Equation.3">
                  <p:embed/>
                </p:oleObj>
              </mc:Choice>
              <mc:Fallback>
                <p:oleObj name="公式" r:id="rId3" imgW="15875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3361435"/>
                        <a:ext cx="2770188"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3" name="Rectangle 7"/>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58374" name="Object 6"/>
          <p:cNvGraphicFramePr>
            <a:graphicFrameLocks noChangeAspect="1"/>
          </p:cNvGraphicFramePr>
          <p:nvPr>
            <p:extLst>
              <p:ext uri="{D42A27DB-BD31-4B8C-83A1-F6EECF244321}">
                <p14:modId xmlns:p14="http://schemas.microsoft.com/office/powerpoint/2010/main" val="3479087540"/>
              </p:ext>
            </p:extLst>
          </p:nvPr>
        </p:nvGraphicFramePr>
        <p:xfrm>
          <a:off x="881063" y="4964185"/>
          <a:ext cx="3916362" cy="928688"/>
        </p:xfrm>
        <a:graphic>
          <a:graphicData uri="http://schemas.openxmlformats.org/presentationml/2006/ole">
            <mc:AlternateContent xmlns:mc="http://schemas.openxmlformats.org/markup-compatibility/2006">
              <mc:Choice xmlns:v="urn:schemas-microsoft-com:vml" Requires="v">
                <p:oleObj spid="_x0000_s40014" name="公式" r:id="rId5" imgW="2044700" imgH="482600" progId="Equation.3">
                  <p:embed/>
                </p:oleObj>
              </mc:Choice>
              <mc:Fallback>
                <p:oleObj name="公式" r:id="rId5" imgW="2044700" imgH="482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063" y="4964185"/>
                        <a:ext cx="3916362"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5" name="Rectangle 9"/>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58376" name="Object 8"/>
          <p:cNvGraphicFramePr>
            <a:graphicFrameLocks noChangeAspect="1"/>
          </p:cNvGraphicFramePr>
          <p:nvPr>
            <p:extLst>
              <p:ext uri="{D42A27DB-BD31-4B8C-83A1-F6EECF244321}">
                <p14:modId xmlns:p14="http://schemas.microsoft.com/office/powerpoint/2010/main" val="511785217"/>
              </p:ext>
            </p:extLst>
          </p:nvPr>
        </p:nvGraphicFramePr>
        <p:xfrm>
          <a:off x="4976813" y="4964185"/>
          <a:ext cx="3825875" cy="919163"/>
        </p:xfrm>
        <a:graphic>
          <a:graphicData uri="http://schemas.openxmlformats.org/presentationml/2006/ole">
            <mc:AlternateContent xmlns:mc="http://schemas.openxmlformats.org/markup-compatibility/2006">
              <mc:Choice xmlns:v="urn:schemas-microsoft-com:vml" Requires="v">
                <p:oleObj spid="_x0000_s40015" name="公式" r:id="rId7" imgW="2019300" imgH="482600" progId="Equation.3">
                  <p:embed/>
                </p:oleObj>
              </mc:Choice>
              <mc:Fallback>
                <p:oleObj name="公式" r:id="rId7" imgW="2019300" imgH="482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6813" y="4964185"/>
                        <a:ext cx="382587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left)">
                                      <p:cBhvr>
                                        <p:cTn id="7" dur="500"/>
                                        <p:tgtEl>
                                          <p:spTgt spid="58371">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animEffect transition="in" filter="wipe(left)">
                                      <p:cBhvr>
                                        <p:cTn id="11" dur="500"/>
                                        <p:tgtEl>
                                          <p:spTgt spid="58371">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animEffect transition="in" filter="wipe(left)">
                                      <p:cBhvr>
                                        <p:cTn id="15" dur="500"/>
                                        <p:tgtEl>
                                          <p:spTgt spid="58371">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animEffect transition="in" filter="wipe(left)">
                                      <p:cBhvr>
                                        <p:cTn id="19" dur="500"/>
                                        <p:tgtEl>
                                          <p:spTgt spid="58371">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58371">
                                            <p:txEl>
                                              <p:pRg st="4" end="4"/>
                                            </p:txEl>
                                          </p:spTgt>
                                        </p:tgtEl>
                                        <p:attrNameLst>
                                          <p:attrName>style.visibility</p:attrName>
                                        </p:attrNameLst>
                                      </p:cBhvr>
                                      <p:to>
                                        <p:strVal val="visible"/>
                                      </p:to>
                                    </p:set>
                                    <p:animEffect transition="in" filter="wipe(left)">
                                      <p:cBhvr>
                                        <p:cTn id="24" dur="500"/>
                                        <p:tgtEl>
                                          <p:spTgt spid="58371">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58372"/>
                                        </p:tgtEl>
                                        <p:attrNameLst>
                                          <p:attrName>style.visibility</p:attrName>
                                        </p:attrNameLst>
                                      </p:cBhvr>
                                      <p:to>
                                        <p:strVal val="visible"/>
                                      </p:to>
                                    </p:set>
                                    <p:animEffect transition="in" filter="wipe(left)">
                                      <p:cBhvr>
                                        <p:cTn id="29" dur="500"/>
                                        <p:tgtEl>
                                          <p:spTgt spid="5837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58371">
                                            <p:txEl>
                                              <p:pRg st="7" end="7"/>
                                            </p:txEl>
                                          </p:spTgt>
                                        </p:tgtEl>
                                        <p:attrNameLst>
                                          <p:attrName>style.visibility</p:attrName>
                                        </p:attrNameLst>
                                      </p:cBhvr>
                                      <p:to>
                                        <p:strVal val="visible"/>
                                      </p:to>
                                    </p:set>
                                    <p:animEffect transition="in" filter="wipe(left)">
                                      <p:cBhvr>
                                        <p:cTn id="34" dur="500"/>
                                        <p:tgtEl>
                                          <p:spTgt spid="58371">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58374"/>
                                        </p:tgtEl>
                                        <p:attrNameLst>
                                          <p:attrName>style.visibility</p:attrName>
                                        </p:attrNameLst>
                                      </p:cBhvr>
                                      <p:to>
                                        <p:strVal val="visible"/>
                                      </p:to>
                                    </p:set>
                                    <p:animEffect transition="in" filter="wipe(left)">
                                      <p:cBhvr>
                                        <p:cTn id="39" dur="500"/>
                                        <p:tgtEl>
                                          <p:spTgt spid="5837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58376"/>
                                        </p:tgtEl>
                                        <p:attrNameLst>
                                          <p:attrName>style.visibility</p:attrName>
                                        </p:attrNameLst>
                                      </p:cBhvr>
                                      <p:to>
                                        <p:strVal val="visible"/>
                                      </p:to>
                                    </p:set>
                                    <p:animEffect transition="in" filter="wipe(left)">
                                      <p:cBhvr>
                                        <p:cTn id="44" dur="500"/>
                                        <p:tgtEl>
                                          <p:spTgt spid="5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BA30FB7B-FF49-4929-8B36-69ACC69394CC}" type="slidenum">
              <a:rPr lang="en-US" altLang="zh-CN" sz="1400" b="0" smtClean="0">
                <a:latin typeface="Tahoma" pitchFamily="34" charset="0"/>
                <a:ea typeface="宋体" charset="-122"/>
              </a:rPr>
              <a:pPr eaLnBrk="1" hangingPunct="1">
                <a:spcBef>
                  <a:spcPct val="0"/>
                </a:spcBef>
                <a:buClrTx/>
                <a:buSzTx/>
                <a:buFontTx/>
                <a:buNone/>
              </a:pPr>
              <a:t>35</a:t>
            </a:fld>
            <a:endParaRPr lang="en-US" altLang="zh-CN" sz="1400" b="0" smtClean="0">
              <a:latin typeface="Tahoma" pitchFamily="34" charset="0"/>
              <a:ea typeface="宋体" charset="-122"/>
            </a:endParaRPr>
          </a:p>
        </p:txBody>
      </p:sp>
      <p:sp>
        <p:nvSpPr>
          <p:cNvPr id="59395" name="Rectangle 3"/>
          <p:cNvSpPr>
            <a:spLocks noGrp="1" noChangeArrowheads="1"/>
          </p:cNvSpPr>
          <p:nvPr>
            <p:ph type="body" idx="1"/>
          </p:nvPr>
        </p:nvSpPr>
        <p:spPr>
          <a:xfrm>
            <a:off x="611188" y="1179513"/>
            <a:ext cx="8532812" cy="5678487"/>
          </a:xfrm>
        </p:spPr>
        <p:txBody>
          <a:bodyPr/>
          <a:lstStyle/>
          <a:p>
            <a:pPr lvl="1" eaLnBrk="1" hangingPunct="1"/>
            <a:r>
              <a:rPr lang="zh-CN" altLang="en-US" sz="2400" dirty="0" smtClean="0">
                <a:solidFill>
                  <a:srgbClr val="0000FF"/>
                </a:solidFill>
              </a:rPr>
              <a:t>判决条件</a:t>
            </a:r>
            <a:r>
              <a:rPr lang="zh-CN" altLang="en-US" sz="2400" dirty="0" smtClean="0"/>
              <a:t>：</a:t>
            </a:r>
            <a:r>
              <a:rPr lang="zh-CN" altLang="en-US" sz="2200" dirty="0" smtClean="0"/>
              <a:t>由于已</a:t>
            </a:r>
            <a:r>
              <a:rPr lang="zh-CN" altLang="en-US" sz="2200" dirty="0" smtClean="0">
                <a:solidFill>
                  <a:srgbClr val="0000FF"/>
                </a:solidFill>
              </a:rPr>
              <a:t>假设码元能量相等</a:t>
            </a:r>
            <a:r>
              <a:rPr lang="zh-CN" altLang="en-US" sz="2200" dirty="0" smtClean="0"/>
              <a:t>，故有</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r>
              <a:rPr lang="zh-CN" altLang="en-US" dirty="0" smtClean="0"/>
              <a:t>	在讨论确知信号的最佳接收时，对于先验概率相等的信号，按照下式条件作判决：</a:t>
            </a:r>
          </a:p>
          <a:p>
            <a:pPr lvl="3" eaLnBrk="1" hangingPunct="1">
              <a:buFont typeface="Wingdings" pitchFamily="2" charset="2"/>
              <a:buNone/>
            </a:pPr>
            <a:r>
              <a:rPr lang="zh-CN" altLang="en-US" dirty="0" smtClean="0"/>
              <a:t>		若接收矢量</a:t>
            </a:r>
            <a:r>
              <a:rPr lang="en-US" altLang="zh-CN" b="1" i="1" dirty="0" smtClean="0"/>
              <a:t>r</a:t>
            </a:r>
            <a:r>
              <a:rPr lang="zh-CN" altLang="en-US" dirty="0" smtClean="0"/>
              <a:t>使</a:t>
            </a:r>
            <a:r>
              <a:rPr lang="en-US" altLang="zh-CN" i="1" dirty="0" smtClean="0"/>
              <a:t>f</a:t>
            </a:r>
            <a:r>
              <a:rPr lang="en-US" altLang="zh-CN" baseline="-25000" dirty="0" smtClean="0"/>
              <a:t>1</a:t>
            </a:r>
            <a:r>
              <a:rPr lang="en-US" altLang="zh-CN" dirty="0" smtClean="0"/>
              <a:t>(</a:t>
            </a:r>
            <a:r>
              <a:rPr lang="en-US" altLang="zh-CN" b="1" i="1" dirty="0" smtClean="0"/>
              <a:t>r</a:t>
            </a:r>
            <a:r>
              <a:rPr lang="en-US" altLang="zh-CN" dirty="0" smtClean="0"/>
              <a:t>) &lt; </a:t>
            </a:r>
            <a:r>
              <a:rPr lang="en-US" altLang="zh-CN" i="1" dirty="0" smtClean="0"/>
              <a:t>f</a:t>
            </a:r>
            <a:r>
              <a:rPr lang="en-US" altLang="zh-CN" baseline="-25000" dirty="0" smtClean="0"/>
              <a:t>0</a:t>
            </a:r>
            <a:r>
              <a:rPr lang="en-US" altLang="zh-CN" dirty="0" smtClean="0"/>
              <a:t>(</a:t>
            </a:r>
            <a:r>
              <a:rPr lang="en-US" altLang="zh-CN" b="1" i="1" dirty="0" smtClean="0"/>
              <a:t>r</a:t>
            </a:r>
            <a:r>
              <a:rPr lang="en-US" altLang="zh-CN" dirty="0" smtClean="0"/>
              <a:t>)</a:t>
            </a:r>
            <a:r>
              <a:rPr lang="zh-CN" altLang="en-US" dirty="0" smtClean="0"/>
              <a:t>，则判发送码元是“</a:t>
            </a:r>
            <a:r>
              <a:rPr lang="en-US" altLang="zh-CN" dirty="0" smtClean="0"/>
              <a:t>0”</a:t>
            </a:r>
            <a:r>
              <a:rPr lang="zh-CN" altLang="en-US" dirty="0" smtClean="0"/>
              <a:t>，</a:t>
            </a:r>
          </a:p>
          <a:p>
            <a:pPr lvl="3" eaLnBrk="1" hangingPunct="1">
              <a:buFont typeface="Wingdings" pitchFamily="2" charset="2"/>
              <a:buNone/>
            </a:pPr>
            <a:r>
              <a:rPr lang="zh-CN" altLang="en-US" dirty="0" smtClean="0"/>
              <a:t>		若接收矢量</a:t>
            </a:r>
            <a:r>
              <a:rPr lang="en-US" altLang="zh-CN" b="1" i="1" dirty="0" smtClean="0"/>
              <a:t>r</a:t>
            </a:r>
            <a:r>
              <a:rPr lang="zh-CN" altLang="en-US" dirty="0" smtClean="0"/>
              <a:t>使</a:t>
            </a:r>
            <a:r>
              <a:rPr lang="en-US" altLang="zh-CN" i="1" dirty="0" smtClean="0"/>
              <a:t>f</a:t>
            </a:r>
            <a:r>
              <a:rPr lang="en-US" altLang="zh-CN" baseline="-25000" dirty="0" smtClean="0"/>
              <a:t>0</a:t>
            </a:r>
            <a:r>
              <a:rPr lang="en-US" altLang="zh-CN" dirty="0" smtClean="0"/>
              <a:t>(</a:t>
            </a:r>
            <a:r>
              <a:rPr lang="en-US" altLang="zh-CN" b="1" i="1" dirty="0" smtClean="0"/>
              <a:t>r</a:t>
            </a:r>
            <a:r>
              <a:rPr lang="en-US" altLang="zh-CN" dirty="0" smtClean="0"/>
              <a:t>) &lt; </a:t>
            </a:r>
            <a:r>
              <a:rPr lang="en-US" altLang="zh-CN" i="1" dirty="0" smtClean="0"/>
              <a:t>f</a:t>
            </a:r>
            <a:r>
              <a:rPr lang="en-US" altLang="zh-CN" baseline="-25000" dirty="0" smtClean="0"/>
              <a:t>1</a:t>
            </a:r>
            <a:r>
              <a:rPr lang="en-US" altLang="zh-CN" dirty="0" smtClean="0"/>
              <a:t>(</a:t>
            </a:r>
            <a:r>
              <a:rPr lang="en-US" altLang="zh-CN" b="1" i="1" dirty="0" smtClean="0"/>
              <a:t>r</a:t>
            </a:r>
            <a:r>
              <a:rPr lang="en-US" altLang="zh-CN" dirty="0" smtClean="0"/>
              <a:t>)</a:t>
            </a:r>
            <a:r>
              <a:rPr lang="zh-CN" altLang="en-US" dirty="0" smtClean="0"/>
              <a:t>，则判发送码元是“</a:t>
            </a:r>
            <a:r>
              <a:rPr lang="en-US" altLang="zh-CN" dirty="0" smtClean="0"/>
              <a:t>1”</a:t>
            </a:r>
            <a:r>
              <a:rPr lang="zh-CN" altLang="en-US" dirty="0" smtClean="0"/>
              <a:t>。</a:t>
            </a:r>
          </a:p>
          <a:p>
            <a:pPr lvl="3" eaLnBrk="1" hangingPunct="1">
              <a:buFont typeface="Wingdings" pitchFamily="2" charset="2"/>
              <a:buNone/>
            </a:pPr>
            <a:r>
              <a:rPr lang="zh-CN" altLang="en-US" dirty="0" smtClean="0"/>
              <a:t>	现在，由于</a:t>
            </a:r>
            <a:r>
              <a:rPr lang="zh-CN" altLang="en-US" dirty="0" smtClean="0">
                <a:solidFill>
                  <a:srgbClr val="0000FF"/>
                </a:solidFill>
              </a:rPr>
              <a:t>接收矢量具有随机相位</a:t>
            </a:r>
            <a:r>
              <a:rPr lang="zh-CN" altLang="en-US" dirty="0" smtClean="0"/>
              <a:t>，故上式中的</a:t>
            </a:r>
            <a:r>
              <a:rPr lang="en-US" altLang="zh-CN" i="1" dirty="0" smtClean="0"/>
              <a:t>f</a:t>
            </a:r>
            <a:r>
              <a:rPr lang="en-US" altLang="zh-CN" baseline="-25000" dirty="0" smtClean="0"/>
              <a:t>0</a:t>
            </a:r>
            <a:r>
              <a:rPr lang="en-US" altLang="zh-CN" dirty="0" smtClean="0"/>
              <a:t>(</a:t>
            </a:r>
            <a:r>
              <a:rPr lang="en-US" altLang="zh-CN" b="1" i="1" dirty="0" smtClean="0"/>
              <a:t>r</a:t>
            </a:r>
            <a:r>
              <a:rPr lang="en-US" altLang="zh-CN" dirty="0" smtClean="0"/>
              <a:t>)</a:t>
            </a:r>
            <a:r>
              <a:rPr lang="zh-CN" altLang="en-US" dirty="0" smtClean="0"/>
              <a:t>和</a:t>
            </a:r>
            <a:r>
              <a:rPr lang="en-US" altLang="zh-CN" i="1" dirty="0" smtClean="0"/>
              <a:t>f</a:t>
            </a:r>
            <a:r>
              <a:rPr lang="en-US" altLang="zh-CN" baseline="-25000" dirty="0" smtClean="0"/>
              <a:t>1</a:t>
            </a:r>
            <a:r>
              <a:rPr lang="en-US" altLang="zh-CN" dirty="0" smtClean="0"/>
              <a:t>(</a:t>
            </a:r>
            <a:r>
              <a:rPr lang="en-US" altLang="zh-CN" b="1" i="1" dirty="0" smtClean="0"/>
              <a:t>r</a:t>
            </a:r>
            <a:r>
              <a:rPr lang="en-US" altLang="zh-CN" dirty="0" smtClean="0"/>
              <a:t>)</a:t>
            </a:r>
            <a:r>
              <a:rPr lang="zh-CN" altLang="en-US" dirty="0" smtClean="0"/>
              <a:t>均需考虑相位影响，分</a:t>
            </a:r>
            <a:r>
              <a:rPr lang="zh-CN" altLang="en-US" dirty="0" smtClean="0"/>
              <a:t>别可以表示为：</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r>
              <a:rPr lang="zh-CN" altLang="en-US" dirty="0" smtClean="0"/>
              <a:t>	上两式经过复杂的计算（附录</a:t>
            </a:r>
            <a:r>
              <a:rPr lang="en-US" altLang="zh-CN" dirty="0" smtClean="0"/>
              <a:t>H</a:t>
            </a:r>
            <a:r>
              <a:rPr lang="zh-CN" altLang="en-US" dirty="0" smtClean="0"/>
              <a:t>）后，代入判决条件，就可以得出最终的判决条件：</a:t>
            </a:r>
          </a:p>
        </p:txBody>
      </p:sp>
      <p:sp>
        <p:nvSpPr>
          <p:cNvPr id="40965" name="Rectangle 5"/>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59396" name="Object 4"/>
          <p:cNvGraphicFramePr>
            <a:graphicFrameLocks noChangeAspect="1"/>
          </p:cNvGraphicFramePr>
          <p:nvPr/>
        </p:nvGraphicFramePr>
        <p:xfrm>
          <a:off x="2816225" y="1673225"/>
          <a:ext cx="4140200" cy="639763"/>
        </p:xfrm>
        <a:graphic>
          <a:graphicData uri="http://schemas.openxmlformats.org/presentationml/2006/ole">
            <mc:AlternateContent xmlns:mc="http://schemas.openxmlformats.org/markup-compatibility/2006">
              <mc:Choice xmlns:v="urn:schemas-microsoft-com:vml" Requires="v">
                <p:oleObj spid="_x0000_s41037" name="公式" r:id="rId3" imgW="2159000" imgH="330200" progId="Equation.3">
                  <p:embed/>
                </p:oleObj>
              </mc:Choice>
              <mc:Fallback>
                <p:oleObj name="公式" r:id="rId3" imgW="2159000" imgH="330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25" y="1673225"/>
                        <a:ext cx="4140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7" name="Rectangle 7"/>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59398" name="Object 6"/>
          <p:cNvGraphicFramePr>
            <a:graphicFrameLocks noChangeAspect="1"/>
          </p:cNvGraphicFramePr>
          <p:nvPr/>
        </p:nvGraphicFramePr>
        <p:xfrm>
          <a:off x="2411413" y="4689475"/>
          <a:ext cx="3375025" cy="582613"/>
        </p:xfrm>
        <a:graphic>
          <a:graphicData uri="http://schemas.openxmlformats.org/presentationml/2006/ole">
            <mc:AlternateContent xmlns:mc="http://schemas.openxmlformats.org/markup-compatibility/2006">
              <mc:Choice xmlns:v="urn:schemas-microsoft-com:vml" Requires="v">
                <p:oleObj spid="_x0000_s41038" name="公式" r:id="rId5" imgW="1930400" imgH="330200" progId="Equation.3">
                  <p:embed/>
                </p:oleObj>
              </mc:Choice>
              <mc:Fallback>
                <p:oleObj name="公式" r:id="rId5" imgW="1930400" imgH="330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4689475"/>
                        <a:ext cx="33750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9" name="Rectangle 9"/>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59400" name="Object 8"/>
          <p:cNvGraphicFramePr>
            <a:graphicFrameLocks noChangeAspect="1"/>
          </p:cNvGraphicFramePr>
          <p:nvPr/>
        </p:nvGraphicFramePr>
        <p:xfrm>
          <a:off x="2411413" y="5319713"/>
          <a:ext cx="3328987" cy="596900"/>
        </p:xfrm>
        <a:graphic>
          <a:graphicData uri="http://schemas.openxmlformats.org/presentationml/2006/ole">
            <mc:AlternateContent xmlns:mc="http://schemas.openxmlformats.org/markup-compatibility/2006">
              <mc:Choice xmlns:v="urn:schemas-microsoft-com:vml" Requires="v">
                <p:oleObj spid="_x0000_s41039" name="公式" r:id="rId7" imgW="1854200" imgH="330200" progId="Equation.3">
                  <p:embed/>
                </p:oleObj>
              </mc:Choice>
              <mc:Fallback>
                <p:oleObj name="公式" r:id="rId7" imgW="1854200" imgH="3302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413" y="5319713"/>
                        <a:ext cx="33289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9396"/>
                                        </p:tgtEl>
                                        <p:attrNameLst>
                                          <p:attrName>style.visibility</p:attrName>
                                        </p:attrNameLst>
                                      </p:cBhvr>
                                      <p:to>
                                        <p:strVal val="visible"/>
                                      </p:to>
                                    </p:set>
                                    <p:animEffect transition="in" filter="wipe(up)">
                                      <p:cBhvr>
                                        <p:cTn id="12" dur="500"/>
                                        <p:tgtEl>
                                          <p:spTgt spid="593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animEffect transition="in" filter="wipe(up)">
                                      <p:cBhvr>
                                        <p:cTn id="17" dur="500"/>
                                        <p:tgtEl>
                                          <p:spTgt spid="593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9395">
                                            <p:txEl>
                                              <p:pRg st="4" end="4"/>
                                            </p:txEl>
                                          </p:spTgt>
                                        </p:tgtEl>
                                        <p:attrNameLst>
                                          <p:attrName>style.visibility</p:attrName>
                                        </p:attrNameLst>
                                      </p:cBhvr>
                                      <p:to>
                                        <p:strVal val="visible"/>
                                      </p:to>
                                    </p:set>
                                    <p:animEffect transition="in" filter="wipe(up)">
                                      <p:cBhvr>
                                        <p:cTn id="22" dur="500"/>
                                        <p:tgtEl>
                                          <p:spTgt spid="593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animEffect transition="in" filter="wipe(up)">
                                      <p:cBhvr>
                                        <p:cTn id="27" dur="500"/>
                                        <p:tgtEl>
                                          <p:spTgt spid="5939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59395">
                                            <p:txEl>
                                              <p:pRg st="6" end="6"/>
                                            </p:txEl>
                                          </p:spTgt>
                                        </p:tgtEl>
                                        <p:attrNameLst>
                                          <p:attrName>style.visibility</p:attrName>
                                        </p:attrNameLst>
                                      </p:cBhvr>
                                      <p:to>
                                        <p:strVal val="visible"/>
                                      </p:to>
                                    </p:set>
                                    <p:animEffect transition="in" filter="wipe(up)">
                                      <p:cBhvr>
                                        <p:cTn id="32" dur="500"/>
                                        <p:tgtEl>
                                          <p:spTgt spid="5939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398"/>
                                        </p:tgtEl>
                                        <p:attrNameLst>
                                          <p:attrName>style.visibility</p:attrName>
                                        </p:attrNameLst>
                                      </p:cBhvr>
                                      <p:to>
                                        <p:strVal val="visible"/>
                                      </p:to>
                                    </p:set>
                                    <p:animEffect transition="in" filter="wipe(up)">
                                      <p:cBhvr>
                                        <p:cTn id="37" dur="500"/>
                                        <p:tgtEl>
                                          <p:spTgt spid="593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59400"/>
                                        </p:tgtEl>
                                        <p:attrNameLst>
                                          <p:attrName>style.visibility</p:attrName>
                                        </p:attrNameLst>
                                      </p:cBhvr>
                                      <p:to>
                                        <p:strVal val="visible"/>
                                      </p:to>
                                    </p:set>
                                    <p:animEffect transition="in" filter="wipe(up)">
                                      <p:cBhvr>
                                        <p:cTn id="42" dur="500"/>
                                        <p:tgtEl>
                                          <p:spTgt spid="5940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59395">
                                            <p:txEl>
                                              <p:pRg st="10" end="10"/>
                                            </p:txEl>
                                          </p:spTgt>
                                        </p:tgtEl>
                                        <p:attrNameLst>
                                          <p:attrName>style.visibility</p:attrName>
                                        </p:attrNameLst>
                                      </p:cBhvr>
                                      <p:to>
                                        <p:strVal val="visible"/>
                                      </p:to>
                                    </p:set>
                                    <p:animEffect transition="in" filter="wipe(up)">
                                      <p:cBhvr>
                                        <p:cTn id="47" dur="500"/>
                                        <p:tgtEl>
                                          <p:spTgt spid="593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77545D83-6455-434C-8D90-FAAE438F4FB1}" type="slidenum">
              <a:rPr lang="en-US" altLang="zh-CN" sz="1400" b="0" smtClean="0">
                <a:latin typeface="Tahoma" pitchFamily="34" charset="0"/>
                <a:ea typeface="宋体" charset="-122"/>
              </a:rPr>
              <a:pPr eaLnBrk="1" hangingPunct="1">
                <a:spcBef>
                  <a:spcPct val="0"/>
                </a:spcBef>
                <a:buClrTx/>
                <a:buSzTx/>
                <a:buFontTx/>
                <a:buNone/>
              </a:pPr>
              <a:t>36</a:t>
            </a:fld>
            <a:endParaRPr lang="en-US" altLang="zh-CN" sz="1400" b="0" smtClean="0">
              <a:latin typeface="Tahoma" pitchFamily="34" charset="0"/>
              <a:ea typeface="宋体" charset="-122"/>
            </a:endParaRPr>
          </a:p>
        </p:txBody>
      </p:sp>
      <p:sp>
        <p:nvSpPr>
          <p:cNvPr id="60419"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en-US" altLang="zh-CN" smtClean="0"/>
              <a:t>		    </a:t>
            </a:r>
            <a:r>
              <a:rPr lang="zh-CN" altLang="en-US" smtClean="0"/>
              <a:t>若接收矢量</a:t>
            </a:r>
            <a:r>
              <a:rPr lang="en-US" altLang="zh-CN" b="1" i="1" smtClean="0"/>
              <a:t>r </a:t>
            </a:r>
            <a:r>
              <a:rPr lang="zh-CN" altLang="en-US" smtClean="0"/>
              <a:t>使</a:t>
            </a:r>
            <a:r>
              <a:rPr lang="en-US" altLang="zh-CN" i="1" smtClean="0"/>
              <a:t>M</a:t>
            </a:r>
            <a:r>
              <a:rPr lang="en-US" altLang="zh-CN" baseline="-25000" smtClean="0"/>
              <a:t>1</a:t>
            </a:r>
            <a:r>
              <a:rPr lang="en-US" altLang="zh-CN" baseline="30000" smtClean="0"/>
              <a:t>2</a:t>
            </a:r>
            <a:r>
              <a:rPr lang="en-US" altLang="zh-CN" smtClean="0"/>
              <a:t> &lt; </a:t>
            </a:r>
            <a:r>
              <a:rPr lang="en-US" altLang="zh-CN" i="1" smtClean="0"/>
              <a:t>M</a:t>
            </a:r>
            <a:r>
              <a:rPr lang="en-US" altLang="zh-CN" baseline="-25000" smtClean="0"/>
              <a:t>0</a:t>
            </a:r>
            <a:r>
              <a:rPr lang="en-US" altLang="zh-CN" baseline="30000" smtClean="0"/>
              <a:t>2</a:t>
            </a:r>
            <a:r>
              <a:rPr lang="zh-CN" altLang="en-US" smtClean="0"/>
              <a:t>，则判为发送码元是“</a:t>
            </a:r>
            <a:r>
              <a:rPr lang="en-US" altLang="zh-CN" smtClean="0"/>
              <a:t>0”</a:t>
            </a:r>
            <a:r>
              <a:rPr lang="zh-CN" altLang="en-US" smtClean="0"/>
              <a:t>，</a:t>
            </a:r>
          </a:p>
          <a:p>
            <a:pPr lvl="3" eaLnBrk="1" hangingPunct="1">
              <a:buFont typeface="Wingdings" pitchFamily="2" charset="2"/>
              <a:buNone/>
            </a:pPr>
            <a:r>
              <a:rPr lang="zh-CN" altLang="en-US" smtClean="0"/>
              <a:t>		    若接收矢量</a:t>
            </a:r>
            <a:r>
              <a:rPr lang="en-US" altLang="zh-CN" b="1" i="1" smtClean="0"/>
              <a:t>r </a:t>
            </a:r>
            <a:r>
              <a:rPr lang="zh-CN" altLang="en-US" smtClean="0"/>
              <a:t>使</a:t>
            </a:r>
            <a:r>
              <a:rPr lang="en-US" altLang="zh-CN" i="1" smtClean="0"/>
              <a:t>M</a:t>
            </a:r>
            <a:r>
              <a:rPr lang="en-US" altLang="zh-CN" baseline="-25000" smtClean="0"/>
              <a:t>0</a:t>
            </a:r>
            <a:r>
              <a:rPr lang="en-US" altLang="zh-CN" baseline="30000" smtClean="0"/>
              <a:t>2</a:t>
            </a:r>
            <a:r>
              <a:rPr lang="en-US" altLang="zh-CN" smtClean="0"/>
              <a:t> &lt; </a:t>
            </a:r>
            <a:r>
              <a:rPr lang="en-US" altLang="zh-CN" i="1" smtClean="0"/>
              <a:t>M</a:t>
            </a:r>
            <a:r>
              <a:rPr lang="en-US" altLang="zh-CN" baseline="-25000" smtClean="0"/>
              <a:t>1</a:t>
            </a:r>
            <a:r>
              <a:rPr lang="en-US" altLang="zh-CN" baseline="30000" smtClean="0"/>
              <a:t>2</a:t>
            </a:r>
            <a:r>
              <a:rPr lang="zh-CN" altLang="en-US" smtClean="0"/>
              <a:t>，则判为发送码元是“</a:t>
            </a:r>
            <a:r>
              <a:rPr lang="en-US" altLang="zh-CN" smtClean="0"/>
              <a:t>1”</a:t>
            </a:r>
            <a:r>
              <a:rPr lang="zh-CN" altLang="en-US" smtClean="0"/>
              <a:t>。</a:t>
            </a:r>
          </a:p>
          <a:p>
            <a:pPr lvl="3" eaLnBrk="1" hangingPunct="1">
              <a:buFont typeface="Wingdings" pitchFamily="2" charset="2"/>
              <a:buNone/>
            </a:pPr>
            <a:r>
              <a:rPr lang="zh-CN" altLang="en-US" smtClean="0"/>
              <a:t>		上面就是最终判决条件，其中：</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按照上面判决准则构成的随相信号最佳接收机的结构示于下图中。 </a:t>
            </a:r>
          </a:p>
        </p:txBody>
      </p:sp>
      <p:graphicFrame>
        <p:nvGraphicFramePr>
          <p:cNvPr id="60420" name="Object 4"/>
          <p:cNvGraphicFramePr>
            <a:graphicFrameLocks noChangeAspect="1"/>
          </p:cNvGraphicFramePr>
          <p:nvPr/>
        </p:nvGraphicFramePr>
        <p:xfrm>
          <a:off x="2185988" y="2438400"/>
          <a:ext cx="1890712" cy="504825"/>
        </p:xfrm>
        <a:graphic>
          <a:graphicData uri="http://schemas.openxmlformats.org/presentationml/2006/ole">
            <mc:AlternateContent xmlns:mc="http://schemas.openxmlformats.org/markup-compatibility/2006">
              <mc:Choice xmlns:v="urn:schemas-microsoft-com:vml" Requires="v">
                <p:oleObj spid="_x0000_s42128" name="公式" r:id="rId3" imgW="1104900" imgH="292100" progId="Equation.3">
                  <p:embed/>
                </p:oleObj>
              </mc:Choice>
              <mc:Fallback>
                <p:oleObj name="公式" r:id="rId3" imgW="1104900" imgH="292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988" y="2438400"/>
                        <a:ext cx="18907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2" name="Object 6"/>
          <p:cNvGraphicFramePr>
            <a:graphicFrameLocks noChangeAspect="1"/>
          </p:cNvGraphicFramePr>
          <p:nvPr/>
        </p:nvGraphicFramePr>
        <p:xfrm>
          <a:off x="5111750" y="2438400"/>
          <a:ext cx="1844675" cy="465138"/>
        </p:xfrm>
        <a:graphic>
          <a:graphicData uri="http://schemas.openxmlformats.org/presentationml/2006/ole">
            <mc:AlternateContent xmlns:mc="http://schemas.openxmlformats.org/markup-compatibility/2006">
              <mc:Choice xmlns:v="urn:schemas-microsoft-com:vml" Requires="v">
                <p:oleObj spid="_x0000_s42129" name="公式" r:id="rId5" imgW="1091726" imgH="279279" progId="Equation.3">
                  <p:embed/>
                </p:oleObj>
              </mc:Choice>
              <mc:Fallback>
                <p:oleObj name="公式" r:id="rId5" imgW="1091726" imgH="279279"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750" y="2438400"/>
                        <a:ext cx="18446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1" name="Rectangle 9"/>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60424" name="Object 8"/>
          <p:cNvGraphicFramePr>
            <a:graphicFrameLocks noChangeAspect="1"/>
          </p:cNvGraphicFramePr>
          <p:nvPr/>
        </p:nvGraphicFramePr>
        <p:xfrm>
          <a:off x="2141538" y="3159125"/>
          <a:ext cx="2565400" cy="622300"/>
        </p:xfrm>
        <a:graphic>
          <a:graphicData uri="http://schemas.openxmlformats.org/presentationml/2006/ole">
            <mc:AlternateContent xmlns:mc="http://schemas.openxmlformats.org/markup-compatibility/2006">
              <mc:Choice xmlns:v="urn:schemas-microsoft-com:vml" Requires="v">
                <p:oleObj spid="_x0000_s42130" name="公式" r:id="rId7" imgW="1371600" imgH="330200" progId="Equation.3">
                  <p:embed/>
                </p:oleObj>
              </mc:Choice>
              <mc:Fallback>
                <p:oleObj name="公式" r:id="rId7" imgW="1371600" imgH="3302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1538" y="3159125"/>
                        <a:ext cx="2565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6" name="Object 10"/>
          <p:cNvGraphicFramePr>
            <a:graphicFrameLocks noChangeAspect="1"/>
          </p:cNvGraphicFramePr>
          <p:nvPr/>
        </p:nvGraphicFramePr>
        <p:xfrm>
          <a:off x="5111750" y="3114675"/>
          <a:ext cx="2654300" cy="682625"/>
        </p:xfrm>
        <a:graphic>
          <a:graphicData uri="http://schemas.openxmlformats.org/presentationml/2006/ole">
            <mc:AlternateContent xmlns:mc="http://schemas.openxmlformats.org/markup-compatibility/2006">
              <mc:Choice xmlns:v="urn:schemas-microsoft-com:vml" Requires="v">
                <p:oleObj spid="_x0000_s42131" name="公式" r:id="rId9" imgW="1295400" imgH="330200" progId="Equation.3">
                  <p:embed/>
                </p:oleObj>
              </mc:Choice>
              <mc:Fallback>
                <p:oleObj name="公式" r:id="rId9" imgW="1295400" imgH="3302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1750" y="3114675"/>
                        <a:ext cx="26543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8" name="Object 12"/>
          <p:cNvGraphicFramePr>
            <a:graphicFrameLocks noChangeAspect="1"/>
          </p:cNvGraphicFramePr>
          <p:nvPr/>
        </p:nvGraphicFramePr>
        <p:xfrm>
          <a:off x="2141538" y="3968750"/>
          <a:ext cx="2700337" cy="669925"/>
        </p:xfrm>
        <a:graphic>
          <a:graphicData uri="http://schemas.openxmlformats.org/presentationml/2006/ole">
            <mc:AlternateContent xmlns:mc="http://schemas.openxmlformats.org/markup-compatibility/2006">
              <mc:Choice xmlns:v="urn:schemas-microsoft-com:vml" Requires="v">
                <p:oleObj spid="_x0000_s42132" name="公式" r:id="rId11" imgW="1346200" imgH="330200" progId="Equation.3">
                  <p:embed/>
                </p:oleObj>
              </mc:Choice>
              <mc:Fallback>
                <p:oleObj name="公式" r:id="rId11" imgW="1346200" imgH="33020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1538" y="3968750"/>
                        <a:ext cx="270033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30" name="Object 14"/>
          <p:cNvGraphicFramePr>
            <a:graphicFrameLocks noChangeAspect="1"/>
          </p:cNvGraphicFramePr>
          <p:nvPr/>
        </p:nvGraphicFramePr>
        <p:xfrm>
          <a:off x="5427663" y="3924300"/>
          <a:ext cx="2700337" cy="711200"/>
        </p:xfrm>
        <a:graphic>
          <a:graphicData uri="http://schemas.openxmlformats.org/presentationml/2006/ole">
            <mc:AlternateContent xmlns:mc="http://schemas.openxmlformats.org/markup-compatibility/2006">
              <mc:Choice xmlns:v="urn:schemas-microsoft-com:vml" Requires="v">
                <p:oleObj spid="_x0000_s42133" name="公式" r:id="rId13" imgW="1269449" imgH="330057" progId="Equation.3">
                  <p:embed/>
                </p:oleObj>
              </mc:Choice>
              <mc:Fallback>
                <p:oleObj name="公式" r:id="rId13" imgW="1269449" imgH="330057"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27663" y="3924300"/>
                        <a:ext cx="270033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up)">
                                      <p:cBhvr>
                                        <p:cTn id="7" dur="500"/>
                                        <p:tgtEl>
                                          <p:spTgt spid="60419">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wipe(up)">
                                      <p:cBhvr>
                                        <p:cTn id="11" dur="500"/>
                                        <p:tgtEl>
                                          <p:spTgt spid="6041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60419">
                                            <p:txEl>
                                              <p:pRg st="2" end="2"/>
                                            </p:txEl>
                                          </p:spTgt>
                                        </p:tgtEl>
                                        <p:attrNameLst>
                                          <p:attrName>style.visibility</p:attrName>
                                        </p:attrNameLst>
                                      </p:cBhvr>
                                      <p:to>
                                        <p:strVal val="visible"/>
                                      </p:to>
                                    </p:set>
                                    <p:animEffect transition="in" filter="wipe(up)">
                                      <p:cBhvr>
                                        <p:cTn id="16" dur="500"/>
                                        <p:tgtEl>
                                          <p:spTgt spid="60419">
                                            <p:txEl>
                                              <p:pRg st="2" end="2"/>
                                            </p:txEl>
                                          </p:spTgt>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60420"/>
                                        </p:tgtEl>
                                        <p:attrNameLst>
                                          <p:attrName>style.visibility</p:attrName>
                                        </p:attrNameLst>
                                      </p:cBhvr>
                                      <p:to>
                                        <p:strVal val="visible"/>
                                      </p:to>
                                    </p:set>
                                    <p:animEffect transition="in" filter="wipe(up)">
                                      <p:cBhvr>
                                        <p:cTn id="20" dur="500"/>
                                        <p:tgtEl>
                                          <p:spTgt spid="60420"/>
                                        </p:tgtEl>
                                      </p:cBhvr>
                                    </p:animEffect>
                                  </p:childTnLst>
                                </p:cTn>
                              </p:par>
                            </p:childTnLst>
                          </p:cTn>
                        </p:par>
                        <p:par>
                          <p:cTn id="21" fill="hold" nodeType="afterGroup">
                            <p:stCondLst>
                              <p:cond delay="1000"/>
                            </p:stCondLst>
                            <p:childTnLst>
                              <p:par>
                                <p:cTn id="22" presetID="22" presetClass="entr" presetSubtype="1" fill="hold" nodeType="afterEffect">
                                  <p:stCondLst>
                                    <p:cond delay="0"/>
                                  </p:stCondLst>
                                  <p:childTnLst>
                                    <p:set>
                                      <p:cBhvr>
                                        <p:cTn id="23" dur="1" fill="hold">
                                          <p:stCondLst>
                                            <p:cond delay="0"/>
                                          </p:stCondLst>
                                        </p:cTn>
                                        <p:tgtEl>
                                          <p:spTgt spid="60422"/>
                                        </p:tgtEl>
                                        <p:attrNameLst>
                                          <p:attrName>style.visibility</p:attrName>
                                        </p:attrNameLst>
                                      </p:cBhvr>
                                      <p:to>
                                        <p:strVal val="visible"/>
                                      </p:to>
                                    </p:set>
                                    <p:animEffect transition="in" filter="wipe(up)">
                                      <p:cBhvr>
                                        <p:cTn id="24" dur="500"/>
                                        <p:tgtEl>
                                          <p:spTgt spid="60422"/>
                                        </p:tgtEl>
                                      </p:cBhvr>
                                    </p:animEffect>
                                  </p:childTnLst>
                                </p:cTn>
                              </p:par>
                            </p:childTnLst>
                          </p:cTn>
                        </p:par>
                        <p:par>
                          <p:cTn id="25" fill="hold" nodeType="afterGroup">
                            <p:stCondLst>
                              <p:cond delay="1500"/>
                            </p:stCondLst>
                            <p:childTnLst>
                              <p:par>
                                <p:cTn id="26" presetID="22" presetClass="entr" presetSubtype="1" fill="hold" nodeType="afterEffect">
                                  <p:stCondLst>
                                    <p:cond delay="0"/>
                                  </p:stCondLst>
                                  <p:childTnLst>
                                    <p:set>
                                      <p:cBhvr>
                                        <p:cTn id="27" dur="1" fill="hold">
                                          <p:stCondLst>
                                            <p:cond delay="0"/>
                                          </p:stCondLst>
                                        </p:cTn>
                                        <p:tgtEl>
                                          <p:spTgt spid="60424"/>
                                        </p:tgtEl>
                                        <p:attrNameLst>
                                          <p:attrName>style.visibility</p:attrName>
                                        </p:attrNameLst>
                                      </p:cBhvr>
                                      <p:to>
                                        <p:strVal val="visible"/>
                                      </p:to>
                                    </p:set>
                                    <p:animEffect transition="in" filter="wipe(up)">
                                      <p:cBhvr>
                                        <p:cTn id="28" dur="500"/>
                                        <p:tgtEl>
                                          <p:spTgt spid="60424"/>
                                        </p:tgtEl>
                                      </p:cBhvr>
                                    </p:animEffect>
                                  </p:childTnLst>
                                </p:cTn>
                              </p:par>
                            </p:childTnLst>
                          </p:cTn>
                        </p:par>
                        <p:par>
                          <p:cTn id="29" fill="hold" nodeType="afterGroup">
                            <p:stCondLst>
                              <p:cond delay="2000"/>
                            </p:stCondLst>
                            <p:childTnLst>
                              <p:par>
                                <p:cTn id="30" presetID="22" presetClass="entr" presetSubtype="1" fill="hold" nodeType="afterEffect">
                                  <p:stCondLst>
                                    <p:cond delay="0"/>
                                  </p:stCondLst>
                                  <p:childTnLst>
                                    <p:set>
                                      <p:cBhvr>
                                        <p:cTn id="31" dur="1" fill="hold">
                                          <p:stCondLst>
                                            <p:cond delay="0"/>
                                          </p:stCondLst>
                                        </p:cTn>
                                        <p:tgtEl>
                                          <p:spTgt spid="60426"/>
                                        </p:tgtEl>
                                        <p:attrNameLst>
                                          <p:attrName>style.visibility</p:attrName>
                                        </p:attrNameLst>
                                      </p:cBhvr>
                                      <p:to>
                                        <p:strVal val="visible"/>
                                      </p:to>
                                    </p:set>
                                    <p:animEffect transition="in" filter="wipe(up)">
                                      <p:cBhvr>
                                        <p:cTn id="32" dur="500"/>
                                        <p:tgtEl>
                                          <p:spTgt spid="60426"/>
                                        </p:tgtEl>
                                      </p:cBhvr>
                                    </p:animEffect>
                                  </p:childTnLst>
                                </p:cTn>
                              </p:par>
                            </p:childTnLst>
                          </p:cTn>
                        </p:par>
                        <p:par>
                          <p:cTn id="33" fill="hold" nodeType="afterGroup">
                            <p:stCondLst>
                              <p:cond delay="2500"/>
                            </p:stCondLst>
                            <p:childTnLst>
                              <p:par>
                                <p:cTn id="34" presetID="22" presetClass="entr" presetSubtype="1" fill="hold" nodeType="afterEffect">
                                  <p:stCondLst>
                                    <p:cond delay="0"/>
                                  </p:stCondLst>
                                  <p:childTnLst>
                                    <p:set>
                                      <p:cBhvr>
                                        <p:cTn id="35" dur="1" fill="hold">
                                          <p:stCondLst>
                                            <p:cond delay="0"/>
                                          </p:stCondLst>
                                        </p:cTn>
                                        <p:tgtEl>
                                          <p:spTgt spid="60428"/>
                                        </p:tgtEl>
                                        <p:attrNameLst>
                                          <p:attrName>style.visibility</p:attrName>
                                        </p:attrNameLst>
                                      </p:cBhvr>
                                      <p:to>
                                        <p:strVal val="visible"/>
                                      </p:to>
                                    </p:set>
                                    <p:animEffect transition="in" filter="wipe(up)">
                                      <p:cBhvr>
                                        <p:cTn id="36" dur="500"/>
                                        <p:tgtEl>
                                          <p:spTgt spid="60428"/>
                                        </p:tgtEl>
                                      </p:cBhvr>
                                    </p:animEffect>
                                  </p:childTnLst>
                                </p:cTn>
                              </p:par>
                            </p:childTnLst>
                          </p:cTn>
                        </p:par>
                        <p:par>
                          <p:cTn id="37" fill="hold" nodeType="afterGroup">
                            <p:stCondLst>
                              <p:cond delay="3000"/>
                            </p:stCondLst>
                            <p:childTnLst>
                              <p:par>
                                <p:cTn id="38" presetID="22" presetClass="entr" presetSubtype="1" fill="hold" nodeType="afterEffect">
                                  <p:stCondLst>
                                    <p:cond delay="0"/>
                                  </p:stCondLst>
                                  <p:childTnLst>
                                    <p:set>
                                      <p:cBhvr>
                                        <p:cTn id="39" dur="1" fill="hold">
                                          <p:stCondLst>
                                            <p:cond delay="0"/>
                                          </p:stCondLst>
                                        </p:cTn>
                                        <p:tgtEl>
                                          <p:spTgt spid="60430"/>
                                        </p:tgtEl>
                                        <p:attrNameLst>
                                          <p:attrName>style.visibility</p:attrName>
                                        </p:attrNameLst>
                                      </p:cBhvr>
                                      <p:to>
                                        <p:strVal val="visible"/>
                                      </p:to>
                                    </p:set>
                                    <p:animEffect transition="in" filter="wipe(up)">
                                      <p:cBhvr>
                                        <p:cTn id="40" dur="500"/>
                                        <p:tgtEl>
                                          <p:spTgt spid="6043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60419">
                                            <p:txEl>
                                              <p:pRg st="9" end="9"/>
                                            </p:txEl>
                                          </p:spTgt>
                                        </p:tgtEl>
                                        <p:attrNameLst>
                                          <p:attrName>style.visibility</p:attrName>
                                        </p:attrNameLst>
                                      </p:cBhvr>
                                      <p:to>
                                        <p:strVal val="visible"/>
                                      </p:to>
                                    </p:set>
                                    <p:animEffect transition="in" filter="wipe(up)">
                                      <p:cBhvr>
                                        <p:cTn id="45" dur="500"/>
                                        <p:tgtEl>
                                          <p:spTgt spid="604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6577F720-2F9B-4CCD-807A-023C5A689459}" type="slidenum">
              <a:rPr lang="en-US" altLang="zh-CN" sz="1400" b="0" smtClean="0">
                <a:latin typeface="Tahoma" pitchFamily="34" charset="0"/>
                <a:ea typeface="宋体" charset="-122"/>
              </a:rPr>
              <a:pPr eaLnBrk="1" hangingPunct="1">
                <a:spcBef>
                  <a:spcPct val="0"/>
                </a:spcBef>
                <a:buClrTx/>
                <a:buSzTx/>
                <a:buFontTx/>
                <a:buNone/>
              </a:pPr>
              <a:t>37</a:t>
            </a:fld>
            <a:endParaRPr lang="en-US" altLang="zh-CN" sz="1400" b="0" smtClean="0">
              <a:latin typeface="Tahoma" pitchFamily="34" charset="0"/>
              <a:ea typeface="宋体" charset="-122"/>
            </a:endParaRPr>
          </a:p>
        </p:txBody>
      </p:sp>
      <p:sp>
        <p:nvSpPr>
          <p:cNvPr id="43012" name="Rectangle 3"/>
          <p:cNvSpPr>
            <a:spLocks noGrp="1" noChangeArrowheads="1"/>
          </p:cNvSpPr>
          <p:nvPr>
            <p:ph type="body" idx="1"/>
          </p:nvPr>
        </p:nvSpPr>
        <p:spPr/>
        <p:txBody>
          <a:bodyPr/>
          <a:lstStyle/>
          <a:p>
            <a:pPr lvl="1" eaLnBrk="1" hangingPunct="1"/>
            <a:r>
              <a:rPr lang="zh-CN" altLang="en-US" sz="2400" smtClean="0"/>
              <a:t>最佳接收机的结构</a:t>
            </a:r>
          </a:p>
        </p:txBody>
      </p:sp>
      <p:grpSp>
        <p:nvGrpSpPr>
          <p:cNvPr id="43013" name="Group 4"/>
          <p:cNvGrpSpPr>
            <a:grpSpLocks/>
          </p:cNvGrpSpPr>
          <p:nvPr/>
        </p:nvGrpSpPr>
        <p:grpSpPr bwMode="auto">
          <a:xfrm>
            <a:off x="1150938" y="1673225"/>
            <a:ext cx="7651750" cy="4230688"/>
            <a:chOff x="2804" y="7965"/>
            <a:chExt cx="6665" cy="4450"/>
          </a:xfrm>
        </p:grpSpPr>
        <p:grpSp>
          <p:nvGrpSpPr>
            <p:cNvPr id="43014" name="Group 5"/>
            <p:cNvGrpSpPr>
              <a:grpSpLocks noChangeAspect="1"/>
            </p:cNvGrpSpPr>
            <p:nvPr/>
          </p:nvGrpSpPr>
          <p:grpSpPr bwMode="auto">
            <a:xfrm>
              <a:off x="2804" y="7986"/>
              <a:ext cx="6665" cy="4429"/>
              <a:chOff x="2782" y="1053"/>
              <a:chExt cx="5778" cy="3840"/>
            </a:xfrm>
          </p:grpSpPr>
          <p:sp>
            <p:nvSpPr>
              <p:cNvPr id="43016" name="AutoShape 6"/>
              <p:cNvSpPr>
                <a:spLocks noChangeAspect="1" noChangeArrowheads="1"/>
              </p:cNvSpPr>
              <p:nvPr/>
            </p:nvSpPr>
            <p:spPr bwMode="auto">
              <a:xfrm>
                <a:off x="2782" y="1053"/>
                <a:ext cx="5778"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43017" name="Text Box 7"/>
              <p:cNvSpPr txBox="1">
                <a:spLocks noChangeArrowheads="1"/>
              </p:cNvSpPr>
              <p:nvPr/>
            </p:nvSpPr>
            <p:spPr bwMode="auto">
              <a:xfrm>
                <a:off x="7006" y="1999"/>
                <a:ext cx="139"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endParaRPr lang="zh-CN" altLang="zh-CN" sz="3600" b="0">
                  <a:latin typeface="Tahoma" pitchFamily="34" charset="0"/>
                  <a:ea typeface="宋体" charset="-122"/>
                </a:endParaRPr>
              </a:p>
            </p:txBody>
          </p:sp>
          <p:sp>
            <p:nvSpPr>
              <p:cNvPr id="43018" name="Text Box 8"/>
              <p:cNvSpPr txBox="1">
                <a:spLocks noChangeArrowheads="1"/>
              </p:cNvSpPr>
              <p:nvPr/>
            </p:nvSpPr>
            <p:spPr bwMode="auto">
              <a:xfrm>
                <a:off x="7035" y="3015"/>
                <a:ext cx="139"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endParaRPr lang="zh-CN" altLang="zh-CN" sz="3600" b="0">
                  <a:latin typeface="Tahoma" pitchFamily="34" charset="0"/>
                  <a:ea typeface="宋体" charset="-122"/>
                </a:endParaRPr>
              </a:p>
            </p:txBody>
          </p:sp>
          <p:grpSp>
            <p:nvGrpSpPr>
              <p:cNvPr id="43019" name="Group 9"/>
              <p:cNvGrpSpPr>
                <a:grpSpLocks/>
              </p:cNvGrpSpPr>
              <p:nvPr/>
            </p:nvGrpSpPr>
            <p:grpSpPr bwMode="auto">
              <a:xfrm>
                <a:off x="3014" y="1225"/>
                <a:ext cx="5289" cy="3668"/>
                <a:chOff x="3028" y="1224"/>
                <a:chExt cx="5289" cy="3668"/>
              </a:xfrm>
            </p:grpSpPr>
            <p:grpSp>
              <p:nvGrpSpPr>
                <p:cNvPr id="43025" name="Group 10"/>
                <p:cNvGrpSpPr>
                  <a:grpSpLocks/>
                </p:cNvGrpSpPr>
                <p:nvPr/>
              </p:nvGrpSpPr>
              <p:grpSpPr bwMode="auto">
                <a:xfrm>
                  <a:off x="3299" y="1224"/>
                  <a:ext cx="5018" cy="3668"/>
                  <a:chOff x="2898" y="1217"/>
                  <a:chExt cx="5019" cy="3668"/>
                </a:xfrm>
              </p:grpSpPr>
              <p:grpSp>
                <p:nvGrpSpPr>
                  <p:cNvPr id="43027" name="Group 11"/>
                  <p:cNvGrpSpPr>
                    <a:grpSpLocks/>
                  </p:cNvGrpSpPr>
                  <p:nvPr/>
                </p:nvGrpSpPr>
                <p:grpSpPr bwMode="auto">
                  <a:xfrm>
                    <a:off x="3716" y="1217"/>
                    <a:ext cx="3410" cy="3668"/>
                    <a:chOff x="3716" y="1217"/>
                    <a:chExt cx="3410" cy="3668"/>
                  </a:xfrm>
                </p:grpSpPr>
                <p:grpSp>
                  <p:nvGrpSpPr>
                    <p:cNvPr id="43038" name="Group 12"/>
                    <p:cNvGrpSpPr>
                      <a:grpSpLocks/>
                    </p:cNvGrpSpPr>
                    <p:nvPr/>
                  </p:nvGrpSpPr>
                  <p:grpSpPr bwMode="auto">
                    <a:xfrm>
                      <a:off x="3716" y="1217"/>
                      <a:ext cx="3409" cy="1717"/>
                      <a:chOff x="3742" y="1217"/>
                      <a:chExt cx="3409" cy="1717"/>
                    </a:xfrm>
                  </p:grpSpPr>
                  <p:grpSp>
                    <p:nvGrpSpPr>
                      <p:cNvPr id="43060" name="Group 13"/>
                      <p:cNvGrpSpPr>
                        <a:grpSpLocks/>
                      </p:cNvGrpSpPr>
                      <p:nvPr/>
                    </p:nvGrpSpPr>
                    <p:grpSpPr bwMode="auto">
                      <a:xfrm>
                        <a:off x="3742" y="1217"/>
                        <a:ext cx="2405" cy="877"/>
                        <a:chOff x="3742" y="1217"/>
                        <a:chExt cx="2405" cy="877"/>
                      </a:xfrm>
                    </p:grpSpPr>
                    <p:sp>
                      <p:nvSpPr>
                        <p:cNvPr id="43074" name="Text Box 14"/>
                        <p:cNvSpPr txBox="1">
                          <a:spLocks noChangeArrowheads="1"/>
                        </p:cNvSpPr>
                        <p:nvPr/>
                      </p:nvSpPr>
                      <p:spPr bwMode="auto">
                        <a:xfrm>
                          <a:off x="3742" y="1217"/>
                          <a:ext cx="753" cy="35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相关器</a:t>
                          </a:r>
                        </a:p>
                      </p:txBody>
                    </p:sp>
                    <p:sp>
                      <p:nvSpPr>
                        <p:cNvPr id="43075" name="Line 15"/>
                        <p:cNvSpPr>
                          <a:spLocks noChangeShapeType="1"/>
                        </p:cNvSpPr>
                        <p:nvPr/>
                      </p:nvSpPr>
                      <p:spPr bwMode="auto">
                        <a:xfrm>
                          <a:off x="4495" y="1400"/>
                          <a:ext cx="313"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76" name="Text Box 16"/>
                        <p:cNvSpPr txBox="1">
                          <a:spLocks noChangeArrowheads="1"/>
                        </p:cNvSpPr>
                        <p:nvPr/>
                      </p:nvSpPr>
                      <p:spPr bwMode="auto">
                        <a:xfrm>
                          <a:off x="4821" y="1230"/>
                          <a:ext cx="753" cy="35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平 方</a:t>
                          </a:r>
                        </a:p>
                      </p:txBody>
                    </p:sp>
                    <p:sp>
                      <p:nvSpPr>
                        <p:cNvPr id="43077" name="Line 17"/>
                        <p:cNvSpPr>
                          <a:spLocks noChangeShapeType="1"/>
                        </p:cNvSpPr>
                        <p:nvPr/>
                      </p:nvSpPr>
                      <p:spPr bwMode="auto">
                        <a:xfrm>
                          <a:off x="5574" y="1413"/>
                          <a:ext cx="573" cy="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78" name="Line 18"/>
                        <p:cNvSpPr>
                          <a:spLocks noChangeShapeType="1"/>
                        </p:cNvSpPr>
                        <p:nvPr/>
                      </p:nvSpPr>
                      <p:spPr bwMode="auto">
                        <a:xfrm flipV="1">
                          <a:off x="4094" y="1569"/>
                          <a:ext cx="12" cy="23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79" name="Text Box 19"/>
                        <p:cNvSpPr txBox="1">
                          <a:spLocks noChangeArrowheads="1"/>
                        </p:cNvSpPr>
                        <p:nvPr/>
                      </p:nvSpPr>
                      <p:spPr bwMode="auto">
                        <a:xfrm>
                          <a:off x="3794" y="1730"/>
                          <a:ext cx="661" cy="364"/>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a:ea typeface="宋体" charset="-122"/>
                            </a:rPr>
                            <a:t>cos</a:t>
                          </a:r>
                          <a:r>
                            <a:rPr lang="en-US" altLang="zh-CN" sz="1800" b="0">
                              <a:ea typeface="宋体" charset="-122"/>
                              <a:sym typeface="Symbol" pitchFamily="18" charset="2"/>
                            </a:rPr>
                            <a:t></a:t>
                          </a:r>
                          <a:r>
                            <a:rPr lang="en-US" altLang="zh-CN" sz="1800" b="0" baseline="-25000">
                              <a:ea typeface="宋体" charset="-122"/>
                            </a:rPr>
                            <a:t>0</a:t>
                          </a:r>
                          <a:r>
                            <a:rPr lang="en-US" altLang="zh-CN" sz="1800" b="0">
                              <a:ea typeface="宋体" charset="-122"/>
                            </a:rPr>
                            <a:t>t</a:t>
                          </a:r>
                        </a:p>
                      </p:txBody>
                    </p:sp>
                  </p:grpSp>
                  <p:grpSp>
                    <p:nvGrpSpPr>
                      <p:cNvPr id="43061" name="Group 20"/>
                      <p:cNvGrpSpPr>
                        <a:grpSpLocks/>
                      </p:cNvGrpSpPr>
                      <p:nvPr/>
                    </p:nvGrpSpPr>
                    <p:grpSpPr bwMode="auto">
                      <a:xfrm>
                        <a:off x="5783" y="1422"/>
                        <a:ext cx="1368" cy="884"/>
                        <a:chOff x="5861" y="1422"/>
                        <a:chExt cx="1368" cy="884"/>
                      </a:xfrm>
                    </p:grpSpPr>
                    <p:sp>
                      <p:nvSpPr>
                        <p:cNvPr id="43069" name="Line 21"/>
                        <p:cNvSpPr>
                          <a:spLocks noChangeShapeType="1"/>
                        </p:cNvSpPr>
                        <p:nvPr/>
                      </p:nvSpPr>
                      <p:spPr bwMode="auto">
                        <a:xfrm flipH="1">
                          <a:off x="6213" y="1422"/>
                          <a:ext cx="12" cy="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70" name="Line 22"/>
                        <p:cNvSpPr>
                          <a:spLocks noChangeShapeType="1"/>
                        </p:cNvSpPr>
                        <p:nvPr/>
                      </p:nvSpPr>
                      <p:spPr bwMode="auto">
                        <a:xfrm flipH="1">
                          <a:off x="6213" y="2047"/>
                          <a:ext cx="12" cy="259"/>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grpSp>
                      <p:nvGrpSpPr>
                        <p:cNvPr id="43071" name="Group 23"/>
                        <p:cNvGrpSpPr>
                          <a:grpSpLocks/>
                        </p:cNvGrpSpPr>
                        <p:nvPr/>
                      </p:nvGrpSpPr>
                      <p:grpSpPr bwMode="auto">
                        <a:xfrm>
                          <a:off x="5861" y="1659"/>
                          <a:ext cx="1368" cy="378"/>
                          <a:chOff x="5549" y="1659"/>
                          <a:chExt cx="1368" cy="378"/>
                        </a:xfrm>
                      </p:grpSpPr>
                      <p:sp>
                        <p:nvSpPr>
                          <p:cNvPr id="43072" name="Text Box 24"/>
                          <p:cNvSpPr txBox="1">
                            <a:spLocks noChangeArrowheads="1"/>
                          </p:cNvSpPr>
                          <p:nvPr/>
                        </p:nvSpPr>
                        <p:spPr bwMode="auto">
                          <a:xfrm>
                            <a:off x="5549" y="1659"/>
                            <a:ext cx="753" cy="378"/>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相 加</a:t>
                            </a:r>
                          </a:p>
                        </p:txBody>
                      </p:sp>
                      <p:sp>
                        <p:nvSpPr>
                          <p:cNvPr id="43073" name="Line 25"/>
                          <p:cNvSpPr>
                            <a:spLocks noChangeShapeType="1"/>
                          </p:cNvSpPr>
                          <p:nvPr/>
                        </p:nvSpPr>
                        <p:spPr bwMode="auto">
                          <a:xfrm>
                            <a:off x="6293" y="1852"/>
                            <a:ext cx="62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43062" name="Group 26"/>
                      <p:cNvGrpSpPr>
                        <a:grpSpLocks/>
                      </p:cNvGrpSpPr>
                      <p:nvPr/>
                    </p:nvGrpSpPr>
                    <p:grpSpPr bwMode="auto">
                      <a:xfrm>
                        <a:off x="3742" y="2114"/>
                        <a:ext cx="2406" cy="820"/>
                        <a:chOff x="3742" y="1217"/>
                        <a:chExt cx="2405" cy="820"/>
                      </a:xfrm>
                    </p:grpSpPr>
                    <p:sp>
                      <p:nvSpPr>
                        <p:cNvPr id="43063" name="Text Box 27"/>
                        <p:cNvSpPr txBox="1">
                          <a:spLocks noChangeArrowheads="1"/>
                        </p:cNvSpPr>
                        <p:nvPr/>
                      </p:nvSpPr>
                      <p:spPr bwMode="auto">
                        <a:xfrm>
                          <a:off x="3742" y="1217"/>
                          <a:ext cx="753" cy="35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相关器</a:t>
                          </a:r>
                        </a:p>
                      </p:txBody>
                    </p:sp>
                    <p:sp>
                      <p:nvSpPr>
                        <p:cNvPr id="43064" name="Line 28"/>
                        <p:cNvSpPr>
                          <a:spLocks noChangeShapeType="1"/>
                        </p:cNvSpPr>
                        <p:nvPr/>
                      </p:nvSpPr>
                      <p:spPr bwMode="auto">
                        <a:xfrm>
                          <a:off x="4495" y="1400"/>
                          <a:ext cx="313"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65" name="Text Box 29"/>
                        <p:cNvSpPr txBox="1">
                          <a:spLocks noChangeArrowheads="1"/>
                        </p:cNvSpPr>
                        <p:nvPr/>
                      </p:nvSpPr>
                      <p:spPr bwMode="auto">
                        <a:xfrm>
                          <a:off x="4821" y="1230"/>
                          <a:ext cx="753" cy="35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平 方</a:t>
                          </a:r>
                        </a:p>
                      </p:txBody>
                    </p:sp>
                    <p:sp>
                      <p:nvSpPr>
                        <p:cNvPr id="43066" name="Line 30"/>
                        <p:cNvSpPr>
                          <a:spLocks noChangeShapeType="1"/>
                        </p:cNvSpPr>
                        <p:nvPr/>
                      </p:nvSpPr>
                      <p:spPr bwMode="auto">
                        <a:xfrm>
                          <a:off x="5574" y="1413"/>
                          <a:ext cx="573" cy="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67" name="Line 31"/>
                        <p:cNvSpPr>
                          <a:spLocks noChangeShapeType="1"/>
                        </p:cNvSpPr>
                        <p:nvPr/>
                      </p:nvSpPr>
                      <p:spPr bwMode="auto">
                        <a:xfrm flipV="1">
                          <a:off x="4094" y="1569"/>
                          <a:ext cx="12" cy="23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68" name="Text Box 32"/>
                        <p:cNvSpPr txBox="1">
                          <a:spLocks noChangeArrowheads="1"/>
                        </p:cNvSpPr>
                        <p:nvPr/>
                      </p:nvSpPr>
                      <p:spPr bwMode="auto">
                        <a:xfrm>
                          <a:off x="3794" y="1673"/>
                          <a:ext cx="661" cy="364"/>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a:ea typeface="宋体" charset="-122"/>
                            </a:rPr>
                            <a:t>sin</a:t>
                          </a:r>
                          <a:r>
                            <a:rPr lang="en-US" altLang="zh-CN" sz="1800" b="0">
                              <a:ea typeface="宋体" charset="-122"/>
                              <a:sym typeface="Symbol" pitchFamily="18" charset="2"/>
                            </a:rPr>
                            <a:t></a:t>
                          </a:r>
                          <a:r>
                            <a:rPr lang="en-US" altLang="zh-CN" sz="1800" b="0" baseline="-25000">
                              <a:ea typeface="宋体" charset="-122"/>
                            </a:rPr>
                            <a:t>0</a:t>
                          </a:r>
                          <a:r>
                            <a:rPr lang="en-US" altLang="zh-CN" sz="1800" b="0">
                              <a:ea typeface="宋体" charset="-122"/>
                            </a:rPr>
                            <a:t>t</a:t>
                          </a:r>
                        </a:p>
                      </p:txBody>
                    </p:sp>
                  </p:grpSp>
                </p:grpSp>
                <p:grpSp>
                  <p:nvGrpSpPr>
                    <p:cNvPr id="43039" name="Group 33"/>
                    <p:cNvGrpSpPr>
                      <a:grpSpLocks/>
                    </p:cNvGrpSpPr>
                    <p:nvPr/>
                  </p:nvGrpSpPr>
                  <p:grpSpPr bwMode="auto">
                    <a:xfrm>
                      <a:off x="3716" y="3168"/>
                      <a:ext cx="3410" cy="1717"/>
                      <a:chOff x="3742" y="1217"/>
                      <a:chExt cx="3409" cy="1717"/>
                    </a:xfrm>
                  </p:grpSpPr>
                  <p:grpSp>
                    <p:nvGrpSpPr>
                      <p:cNvPr id="43040" name="Group 34"/>
                      <p:cNvGrpSpPr>
                        <a:grpSpLocks/>
                      </p:cNvGrpSpPr>
                      <p:nvPr/>
                    </p:nvGrpSpPr>
                    <p:grpSpPr bwMode="auto">
                      <a:xfrm>
                        <a:off x="3742" y="1217"/>
                        <a:ext cx="2405" cy="820"/>
                        <a:chOff x="3742" y="1217"/>
                        <a:chExt cx="2405" cy="820"/>
                      </a:xfrm>
                    </p:grpSpPr>
                    <p:sp>
                      <p:nvSpPr>
                        <p:cNvPr id="43054" name="Text Box 35"/>
                        <p:cNvSpPr txBox="1">
                          <a:spLocks noChangeArrowheads="1"/>
                        </p:cNvSpPr>
                        <p:nvPr/>
                      </p:nvSpPr>
                      <p:spPr bwMode="auto">
                        <a:xfrm>
                          <a:off x="3742" y="1217"/>
                          <a:ext cx="753" cy="35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相关器</a:t>
                          </a:r>
                        </a:p>
                      </p:txBody>
                    </p:sp>
                    <p:sp>
                      <p:nvSpPr>
                        <p:cNvPr id="43055" name="Line 36"/>
                        <p:cNvSpPr>
                          <a:spLocks noChangeShapeType="1"/>
                        </p:cNvSpPr>
                        <p:nvPr/>
                      </p:nvSpPr>
                      <p:spPr bwMode="auto">
                        <a:xfrm>
                          <a:off x="4495" y="1400"/>
                          <a:ext cx="313"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56" name="Text Box 37"/>
                        <p:cNvSpPr txBox="1">
                          <a:spLocks noChangeArrowheads="1"/>
                        </p:cNvSpPr>
                        <p:nvPr/>
                      </p:nvSpPr>
                      <p:spPr bwMode="auto">
                        <a:xfrm>
                          <a:off x="4821" y="1230"/>
                          <a:ext cx="753" cy="35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平 方</a:t>
                          </a:r>
                        </a:p>
                      </p:txBody>
                    </p:sp>
                    <p:sp>
                      <p:nvSpPr>
                        <p:cNvPr id="43057" name="Line 38"/>
                        <p:cNvSpPr>
                          <a:spLocks noChangeShapeType="1"/>
                        </p:cNvSpPr>
                        <p:nvPr/>
                      </p:nvSpPr>
                      <p:spPr bwMode="auto">
                        <a:xfrm>
                          <a:off x="5574" y="1413"/>
                          <a:ext cx="573" cy="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58" name="Line 39"/>
                        <p:cNvSpPr>
                          <a:spLocks noChangeShapeType="1"/>
                        </p:cNvSpPr>
                        <p:nvPr/>
                      </p:nvSpPr>
                      <p:spPr bwMode="auto">
                        <a:xfrm flipV="1">
                          <a:off x="4094" y="1569"/>
                          <a:ext cx="12" cy="23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59" name="Text Box 40"/>
                        <p:cNvSpPr txBox="1">
                          <a:spLocks noChangeArrowheads="1"/>
                        </p:cNvSpPr>
                        <p:nvPr/>
                      </p:nvSpPr>
                      <p:spPr bwMode="auto">
                        <a:xfrm>
                          <a:off x="3794" y="1673"/>
                          <a:ext cx="661" cy="364"/>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a:ea typeface="宋体" charset="-122"/>
                            </a:rPr>
                            <a:t>cos</a:t>
                          </a:r>
                          <a:r>
                            <a:rPr lang="en-US" altLang="zh-CN" sz="1800" b="0">
                              <a:ea typeface="宋体" charset="-122"/>
                              <a:sym typeface="Symbol" pitchFamily="18" charset="2"/>
                            </a:rPr>
                            <a:t></a:t>
                          </a:r>
                          <a:r>
                            <a:rPr lang="en-US" altLang="zh-CN" sz="1800" b="0" baseline="-25000">
                              <a:ea typeface="宋体" charset="-122"/>
                            </a:rPr>
                            <a:t>1</a:t>
                          </a:r>
                          <a:r>
                            <a:rPr lang="en-US" altLang="zh-CN" sz="1800" b="0">
                              <a:ea typeface="宋体" charset="-122"/>
                            </a:rPr>
                            <a:t>t</a:t>
                          </a:r>
                        </a:p>
                      </p:txBody>
                    </p:sp>
                  </p:grpSp>
                  <p:grpSp>
                    <p:nvGrpSpPr>
                      <p:cNvPr id="43041" name="Group 41"/>
                      <p:cNvGrpSpPr>
                        <a:grpSpLocks/>
                      </p:cNvGrpSpPr>
                      <p:nvPr/>
                    </p:nvGrpSpPr>
                    <p:grpSpPr bwMode="auto">
                      <a:xfrm>
                        <a:off x="5783" y="1422"/>
                        <a:ext cx="1368" cy="884"/>
                        <a:chOff x="5861" y="1422"/>
                        <a:chExt cx="1368" cy="884"/>
                      </a:xfrm>
                    </p:grpSpPr>
                    <p:sp>
                      <p:nvSpPr>
                        <p:cNvPr id="43049" name="Line 42"/>
                        <p:cNvSpPr>
                          <a:spLocks noChangeShapeType="1"/>
                        </p:cNvSpPr>
                        <p:nvPr/>
                      </p:nvSpPr>
                      <p:spPr bwMode="auto">
                        <a:xfrm flipH="1">
                          <a:off x="6213" y="1422"/>
                          <a:ext cx="12" cy="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50" name="Line 43"/>
                        <p:cNvSpPr>
                          <a:spLocks noChangeShapeType="1"/>
                        </p:cNvSpPr>
                        <p:nvPr/>
                      </p:nvSpPr>
                      <p:spPr bwMode="auto">
                        <a:xfrm flipH="1">
                          <a:off x="6213" y="2047"/>
                          <a:ext cx="12" cy="259"/>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grpSp>
                      <p:nvGrpSpPr>
                        <p:cNvPr id="43051" name="Group 44"/>
                        <p:cNvGrpSpPr>
                          <a:grpSpLocks/>
                        </p:cNvGrpSpPr>
                        <p:nvPr/>
                      </p:nvGrpSpPr>
                      <p:grpSpPr bwMode="auto">
                        <a:xfrm>
                          <a:off x="5861" y="1659"/>
                          <a:ext cx="1368" cy="378"/>
                          <a:chOff x="5549" y="1659"/>
                          <a:chExt cx="1368" cy="378"/>
                        </a:xfrm>
                      </p:grpSpPr>
                      <p:sp>
                        <p:nvSpPr>
                          <p:cNvPr id="43052" name="Text Box 45"/>
                          <p:cNvSpPr txBox="1">
                            <a:spLocks noChangeArrowheads="1"/>
                          </p:cNvSpPr>
                          <p:nvPr/>
                        </p:nvSpPr>
                        <p:spPr bwMode="auto">
                          <a:xfrm>
                            <a:off x="5549" y="1659"/>
                            <a:ext cx="753" cy="378"/>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相 加</a:t>
                            </a:r>
                          </a:p>
                        </p:txBody>
                      </p:sp>
                      <p:sp>
                        <p:nvSpPr>
                          <p:cNvPr id="43053" name="Line 46"/>
                          <p:cNvSpPr>
                            <a:spLocks noChangeShapeType="1"/>
                          </p:cNvSpPr>
                          <p:nvPr/>
                        </p:nvSpPr>
                        <p:spPr bwMode="auto">
                          <a:xfrm>
                            <a:off x="6293" y="1852"/>
                            <a:ext cx="62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43042" name="Group 47"/>
                      <p:cNvGrpSpPr>
                        <a:grpSpLocks/>
                      </p:cNvGrpSpPr>
                      <p:nvPr/>
                    </p:nvGrpSpPr>
                    <p:grpSpPr bwMode="auto">
                      <a:xfrm>
                        <a:off x="3742" y="2114"/>
                        <a:ext cx="2406" cy="820"/>
                        <a:chOff x="3742" y="1217"/>
                        <a:chExt cx="2405" cy="820"/>
                      </a:xfrm>
                    </p:grpSpPr>
                    <p:sp>
                      <p:nvSpPr>
                        <p:cNvPr id="43043" name="Text Box 48"/>
                        <p:cNvSpPr txBox="1">
                          <a:spLocks noChangeArrowheads="1"/>
                        </p:cNvSpPr>
                        <p:nvPr/>
                      </p:nvSpPr>
                      <p:spPr bwMode="auto">
                        <a:xfrm>
                          <a:off x="3742" y="1217"/>
                          <a:ext cx="753" cy="35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相关器</a:t>
                          </a:r>
                        </a:p>
                      </p:txBody>
                    </p:sp>
                    <p:sp>
                      <p:nvSpPr>
                        <p:cNvPr id="43044" name="Line 49"/>
                        <p:cNvSpPr>
                          <a:spLocks noChangeShapeType="1"/>
                        </p:cNvSpPr>
                        <p:nvPr/>
                      </p:nvSpPr>
                      <p:spPr bwMode="auto">
                        <a:xfrm>
                          <a:off x="4495" y="1400"/>
                          <a:ext cx="313"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45" name="Text Box 50"/>
                        <p:cNvSpPr txBox="1">
                          <a:spLocks noChangeArrowheads="1"/>
                        </p:cNvSpPr>
                        <p:nvPr/>
                      </p:nvSpPr>
                      <p:spPr bwMode="auto">
                        <a:xfrm>
                          <a:off x="4821" y="1230"/>
                          <a:ext cx="753" cy="35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平 方</a:t>
                          </a:r>
                        </a:p>
                      </p:txBody>
                    </p:sp>
                    <p:sp>
                      <p:nvSpPr>
                        <p:cNvPr id="43046" name="Line 51"/>
                        <p:cNvSpPr>
                          <a:spLocks noChangeShapeType="1"/>
                        </p:cNvSpPr>
                        <p:nvPr/>
                      </p:nvSpPr>
                      <p:spPr bwMode="auto">
                        <a:xfrm>
                          <a:off x="5574" y="1413"/>
                          <a:ext cx="573" cy="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47" name="Line 52"/>
                        <p:cNvSpPr>
                          <a:spLocks noChangeShapeType="1"/>
                        </p:cNvSpPr>
                        <p:nvPr/>
                      </p:nvSpPr>
                      <p:spPr bwMode="auto">
                        <a:xfrm flipV="1">
                          <a:off x="4094" y="1569"/>
                          <a:ext cx="12" cy="23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48" name="Text Box 53"/>
                        <p:cNvSpPr txBox="1">
                          <a:spLocks noChangeArrowheads="1"/>
                        </p:cNvSpPr>
                        <p:nvPr/>
                      </p:nvSpPr>
                      <p:spPr bwMode="auto">
                        <a:xfrm>
                          <a:off x="3794" y="1673"/>
                          <a:ext cx="661" cy="364"/>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a:ea typeface="宋体" charset="-122"/>
                            </a:rPr>
                            <a:t>sin</a:t>
                          </a:r>
                          <a:r>
                            <a:rPr lang="en-US" altLang="zh-CN" sz="1800" b="0">
                              <a:ea typeface="宋体" charset="-122"/>
                              <a:sym typeface="Symbol" pitchFamily="18" charset="2"/>
                            </a:rPr>
                            <a:t></a:t>
                          </a:r>
                          <a:r>
                            <a:rPr lang="en-US" altLang="zh-CN" sz="1800" b="0" baseline="-25000">
                              <a:ea typeface="宋体" charset="-122"/>
                            </a:rPr>
                            <a:t>1</a:t>
                          </a:r>
                          <a:r>
                            <a:rPr lang="en-US" altLang="zh-CN" sz="1800" b="0">
                              <a:ea typeface="宋体" charset="-122"/>
                            </a:rPr>
                            <a:t>t</a:t>
                          </a:r>
                        </a:p>
                      </p:txBody>
                    </p:sp>
                  </p:grpSp>
                </p:grpSp>
              </p:grpSp>
              <p:sp>
                <p:nvSpPr>
                  <p:cNvPr id="43028" name="Line 54"/>
                  <p:cNvSpPr>
                    <a:spLocks noChangeShapeType="1"/>
                  </p:cNvSpPr>
                  <p:nvPr/>
                </p:nvSpPr>
                <p:spPr bwMode="auto">
                  <a:xfrm flipH="1">
                    <a:off x="3302" y="1396"/>
                    <a:ext cx="402"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43029" name="Line 55"/>
                  <p:cNvSpPr>
                    <a:spLocks noChangeShapeType="1"/>
                  </p:cNvSpPr>
                  <p:nvPr/>
                </p:nvSpPr>
                <p:spPr bwMode="auto">
                  <a:xfrm flipH="1">
                    <a:off x="3302" y="2307"/>
                    <a:ext cx="402" cy="1"/>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43030" name="Line 56"/>
                  <p:cNvSpPr>
                    <a:spLocks noChangeShapeType="1"/>
                  </p:cNvSpPr>
                  <p:nvPr/>
                </p:nvSpPr>
                <p:spPr bwMode="auto">
                  <a:xfrm flipH="1">
                    <a:off x="3302" y="3360"/>
                    <a:ext cx="401" cy="2"/>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43031" name="Line 57"/>
                  <p:cNvSpPr>
                    <a:spLocks noChangeShapeType="1"/>
                  </p:cNvSpPr>
                  <p:nvPr/>
                </p:nvSpPr>
                <p:spPr bwMode="auto">
                  <a:xfrm flipH="1">
                    <a:off x="3302" y="4257"/>
                    <a:ext cx="401" cy="2"/>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43032" name="Line 58"/>
                  <p:cNvSpPr>
                    <a:spLocks noChangeShapeType="1"/>
                  </p:cNvSpPr>
                  <p:nvPr/>
                </p:nvSpPr>
                <p:spPr bwMode="auto">
                  <a:xfrm>
                    <a:off x="3302" y="1396"/>
                    <a:ext cx="1" cy="28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033" name="Line 59"/>
                  <p:cNvSpPr>
                    <a:spLocks noChangeShapeType="1"/>
                  </p:cNvSpPr>
                  <p:nvPr/>
                </p:nvSpPr>
                <p:spPr bwMode="auto">
                  <a:xfrm>
                    <a:off x="2898" y="2814"/>
                    <a:ext cx="39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34" name="Text Box 60"/>
                  <p:cNvSpPr txBox="1">
                    <a:spLocks noChangeArrowheads="1"/>
                  </p:cNvSpPr>
                  <p:nvPr/>
                </p:nvSpPr>
                <p:spPr bwMode="auto">
                  <a:xfrm>
                    <a:off x="6759" y="2632"/>
                    <a:ext cx="742" cy="391"/>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比 较</a:t>
                    </a:r>
                  </a:p>
                </p:txBody>
              </p:sp>
              <p:sp>
                <p:nvSpPr>
                  <p:cNvPr id="43035" name="Line 61"/>
                  <p:cNvSpPr>
                    <a:spLocks noChangeShapeType="1"/>
                  </p:cNvSpPr>
                  <p:nvPr/>
                </p:nvSpPr>
                <p:spPr bwMode="auto">
                  <a:xfrm flipH="1">
                    <a:off x="7113" y="1854"/>
                    <a:ext cx="12" cy="76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036" name="Line 62"/>
                  <p:cNvSpPr>
                    <a:spLocks noChangeShapeType="1"/>
                  </p:cNvSpPr>
                  <p:nvPr/>
                </p:nvSpPr>
                <p:spPr bwMode="auto">
                  <a:xfrm flipH="1">
                    <a:off x="7113" y="3027"/>
                    <a:ext cx="12" cy="766"/>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43037" name="Line 63"/>
                  <p:cNvSpPr>
                    <a:spLocks noChangeShapeType="1"/>
                  </p:cNvSpPr>
                  <p:nvPr/>
                </p:nvSpPr>
                <p:spPr bwMode="auto">
                  <a:xfrm>
                    <a:off x="7527" y="2814"/>
                    <a:ext cx="39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43026" name="Text Box 64"/>
                <p:cNvSpPr txBox="1">
                  <a:spLocks noChangeArrowheads="1"/>
                </p:cNvSpPr>
                <p:nvPr/>
              </p:nvSpPr>
              <p:spPr bwMode="auto">
                <a:xfrm>
                  <a:off x="3028" y="2450"/>
                  <a:ext cx="468"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i="1">
                      <a:ea typeface="宋体" charset="-122"/>
                    </a:rPr>
                    <a:t>r</a:t>
                  </a:r>
                  <a:r>
                    <a:rPr lang="en-US" altLang="zh-CN" sz="1800" b="0">
                      <a:ea typeface="宋体" charset="-122"/>
                    </a:rPr>
                    <a:t>(t)</a:t>
                  </a:r>
                  <a:endParaRPr lang="en-US" altLang="zh-CN" sz="3600" b="0">
                    <a:latin typeface="Tahoma" pitchFamily="34" charset="0"/>
                    <a:ea typeface="宋体" charset="-122"/>
                  </a:endParaRPr>
                </a:p>
              </p:txBody>
            </p:sp>
          </p:grpSp>
          <p:grpSp>
            <p:nvGrpSpPr>
              <p:cNvPr id="43020" name="Group 65"/>
              <p:cNvGrpSpPr>
                <a:grpSpLocks/>
              </p:cNvGrpSpPr>
              <p:nvPr/>
            </p:nvGrpSpPr>
            <p:grpSpPr bwMode="auto">
              <a:xfrm>
                <a:off x="4772" y="1945"/>
                <a:ext cx="543" cy="2302"/>
                <a:chOff x="4772" y="1945"/>
                <a:chExt cx="543" cy="2302"/>
              </a:xfrm>
            </p:grpSpPr>
            <p:sp>
              <p:nvSpPr>
                <p:cNvPr id="43021" name="Text Box 66"/>
                <p:cNvSpPr txBox="1">
                  <a:spLocks noChangeArrowheads="1"/>
                </p:cNvSpPr>
                <p:nvPr/>
              </p:nvSpPr>
              <p:spPr bwMode="auto">
                <a:xfrm>
                  <a:off x="4795" y="1945"/>
                  <a:ext cx="520"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Y</a:t>
                  </a:r>
                  <a:r>
                    <a:rPr lang="en-US" altLang="zh-CN" sz="2000" b="0" baseline="-25000">
                      <a:ea typeface="宋体" charset="-122"/>
                    </a:rPr>
                    <a:t>0</a:t>
                  </a:r>
                  <a:endParaRPr lang="en-US" altLang="zh-CN" sz="3600" b="0">
                    <a:latin typeface="Tahoma" pitchFamily="34" charset="0"/>
                    <a:ea typeface="宋体" charset="-122"/>
                  </a:endParaRPr>
                </a:p>
              </p:txBody>
            </p:sp>
            <p:grpSp>
              <p:nvGrpSpPr>
                <p:cNvPr id="43022" name="Group 67"/>
                <p:cNvGrpSpPr>
                  <a:grpSpLocks/>
                </p:cNvGrpSpPr>
                <p:nvPr/>
              </p:nvGrpSpPr>
              <p:grpSpPr bwMode="auto">
                <a:xfrm>
                  <a:off x="4772" y="3012"/>
                  <a:ext cx="533" cy="1235"/>
                  <a:chOff x="4772" y="3012"/>
                  <a:chExt cx="533" cy="1235"/>
                </a:xfrm>
              </p:grpSpPr>
              <p:sp>
                <p:nvSpPr>
                  <p:cNvPr id="43023" name="Text Box 68"/>
                  <p:cNvSpPr txBox="1">
                    <a:spLocks noChangeArrowheads="1"/>
                  </p:cNvSpPr>
                  <p:nvPr/>
                </p:nvSpPr>
                <p:spPr bwMode="auto">
                  <a:xfrm>
                    <a:off x="4772" y="3012"/>
                    <a:ext cx="52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X</a:t>
                    </a:r>
                    <a:r>
                      <a:rPr lang="en-US" altLang="zh-CN" sz="2000" b="0" baseline="-25000">
                        <a:ea typeface="宋体" charset="-122"/>
                      </a:rPr>
                      <a:t>1</a:t>
                    </a:r>
                    <a:endParaRPr lang="en-US" altLang="zh-CN" sz="3600" b="0">
                      <a:latin typeface="Tahoma" pitchFamily="34" charset="0"/>
                      <a:ea typeface="宋体" charset="-122"/>
                    </a:endParaRPr>
                  </a:p>
                </p:txBody>
              </p:sp>
              <p:sp>
                <p:nvSpPr>
                  <p:cNvPr id="43024" name="Text Box 69"/>
                  <p:cNvSpPr txBox="1">
                    <a:spLocks noChangeArrowheads="1"/>
                  </p:cNvSpPr>
                  <p:nvPr/>
                </p:nvSpPr>
                <p:spPr bwMode="auto">
                  <a:xfrm>
                    <a:off x="4785" y="3883"/>
                    <a:ext cx="520"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Y</a:t>
                    </a:r>
                    <a:r>
                      <a:rPr lang="en-US" altLang="zh-CN" sz="2000" b="0" baseline="-25000">
                        <a:ea typeface="宋体" charset="-122"/>
                      </a:rPr>
                      <a:t>1</a:t>
                    </a:r>
                    <a:endParaRPr lang="en-US" altLang="zh-CN" sz="3600" b="0">
                      <a:latin typeface="Tahoma" pitchFamily="34" charset="0"/>
                      <a:ea typeface="宋体" charset="-122"/>
                    </a:endParaRPr>
                  </a:p>
                </p:txBody>
              </p:sp>
            </p:grpSp>
          </p:grpSp>
        </p:grpSp>
        <p:sp>
          <p:nvSpPr>
            <p:cNvPr id="43015" name="Text Box 70"/>
            <p:cNvSpPr txBox="1">
              <a:spLocks noChangeArrowheads="1"/>
            </p:cNvSpPr>
            <p:nvPr/>
          </p:nvSpPr>
          <p:spPr bwMode="auto">
            <a:xfrm>
              <a:off x="5100" y="7965"/>
              <a:ext cx="60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X</a:t>
              </a:r>
              <a:r>
                <a:rPr lang="en-US" altLang="zh-CN" sz="2000" b="0" baseline="-25000">
                  <a:ea typeface="宋体" charset="-122"/>
                </a:rPr>
                <a:t>0</a:t>
              </a:r>
              <a:endParaRPr lang="en-US" altLang="zh-CN" sz="3600" b="0">
                <a:latin typeface="Tahoma" pitchFamily="34" charset="0"/>
                <a:ea typeface="宋体" charset="-122"/>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65101D2D-FACE-4D5A-B267-6BAA77D796C9}" type="slidenum">
              <a:rPr lang="en-US" altLang="zh-CN" sz="1400" b="0" smtClean="0">
                <a:latin typeface="Tahoma" pitchFamily="34" charset="0"/>
                <a:ea typeface="宋体" charset="-122"/>
              </a:rPr>
              <a:pPr eaLnBrk="1" hangingPunct="1">
                <a:spcBef>
                  <a:spcPct val="0"/>
                </a:spcBef>
                <a:buClrTx/>
                <a:buSzTx/>
                <a:buFontTx/>
                <a:buNone/>
              </a:pPr>
              <a:t>38</a:t>
            </a:fld>
            <a:endParaRPr lang="en-US" altLang="zh-CN" sz="1400" b="0" smtClean="0">
              <a:latin typeface="Tahoma" pitchFamily="34" charset="0"/>
              <a:ea typeface="宋体" charset="-122"/>
            </a:endParaRPr>
          </a:p>
        </p:txBody>
      </p:sp>
      <p:sp>
        <p:nvSpPr>
          <p:cNvPr id="44036" name="Rectangle 3"/>
          <p:cNvSpPr>
            <a:spLocks noGrp="1" noChangeArrowheads="1"/>
          </p:cNvSpPr>
          <p:nvPr>
            <p:ph type="body" idx="1"/>
          </p:nvPr>
        </p:nvSpPr>
        <p:spPr/>
        <p:txBody>
          <a:bodyPr/>
          <a:lstStyle/>
          <a:p>
            <a:pPr lvl="1" eaLnBrk="1" hangingPunct="1"/>
            <a:r>
              <a:rPr lang="zh-CN" altLang="en-US" sz="2400" smtClean="0"/>
              <a:t>误码率：</a:t>
            </a:r>
          </a:p>
          <a:p>
            <a:pPr lvl="2" eaLnBrk="1" hangingPunct="1">
              <a:buFont typeface="Wingdings" pitchFamily="2" charset="2"/>
              <a:buNone/>
            </a:pPr>
            <a:r>
              <a:rPr lang="zh-CN" altLang="en-US" sz="2200" smtClean="0"/>
              <a:t>	随相信号最佳接收机的误码率，用类似</a:t>
            </a:r>
            <a:r>
              <a:rPr lang="en-US" altLang="zh-CN" sz="2200" smtClean="0"/>
              <a:t>10.4</a:t>
            </a:r>
            <a:r>
              <a:rPr lang="zh-CN" altLang="en-US" sz="2200" smtClean="0"/>
              <a:t>节的分析方法，可以计算出来，结果如下：</a:t>
            </a:r>
          </a:p>
          <a:p>
            <a:pPr lvl="2" eaLnBrk="1" hangingPunct="1">
              <a:buFont typeface="Wingdings" pitchFamily="2" charset="2"/>
              <a:buNone/>
            </a:pPr>
            <a:endParaRPr lang="zh-CN" altLang="en-US" sz="2200" smtClean="0"/>
          </a:p>
          <a:p>
            <a:pPr lvl="2" eaLnBrk="1" hangingPunct="1">
              <a:buFont typeface="Wingdings" pitchFamily="2" charset="2"/>
              <a:buNone/>
            </a:pPr>
            <a:endParaRPr lang="zh-CN" altLang="en-US" sz="2200" smtClean="0"/>
          </a:p>
          <a:p>
            <a:pPr lvl="1" eaLnBrk="1" hangingPunct="1">
              <a:lnSpc>
                <a:spcPct val="120000"/>
              </a:lnSpc>
            </a:pPr>
            <a:r>
              <a:rPr lang="zh-CN" altLang="en-US" sz="2400" smtClean="0"/>
              <a:t>最后指出，上述最佳接收机及其误码率也就是</a:t>
            </a:r>
            <a:r>
              <a:rPr lang="en-US" altLang="zh-CN" sz="2400" smtClean="0"/>
              <a:t>2FSK</a:t>
            </a:r>
            <a:r>
              <a:rPr lang="zh-CN" altLang="en-US" sz="2400" smtClean="0"/>
              <a:t>确知信号的非相干接收机和误码率。因为随相信号的相位带有由信道引入的随机变化，所以在接收端不可能采用相干接收方法。换句话说，</a:t>
            </a:r>
            <a:r>
              <a:rPr lang="zh-CN" altLang="en-US" sz="2400" b="1" smtClean="0">
                <a:solidFill>
                  <a:srgbClr val="0000FF"/>
                </a:solidFill>
              </a:rPr>
              <a:t>相干接收只适用于相位确知的信号</a:t>
            </a:r>
            <a:r>
              <a:rPr lang="zh-CN" altLang="en-US" sz="2400" smtClean="0"/>
              <a:t>。</a:t>
            </a:r>
            <a:r>
              <a:rPr lang="zh-CN" altLang="en-US" sz="2400" b="1" smtClean="0">
                <a:solidFill>
                  <a:srgbClr val="0000FF"/>
                </a:solidFill>
              </a:rPr>
              <a:t>对于随相信号而言，非相干接收已经是最佳的接收方法了</a:t>
            </a:r>
            <a:r>
              <a:rPr lang="zh-CN" altLang="en-US" sz="2400" smtClean="0"/>
              <a:t>。</a:t>
            </a:r>
          </a:p>
        </p:txBody>
      </p:sp>
      <p:sp>
        <p:nvSpPr>
          <p:cNvPr id="44037"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44038" name="Object 4"/>
          <p:cNvGraphicFramePr>
            <a:graphicFrameLocks noChangeAspect="1"/>
          </p:cNvGraphicFramePr>
          <p:nvPr/>
        </p:nvGraphicFramePr>
        <p:xfrm>
          <a:off x="2906713" y="2349500"/>
          <a:ext cx="2565400" cy="730250"/>
        </p:xfrm>
        <a:graphic>
          <a:graphicData uri="http://schemas.openxmlformats.org/presentationml/2006/ole">
            <mc:AlternateContent xmlns:mc="http://schemas.openxmlformats.org/markup-compatibility/2006">
              <mc:Choice xmlns:v="urn:schemas-microsoft-com:vml" Requires="v">
                <p:oleObj spid="_x0000_s44061" name="公式" r:id="rId3" imgW="1371600" imgH="393700" progId="Equation.3">
                  <p:embed/>
                </p:oleObj>
              </mc:Choice>
              <mc:Fallback>
                <p:oleObj name="公式" r:id="rId3" imgW="1371600" imgH="393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6713" y="2349500"/>
                        <a:ext cx="2565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3B16D405-2DAA-42A2-9C04-1398D044CFEF}" type="slidenum">
              <a:rPr lang="en-US" altLang="zh-CN" sz="1400" b="0" smtClean="0">
                <a:latin typeface="Tahoma" pitchFamily="34" charset="0"/>
                <a:ea typeface="宋体" charset="-122"/>
              </a:rPr>
              <a:pPr eaLnBrk="1" hangingPunct="1">
                <a:spcBef>
                  <a:spcPct val="0"/>
                </a:spcBef>
                <a:buClrTx/>
                <a:buSzTx/>
                <a:buFontTx/>
                <a:buNone/>
              </a:pPr>
              <a:t>39</a:t>
            </a:fld>
            <a:endParaRPr lang="en-US" altLang="zh-CN" sz="1400" b="0" smtClean="0">
              <a:latin typeface="Tahoma" pitchFamily="34" charset="0"/>
              <a:ea typeface="宋体" charset="-122"/>
            </a:endParaRPr>
          </a:p>
        </p:txBody>
      </p:sp>
      <p:sp>
        <p:nvSpPr>
          <p:cNvPr id="45059" name="Rectangle 2"/>
          <p:cNvSpPr>
            <a:spLocks noGrp="1" noChangeArrowheads="1"/>
          </p:cNvSpPr>
          <p:nvPr>
            <p:ph type="title"/>
          </p:nvPr>
        </p:nvSpPr>
        <p:spPr/>
        <p:txBody>
          <a:bodyPr/>
          <a:lstStyle/>
          <a:p>
            <a:pPr eaLnBrk="1" hangingPunct="1"/>
            <a:r>
              <a:rPr lang="en-US" altLang="zh-CN" sz="4400" b="1" dirty="0"/>
              <a:t>10.6 </a:t>
            </a:r>
            <a:r>
              <a:rPr lang="zh-CN" altLang="en-US" sz="4400" b="1" dirty="0"/>
              <a:t>起伏数字信号的最佳接收</a:t>
            </a:r>
          </a:p>
        </p:txBody>
      </p:sp>
      <p:sp>
        <p:nvSpPr>
          <p:cNvPr id="63491" name="Rectangle 3"/>
          <p:cNvSpPr>
            <a:spLocks noGrp="1" noChangeArrowheads="1"/>
          </p:cNvSpPr>
          <p:nvPr>
            <p:ph type="body" idx="1"/>
          </p:nvPr>
        </p:nvSpPr>
        <p:spPr/>
        <p:txBody>
          <a:bodyPr/>
          <a:lstStyle/>
          <a:p>
            <a:pPr lvl="1" eaLnBrk="1" hangingPunct="1"/>
            <a:r>
              <a:rPr lang="zh-CN" altLang="en-US" sz="2400" dirty="0" smtClean="0"/>
              <a:t>仍以</a:t>
            </a:r>
            <a:r>
              <a:rPr lang="en-US" altLang="zh-CN" sz="2400" dirty="0" smtClean="0"/>
              <a:t>2FSK</a:t>
            </a:r>
            <a:r>
              <a:rPr lang="zh-CN" altLang="en-US" sz="2400" dirty="0" smtClean="0"/>
              <a:t>信号为例简要地讨论其最佳接收问题。</a:t>
            </a:r>
          </a:p>
          <a:p>
            <a:pPr lvl="1" eaLnBrk="1" hangingPunct="1"/>
            <a:r>
              <a:rPr lang="zh-CN" altLang="en-US" sz="2400" dirty="0" smtClean="0"/>
              <a:t>假设：</a:t>
            </a:r>
          </a:p>
          <a:p>
            <a:pPr lvl="2" eaLnBrk="1" hangingPunct="1"/>
            <a:r>
              <a:rPr lang="zh-CN" altLang="en-US" sz="2200" dirty="0" smtClean="0"/>
              <a:t>通信系统中的噪声是带限白色高斯噪声；</a:t>
            </a:r>
          </a:p>
          <a:p>
            <a:pPr lvl="2" eaLnBrk="1" hangingPunct="1"/>
            <a:r>
              <a:rPr lang="zh-CN" altLang="en-US" sz="2200" dirty="0" smtClean="0"/>
              <a:t>信号是互不相关的等能量、等先验概率的</a:t>
            </a:r>
            <a:r>
              <a:rPr lang="en-US" altLang="zh-CN" sz="2200" dirty="0" smtClean="0"/>
              <a:t>2FSK</a:t>
            </a:r>
            <a:r>
              <a:rPr lang="zh-CN" altLang="en-US" sz="2200" dirty="0" smtClean="0"/>
              <a:t>信号。</a:t>
            </a:r>
          </a:p>
          <a:p>
            <a:pPr lvl="2" eaLnBrk="1" hangingPunct="1"/>
            <a:r>
              <a:rPr lang="en-US" altLang="zh-CN" sz="2000" dirty="0" smtClean="0"/>
              <a:t>2FSK</a:t>
            </a:r>
            <a:r>
              <a:rPr lang="zh-CN" altLang="en-US" sz="2000" dirty="0" smtClean="0"/>
              <a:t>信号的表示式</a:t>
            </a:r>
          </a:p>
          <a:p>
            <a:pPr lvl="1" eaLnBrk="1" hangingPunct="1"/>
            <a:endParaRPr lang="zh-CN" altLang="en-US" sz="2400" dirty="0" smtClean="0"/>
          </a:p>
          <a:p>
            <a:pPr lvl="1" eaLnBrk="1" hangingPunct="1"/>
            <a:endParaRPr lang="zh-CN" altLang="en-US" sz="2400" dirty="0" smtClean="0"/>
          </a:p>
          <a:p>
            <a:pPr lvl="2" eaLnBrk="1" hangingPunct="1">
              <a:lnSpc>
                <a:spcPct val="120000"/>
              </a:lnSpc>
              <a:buFont typeface="Wingdings" pitchFamily="2" charset="2"/>
              <a:buNone/>
            </a:pPr>
            <a:r>
              <a:rPr lang="zh-CN" altLang="en-US" sz="2200" dirty="0" smtClean="0"/>
              <a:t>式中，</a:t>
            </a:r>
            <a:r>
              <a:rPr lang="en-US" altLang="zh-CN" sz="2200" i="1" dirty="0" smtClean="0"/>
              <a:t>A</a:t>
            </a:r>
            <a:r>
              <a:rPr lang="en-US" altLang="zh-CN" sz="2200" baseline="-25000" dirty="0" smtClean="0"/>
              <a:t>0</a:t>
            </a:r>
            <a:r>
              <a:rPr lang="zh-CN" altLang="en-US" sz="2200" dirty="0" smtClean="0"/>
              <a:t>和</a:t>
            </a:r>
            <a:r>
              <a:rPr lang="en-US" altLang="zh-CN" sz="2200" i="1" dirty="0" smtClean="0"/>
              <a:t>A</a:t>
            </a:r>
            <a:r>
              <a:rPr lang="en-US" altLang="zh-CN" sz="2200" baseline="-25000" dirty="0" smtClean="0"/>
              <a:t>1</a:t>
            </a:r>
            <a:r>
              <a:rPr lang="zh-CN" altLang="en-US" sz="2200" dirty="0" smtClean="0"/>
              <a:t>是由于多径效应引起的随机起伏振幅，它们服从同一瑞利分布： </a:t>
            </a:r>
          </a:p>
          <a:p>
            <a:pPr lvl="2" eaLnBrk="1" hangingPunct="1">
              <a:buFont typeface="Wingdings" pitchFamily="2" charset="2"/>
              <a:buNone/>
            </a:pPr>
            <a:endParaRPr lang="en-US" altLang="zh-CN" sz="2200" dirty="0" smtClean="0"/>
          </a:p>
        </p:txBody>
      </p:sp>
      <p:sp>
        <p:nvSpPr>
          <p:cNvPr id="45061" name="Rectangle 5"/>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63492" name="Object 4"/>
          <p:cNvGraphicFramePr>
            <a:graphicFrameLocks noChangeAspect="1"/>
          </p:cNvGraphicFramePr>
          <p:nvPr>
            <p:extLst>
              <p:ext uri="{D42A27DB-BD31-4B8C-83A1-F6EECF244321}">
                <p14:modId xmlns:p14="http://schemas.microsoft.com/office/powerpoint/2010/main" val="1987923725"/>
              </p:ext>
            </p:extLst>
          </p:nvPr>
        </p:nvGraphicFramePr>
        <p:xfrm>
          <a:off x="2546350" y="3277229"/>
          <a:ext cx="3600450" cy="852487"/>
        </p:xfrm>
        <a:graphic>
          <a:graphicData uri="http://schemas.openxmlformats.org/presentationml/2006/ole">
            <mc:AlternateContent xmlns:mc="http://schemas.openxmlformats.org/markup-compatibility/2006">
              <mc:Choice xmlns:v="urn:schemas-microsoft-com:vml" Requires="v">
                <p:oleObj spid="_x0000_s45109" name="公式" r:id="rId3" imgW="1930400" imgH="457200" progId="Equation.3">
                  <p:embed/>
                </p:oleObj>
              </mc:Choice>
              <mc:Fallback>
                <p:oleObj name="公式" r:id="rId3" imgW="19304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350" y="3277229"/>
                        <a:ext cx="360045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3" name="Rectangle 7"/>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63494" name="Object 6"/>
          <p:cNvGraphicFramePr>
            <a:graphicFrameLocks noChangeAspect="1"/>
          </p:cNvGraphicFramePr>
          <p:nvPr>
            <p:extLst>
              <p:ext uri="{D42A27DB-BD31-4B8C-83A1-F6EECF244321}">
                <p14:modId xmlns:p14="http://schemas.microsoft.com/office/powerpoint/2010/main" val="2137761934"/>
              </p:ext>
            </p:extLst>
          </p:nvPr>
        </p:nvGraphicFramePr>
        <p:xfrm>
          <a:off x="3041650" y="5068896"/>
          <a:ext cx="4276725" cy="855662"/>
        </p:xfrm>
        <a:graphic>
          <a:graphicData uri="http://schemas.openxmlformats.org/presentationml/2006/ole">
            <mc:AlternateContent xmlns:mc="http://schemas.openxmlformats.org/markup-compatibility/2006">
              <mc:Choice xmlns:v="urn:schemas-microsoft-com:vml" Requires="v">
                <p:oleObj spid="_x0000_s45110" name="公式" r:id="rId5" imgW="2781300" imgH="482600" progId="Equation.3">
                  <p:embed/>
                </p:oleObj>
              </mc:Choice>
              <mc:Fallback>
                <p:oleObj name="公式" r:id="rId5" imgW="2781300" imgH="482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1650" y="5068896"/>
                        <a:ext cx="427672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up)">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wipe(up)">
                                      <p:cBhvr>
                                        <p:cTn id="12" dur="500"/>
                                        <p:tgtEl>
                                          <p:spTgt spid="63491">
                                            <p:txEl>
                                              <p:pRg st="1" end="1"/>
                                            </p:txEl>
                                          </p:spTgt>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63491">
                                            <p:txEl>
                                              <p:pRg st="2" end="2"/>
                                            </p:txEl>
                                          </p:spTgt>
                                        </p:tgtEl>
                                        <p:attrNameLst>
                                          <p:attrName>style.visibility</p:attrName>
                                        </p:attrNameLst>
                                      </p:cBhvr>
                                      <p:to>
                                        <p:strVal val="visible"/>
                                      </p:to>
                                    </p:set>
                                    <p:animEffect transition="in" filter="wipe(up)">
                                      <p:cBhvr>
                                        <p:cTn id="16" dur="500"/>
                                        <p:tgtEl>
                                          <p:spTgt spid="63491">
                                            <p:txEl>
                                              <p:pRg st="2" end="2"/>
                                            </p:txEl>
                                          </p:spTgt>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63491">
                                            <p:txEl>
                                              <p:pRg st="3" end="3"/>
                                            </p:txEl>
                                          </p:spTgt>
                                        </p:tgtEl>
                                        <p:attrNameLst>
                                          <p:attrName>style.visibility</p:attrName>
                                        </p:attrNameLst>
                                      </p:cBhvr>
                                      <p:to>
                                        <p:strVal val="visible"/>
                                      </p:to>
                                    </p:set>
                                    <p:animEffect transition="in" filter="wipe(up)">
                                      <p:cBhvr>
                                        <p:cTn id="20" dur="500"/>
                                        <p:tgtEl>
                                          <p:spTgt spid="63491">
                                            <p:txEl>
                                              <p:pRg st="3" end="3"/>
                                            </p:txEl>
                                          </p:spTgt>
                                        </p:tgtEl>
                                      </p:cBhvr>
                                    </p:animEffect>
                                  </p:childTnLst>
                                </p:cTn>
                              </p:par>
                            </p:childTnLst>
                          </p:cTn>
                        </p:par>
                        <p:par>
                          <p:cTn id="21" fill="hold" nodeType="afterGroup">
                            <p:stCondLst>
                              <p:cond delay="1500"/>
                            </p:stCondLst>
                            <p:childTnLst>
                              <p:par>
                                <p:cTn id="22" presetID="22" presetClass="entr" presetSubtype="1" fill="hold" nodeType="afterEffect">
                                  <p:stCondLst>
                                    <p:cond delay="0"/>
                                  </p:stCondLst>
                                  <p:childTnLst>
                                    <p:set>
                                      <p:cBhvr>
                                        <p:cTn id="23" dur="1" fill="hold">
                                          <p:stCondLst>
                                            <p:cond delay="0"/>
                                          </p:stCondLst>
                                        </p:cTn>
                                        <p:tgtEl>
                                          <p:spTgt spid="63491">
                                            <p:txEl>
                                              <p:pRg st="4" end="4"/>
                                            </p:txEl>
                                          </p:spTgt>
                                        </p:tgtEl>
                                        <p:attrNameLst>
                                          <p:attrName>style.visibility</p:attrName>
                                        </p:attrNameLst>
                                      </p:cBhvr>
                                      <p:to>
                                        <p:strVal val="visible"/>
                                      </p:to>
                                    </p:set>
                                    <p:animEffect transition="in" filter="wipe(up)">
                                      <p:cBhvr>
                                        <p:cTn id="24" dur="500"/>
                                        <p:tgtEl>
                                          <p:spTgt spid="63491">
                                            <p:txEl>
                                              <p:pRg st="4" end="4"/>
                                            </p:txEl>
                                          </p:spTgt>
                                        </p:tgtEl>
                                      </p:cBhvr>
                                    </p:animEffect>
                                  </p:childTnLst>
                                </p:cTn>
                              </p:par>
                            </p:childTnLst>
                          </p:cTn>
                        </p:par>
                        <p:par>
                          <p:cTn id="25" fill="hold" nodeType="afterGroup">
                            <p:stCondLst>
                              <p:cond delay="2000"/>
                            </p:stCondLst>
                            <p:childTnLst>
                              <p:par>
                                <p:cTn id="26" presetID="22" presetClass="entr" presetSubtype="1" fill="hold" nodeType="afterEffect">
                                  <p:stCondLst>
                                    <p:cond delay="0"/>
                                  </p:stCondLst>
                                  <p:childTnLst>
                                    <p:set>
                                      <p:cBhvr>
                                        <p:cTn id="27" dur="1" fill="hold">
                                          <p:stCondLst>
                                            <p:cond delay="0"/>
                                          </p:stCondLst>
                                        </p:cTn>
                                        <p:tgtEl>
                                          <p:spTgt spid="63492"/>
                                        </p:tgtEl>
                                        <p:attrNameLst>
                                          <p:attrName>style.visibility</p:attrName>
                                        </p:attrNameLst>
                                      </p:cBhvr>
                                      <p:to>
                                        <p:strVal val="visible"/>
                                      </p:to>
                                    </p:set>
                                    <p:animEffect transition="in" filter="wipe(up)">
                                      <p:cBhvr>
                                        <p:cTn id="28" dur="500"/>
                                        <p:tgtEl>
                                          <p:spTgt spid="63492"/>
                                        </p:tgtEl>
                                      </p:cBhvr>
                                    </p:animEffect>
                                  </p:childTnLst>
                                </p:cTn>
                              </p:par>
                            </p:childTnLst>
                          </p:cTn>
                        </p:par>
                        <p:par>
                          <p:cTn id="29" fill="hold" nodeType="afterGroup">
                            <p:stCondLst>
                              <p:cond delay="2500"/>
                            </p:stCondLst>
                            <p:childTnLst>
                              <p:par>
                                <p:cTn id="30" presetID="22" presetClass="entr" presetSubtype="1" fill="hold" nodeType="afterEffect">
                                  <p:stCondLst>
                                    <p:cond delay="0"/>
                                  </p:stCondLst>
                                  <p:childTnLst>
                                    <p:set>
                                      <p:cBhvr>
                                        <p:cTn id="31" dur="1" fill="hold">
                                          <p:stCondLst>
                                            <p:cond delay="0"/>
                                          </p:stCondLst>
                                        </p:cTn>
                                        <p:tgtEl>
                                          <p:spTgt spid="63491">
                                            <p:txEl>
                                              <p:pRg st="7" end="7"/>
                                            </p:txEl>
                                          </p:spTgt>
                                        </p:tgtEl>
                                        <p:attrNameLst>
                                          <p:attrName>style.visibility</p:attrName>
                                        </p:attrNameLst>
                                      </p:cBhvr>
                                      <p:to>
                                        <p:strVal val="visible"/>
                                      </p:to>
                                    </p:set>
                                    <p:animEffect transition="in" filter="wipe(up)">
                                      <p:cBhvr>
                                        <p:cTn id="32" dur="500"/>
                                        <p:tgtEl>
                                          <p:spTgt spid="63491">
                                            <p:txEl>
                                              <p:pRg st="7" end="7"/>
                                            </p:txEl>
                                          </p:spTgt>
                                        </p:tgtEl>
                                      </p:cBhvr>
                                    </p:animEffect>
                                  </p:childTnLst>
                                </p:cTn>
                              </p:par>
                            </p:childTnLst>
                          </p:cTn>
                        </p:par>
                        <p:par>
                          <p:cTn id="33" fill="hold" nodeType="afterGroup">
                            <p:stCondLst>
                              <p:cond delay="3000"/>
                            </p:stCondLst>
                            <p:childTnLst>
                              <p:par>
                                <p:cTn id="34" presetID="22" presetClass="entr" presetSubtype="1" fill="hold" nodeType="afterEffect">
                                  <p:stCondLst>
                                    <p:cond delay="0"/>
                                  </p:stCondLst>
                                  <p:childTnLst>
                                    <p:set>
                                      <p:cBhvr>
                                        <p:cTn id="35" dur="1" fill="hold">
                                          <p:stCondLst>
                                            <p:cond delay="0"/>
                                          </p:stCondLst>
                                        </p:cTn>
                                        <p:tgtEl>
                                          <p:spTgt spid="63494"/>
                                        </p:tgtEl>
                                        <p:attrNameLst>
                                          <p:attrName>style.visibility</p:attrName>
                                        </p:attrNameLst>
                                      </p:cBhvr>
                                      <p:to>
                                        <p:strVal val="visible"/>
                                      </p:to>
                                    </p:set>
                                    <p:animEffect transition="in" filter="wipe(up)">
                                      <p:cBhvr>
                                        <p:cTn id="36"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9132FDA7-7859-4CEB-8455-ABA9C2D0CB22}" type="slidenum">
              <a:rPr lang="en-US" altLang="zh-CN" sz="1400" b="0" smtClean="0">
                <a:latin typeface="Tahoma" pitchFamily="34" charset="0"/>
                <a:ea typeface="宋体" charset="-122"/>
              </a:rPr>
              <a:pPr eaLnBrk="1" hangingPunct="1">
                <a:spcBef>
                  <a:spcPct val="0"/>
                </a:spcBef>
                <a:buClrTx/>
                <a:buSzTx/>
                <a:buFontTx/>
                <a:buNone/>
              </a:pPr>
              <a:t>4</a:t>
            </a:fld>
            <a:endParaRPr lang="en-US" altLang="zh-CN" sz="1400" b="0" smtClean="0">
              <a:latin typeface="Tahoma" pitchFamily="34" charset="0"/>
              <a:ea typeface="宋体" charset="-122"/>
            </a:endParaRPr>
          </a:p>
        </p:txBody>
      </p:sp>
      <p:sp>
        <p:nvSpPr>
          <p:cNvPr id="25603" name="Rectangle 3"/>
          <p:cNvSpPr>
            <a:spLocks noGrp="1" noChangeArrowheads="1"/>
          </p:cNvSpPr>
          <p:nvPr>
            <p:ph type="body" idx="1"/>
          </p:nvPr>
        </p:nvSpPr>
        <p:spPr>
          <a:xfrm>
            <a:off x="611188" y="1179513"/>
            <a:ext cx="8235950" cy="5678487"/>
          </a:xfrm>
        </p:spPr>
        <p:txBody>
          <a:bodyPr/>
          <a:lstStyle/>
          <a:p>
            <a:pPr lvl="1" eaLnBrk="1" hangingPunct="1">
              <a:lnSpc>
                <a:spcPct val="120000"/>
              </a:lnSpc>
            </a:pPr>
            <a:r>
              <a:rPr lang="zh-CN" altLang="en-US" sz="2200" smtClean="0"/>
              <a:t>由于每个噪声电压抽样值都是正态分布的随机变量，故其一维概率密度可以写为</a:t>
            </a:r>
          </a:p>
          <a:p>
            <a:pPr lvl="1" eaLnBrk="1" hangingPunct="1">
              <a:lnSpc>
                <a:spcPct val="120000"/>
              </a:lnSpc>
            </a:pPr>
            <a:endParaRPr lang="zh-CN" altLang="en-US" sz="2200" smtClean="0"/>
          </a:p>
          <a:p>
            <a:pPr lvl="1" eaLnBrk="1" hangingPunct="1">
              <a:lnSpc>
                <a:spcPct val="120000"/>
              </a:lnSpc>
            </a:pPr>
            <a:endParaRPr lang="zh-CN" altLang="en-US" sz="2200" smtClean="0"/>
          </a:p>
          <a:p>
            <a:pPr lvl="4" eaLnBrk="1" hangingPunct="1">
              <a:lnSpc>
                <a:spcPct val="120000"/>
              </a:lnSpc>
              <a:buFont typeface="Wingdings" pitchFamily="2" charset="2"/>
              <a:buNone/>
            </a:pPr>
            <a:r>
              <a:rPr lang="zh-CN" altLang="en-US" sz="1600" smtClean="0"/>
              <a:t>	</a:t>
            </a:r>
            <a:r>
              <a:rPr lang="zh-CN" altLang="en-US" sz="2000" smtClean="0"/>
              <a:t>式中，</a:t>
            </a:r>
            <a:r>
              <a:rPr lang="zh-CN" altLang="en-US" sz="2000" i="1" smtClean="0">
                <a:sym typeface="Symbol" pitchFamily="18" charset="2"/>
              </a:rPr>
              <a:t></a:t>
            </a:r>
            <a:r>
              <a:rPr lang="en-US" altLang="zh-CN" sz="2000" i="1" baseline="-25000" smtClean="0"/>
              <a:t>n</a:t>
            </a:r>
            <a:r>
              <a:rPr lang="en-US" altLang="zh-CN" sz="2000" i="1" smtClean="0"/>
              <a:t>  </a:t>
            </a:r>
            <a:r>
              <a:rPr lang="zh-CN" altLang="en-US" sz="2000" i="1" smtClean="0"/>
              <a:t>－ </a:t>
            </a:r>
            <a:r>
              <a:rPr lang="zh-CN" altLang="en-US" sz="2000" smtClean="0"/>
              <a:t>噪声的标准偏差；</a:t>
            </a:r>
            <a:endParaRPr lang="zh-CN" altLang="en-US" sz="2000" i="1" smtClean="0">
              <a:sym typeface="Symbol" pitchFamily="18" charset="2"/>
            </a:endParaRPr>
          </a:p>
          <a:p>
            <a:pPr lvl="4" eaLnBrk="1" hangingPunct="1">
              <a:lnSpc>
                <a:spcPct val="120000"/>
              </a:lnSpc>
              <a:buFont typeface="Wingdings" pitchFamily="2" charset="2"/>
              <a:buNone/>
            </a:pPr>
            <a:r>
              <a:rPr lang="zh-CN" altLang="en-US" sz="2000" i="1" smtClean="0">
                <a:sym typeface="Symbol" pitchFamily="18" charset="2"/>
              </a:rPr>
              <a:t>		 </a:t>
            </a:r>
            <a:r>
              <a:rPr lang="zh-CN" altLang="en-US" sz="2000" i="1" baseline="-25000" smtClean="0">
                <a:sym typeface="Symbol" pitchFamily="18" charset="2"/>
              </a:rPr>
              <a:t> </a:t>
            </a:r>
            <a:r>
              <a:rPr lang="zh-CN" altLang="en-US" sz="2000" i="1" smtClean="0">
                <a:sym typeface="Symbol" pitchFamily="18" charset="2"/>
              </a:rPr>
              <a:t></a:t>
            </a:r>
            <a:r>
              <a:rPr lang="en-US" altLang="zh-CN" sz="2000" i="1" baseline="-25000" smtClean="0"/>
              <a:t>n</a:t>
            </a:r>
            <a:r>
              <a:rPr lang="en-US" altLang="zh-CN" sz="2000" baseline="30000" smtClean="0"/>
              <a:t>2</a:t>
            </a:r>
            <a:r>
              <a:rPr lang="en-US" altLang="zh-CN" sz="2000" smtClean="0"/>
              <a:t> </a:t>
            </a:r>
            <a:r>
              <a:rPr lang="zh-CN" altLang="en-US" sz="2000" i="1" smtClean="0"/>
              <a:t>－</a:t>
            </a:r>
            <a:r>
              <a:rPr lang="zh-CN" altLang="en-US" sz="2000" smtClean="0"/>
              <a:t> 噪声的方差，即噪声平均功率；</a:t>
            </a:r>
            <a:endParaRPr lang="zh-CN" altLang="en-US" sz="2000" i="1" smtClean="0"/>
          </a:p>
          <a:p>
            <a:pPr lvl="4" eaLnBrk="1" hangingPunct="1">
              <a:lnSpc>
                <a:spcPct val="120000"/>
              </a:lnSpc>
              <a:buFont typeface="Wingdings" pitchFamily="2" charset="2"/>
              <a:buNone/>
            </a:pPr>
            <a:r>
              <a:rPr lang="zh-CN" altLang="en-US" sz="2000" i="1" smtClean="0"/>
              <a:t>		  </a:t>
            </a:r>
            <a:r>
              <a:rPr lang="en-US" altLang="zh-CN" sz="2000" i="1" smtClean="0"/>
              <a:t>i</a:t>
            </a:r>
            <a:r>
              <a:rPr lang="en-US" altLang="zh-CN" sz="2000" smtClean="0"/>
              <a:t> </a:t>
            </a:r>
            <a:r>
              <a:rPr lang="zh-CN" altLang="en-US" sz="2000" smtClean="0"/>
              <a:t>＝</a:t>
            </a:r>
            <a:r>
              <a:rPr lang="en-US" altLang="zh-CN" sz="2000" smtClean="0"/>
              <a:t>1</a:t>
            </a:r>
            <a:r>
              <a:rPr lang="zh-CN" altLang="en-US" sz="2000" smtClean="0"/>
              <a:t>，</a:t>
            </a:r>
            <a:r>
              <a:rPr lang="en-US" altLang="zh-CN" sz="2000" smtClean="0"/>
              <a:t>2</a:t>
            </a:r>
            <a:r>
              <a:rPr lang="zh-CN" altLang="en-US" sz="2000" smtClean="0"/>
              <a:t>，</a:t>
            </a:r>
            <a:r>
              <a:rPr lang="en-US" altLang="zh-CN" sz="2000" smtClean="0"/>
              <a:t>…</a:t>
            </a:r>
            <a:r>
              <a:rPr lang="zh-CN" altLang="en-US" sz="2000" smtClean="0"/>
              <a:t>，</a:t>
            </a:r>
            <a:r>
              <a:rPr lang="en-US" altLang="zh-CN" sz="2000" i="1" smtClean="0"/>
              <a:t>k</a:t>
            </a:r>
            <a:r>
              <a:rPr lang="zh-CN" altLang="en-US" sz="2000" smtClean="0"/>
              <a:t>。</a:t>
            </a:r>
          </a:p>
          <a:p>
            <a:pPr lvl="1" eaLnBrk="1" hangingPunct="1">
              <a:lnSpc>
                <a:spcPct val="120000"/>
              </a:lnSpc>
            </a:pPr>
            <a:r>
              <a:rPr lang="zh-CN" altLang="en-US" sz="2200" smtClean="0"/>
              <a:t>设接收噪声电压</a:t>
            </a:r>
            <a:r>
              <a:rPr lang="en-US" altLang="zh-CN" sz="2200" i="1" smtClean="0"/>
              <a:t>n</a:t>
            </a:r>
            <a:r>
              <a:rPr lang="en-US" altLang="zh-CN" sz="2200" smtClean="0"/>
              <a:t>(</a:t>
            </a:r>
            <a:r>
              <a:rPr lang="en-US" altLang="zh-CN" sz="2200" i="1" smtClean="0"/>
              <a:t>t</a:t>
            </a:r>
            <a:r>
              <a:rPr lang="en-US" altLang="zh-CN" sz="2200" smtClean="0"/>
              <a:t>)</a:t>
            </a:r>
            <a:r>
              <a:rPr lang="zh-CN" altLang="en-US" sz="2200" smtClean="0"/>
              <a:t>的</a:t>
            </a:r>
            <a:r>
              <a:rPr lang="en-US" altLang="zh-CN" sz="2200" i="1" smtClean="0"/>
              <a:t>k</a:t>
            </a:r>
            <a:r>
              <a:rPr lang="zh-CN" altLang="en-US" sz="2200" smtClean="0"/>
              <a:t>个抽样值的</a:t>
            </a:r>
            <a:r>
              <a:rPr lang="en-US" altLang="zh-CN" sz="2200" i="1" smtClean="0"/>
              <a:t>k</a:t>
            </a:r>
            <a:r>
              <a:rPr lang="zh-CN" altLang="en-US" sz="2200" smtClean="0"/>
              <a:t>维联合概率密度函数为</a:t>
            </a:r>
          </a:p>
          <a:p>
            <a:pPr lvl="1" eaLnBrk="1" hangingPunct="1">
              <a:buFont typeface="Wingdings" pitchFamily="2" charset="2"/>
              <a:buNone/>
            </a:pPr>
            <a:r>
              <a:rPr lang="zh-CN" altLang="en-US" sz="2200" smtClean="0"/>
              <a:t>		 </a:t>
            </a:r>
          </a:p>
        </p:txBody>
      </p:sp>
      <p:sp>
        <p:nvSpPr>
          <p:cNvPr id="5125" name="Rectangle 5"/>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25604" name="Object 4"/>
          <p:cNvGraphicFramePr>
            <a:graphicFrameLocks noChangeAspect="1"/>
          </p:cNvGraphicFramePr>
          <p:nvPr/>
        </p:nvGraphicFramePr>
        <p:xfrm>
          <a:off x="2681288" y="2079625"/>
          <a:ext cx="3240087" cy="865188"/>
        </p:xfrm>
        <a:graphic>
          <a:graphicData uri="http://schemas.openxmlformats.org/presentationml/2006/ole">
            <mc:AlternateContent xmlns:mc="http://schemas.openxmlformats.org/markup-compatibility/2006">
              <mc:Choice xmlns:v="urn:schemas-microsoft-com:vml" Requires="v">
                <p:oleObj spid="_x0000_s5173" name="公式" r:id="rId3" imgW="1816100" imgH="482600" progId="Equation.3">
                  <p:embed/>
                </p:oleObj>
              </mc:Choice>
              <mc:Fallback>
                <p:oleObj name="公式" r:id="rId3" imgW="1816100" imgH="482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288" y="2079625"/>
                        <a:ext cx="32400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7"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25606" name="Object 6"/>
          <p:cNvGraphicFramePr>
            <a:graphicFrameLocks noChangeAspect="1"/>
          </p:cNvGraphicFramePr>
          <p:nvPr>
            <p:extLst>
              <p:ext uri="{D42A27DB-BD31-4B8C-83A1-F6EECF244321}">
                <p14:modId xmlns:p14="http://schemas.microsoft.com/office/powerpoint/2010/main" val="2859770370"/>
              </p:ext>
            </p:extLst>
          </p:nvPr>
        </p:nvGraphicFramePr>
        <p:xfrm>
          <a:off x="3176587" y="4880274"/>
          <a:ext cx="2205503" cy="485476"/>
        </p:xfrm>
        <a:graphic>
          <a:graphicData uri="http://schemas.openxmlformats.org/presentationml/2006/ole">
            <mc:AlternateContent xmlns:mc="http://schemas.openxmlformats.org/markup-compatibility/2006">
              <mc:Choice xmlns:v="urn:schemas-microsoft-com:vml" Requires="v">
                <p:oleObj spid="_x0000_s5174" name="公式" r:id="rId5" imgW="1040948" imgH="228501" progId="Equation.3">
                  <p:embed/>
                </p:oleObj>
              </mc:Choice>
              <mc:Fallback>
                <p:oleObj name="公式" r:id="rId5" imgW="1040948" imgH="228501"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6587" y="4880274"/>
                        <a:ext cx="2205503" cy="485476"/>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up)">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wipe(left)">
                                      <p:cBhvr>
                                        <p:cTn id="12" dur="500"/>
                                        <p:tgtEl>
                                          <p:spTgt spid="25604"/>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5603">
                                            <p:txEl>
                                              <p:pRg st="3" end="3"/>
                                            </p:txEl>
                                          </p:spTgt>
                                        </p:tgtEl>
                                        <p:attrNameLst>
                                          <p:attrName>style.visibility</p:attrName>
                                        </p:attrNameLst>
                                      </p:cBhvr>
                                      <p:to>
                                        <p:strVal val="visible"/>
                                      </p:to>
                                    </p:set>
                                    <p:animEffect transition="in" filter="wipe(left)">
                                      <p:cBhvr>
                                        <p:cTn id="16" dur="500"/>
                                        <p:tgtEl>
                                          <p:spTgt spid="25603">
                                            <p:txEl>
                                              <p:pRg st="3" end="3"/>
                                            </p:txEl>
                                          </p:spTgt>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25603">
                                            <p:txEl>
                                              <p:pRg st="4" end="4"/>
                                            </p:txEl>
                                          </p:spTgt>
                                        </p:tgtEl>
                                        <p:attrNameLst>
                                          <p:attrName>style.visibility</p:attrName>
                                        </p:attrNameLst>
                                      </p:cBhvr>
                                      <p:to>
                                        <p:strVal val="visible"/>
                                      </p:to>
                                    </p:set>
                                    <p:animEffect transition="in" filter="wipe(left)">
                                      <p:cBhvr>
                                        <p:cTn id="20" dur="500"/>
                                        <p:tgtEl>
                                          <p:spTgt spid="25603">
                                            <p:txEl>
                                              <p:pRg st="4" end="4"/>
                                            </p:txEl>
                                          </p:spTgt>
                                        </p:tgtEl>
                                      </p:cBhvr>
                                    </p:animEffect>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25603">
                                            <p:txEl>
                                              <p:pRg st="5" end="5"/>
                                            </p:txEl>
                                          </p:spTgt>
                                        </p:tgtEl>
                                        <p:attrNameLst>
                                          <p:attrName>style.visibility</p:attrName>
                                        </p:attrNameLst>
                                      </p:cBhvr>
                                      <p:to>
                                        <p:strVal val="visible"/>
                                      </p:to>
                                    </p:set>
                                    <p:animEffect transition="in" filter="wipe(left)">
                                      <p:cBhvr>
                                        <p:cTn id="24" dur="500"/>
                                        <p:tgtEl>
                                          <p:spTgt spid="2560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5603">
                                            <p:txEl>
                                              <p:pRg st="6" end="6"/>
                                            </p:txEl>
                                          </p:spTgt>
                                        </p:tgtEl>
                                        <p:attrNameLst>
                                          <p:attrName>style.visibility</p:attrName>
                                        </p:attrNameLst>
                                      </p:cBhvr>
                                      <p:to>
                                        <p:strVal val="visible"/>
                                      </p:to>
                                    </p:set>
                                    <p:animEffect transition="in" filter="wipe(left)">
                                      <p:cBhvr>
                                        <p:cTn id="29" dur="500"/>
                                        <p:tgtEl>
                                          <p:spTgt spid="25603">
                                            <p:txEl>
                                              <p:pRg st="6" end="6"/>
                                            </p:txEl>
                                          </p:spTgt>
                                        </p:tgtEl>
                                      </p:cBhvr>
                                    </p:animEffect>
                                  </p:childTnLst>
                                </p:cTn>
                              </p:par>
                            </p:childTnLst>
                          </p:cTn>
                        </p:par>
                        <p:par>
                          <p:cTn id="30" fill="hold" nodeType="afterGroup">
                            <p:stCondLst>
                              <p:cond delay="500"/>
                            </p:stCondLst>
                            <p:childTnLst>
                              <p:par>
                                <p:cTn id="31" presetID="2" presetClass="entr" presetSubtype="4" fill="hold" nodeType="afterEffect">
                                  <p:stCondLst>
                                    <p:cond delay="0"/>
                                  </p:stCondLst>
                                  <p:childTnLst>
                                    <p:set>
                                      <p:cBhvr>
                                        <p:cTn id="32" dur="1" fill="hold">
                                          <p:stCondLst>
                                            <p:cond delay="0"/>
                                          </p:stCondLst>
                                        </p:cTn>
                                        <p:tgtEl>
                                          <p:spTgt spid="25606"/>
                                        </p:tgtEl>
                                        <p:attrNameLst>
                                          <p:attrName>style.visibility</p:attrName>
                                        </p:attrNameLst>
                                      </p:cBhvr>
                                      <p:to>
                                        <p:strVal val="visible"/>
                                      </p:to>
                                    </p:set>
                                    <p:anim calcmode="lin" valueType="num">
                                      <p:cBhvr additive="base">
                                        <p:cTn id="33" dur="500" fill="hold"/>
                                        <p:tgtEl>
                                          <p:spTgt spid="25606"/>
                                        </p:tgtEl>
                                        <p:attrNameLst>
                                          <p:attrName>ppt_x</p:attrName>
                                        </p:attrNameLst>
                                      </p:cBhvr>
                                      <p:tavLst>
                                        <p:tav tm="0">
                                          <p:val>
                                            <p:strVal val="#ppt_x"/>
                                          </p:val>
                                        </p:tav>
                                        <p:tav tm="100000">
                                          <p:val>
                                            <p:strVal val="#ppt_x"/>
                                          </p:val>
                                        </p:tav>
                                      </p:tavLst>
                                    </p:anim>
                                    <p:anim calcmode="lin" valueType="num">
                                      <p:cBhvr additive="base">
                                        <p:cTn id="34"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F98BB406-9EAA-4E41-9C93-A04932FD9E1B}" type="slidenum">
              <a:rPr lang="en-US" altLang="zh-CN" sz="1400" b="0" smtClean="0">
                <a:latin typeface="Tahoma" pitchFamily="34" charset="0"/>
                <a:ea typeface="宋体" charset="-122"/>
              </a:rPr>
              <a:pPr eaLnBrk="1" hangingPunct="1">
                <a:spcBef>
                  <a:spcPct val="0"/>
                </a:spcBef>
                <a:buClrTx/>
                <a:buSzTx/>
                <a:buFontTx/>
                <a:buNone/>
              </a:pPr>
              <a:t>40</a:t>
            </a:fld>
            <a:endParaRPr lang="en-US" altLang="zh-CN" sz="1400" b="0" smtClean="0">
              <a:latin typeface="Tahoma" pitchFamily="34" charset="0"/>
              <a:ea typeface="宋体" charset="-122"/>
            </a:endParaRPr>
          </a:p>
        </p:txBody>
      </p:sp>
      <p:sp>
        <p:nvSpPr>
          <p:cNvPr id="64515" name="Rectangle 3"/>
          <p:cNvSpPr>
            <a:spLocks noGrp="1" noChangeArrowheads="1"/>
          </p:cNvSpPr>
          <p:nvPr>
            <p:ph type="body" idx="1"/>
          </p:nvPr>
        </p:nvSpPr>
        <p:spPr>
          <a:xfrm>
            <a:off x="0" y="1179513"/>
            <a:ext cx="9144000" cy="5678487"/>
          </a:xfrm>
        </p:spPr>
        <p:txBody>
          <a:bodyPr/>
          <a:lstStyle/>
          <a:p>
            <a:pPr lvl="3" eaLnBrk="1" hangingPunct="1">
              <a:lnSpc>
                <a:spcPct val="140000"/>
              </a:lnSpc>
              <a:buFont typeface="Wingdings" pitchFamily="2" charset="2"/>
              <a:buNone/>
            </a:pPr>
            <a:r>
              <a:rPr lang="en-US" altLang="zh-CN" smtClean="0"/>
              <a:t>	</a:t>
            </a:r>
          </a:p>
          <a:p>
            <a:pPr lvl="3" eaLnBrk="1" hangingPunct="1">
              <a:lnSpc>
                <a:spcPct val="140000"/>
              </a:lnSpc>
              <a:buFont typeface="Wingdings" pitchFamily="2" charset="2"/>
              <a:buNone/>
            </a:pPr>
            <a:endParaRPr lang="en-US" altLang="zh-CN" smtClean="0"/>
          </a:p>
          <a:p>
            <a:pPr lvl="3" eaLnBrk="1" hangingPunct="1">
              <a:lnSpc>
                <a:spcPct val="140000"/>
              </a:lnSpc>
              <a:buFont typeface="Wingdings" pitchFamily="2" charset="2"/>
              <a:buNone/>
            </a:pPr>
            <a:r>
              <a:rPr lang="en-US" altLang="zh-CN" smtClean="0"/>
              <a:t>	</a:t>
            </a:r>
            <a:r>
              <a:rPr lang="zh-CN" altLang="en-US" smtClean="0"/>
              <a:t>式中，</a:t>
            </a:r>
            <a:r>
              <a:rPr lang="zh-CN" altLang="en-US" i="1" smtClean="0">
                <a:sym typeface="Symbol" pitchFamily="18" charset="2"/>
              </a:rPr>
              <a:t></a:t>
            </a:r>
            <a:r>
              <a:rPr lang="en-US" altLang="zh-CN" baseline="-25000" smtClean="0">
                <a:sym typeface="Symbol" pitchFamily="18" charset="2"/>
              </a:rPr>
              <a:t>s</a:t>
            </a:r>
            <a:r>
              <a:rPr lang="en-US" altLang="zh-CN" baseline="30000" smtClean="0">
                <a:sym typeface="Symbol" pitchFamily="18" charset="2"/>
              </a:rPr>
              <a:t>2</a:t>
            </a:r>
            <a:r>
              <a:rPr lang="zh-CN" altLang="en-US" smtClean="0"/>
              <a:t>为信号的功率；</a:t>
            </a:r>
          </a:p>
          <a:p>
            <a:pPr lvl="3" eaLnBrk="1" hangingPunct="1">
              <a:lnSpc>
                <a:spcPct val="140000"/>
              </a:lnSpc>
              <a:buFont typeface="Wingdings" pitchFamily="2" charset="2"/>
              <a:buNone/>
            </a:pPr>
            <a:r>
              <a:rPr lang="zh-CN" altLang="en-US" smtClean="0"/>
              <a:t>	而且</a:t>
            </a:r>
            <a:r>
              <a:rPr lang="zh-CN" altLang="en-US" i="1" smtClean="0">
                <a:sym typeface="Symbol" pitchFamily="18" charset="2"/>
              </a:rPr>
              <a:t></a:t>
            </a:r>
            <a:r>
              <a:rPr lang="en-US" altLang="zh-CN" baseline="-25000" smtClean="0">
                <a:sym typeface="Symbol" pitchFamily="18" charset="2"/>
              </a:rPr>
              <a:t>0</a:t>
            </a:r>
            <a:r>
              <a:rPr lang="zh-CN" altLang="en-US" smtClean="0">
                <a:sym typeface="Symbol" pitchFamily="18" charset="2"/>
              </a:rPr>
              <a:t>和</a:t>
            </a:r>
            <a:r>
              <a:rPr lang="zh-CN" altLang="en-US" i="1" smtClean="0">
                <a:sym typeface="Symbol" pitchFamily="18" charset="2"/>
              </a:rPr>
              <a:t></a:t>
            </a:r>
            <a:r>
              <a:rPr lang="en-US" altLang="zh-CN" baseline="-25000" smtClean="0">
                <a:sym typeface="Symbol" pitchFamily="18" charset="2"/>
              </a:rPr>
              <a:t>1</a:t>
            </a:r>
            <a:r>
              <a:rPr lang="zh-CN" altLang="en-US" smtClean="0"/>
              <a:t>的概率密度服从均匀分布：</a:t>
            </a:r>
          </a:p>
          <a:p>
            <a:pPr lvl="3" eaLnBrk="1" hangingPunct="1">
              <a:lnSpc>
                <a:spcPct val="140000"/>
              </a:lnSpc>
              <a:buFont typeface="Wingdings" pitchFamily="2" charset="2"/>
              <a:buNone/>
            </a:pPr>
            <a:endParaRPr lang="zh-CN" altLang="en-US" smtClean="0"/>
          </a:p>
          <a:p>
            <a:pPr lvl="3" eaLnBrk="1" hangingPunct="1">
              <a:lnSpc>
                <a:spcPct val="140000"/>
              </a:lnSpc>
              <a:buFont typeface="Wingdings" pitchFamily="2" charset="2"/>
              <a:buNone/>
            </a:pPr>
            <a:r>
              <a:rPr lang="zh-CN" altLang="en-US" smtClean="0"/>
              <a:t>	此外，由于</a:t>
            </a:r>
            <a:r>
              <a:rPr lang="en-US" altLang="zh-CN" i="1" smtClean="0"/>
              <a:t>A</a:t>
            </a:r>
            <a:r>
              <a:rPr lang="en-US" altLang="zh-CN" i="1" baseline="-25000" smtClean="0"/>
              <a:t>i</a:t>
            </a:r>
            <a:r>
              <a:rPr lang="zh-CN" altLang="en-US" smtClean="0"/>
              <a:t>是余弦波的振幅，所以信号</a:t>
            </a:r>
            <a:r>
              <a:rPr lang="en-US" altLang="zh-CN" i="1" smtClean="0"/>
              <a:t>s</a:t>
            </a:r>
            <a:r>
              <a:rPr lang="en-US" altLang="zh-CN" i="1" baseline="-25000" smtClean="0"/>
              <a:t>i</a:t>
            </a:r>
            <a:r>
              <a:rPr lang="en-US" altLang="zh-CN" smtClean="0"/>
              <a:t>(</a:t>
            </a:r>
            <a:r>
              <a:rPr lang="en-US" altLang="zh-CN" i="1" smtClean="0"/>
              <a:t>t</a:t>
            </a:r>
            <a:r>
              <a:rPr lang="en-US" altLang="zh-CN" smtClean="0"/>
              <a:t>, </a:t>
            </a:r>
            <a:r>
              <a:rPr lang="en-US" altLang="zh-CN" i="1" smtClean="0">
                <a:sym typeface="Symbol" pitchFamily="18" charset="2"/>
              </a:rPr>
              <a:t></a:t>
            </a:r>
            <a:r>
              <a:rPr lang="en-US" altLang="zh-CN" i="1" baseline="-25000" smtClean="0"/>
              <a:t>i</a:t>
            </a:r>
            <a:r>
              <a:rPr lang="en-US" altLang="zh-CN" smtClean="0"/>
              <a:t>, </a:t>
            </a:r>
            <a:r>
              <a:rPr lang="en-US" altLang="zh-CN" i="1" smtClean="0"/>
              <a:t>A</a:t>
            </a:r>
            <a:r>
              <a:rPr lang="en-US" altLang="zh-CN" i="1" baseline="-25000" smtClean="0"/>
              <a:t>i</a:t>
            </a:r>
            <a:r>
              <a:rPr lang="en-US" altLang="zh-CN" smtClean="0"/>
              <a:t>)</a:t>
            </a:r>
            <a:r>
              <a:rPr lang="zh-CN" altLang="en-US" smtClean="0"/>
              <a:t>的功率</a:t>
            </a:r>
            <a:r>
              <a:rPr lang="zh-CN" altLang="en-US" i="1" smtClean="0">
                <a:sym typeface="Symbol" pitchFamily="18" charset="2"/>
              </a:rPr>
              <a:t></a:t>
            </a:r>
            <a:r>
              <a:rPr lang="en-US" altLang="zh-CN" baseline="-25000" smtClean="0">
                <a:sym typeface="Symbol" pitchFamily="18" charset="2"/>
              </a:rPr>
              <a:t>s</a:t>
            </a:r>
            <a:r>
              <a:rPr lang="en-US" altLang="zh-CN" baseline="30000" smtClean="0">
                <a:sym typeface="Symbol" pitchFamily="18" charset="2"/>
              </a:rPr>
              <a:t>2</a:t>
            </a:r>
            <a:r>
              <a:rPr lang="zh-CN" altLang="en-US" smtClean="0"/>
              <a:t>和其振幅</a:t>
            </a:r>
            <a:r>
              <a:rPr lang="en-US" altLang="zh-CN" i="1" smtClean="0"/>
              <a:t>A</a:t>
            </a:r>
            <a:r>
              <a:rPr lang="en-US" altLang="zh-CN" i="1" baseline="-25000" smtClean="0"/>
              <a:t>i</a:t>
            </a:r>
            <a:r>
              <a:rPr lang="zh-CN" altLang="en-US" smtClean="0"/>
              <a:t>的均方值之间的关系为</a:t>
            </a:r>
          </a:p>
          <a:p>
            <a:pPr lvl="3" eaLnBrk="1" hangingPunct="1">
              <a:lnSpc>
                <a:spcPct val="140000"/>
              </a:lnSpc>
              <a:buFont typeface="Wingdings" pitchFamily="2" charset="2"/>
              <a:buNone/>
            </a:pPr>
            <a:endParaRPr lang="zh-CN" altLang="en-US" smtClean="0"/>
          </a:p>
          <a:p>
            <a:pPr lvl="1" eaLnBrk="1" hangingPunct="1">
              <a:lnSpc>
                <a:spcPct val="140000"/>
              </a:lnSpc>
            </a:pPr>
            <a:endParaRPr lang="en-US" altLang="zh-CN" smtClean="0"/>
          </a:p>
        </p:txBody>
      </p:sp>
      <p:graphicFrame>
        <p:nvGraphicFramePr>
          <p:cNvPr id="46085" name="Object 4"/>
          <p:cNvGraphicFramePr>
            <a:graphicFrameLocks noChangeAspect="1"/>
          </p:cNvGraphicFramePr>
          <p:nvPr/>
        </p:nvGraphicFramePr>
        <p:xfrm>
          <a:off x="2546350" y="1403350"/>
          <a:ext cx="4276725" cy="855663"/>
        </p:xfrm>
        <a:graphic>
          <a:graphicData uri="http://schemas.openxmlformats.org/presentationml/2006/ole">
            <mc:AlternateContent xmlns:mc="http://schemas.openxmlformats.org/markup-compatibility/2006">
              <mc:Choice xmlns:v="urn:schemas-microsoft-com:vml" Requires="v">
                <p:oleObj spid="_x0000_s46156" name="公式" r:id="rId3" imgW="2781300" imgH="482600" progId="Equation.3">
                  <p:embed/>
                </p:oleObj>
              </mc:Choice>
              <mc:Fallback>
                <p:oleObj name="公式" r:id="rId3" imgW="2781300" imgH="482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350" y="1403350"/>
                        <a:ext cx="427672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6" name="Rectangle 6"/>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64517" name="Object 5"/>
          <p:cNvGraphicFramePr>
            <a:graphicFrameLocks noChangeAspect="1"/>
          </p:cNvGraphicFramePr>
          <p:nvPr/>
        </p:nvGraphicFramePr>
        <p:xfrm>
          <a:off x="2457450" y="3429000"/>
          <a:ext cx="5670550" cy="419100"/>
        </p:xfrm>
        <a:graphic>
          <a:graphicData uri="http://schemas.openxmlformats.org/presentationml/2006/ole">
            <mc:AlternateContent xmlns:mc="http://schemas.openxmlformats.org/markup-compatibility/2006">
              <mc:Choice xmlns:v="urn:schemas-microsoft-com:vml" Requires="v">
                <p:oleObj spid="_x0000_s46157" name="公式" r:id="rId5" imgW="3086100" imgH="228600" progId="Equation.3">
                  <p:embed/>
                </p:oleObj>
              </mc:Choice>
              <mc:Fallback>
                <p:oleObj name="公式" r:id="rId5" imgW="308610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7450" y="3429000"/>
                        <a:ext cx="5670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8" name="Rectangle 8"/>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64519" name="Object 7"/>
          <p:cNvGraphicFramePr>
            <a:graphicFrameLocks noChangeAspect="1"/>
          </p:cNvGraphicFramePr>
          <p:nvPr/>
        </p:nvGraphicFramePr>
        <p:xfrm>
          <a:off x="3311525" y="4959350"/>
          <a:ext cx="1665288" cy="479425"/>
        </p:xfrm>
        <a:graphic>
          <a:graphicData uri="http://schemas.openxmlformats.org/presentationml/2006/ole">
            <mc:AlternateContent xmlns:mc="http://schemas.openxmlformats.org/markup-compatibility/2006">
              <mc:Choice xmlns:v="urn:schemas-microsoft-com:vml" Requires="v">
                <p:oleObj spid="_x0000_s46158" name="公式" r:id="rId7" imgW="825500" imgH="241300" progId="Equation.3">
                  <p:embed/>
                </p:oleObj>
              </mc:Choice>
              <mc:Fallback>
                <p:oleObj name="公式" r:id="rId7" imgW="825500" imgH="2413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1525" y="4959350"/>
                        <a:ext cx="16652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4515">
                                            <p:txEl>
                                              <p:pRg st="2" end="2"/>
                                            </p:txEl>
                                          </p:spTgt>
                                        </p:tgtEl>
                                        <p:attrNameLst>
                                          <p:attrName>style.visibility</p:attrName>
                                        </p:attrNameLst>
                                      </p:cBhvr>
                                      <p:to>
                                        <p:strVal val="visible"/>
                                      </p:to>
                                    </p:set>
                                    <p:animEffect transition="in" filter="wipe(up)">
                                      <p:cBhvr>
                                        <p:cTn id="7" dur="500"/>
                                        <p:tgtEl>
                                          <p:spTgt spid="64515">
                                            <p:txEl>
                                              <p:pRg st="2" end="2"/>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4515">
                                            <p:txEl>
                                              <p:pRg st="3" end="3"/>
                                            </p:txEl>
                                          </p:spTgt>
                                        </p:tgtEl>
                                        <p:attrNameLst>
                                          <p:attrName>style.visibility</p:attrName>
                                        </p:attrNameLst>
                                      </p:cBhvr>
                                      <p:to>
                                        <p:strVal val="visible"/>
                                      </p:to>
                                    </p:set>
                                    <p:animEffect transition="in" filter="wipe(up)">
                                      <p:cBhvr>
                                        <p:cTn id="11" dur="500"/>
                                        <p:tgtEl>
                                          <p:spTgt spid="64515">
                                            <p:txEl>
                                              <p:pRg st="3" end="3"/>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64517"/>
                                        </p:tgtEl>
                                        <p:attrNameLst>
                                          <p:attrName>style.visibility</p:attrName>
                                        </p:attrNameLst>
                                      </p:cBhvr>
                                      <p:to>
                                        <p:strVal val="visible"/>
                                      </p:to>
                                    </p:set>
                                    <p:animEffect transition="in" filter="wipe(up)">
                                      <p:cBhvr>
                                        <p:cTn id="15" dur="500"/>
                                        <p:tgtEl>
                                          <p:spTgt spid="645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64515">
                                            <p:txEl>
                                              <p:pRg st="5" end="5"/>
                                            </p:txEl>
                                          </p:spTgt>
                                        </p:tgtEl>
                                        <p:attrNameLst>
                                          <p:attrName>style.visibility</p:attrName>
                                        </p:attrNameLst>
                                      </p:cBhvr>
                                      <p:to>
                                        <p:strVal val="visible"/>
                                      </p:to>
                                    </p:set>
                                    <p:animEffect transition="in" filter="wipe(up)">
                                      <p:cBhvr>
                                        <p:cTn id="20" dur="500"/>
                                        <p:tgtEl>
                                          <p:spTgt spid="64515">
                                            <p:txEl>
                                              <p:pRg st="5" end="5"/>
                                            </p:txEl>
                                          </p:spTgt>
                                        </p:tgtEl>
                                      </p:cBhvr>
                                    </p:animEffect>
                                  </p:child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64519"/>
                                        </p:tgtEl>
                                        <p:attrNameLst>
                                          <p:attrName>style.visibility</p:attrName>
                                        </p:attrNameLst>
                                      </p:cBhvr>
                                      <p:to>
                                        <p:strVal val="visible"/>
                                      </p:to>
                                    </p:set>
                                    <p:animEffect transition="in" filter="wipe(up)">
                                      <p:cBhvr>
                                        <p:cTn id="24" dur="5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201538A1-A122-4A4A-A633-6222684350CA}" type="slidenum">
              <a:rPr lang="en-US" altLang="zh-CN" sz="1400" b="0" smtClean="0">
                <a:latin typeface="Tahoma" pitchFamily="34" charset="0"/>
                <a:ea typeface="宋体" charset="-122"/>
              </a:rPr>
              <a:pPr eaLnBrk="1" hangingPunct="1">
                <a:spcBef>
                  <a:spcPct val="0"/>
                </a:spcBef>
                <a:buClrTx/>
                <a:buSzTx/>
                <a:buFontTx/>
                <a:buNone/>
              </a:pPr>
              <a:t>41</a:t>
            </a:fld>
            <a:endParaRPr lang="en-US" altLang="zh-CN" sz="1400" b="0" smtClean="0">
              <a:latin typeface="Tahoma" pitchFamily="34" charset="0"/>
              <a:ea typeface="宋体" charset="-122"/>
            </a:endParaRPr>
          </a:p>
        </p:txBody>
      </p:sp>
      <p:sp>
        <p:nvSpPr>
          <p:cNvPr id="47108" name="Rectangle 3"/>
          <p:cNvSpPr>
            <a:spLocks noGrp="1" noChangeArrowheads="1"/>
          </p:cNvSpPr>
          <p:nvPr>
            <p:ph type="body" idx="1"/>
          </p:nvPr>
        </p:nvSpPr>
        <p:spPr>
          <a:xfrm>
            <a:off x="566738" y="1179513"/>
            <a:ext cx="8577262" cy="5678487"/>
          </a:xfrm>
        </p:spPr>
        <p:txBody>
          <a:bodyPr/>
          <a:lstStyle/>
          <a:p>
            <a:pPr lvl="1" eaLnBrk="1" hangingPunct="1"/>
            <a:r>
              <a:rPr lang="zh-CN" altLang="en-US" smtClean="0"/>
              <a:t>接收矢量的概率密度</a:t>
            </a:r>
            <a:r>
              <a:rPr lang="en-US" altLang="zh-CN" smtClean="0"/>
              <a:t>:</a:t>
            </a:r>
          </a:p>
          <a:p>
            <a:pPr lvl="2" eaLnBrk="1" hangingPunct="1">
              <a:lnSpc>
                <a:spcPct val="150000"/>
              </a:lnSpc>
            </a:pPr>
            <a:r>
              <a:rPr lang="zh-CN" altLang="en-US" smtClean="0"/>
              <a:t>由于接收矢量不但具有随机相位，还具有随机起伏的振幅，故此概率密度</a:t>
            </a:r>
            <a:r>
              <a:rPr lang="en-US" altLang="zh-CN" i="1" smtClean="0"/>
              <a:t>f</a:t>
            </a:r>
            <a:r>
              <a:rPr lang="en-US" altLang="zh-CN" baseline="-25000" smtClean="0"/>
              <a:t>0</a:t>
            </a:r>
            <a:r>
              <a:rPr lang="en-US" altLang="zh-CN" smtClean="0"/>
              <a:t>(</a:t>
            </a:r>
            <a:r>
              <a:rPr lang="en-US" altLang="zh-CN" b="1" i="1" smtClean="0"/>
              <a:t>r</a:t>
            </a:r>
            <a:r>
              <a:rPr lang="en-US" altLang="zh-CN" smtClean="0"/>
              <a:t>)</a:t>
            </a:r>
            <a:r>
              <a:rPr lang="zh-CN" altLang="en-US" smtClean="0"/>
              <a:t>和</a:t>
            </a:r>
            <a:r>
              <a:rPr lang="en-US" altLang="zh-CN" i="1" smtClean="0"/>
              <a:t>f</a:t>
            </a:r>
            <a:r>
              <a:rPr lang="en-US" altLang="zh-CN" baseline="-25000" smtClean="0"/>
              <a:t>1</a:t>
            </a:r>
            <a:r>
              <a:rPr lang="en-US" altLang="zh-CN" smtClean="0"/>
              <a:t>(</a:t>
            </a:r>
            <a:r>
              <a:rPr lang="en-US" altLang="zh-CN" b="1" i="1" smtClean="0"/>
              <a:t>r</a:t>
            </a:r>
            <a:r>
              <a:rPr lang="en-US" altLang="zh-CN" smtClean="0"/>
              <a:t>)</a:t>
            </a:r>
            <a:r>
              <a:rPr lang="zh-CN" altLang="en-US" smtClean="0"/>
              <a:t>分别可以表示为：</a:t>
            </a:r>
          </a:p>
          <a:p>
            <a:pPr lvl="2" eaLnBrk="1" hangingPunct="1"/>
            <a:endParaRPr lang="zh-CN" altLang="en-US" smtClean="0"/>
          </a:p>
          <a:p>
            <a:pPr lvl="2" eaLnBrk="1" hangingPunct="1"/>
            <a:endParaRPr lang="zh-CN" altLang="en-US" smtClean="0"/>
          </a:p>
          <a:p>
            <a:pPr lvl="2" eaLnBrk="1" hangingPunct="1"/>
            <a:endParaRPr lang="zh-CN" altLang="en-US" smtClean="0"/>
          </a:p>
          <a:p>
            <a:pPr lvl="2" eaLnBrk="1" hangingPunct="1">
              <a:lnSpc>
                <a:spcPct val="140000"/>
              </a:lnSpc>
              <a:buFont typeface="Wingdings" pitchFamily="2" charset="2"/>
              <a:buNone/>
            </a:pPr>
            <a:r>
              <a:rPr lang="zh-CN" altLang="en-US" smtClean="0"/>
              <a:t>	</a:t>
            </a:r>
          </a:p>
        </p:txBody>
      </p:sp>
      <p:sp>
        <p:nvSpPr>
          <p:cNvPr id="47109" name="Rectangle 5"/>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47110" name="Object 4"/>
          <p:cNvGraphicFramePr>
            <a:graphicFrameLocks noChangeAspect="1"/>
          </p:cNvGraphicFramePr>
          <p:nvPr/>
        </p:nvGraphicFramePr>
        <p:xfrm>
          <a:off x="2232025" y="2979738"/>
          <a:ext cx="5176838" cy="595312"/>
        </p:xfrm>
        <a:graphic>
          <a:graphicData uri="http://schemas.openxmlformats.org/presentationml/2006/ole">
            <mc:AlternateContent xmlns:mc="http://schemas.openxmlformats.org/markup-compatibility/2006">
              <mc:Choice xmlns:v="urn:schemas-microsoft-com:vml" Requires="v">
                <p:oleObj spid="_x0000_s47159" name="公式" r:id="rId3" imgW="2895600" imgH="330200" progId="Equation.3">
                  <p:embed/>
                </p:oleObj>
              </mc:Choice>
              <mc:Fallback>
                <p:oleObj name="公式" r:id="rId3" imgW="2895600" imgH="330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025" y="2979738"/>
                        <a:ext cx="51768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1" name="Rectangle 7"/>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47112" name="Object 6"/>
          <p:cNvGraphicFramePr>
            <a:graphicFrameLocks noChangeAspect="1"/>
          </p:cNvGraphicFramePr>
          <p:nvPr/>
        </p:nvGraphicFramePr>
        <p:xfrm>
          <a:off x="2232025" y="3789363"/>
          <a:ext cx="5084763" cy="609600"/>
        </p:xfrm>
        <a:graphic>
          <a:graphicData uri="http://schemas.openxmlformats.org/presentationml/2006/ole">
            <mc:AlternateContent xmlns:mc="http://schemas.openxmlformats.org/markup-compatibility/2006">
              <mc:Choice xmlns:v="urn:schemas-microsoft-com:vml" Requires="v">
                <p:oleObj spid="_x0000_s47160" name="公式" r:id="rId5" imgW="2781300" imgH="330200" progId="Equation.3">
                  <p:embed/>
                </p:oleObj>
              </mc:Choice>
              <mc:Fallback>
                <p:oleObj name="公式" r:id="rId5" imgW="2781300" imgH="330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025" y="3789363"/>
                        <a:ext cx="50847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3" name="Rectangle 9"/>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47114" name="Rectangle 11"/>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65EC0A74-41D0-4883-BF79-75051E981815}" type="slidenum">
              <a:rPr lang="en-US" altLang="zh-CN" sz="1400" b="0" smtClean="0">
                <a:latin typeface="Tahoma" pitchFamily="34" charset="0"/>
                <a:ea typeface="宋体" charset="-122"/>
              </a:rPr>
              <a:pPr eaLnBrk="1" hangingPunct="1">
                <a:spcBef>
                  <a:spcPct val="0"/>
                </a:spcBef>
                <a:buClrTx/>
                <a:buSzTx/>
                <a:buFontTx/>
                <a:buNone/>
              </a:pPr>
              <a:t>42</a:t>
            </a:fld>
            <a:endParaRPr lang="en-US" altLang="zh-CN" sz="1400" b="0" smtClean="0">
              <a:latin typeface="Tahoma" pitchFamily="34" charset="0"/>
              <a:ea typeface="宋体" charset="-122"/>
            </a:endParaRPr>
          </a:p>
        </p:txBody>
      </p:sp>
      <p:sp>
        <p:nvSpPr>
          <p:cNvPr id="48132" name="Rectangle 3"/>
          <p:cNvSpPr>
            <a:spLocks noGrp="1" noChangeArrowheads="1"/>
          </p:cNvSpPr>
          <p:nvPr>
            <p:ph type="body" idx="1"/>
          </p:nvPr>
        </p:nvSpPr>
        <p:spPr>
          <a:xfrm>
            <a:off x="0" y="1179513"/>
            <a:ext cx="9144000" cy="5678487"/>
          </a:xfrm>
        </p:spPr>
        <p:txBody>
          <a:bodyPr/>
          <a:lstStyle/>
          <a:p>
            <a:pPr lvl="2" eaLnBrk="1" hangingPunct="1">
              <a:lnSpc>
                <a:spcPct val="140000"/>
              </a:lnSpc>
              <a:buFont typeface="Wingdings" pitchFamily="2" charset="2"/>
              <a:buNone/>
            </a:pPr>
            <a:r>
              <a:rPr lang="en-US" altLang="zh-CN" sz="2200" smtClean="0"/>
              <a:t>		</a:t>
            </a:r>
            <a:r>
              <a:rPr lang="zh-CN" altLang="en-US" sz="2200" smtClean="0"/>
              <a:t>经过繁复的计算，上两式的计算结果如下：</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式中</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a:t>
            </a:r>
            <a:r>
              <a:rPr lang="en-US" altLang="zh-CN" i="1" smtClean="0"/>
              <a:t>n</a:t>
            </a:r>
            <a:r>
              <a:rPr lang="en-US" altLang="zh-CN" baseline="-25000" smtClean="0"/>
              <a:t>0</a:t>
            </a:r>
            <a:r>
              <a:rPr lang="en-US" altLang="zh-CN" smtClean="0"/>
              <a:t> </a:t>
            </a:r>
            <a:r>
              <a:rPr lang="zh-CN" altLang="en-US" smtClean="0"/>
              <a:t>－ 噪声功率谱密度；</a:t>
            </a:r>
          </a:p>
          <a:p>
            <a:pPr lvl="3" eaLnBrk="1" hangingPunct="1">
              <a:lnSpc>
                <a:spcPct val="120000"/>
              </a:lnSpc>
              <a:buFont typeface="Wingdings" pitchFamily="2" charset="2"/>
              <a:buNone/>
            </a:pPr>
            <a:r>
              <a:rPr lang="zh-CN" altLang="en-US" smtClean="0"/>
              <a:t>	   		</a:t>
            </a:r>
            <a:r>
              <a:rPr lang="zh-CN" altLang="en-US" i="1" smtClean="0">
                <a:sym typeface="Symbol" pitchFamily="18" charset="2"/>
              </a:rPr>
              <a:t></a:t>
            </a:r>
            <a:r>
              <a:rPr lang="en-US" altLang="zh-CN" baseline="-25000" smtClean="0">
                <a:sym typeface="Symbol" pitchFamily="18" charset="2"/>
              </a:rPr>
              <a:t>n</a:t>
            </a:r>
            <a:r>
              <a:rPr lang="en-US" altLang="zh-CN" baseline="30000" smtClean="0">
                <a:sym typeface="Symbol" pitchFamily="18" charset="2"/>
              </a:rPr>
              <a:t>2</a:t>
            </a:r>
            <a:r>
              <a:rPr lang="en-US" altLang="zh-CN" smtClean="0">
                <a:sym typeface="Symbol" pitchFamily="18" charset="2"/>
              </a:rPr>
              <a:t> </a:t>
            </a:r>
            <a:r>
              <a:rPr lang="zh-CN" altLang="en-US" smtClean="0">
                <a:sym typeface="Symbol" pitchFamily="18" charset="2"/>
              </a:rPr>
              <a:t>－ </a:t>
            </a:r>
            <a:r>
              <a:rPr lang="zh-CN" altLang="en-US" smtClean="0"/>
              <a:t>噪声功率。</a:t>
            </a:r>
          </a:p>
        </p:txBody>
      </p:sp>
      <p:sp>
        <p:nvSpPr>
          <p:cNvPr id="4813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48134" name="Object 4"/>
          <p:cNvGraphicFramePr>
            <a:graphicFrameLocks noChangeAspect="1"/>
          </p:cNvGraphicFramePr>
          <p:nvPr/>
        </p:nvGraphicFramePr>
        <p:xfrm>
          <a:off x="2592388" y="4103688"/>
          <a:ext cx="4635500" cy="1452562"/>
        </p:xfrm>
        <a:graphic>
          <a:graphicData uri="http://schemas.openxmlformats.org/presentationml/2006/ole">
            <mc:AlternateContent xmlns:mc="http://schemas.openxmlformats.org/markup-compatibility/2006">
              <mc:Choice xmlns:v="urn:schemas-microsoft-com:vml" Requires="v">
                <p:oleObj spid="_x0000_s48203" name="公式" r:id="rId3" imgW="2222500" imgH="698500" progId="Equation.3">
                  <p:embed/>
                </p:oleObj>
              </mc:Choice>
              <mc:Fallback>
                <p:oleObj name="公式" r:id="rId3" imgW="2222500" imgH="6985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388" y="4103688"/>
                        <a:ext cx="463550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35" name="Object 6"/>
          <p:cNvGraphicFramePr>
            <a:graphicFrameLocks noChangeAspect="1"/>
          </p:cNvGraphicFramePr>
          <p:nvPr/>
        </p:nvGraphicFramePr>
        <p:xfrm>
          <a:off x="2141538" y="1763713"/>
          <a:ext cx="4500562" cy="846137"/>
        </p:xfrm>
        <a:graphic>
          <a:graphicData uri="http://schemas.openxmlformats.org/presentationml/2006/ole">
            <mc:AlternateContent xmlns:mc="http://schemas.openxmlformats.org/markup-compatibility/2006">
              <mc:Choice xmlns:v="urn:schemas-microsoft-com:vml" Requires="v">
                <p:oleObj spid="_x0000_s48204" name="公式" r:id="rId5" imgW="2578100" imgH="482600" progId="Equation.3">
                  <p:embed/>
                </p:oleObj>
              </mc:Choice>
              <mc:Fallback>
                <p:oleObj name="公式" r:id="rId5" imgW="2578100" imgH="482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1538" y="1763713"/>
                        <a:ext cx="450056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36" name="Object 7"/>
          <p:cNvGraphicFramePr>
            <a:graphicFrameLocks noChangeAspect="1"/>
          </p:cNvGraphicFramePr>
          <p:nvPr/>
        </p:nvGraphicFramePr>
        <p:xfrm>
          <a:off x="2097088" y="2798763"/>
          <a:ext cx="4635500" cy="822325"/>
        </p:xfrm>
        <a:graphic>
          <a:graphicData uri="http://schemas.openxmlformats.org/presentationml/2006/ole">
            <mc:AlternateContent xmlns:mc="http://schemas.openxmlformats.org/markup-compatibility/2006">
              <mc:Choice xmlns:v="urn:schemas-microsoft-com:vml" Requires="v">
                <p:oleObj spid="_x0000_s48205" name="公式" r:id="rId7" imgW="2552700" imgH="482600" progId="Equation.3">
                  <p:embed/>
                </p:oleObj>
              </mc:Choice>
              <mc:Fallback>
                <p:oleObj name="公式" r:id="rId7" imgW="2552700" imgH="482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7088" y="2798763"/>
                        <a:ext cx="463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A6C10A7D-8635-4171-9F54-59168E7D513D}" type="slidenum">
              <a:rPr lang="en-US" altLang="zh-CN" sz="1400" b="0" smtClean="0">
                <a:latin typeface="Tahoma" pitchFamily="34" charset="0"/>
                <a:ea typeface="宋体" charset="-122"/>
              </a:rPr>
              <a:pPr eaLnBrk="1" hangingPunct="1">
                <a:spcBef>
                  <a:spcPct val="0"/>
                </a:spcBef>
                <a:buClrTx/>
                <a:buSzTx/>
                <a:buFontTx/>
                <a:buNone/>
              </a:pPr>
              <a:t>43</a:t>
            </a:fld>
            <a:endParaRPr lang="en-US" altLang="zh-CN" sz="1400" b="0" smtClean="0">
              <a:latin typeface="Tahoma" pitchFamily="34" charset="0"/>
              <a:ea typeface="宋体" charset="-122"/>
            </a:endParaRPr>
          </a:p>
        </p:txBody>
      </p:sp>
      <p:sp>
        <p:nvSpPr>
          <p:cNvPr id="49156" name="Rectangle 3"/>
          <p:cNvSpPr>
            <a:spLocks noGrp="1" noChangeArrowheads="1"/>
          </p:cNvSpPr>
          <p:nvPr>
            <p:ph type="body" idx="1"/>
          </p:nvPr>
        </p:nvSpPr>
        <p:spPr/>
        <p:txBody>
          <a:bodyPr/>
          <a:lstStyle/>
          <a:p>
            <a:pPr lvl="1" eaLnBrk="1" hangingPunct="1"/>
            <a:r>
              <a:rPr lang="zh-CN" altLang="en-US" smtClean="0"/>
              <a:t>最佳接收机：</a:t>
            </a:r>
            <a:endParaRPr lang="en-US" altLang="zh-CN" smtClean="0"/>
          </a:p>
          <a:p>
            <a:pPr lvl="2" eaLnBrk="1" hangingPunct="1"/>
            <a:r>
              <a:rPr lang="zh-CN" altLang="en-US" smtClean="0"/>
              <a:t>和随相信号最佳接收时一样，比较</a:t>
            </a:r>
            <a:r>
              <a:rPr lang="en-US" altLang="zh-CN" i="1" smtClean="0"/>
              <a:t>f</a:t>
            </a:r>
            <a:r>
              <a:rPr lang="en-US" altLang="zh-CN" baseline="-25000" smtClean="0"/>
              <a:t>0</a:t>
            </a:r>
            <a:r>
              <a:rPr lang="en-US" altLang="zh-CN" smtClean="0"/>
              <a:t>(</a:t>
            </a:r>
            <a:r>
              <a:rPr lang="en-US" altLang="zh-CN" b="1" i="1" smtClean="0"/>
              <a:t>r</a:t>
            </a:r>
            <a:r>
              <a:rPr lang="en-US" altLang="zh-CN" smtClean="0"/>
              <a:t>)</a:t>
            </a:r>
            <a:r>
              <a:rPr lang="zh-CN" altLang="en-US" smtClean="0"/>
              <a:t>和</a:t>
            </a:r>
            <a:r>
              <a:rPr lang="en-US" altLang="zh-CN" i="1" smtClean="0"/>
              <a:t>f</a:t>
            </a:r>
            <a:r>
              <a:rPr lang="en-US" altLang="zh-CN" baseline="-25000" smtClean="0"/>
              <a:t>1</a:t>
            </a:r>
            <a:r>
              <a:rPr lang="en-US" altLang="zh-CN" smtClean="0"/>
              <a:t>(</a:t>
            </a:r>
            <a:r>
              <a:rPr lang="en-US" altLang="zh-CN" b="1" i="1" smtClean="0"/>
              <a:t>r</a:t>
            </a:r>
            <a:r>
              <a:rPr lang="en-US" altLang="zh-CN" smtClean="0"/>
              <a:t>)</a:t>
            </a:r>
            <a:r>
              <a:rPr lang="zh-CN" altLang="en-US" smtClean="0"/>
              <a:t>仍然是比较</a:t>
            </a:r>
            <a:r>
              <a:rPr lang="en-US" altLang="zh-CN" i="1" smtClean="0"/>
              <a:t>M</a:t>
            </a:r>
            <a:r>
              <a:rPr lang="en-US" altLang="zh-CN" baseline="-25000" smtClean="0"/>
              <a:t>0</a:t>
            </a:r>
            <a:r>
              <a:rPr lang="en-US" altLang="zh-CN" baseline="30000" smtClean="0"/>
              <a:t>2</a:t>
            </a:r>
            <a:r>
              <a:rPr lang="zh-CN" altLang="en-US" smtClean="0"/>
              <a:t>和</a:t>
            </a:r>
            <a:r>
              <a:rPr lang="en-US" altLang="zh-CN" i="1" smtClean="0"/>
              <a:t>M</a:t>
            </a:r>
            <a:r>
              <a:rPr lang="en-US" altLang="zh-CN" baseline="-25000" smtClean="0"/>
              <a:t>1</a:t>
            </a:r>
            <a:r>
              <a:rPr lang="en-US" altLang="zh-CN" baseline="30000" smtClean="0"/>
              <a:t>2</a:t>
            </a:r>
            <a:r>
              <a:rPr lang="zh-CN" altLang="en-US" smtClean="0"/>
              <a:t>的大小。所以，不难推论，起伏信号最佳接收机的结构和随相信号最佳接收机的一样。</a:t>
            </a:r>
            <a:endParaRPr lang="en-US" altLang="zh-CN" smtClean="0"/>
          </a:p>
          <a:p>
            <a:pPr lvl="1" eaLnBrk="1" hangingPunct="1"/>
            <a:r>
              <a:rPr lang="zh-CN" altLang="en-US" smtClean="0"/>
              <a:t>误码率：</a:t>
            </a:r>
          </a:p>
          <a:p>
            <a:pPr lvl="2" eaLnBrk="1" hangingPunct="1">
              <a:buFont typeface="Wingdings" pitchFamily="2" charset="2"/>
              <a:buNone/>
            </a:pPr>
            <a:r>
              <a:rPr lang="zh-CN" altLang="en-US" smtClean="0"/>
              <a:t>	</a:t>
            </a:r>
            <a:r>
              <a:rPr lang="en-US" altLang="zh-CN" smtClean="0"/>
              <a:t>	</a:t>
            </a:r>
            <a:r>
              <a:rPr lang="zh-CN" altLang="en-US" smtClean="0"/>
              <a:t>这时的最佳误码率则不同于随相信号的误码率。这时的误码率等于 </a:t>
            </a:r>
          </a:p>
          <a:p>
            <a:pPr lvl="2" eaLnBrk="1" hangingPunct="1">
              <a:buFont typeface="Wingdings" pitchFamily="2" charset="2"/>
              <a:buNone/>
            </a:pPr>
            <a:endParaRPr lang="zh-CN" altLang="en-US" smtClean="0"/>
          </a:p>
          <a:p>
            <a:pPr lvl="2" eaLnBrk="1" hangingPunct="1">
              <a:buFont typeface="Wingdings" pitchFamily="2" charset="2"/>
              <a:buNone/>
            </a:pPr>
            <a:endParaRPr lang="zh-CN" altLang="en-US" smtClean="0"/>
          </a:p>
          <a:p>
            <a:pPr lvl="2" eaLnBrk="1" hangingPunct="1">
              <a:buFont typeface="Wingdings" pitchFamily="2" charset="2"/>
              <a:buNone/>
            </a:pPr>
            <a:r>
              <a:rPr lang="zh-CN" altLang="en-US" smtClean="0"/>
              <a:t>	式中，</a:t>
            </a:r>
          </a:p>
          <a:p>
            <a:pPr lvl="2" eaLnBrk="1" hangingPunct="1">
              <a:lnSpc>
                <a:spcPct val="110000"/>
              </a:lnSpc>
              <a:buFont typeface="Wingdings" pitchFamily="2" charset="2"/>
              <a:buNone/>
            </a:pPr>
            <a:r>
              <a:rPr lang="zh-CN" altLang="en-US" smtClean="0"/>
              <a:t>		  － 接收码元的统计平均能量。</a:t>
            </a:r>
          </a:p>
        </p:txBody>
      </p:sp>
      <p:sp>
        <p:nvSpPr>
          <p:cNvPr id="49157"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49158" name="Object 4"/>
          <p:cNvGraphicFramePr>
            <a:graphicFrameLocks noChangeAspect="1"/>
          </p:cNvGraphicFramePr>
          <p:nvPr/>
        </p:nvGraphicFramePr>
        <p:xfrm>
          <a:off x="3649663" y="4149725"/>
          <a:ext cx="1844675" cy="762000"/>
        </p:xfrm>
        <a:graphic>
          <a:graphicData uri="http://schemas.openxmlformats.org/presentationml/2006/ole">
            <mc:AlternateContent xmlns:mc="http://schemas.openxmlformats.org/markup-compatibility/2006">
              <mc:Choice xmlns:v="urn:schemas-microsoft-com:vml" Requires="v">
                <p:oleObj spid="_x0000_s49204" name="公式" r:id="rId3" imgW="1040948" imgH="431613" progId="Equation.3">
                  <p:embed/>
                </p:oleObj>
              </mc:Choice>
              <mc:Fallback>
                <p:oleObj name="公式" r:id="rId3" imgW="1040948" imgH="43161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663" y="4149725"/>
                        <a:ext cx="1844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59" name="Object 6"/>
          <p:cNvGraphicFramePr>
            <a:graphicFrameLocks noChangeAspect="1"/>
          </p:cNvGraphicFramePr>
          <p:nvPr/>
        </p:nvGraphicFramePr>
        <p:xfrm>
          <a:off x="2636838" y="5543550"/>
          <a:ext cx="311150" cy="360363"/>
        </p:xfrm>
        <a:graphic>
          <a:graphicData uri="http://schemas.openxmlformats.org/presentationml/2006/ole">
            <mc:AlternateContent xmlns:mc="http://schemas.openxmlformats.org/markup-compatibility/2006">
              <mc:Choice xmlns:v="urn:schemas-microsoft-com:vml" Requires="v">
                <p:oleObj spid="_x0000_s49205" name="公式" r:id="rId5" imgW="164957" imgH="190335" progId="Equation.3">
                  <p:embed/>
                </p:oleObj>
              </mc:Choice>
              <mc:Fallback>
                <p:oleObj name="公式" r:id="rId5" imgW="164957" imgH="190335"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6838" y="5543550"/>
                        <a:ext cx="311150"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3D0E8C4C-AC32-4E66-A8D4-753C56927AA9}" type="slidenum">
              <a:rPr lang="en-US" altLang="zh-CN" sz="1400" b="0" smtClean="0">
                <a:latin typeface="Tahoma" pitchFamily="34" charset="0"/>
                <a:ea typeface="宋体" charset="-122"/>
              </a:rPr>
              <a:pPr eaLnBrk="1" hangingPunct="1">
                <a:spcBef>
                  <a:spcPct val="0"/>
                </a:spcBef>
                <a:buClrTx/>
                <a:buSzTx/>
                <a:buFontTx/>
                <a:buNone/>
              </a:pPr>
              <a:t>44</a:t>
            </a:fld>
            <a:endParaRPr lang="en-US" altLang="zh-CN" sz="1400" b="0" smtClean="0">
              <a:latin typeface="Tahoma" pitchFamily="34" charset="0"/>
              <a:ea typeface="宋体" charset="-122"/>
            </a:endParaRPr>
          </a:p>
        </p:txBody>
      </p:sp>
      <p:sp>
        <p:nvSpPr>
          <p:cNvPr id="50180" name="Rectangle 3"/>
          <p:cNvSpPr>
            <a:spLocks noGrp="1" noChangeArrowheads="1"/>
          </p:cNvSpPr>
          <p:nvPr>
            <p:ph type="body" idx="1"/>
          </p:nvPr>
        </p:nvSpPr>
        <p:spPr>
          <a:xfrm>
            <a:off x="431800" y="1179513"/>
            <a:ext cx="8712200" cy="5678487"/>
          </a:xfrm>
        </p:spPr>
        <p:txBody>
          <a:bodyPr/>
          <a:lstStyle/>
          <a:p>
            <a:pPr lvl="1" eaLnBrk="1" hangingPunct="1"/>
            <a:r>
              <a:rPr lang="zh-CN" altLang="en-US" smtClean="0"/>
              <a:t>误码率曲线</a:t>
            </a:r>
          </a:p>
          <a:p>
            <a:pPr lvl="2" eaLnBrk="1" hangingPunct="1">
              <a:buFont typeface="Wingdings" pitchFamily="2" charset="2"/>
              <a:buNone/>
            </a:pPr>
            <a:r>
              <a:rPr lang="zh-CN" altLang="en-US" smtClean="0"/>
              <a:t>	由此图看出，在有衰落时，</a:t>
            </a:r>
          </a:p>
          <a:p>
            <a:pPr lvl="2" eaLnBrk="1" hangingPunct="1">
              <a:buFont typeface="Wingdings" pitchFamily="2" charset="2"/>
              <a:buNone/>
            </a:pPr>
            <a:r>
              <a:rPr lang="zh-CN" altLang="en-US" smtClean="0"/>
              <a:t>	性能随误码率下降而迅速</a:t>
            </a:r>
          </a:p>
          <a:p>
            <a:pPr lvl="2" eaLnBrk="1" hangingPunct="1">
              <a:buFont typeface="Wingdings" pitchFamily="2" charset="2"/>
              <a:buNone/>
            </a:pPr>
            <a:r>
              <a:rPr lang="zh-CN" altLang="en-US" smtClean="0"/>
              <a:t>	变坏。当误码率等于</a:t>
            </a:r>
            <a:r>
              <a:rPr lang="en-US" altLang="zh-CN" smtClean="0"/>
              <a:t>10</a:t>
            </a:r>
            <a:r>
              <a:rPr lang="en-US" altLang="zh-CN" baseline="30000" smtClean="0"/>
              <a:t>-2</a:t>
            </a:r>
          </a:p>
          <a:p>
            <a:pPr lvl="2" eaLnBrk="1" hangingPunct="1">
              <a:buFont typeface="Wingdings" pitchFamily="2" charset="2"/>
              <a:buNone/>
            </a:pPr>
            <a:r>
              <a:rPr lang="en-US" altLang="zh-CN" baseline="30000" smtClean="0"/>
              <a:t>	</a:t>
            </a:r>
            <a:r>
              <a:rPr lang="zh-CN" altLang="en-US" smtClean="0"/>
              <a:t>时，衰落使性能下降约</a:t>
            </a:r>
          </a:p>
          <a:p>
            <a:pPr lvl="2" eaLnBrk="1" hangingPunct="1">
              <a:buFont typeface="Wingdings" pitchFamily="2" charset="2"/>
              <a:buNone/>
            </a:pPr>
            <a:r>
              <a:rPr lang="zh-CN" altLang="en-US" smtClean="0"/>
              <a:t>	</a:t>
            </a:r>
            <a:r>
              <a:rPr lang="en-US" altLang="zh-CN" smtClean="0"/>
              <a:t>10 dB</a:t>
            </a:r>
            <a:r>
              <a:rPr lang="zh-CN" altLang="en-US" smtClean="0"/>
              <a:t>；当误码率等于</a:t>
            </a:r>
            <a:r>
              <a:rPr lang="en-US" altLang="zh-CN" smtClean="0"/>
              <a:t>10</a:t>
            </a:r>
            <a:r>
              <a:rPr lang="en-US" altLang="zh-CN" baseline="30000" smtClean="0"/>
              <a:t>-3</a:t>
            </a:r>
          </a:p>
          <a:p>
            <a:pPr lvl="2" eaLnBrk="1" hangingPunct="1">
              <a:buFont typeface="Wingdings" pitchFamily="2" charset="2"/>
              <a:buNone/>
            </a:pPr>
            <a:r>
              <a:rPr lang="en-US" altLang="zh-CN" baseline="30000" smtClean="0"/>
              <a:t>	</a:t>
            </a:r>
            <a:r>
              <a:rPr lang="zh-CN" altLang="en-US" smtClean="0"/>
              <a:t>时，下降约</a:t>
            </a:r>
            <a:r>
              <a:rPr lang="en-US" altLang="zh-CN" smtClean="0"/>
              <a:t>20 dB</a:t>
            </a:r>
            <a:r>
              <a:rPr lang="zh-CN" altLang="en-US" smtClean="0"/>
              <a:t>。</a:t>
            </a:r>
          </a:p>
        </p:txBody>
      </p:sp>
      <p:grpSp>
        <p:nvGrpSpPr>
          <p:cNvPr id="50181" name="Group 8"/>
          <p:cNvGrpSpPr>
            <a:grpSpLocks/>
          </p:cNvGrpSpPr>
          <p:nvPr/>
        </p:nvGrpSpPr>
        <p:grpSpPr bwMode="auto">
          <a:xfrm>
            <a:off x="5183188" y="1268413"/>
            <a:ext cx="3960812" cy="4543425"/>
            <a:chOff x="3107" y="1054"/>
            <a:chExt cx="2495" cy="2862"/>
          </a:xfrm>
        </p:grpSpPr>
        <p:pic>
          <p:nvPicPr>
            <p:cNvPr id="50182" name="Picture 6" descr="衰落误码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 y="1054"/>
              <a:ext cx="2495" cy="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 Box 7"/>
            <p:cNvSpPr txBox="1">
              <a:spLocks noChangeArrowheads="1"/>
            </p:cNvSpPr>
            <p:nvPr/>
          </p:nvSpPr>
          <p:spPr bwMode="auto">
            <a:xfrm>
              <a:off x="5062" y="3349"/>
              <a:ext cx="116"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endParaRPr lang="zh-CN" altLang="zh-CN" sz="4800" b="0">
                <a:latin typeface="Tahoma" pitchFamily="34" charset="0"/>
                <a:ea typeface="宋体" charset="-122"/>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A5E3BE6C-0621-4A85-92BC-3F0EFBB31438}" type="slidenum">
              <a:rPr lang="en-US" altLang="zh-CN" sz="1400" b="0" smtClean="0">
                <a:latin typeface="Tahoma" pitchFamily="34" charset="0"/>
                <a:ea typeface="宋体" charset="-122"/>
              </a:rPr>
              <a:pPr eaLnBrk="1" hangingPunct="1">
                <a:spcBef>
                  <a:spcPct val="0"/>
                </a:spcBef>
                <a:buClrTx/>
                <a:buSzTx/>
                <a:buFontTx/>
                <a:buNone/>
              </a:pPr>
              <a:t>45</a:t>
            </a:fld>
            <a:endParaRPr lang="en-US" altLang="zh-CN" sz="1400" b="0" smtClean="0">
              <a:latin typeface="Tahoma" pitchFamily="34" charset="0"/>
              <a:ea typeface="宋体" charset="-122"/>
            </a:endParaRPr>
          </a:p>
        </p:txBody>
      </p:sp>
      <p:graphicFrame>
        <p:nvGraphicFramePr>
          <p:cNvPr id="69823" name="Group 191"/>
          <p:cNvGraphicFramePr>
            <a:graphicFrameLocks noGrp="1"/>
          </p:cNvGraphicFramePr>
          <p:nvPr/>
        </p:nvGraphicFramePr>
        <p:xfrm>
          <a:off x="1736725" y="1763713"/>
          <a:ext cx="6796088" cy="5094290"/>
        </p:xfrm>
        <a:graphic>
          <a:graphicData uri="http://schemas.openxmlformats.org/drawingml/2006/table">
            <a:tbl>
              <a:tblPr/>
              <a:tblGrid>
                <a:gridCol w="2419350"/>
                <a:gridCol w="2020888"/>
                <a:gridCol w="2355850"/>
              </a:tblGrid>
              <a:tr h="6365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相干</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2ASK</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信号</a:t>
                      </a:r>
                      <a:endParaRPr kumimoji="0" lang="zh-CN" altLang="en-US" sz="2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非相干</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2ASK</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信号</a:t>
                      </a:r>
                      <a:endParaRPr kumimoji="0" lang="zh-CN" altLang="en-US" sz="2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8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相干</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2FSK</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信号</a:t>
                      </a:r>
                      <a:endParaRPr kumimoji="0" lang="zh-CN" altLang="en-US" sz="2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非相干</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2FSK</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信号</a:t>
                      </a:r>
                      <a:endParaRPr kumimoji="0" lang="zh-CN" altLang="en-US" sz="2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相干</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2PSK</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信号</a:t>
                      </a:r>
                      <a:endParaRPr kumimoji="0" lang="zh-CN" altLang="en-US" sz="2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差分相干</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2DPSK</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信号</a:t>
                      </a:r>
                      <a:endParaRPr kumimoji="0" lang="zh-CN" altLang="en-US" sz="2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6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同步检测</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2DPSK</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信号</a:t>
                      </a:r>
                      <a:endParaRPr kumimoji="0" lang="zh-CN" altLang="en-US" sz="2800" b="0" i="0" u="none" strike="noStrike" cap="none" normalizeH="0" baseline="0" smtClean="0">
                        <a:ln>
                          <a:noFill/>
                        </a:ln>
                        <a:solidFill>
                          <a:schemeClr val="tx1"/>
                        </a:solidFill>
                        <a:effectLst/>
                        <a:latin typeface="Arial" charset="0"/>
                        <a:ea typeface="宋体" pitchFamily="2" charset="-122"/>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4000" b="1" i="0" u="none" strike="noStrike" cap="none" normalizeH="0" baseline="0" smtClean="0">
                        <a:ln>
                          <a:noFill/>
                        </a:ln>
                        <a:solidFill>
                          <a:schemeClr val="tx1"/>
                        </a:solidFill>
                        <a:effectLst/>
                        <a:latin typeface="Times New Roman" pitchFamily="18" charset="0"/>
                        <a:ea typeface="楷体_GB2312" pitchFamily="49"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241" name="Rectangle 2"/>
          <p:cNvSpPr>
            <a:spLocks noGrp="1" noChangeArrowheads="1"/>
          </p:cNvSpPr>
          <p:nvPr>
            <p:ph type="title"/>
          </p:nvPr>
        </p:nvSpPr>
        <p:spPr>
          <a:xfrm>
            <a:off x="1061610" y="323655"/>
            <a:ext cx="7793037" cy="919162"/>
          </a:xfrm>
        </p:spPr>
        <p:txBody>
          <a:bodyPr/>
          <a:lstStyle/>
          <a:p>
            <a:pPr eaLnBrk="1" hangingPunct="1"/>
            <a:r>
              <a:rPr lang="en-US" altLang="zh-CN" sz="3600" b="1" dirty="0"/>
              <a:t>10.7 </a:t>
            </a:r>
            <a:r>
              <a:rPr lang="zh-CN" altLang="en-US" sz="3600" b="1" dirty="0"/>
              <a:t>实际接收机和最佳接收机的性能比较</a:t>
            </a:r>
          </a:p>
        </p:txBody>
      </p:sp>
      <p:sp>
        <p:nvSpPr>
          <p:cNvPr id="51242" name="Rectangle 3"/>
          <p:cNvSpPr>
            <a:spLocks noGrp="1" noChangeArrowheads="1"/>
          </p:cNvSpPr>
          <p:nvPr>
            <p:ph type="body" idx="1"/>
          </p:nvPr>
        </p:nvSpPr>
        <p:spPr>
          <a:xfrm>
            <a:off x="927100" y="1133745"/>
            <a:ext cx="8216900" cy="4913905"/>
          </a:xfrm>
        </p:spPr>
        <p:txBody>
          <a:bodyPr/>
          <a:lstStyle/>
          <a:p>
            <a:pPr eaLnBrk="1" hangingPunct="1"/>
            <a:endParaRPr lang="zh-CN" altLang="en-US" dirty="0" smtClean="0"/>
          </a:p>
        </p:txBody>
      </p:sp>
      <p:graphicFrame>
        <p:nvGraphicFramePr>
          <p:cNvPr id="51243" name="Object 17"/>
          <p:cNvGraphicFramePr>
            <a:graphicFrameLocks noChangeAspect="1"/>
          </p:cNvGraphicFramePr>
          <p:nvPr/>
        </p:nvGraphicFramePr>
        <p:xfrm>
          <a:off x="4346575" y="2393950"/>
          <a:ext cx="1304925" cy="677863"/>
        </p:xfrm>
        <a:graphic>
          <a:graphicData uri="http://schemas.openxmlformats.org/presentationml/2006/ole">
            <mc:AlternateContent xmlns:mc="http://schemas.openxmlformats.org/markup-compatibility/2006">
              <mc:Choice xmlns:v="urn:schemas-microsoft-com:vml" Requires="v">
                <p:oleObj spid="_x0000_s51625" name="公式" r:id="rId3" imgW="748975" imgH="393529" progId="Equation.3">
                  <p:embed/>
                </p:oleObj>
              </mc:Choice>
              <mc:Fallback>
                <p:oleObj name="公式" r:id="rId3" imgW="748975" imgH="393529"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575" y="2393950"/>
                        <a:ext cx="13049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44" name="Object 16"/>
          <p:cNvGraphicFramePr>
            <a:graphicFrameLocks noChangeAspect="1"/>
          </p:cNvGraphicFramePr>
          <p:nvPr/>
        </p:nvGraphicFramePr>
        <p:xfrm>
          <a:off x="6462713" y="2393950"/>
          <a:ext cx="1709737" cy="666750"/>
        </p:xfrm>
        <a:graphic>
          <a:graphicData uri="http://schemas.openxmlformats.org/presentationml/2006/ole">
            <mc:AlternateContent xmlns:mc="http://schemas.openxmlformats.org/markup-compatibility/2006">
              <mc:Choice xmlns:v="urn:schemas-microsoft-com:vml" Requires="v">
                <p:oleObj spid="_x0000_s51626" name="公式" r:id="rId5" imgW="1002865" imgH="393529" progId="Equation.3">
                  <p:embed/>
                </p:oleObj>
              </mc:Choice>
              <mc:Fallback>
                <p:oleObj name="公式" r:id="rId5" imgW="1002865" imgH="393529"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2713" y="2393950"/>
                        <a:ext cx="17097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45" name="Object 15"/>
          <p:cNvGraphicFramePr>
            <a:graphicFrameLocks noChangeAspect="1"/>
          </p:cNvGraphicFramePr>
          <p:nvPr/>
        </p:nvGraphicFramePr>
        <p:xfrm>
          <a:off x="4392613" y="3068638"/>
          <a:ext cx="1395412" cy="657225"/>
        </p:xfrm>
        <a:graphic>
          <a:graphicData uri="http://schemas.openxmlformats.org/presentationml/2006/ole">
            <mc:AlternateContent xmlns:mc="http://schemas.openxmlformats.org/markup-compatibility/2006">
              <mc:Choice xmlns:v="urn:schemas-microsoft-com:vml" Requires="v">
                <p:oleObj spid="_x0000_s51627" name="公式" r:id="rId7" imgW="825500" imgH="393700" progId="Equation.3">
                  <p:embed/>
                </p:oleObj>
              </mc:Choice>
              <mc:Fallback>
                <p:oleObj name="公式" r:id="rId7" imgW="825500" imgH="393700"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2613" y="3068638"/>
                        <a:ext cx="13954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46" name="Object 14"/>
          <p:cNvGraphicFramePr>
            <a:graphicFrameLocks noChangeAspect="1"/>
          </p:cNvGraphicFramePr>
          <p:nvPr/>
        </p:nvGraphicFramePr>
        <p:xfrm>
          <a:off x="6507163" y="3024188"/>
          <a:ext cx="1665287" cy="604837"/>
        </p:xfrm>
        <a:graphic>
          <a:graphicData uri="http://schemas.openxmlformats.org/presentationml/2006/ole">
            <mc:AlternateContent xmlns:mc="http://schemas.openxmlformats.org/markup-compatibility/2006">
              <mc:Choice xmlns:v="urn:schemas-microsoft-com:vml" Requires="v">
                <p:oleObj spid="_x0000_s51628" name="公式" r:id="rId9" imgW="1079032" imgH="393529" progId="Equation.3">
                  <p:embed/>
                </p:oleObj>
              </mc:Choice>
              <mc:Fallback>
                <p:oleObj name="公式" r:id="rId9" imgW="1079032" imgH="393529"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7163" y="3024188"/>
                        <a:ext cx="16652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47" name="Object 13"/>
          <p:cNvGraphicFramePr>
            <a:graphicFrameLocks noChangeAspect="1"/>
          </p:cNvGraphicFramePr>
          <p:nvPr/>
        </p:nvGraphicFramePr>
        <p:xfrm>
          <a:off x="4346575" y="3654425"/>
          <a:ext cx="1349375" cy="701675"/>
        </p:xfrm>
        <a:graphic>
          <a:graphicData uri="http://schemas.openxmlformats.org/presentationml/2006/ole">
            <mc:AlternateContent xmlns:mc="http://schemas.openxmlformats.org/markup-compatibility/2006">
              <mc:Choice xmlns:v="urn:schemas-microsoft-com:vml" Requires="v">
                <p:oleObj spid="_x0000_s51629" name="公式" r:id="rId11" imgW="748975" imgH="393529" progId="Equation.3">
                  <p:embed/>
                </p:oleObj>
              </mc:Choice>
              <mc:Fallback>
                <p:oleObj name="公式" r:id="rId11" imgW="748975" imgH="393529"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6575" y="3654425"/>
                        <a:ext cx="1349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48" name="Object 12"/>
          <p:cNvGraphicFramePr>
            <a:graphicFrameLocks noChangeAspect="1"/>
          </p:cNvGraphicFramePr>
          <p:nvPr/>
        </p:nvGraphicFramePr>
        <p:xfrm>
          <a:off x="6462713" y="3654425"/>
          <a:ext cx="1709737" cy="668338"/>
        </p:xfrm>
        <a:graphic>
          <a:graphicData uri="http://schemas.openxmlformats.org/presentationml/2006/ole">
            <mc:AlternateContent xmlns:mc="http://schemas.openxmlformats.org/markup-compatibility/2006">
              <mc:Choice xmlns:v="urn:schemas-microsoft-com:vml" Requires="v">
                <p:oleObj spid="_x0000_s51630" name="公式" r:id="rId13" imgW="1002865" imgH="393529" progId="Equation.3">
                  <p:embed/>
                </p:oleObj>
              </mc:Choice>
              <mc:Fallback>
                <p:oleObj name="公式" r:id="rId13" imgW="1002865" imgH="393529"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62713" y="3654425"/>
                        <a:ext cx="17097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49" name="Object 11"/>
          <p:cNvGraphicFramePr>
            <a:graphicFrameLocks noChangeAspect="1"/>
          </p:cNvGraphicFramePr>
          <p:nvPr/>
        </p:nvGraphicFramePr>
        <p:xfrm>
          <a:off x="4392613" y="4284663"/>
          <a:ext cx="1412875" cy="665162"/>
        </p:xfrm>
        <a:graphic>
          <a:graphicData uri="http://schemas.openxmlformats.org/presentationml/2006/ole">
            <mc:AlternateContent xmlns:mc="http://schemas.openxmlformats.org/markup-compatibility/2006">
              <mc:Choice xmlns:v="urn:schemas-microsoft-com:vml" Requires="v">
                <p:oleObj spid="_x0000_s51631" name="公式" r:id="rId15" imgW="825500" imgH="393700" progId="Equation.3">
                  <p:embed/>
                </p:oleObj>
              </mc:Choice>
              <mc:Fallback>
                <p:oleObj name="公式" r:id="rId15" imgW="825500" imgH="393700" progId="Equation.3">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92613" y="4284663"/>
                        <a:ext cx="14128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50" name="Object 10"/>
          <p:cNvGraphicFramePr>
            <a:graphicFrameLocks noChangeAspect="1"/>
          </p:cNvGraphicFramePr>
          <p:nvPr/>
        </p:nvGraphicFramePr>
        <p:xfrm>
          <a:off x="6462713" y="4238625"/>
          <a:ext cx="1619250" cy="731838"/>
        </p:xfrm>
        <a:graphic>
          <a:graphicData uri="http://schemas.openxmlformats.org/presentationml/2006/ole">
            <mc:AlternateContent xmlns:mc="http://schemas.openxmlformats.org/markup-compatibility/2006">
              <mc:Choice xmlns:v="urn:schemas-microsoft-com:vml" Requires="v">
                <p:oleObj spid="_x0000_s51632" name="公式" r:id="rId17" imgW="1079032" imgH="393529" progId="Equation.3">
                  <p:embed/>
                </p:oleObj>
              </mc:Choice>
              <mc:Fallback>
                <p:oleObj name="公式" r:id="rId17" imgW="1079032" imgH="393529" progId="Equation.3">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62713" y="4238625"/>
                        <a:ext cx="16192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51" name="Object 9"/>
          <p:cNvGraphicFramePr>
            <a:graphicFrameLocks noChangeAspect="1"/>
          </p:cNvGraphicFramePr>
          <p:nvPr/>
        </p:nvGraphicFramePr>
        <p:xfrm>
          <a:off x="4481513" y="4914900"/>
          <a:ext cx="1035050" cy="695325"/>
        </p:xfrm>
        <a:graphic>
          <a:graphicData uri="http://schemas.openxmlformats.org/presentationml/2006/ole">
            <mc:AlternateContent xmlns:mc="http://schemas.openxmlformats.org/markup-compatibility/2006">
              <mc:Choice xmlns:v="urn:schemas-microsoft-com:vml" Requires="v">
                <p:oleObj spid="_x0000_s51633" name="公式" r:id="rId19" imgW="583947" imgH="393529" progId="Equation.3">
                  <p:embed/>
                </p:oleObj>
              </mc:Choice>
              <mc:Fallback>
                <p:oleObj name="公式" r:id="rId19" imgW="583947" imgH="393529" progId="Equation.3">
                  <p:embed/>
                  <p:pic>
                    <p:nvPicPr>
                      <p:cNvPr id="0"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81513" y="4914900"/>
                        <a:ext cx="10350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52" name="Object 8"/>
          <p:cNvGraphicFramePr>
            <a:graphicFrameLocks noChangeAspect="1"/>
          </p:cNvGraphicFramePr>
          <p:nvPr/>
        </p:nvGraphicFramePr>
        <p:xfrm>
          <a:off x="6462713" y="4914900"/>
          <a:ext cx="1709737" cy="674688"/>
        </p:xfrm>
        <a:graphic>
          <a:graphicData uri="http://schemas.openxmlformats.org/presentationml/2006/ole">
            <mc:AlternateContent xmlns:mc="http://schemas.openxmlformats.org/markup-compatibility/2006">
              <mc:Choice xmlns:v="urn:schemas-microsoft-com:vml" Requires="v">
                <p:oleObj spid="_x0000_s51634" name="公式" r:id="rId21" imgW="914400" imgH="393700" progId="Equation.3">
                  <p:embed/>
                </p:oleObj>
              </mc:Choice>
              <mc:Fallback>
                <p:oleObj name="公式" r:id="rId21" imgW="914400" imgH="393700" progId="Equation.3">
                  <p:embed/>
                  <p:pic>
                    <p:nvPicPr>
                      <p:cNvPr id="0" name="Object 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62713" y="4914900"/>
                        <a:ext cx="170973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53" name="Object 7"/>
          <p:cNvGraphicFramePr>
            <a:graphicFrameLocks noChangeAspect="1"/>
          </p:cNvGraphicFramePr>
          <p:nvPr/>
        </p:nvGraphicFramePr>
        <p:xfrm>
          <a:off x="4481513" y="5543550"/>
          <a:ext cx="1169987" cy="693738"/>
        </p:xfrm>
        <a:graphic>
          <a:graphicData uri="http://schemas.openxmlformats.org/presentationml/2006/ole">
            <mc:AlternateContent xmlns:mc="http://schemas.openxmlformats.org/markup-compatibility/2006">
              <mc:Choice xmlns:v="urn:schemas-microsoft-com:vml" Requires="v">
                <p:oleObj spid="_x0000_s51635" name="公式" r:id="rId23" imgW="660113" imgH="393529" progId="Equation.3">
                  <p:embed/>
                </p:oleObj>
              </mc:Choice>
              <mc:Fallback>
                <p:oleObj name="公式" r:id="rId23" imgW="660113" imgH="393529" progId="Equation.3">
                  <p:embed/>
                  <p:pic>
                    <p:nvPicPr>
                      <p:cNvPr id="0" name="Object 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81513" y="5543550"/>
                        <a:ext cx="11699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54" name="Object 6"/>
          <p:cNvGraphicFramePr>
            <a:graphicFrameLocks noChangeAspect="1"/>
          </p:cNvGraphicFramePr>
          <p:nvPr/>
        </p:nvGraphicFramePr>
        <p:xfrm>
          <a:off x="6462713" y="5589588"/>
          <a:ext cx="1665287" cy="649287"/>
        </p:xfrm>
        <a:graphic>
          <a:graphicData uri="http://schemas.openxmlformats.org/presentationml/2006/ole">
            <mc:AlternateContent xmlns:mc="http://schemas.openxmlformats.org/markup-compatibility/2006">
              <mc:Choice xmlns:v="urn:schemas-microsoft-com:vml" Requires="v">
                <p:oleObj spid="_x0000_s51636" name="公式" r:id="rId25" imgW="1002865" imgH="393529" progId="Equation.3">
                  <p:embed/>
                </p:oleObj>
              </mc:Choice>
              <mc:Fallback>
                <p:oleObj name="公式" r:id="rId25" imgW="1002865" imgH="393529" progId="Equation.3">
                  <p:embed/>
                  <p:pic>
                    <p:nvPicPr>
                      <p:cNvPr id="0" name="Object 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62713" y="5589588"/>
                        <a:ext cx="1665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55" name="Object 5"/>
          <p:cNvGraphicFramePr>
            <a:graphicFrameLocks noChangeAspect="1"/>
          </p:cNvGraphicFramePr>
          <p:nvPr/>
        </p:nvGraphicFramePr>
        <p:xfrm>
          <a:off x="4167188" y="6219825"/>
          <a:ext cx="1979612" cy="638175"/>
        </p:xfrm>
        <a:graphic>
          <a:graphicData uri="http://schemas.openxmlformats.org/presentationml/2006/ole">
            <mc:AlternateContent xmlns:mc="http://schemas.openxmlformats.org/markup-compatibility/2006">
              <mc:Choice xmlns:v="urn:schemas-microsoft-com:vml" Requires="v">
                <p:oleObj spid="_x0000_s51637" name="公式" r:id="rId27" imgW="1358310" imgH="431613" progId="Equation.3">
                  <p:embed/>
                </p:oleObj>
              </mc:Choice>
              <mc:Fallback>
                <p:oleObj name="公式" r:id="rId27" imgW="1358310" imgH="431613" progId="Equation.3">
                  <p:embed/>
                  <p:pic>
                    <p:nvPicPr>
                      <p:cNvPr id="0" name="Object 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167188" y="6219825"/>
                        <a:ext cx="197961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56" name="Object 4"/>
          <p:cNvGraphicFramePr>
            <a:graphicFrameLocks noChangeAspect="1"/>
          </p:cNvGraphicFramePr>
          <p:nvPr/>
        </p:nvGraphicFramePr>
        <p:xfrm>
          <a:off x="6192838" y="6219825"/>
          <a:ext cx="2339975" cy="638175"/>
        </p:xfrm>
        <a:graphic>
          <a:graphicData uri="http://schemas.openxmlformats.org/presentationml/2006/ole">
            <mc:AlternateContent xmlns:mc="http://schemas.openxmlformats.org/markup-compatibility/2006">
              <mc:Choice xmlns:v="urn:schemas-microsoft-com:vml" Requires="v">
                <p:oleObj spid="_x0000_s51638" name="公式" r:id="rId29" imgW="1612900" imgH="508000" progId="Equation.3">
                  <p:embed/>
                </p:oleObj>
              </mc:Choice>
              <mc:Fallback>
                <p:oleObj name="公式" r:id="rId29" imgW="1612900" imgH="508000" progId="Equation.3">
                  <p:embed/>
                  <p:pic>
                    <p:nvPicPr>
                      <p:cNvPr id="0" name="Object 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192838" y="6219825"/>
                        <a:ext cx="2339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7" name="Rectangle 21"/>
          <p:cNvSpPr>
            <a:spLocks noChangeArrowheads="1"/>
          </p:cNvSpPr>
          <p:nvPr/>
        </p:nvSpPr>
        <p:spPr bwMode="auto">
          <a:xfrm>
            <a:off x="4211638" y="19431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cs typeface="Times New Roman" pitchFamily="18" charset="0"/>
              </a:rPr>
              <a:t>实际接收机的</a:t>
            </a:r>
            <a:r>
              <a:rPr lang="en-US" altLang="zh-CN" sz="1800" b="0" i="1">
                <a:ea typeface="宋体" charset="-122"/>
                <a:cs typeface="Times New Roman" pitchFamily="18" charset="0"/>
              </a:rPr>
              <a:t>P</a:t>
            </a:r>
            <a:r>
              <a:rPr lang="en-US" altLang="zh-CN" sz="1800" b="0" baseline="-25000">
                <a:ea typeface="宋体" charset="-122"/>
                <a:cs typeface="Times New Roman" pitchFamily="18" charset="0"/>
              </a:rPr>
              <a:t>e</a:t>
            </a:r>
            <a:endParaRPr lang="en-US" altLang="zh-CN" sz="2800" b="0" baseline="-25000">
              <a:latin typeface="Arial" charset="0"/>
              <a:ea typeface="宋体" charset="-122"/>
              <a:cs typeface="Times New Roman" pitchFamily="18" charset="0"/>
            </a:endParaRPr>
          </a:p>
        </p:txBody>
      </p:sp>
      <p:sp>
        <p:nvSpPr>
          <p:cNvPr id="51258" name="Rectangle 23"/>
          <p:cNvSpPr>
            <a:spLocks noChangeArrowheads="1"/>
          </p:cNvSpPr>
          <p:nvPr/>
        </p:nvSpPr>
        <p:spPr bwMode="auto">
          <a:xfrm>
            <a:off x="6372225" y="1943100"/>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cs typeface="Times New Roman" pitchFamily="18" charset="0"/>
              </a:rPr>
              <a:t>最佳接收机的</a:t>
            </a:r>
            <a:r>
              <a:rPr lang="en-US" altLang="zh-CN" sz="1800" b="0" i="1">
                <a:ea typeface="宋体" charset="-122"/>
                <a:cs typeface="Times New Roman" pitchFamily="18" charset="0"/>
              </a:rPr>
              <a:t>P</a:t>
            </a:r>
            <a:r>
              <a:rPr lang="en-US" altLang="zh-CN" sz="1800" b="0" baseline="-25000">
                <a:ea typeface="宋体" charset="-122"/>
                <a:cs typeface="Times New Roman" pitchFamily="18" charset="0"/>
              </a:rPr>
              <a:t>e</a:t>
            </a:r>
            <a:endParaRPr lang="en-US" altLang="zh-CN" sz="2800" b="0" baseline="-25000">
              <a:ea typeface="宋体" charset="-122"/>
              <a:cs typeface="Times New Roman" pitchFamily="18" charset="0"/>
            </a:endParaRPr>
          </a:p>
        </p:txBody>
      </p:sp>
      <p:sp>
        <p:nvSpPr>
          <p:cNvPr id="51259" name="Rectangle 26"/>
          <p:cNvSpPr>
            <a:spLocks noChangeArrowheads="1"/>
          </p:cNvSpPr>
          <p:nvPr/>
        </p:nvSpPr>
        <p:spPr bwMode="auto">
          <a:xfrm>
            <a:off x="1865313" y="1358900"/>
            <a:ext cx="16097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51260" name="Rectangle 28"/>
          <p:cNvSpPr>
            <a:spLocks noChangeArrowheads="1"/>
          </p:cNvSpPr>
          <p:nvPr/>
        </p:nvSpPr>
        <p:spPr bwMode="auto">
          <a:xfrm>
            <a:off x="1865313" y="1358900"/>
            <a:ext cx="18764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51261" name="Rectangle 31"/>
          <p:cNvSpPr>
            <a:spLocks noChangeArrowheads="1"/>
          </p:cNvSpPr>
          <p:nvPr/>
        </p:nvSpPr>
        <p:spPr bwMode="auto">
          <a:xfrm>
            <a:off x="1865313" y="1358900"/>
            <a:ext cx="16097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51262" name="Rectangle 33"/>
          <p:cNvSpPr>
            <a:spLocks noChangeArrowheads="1"/>
          </p:cNvSpPr>
          <p:nvPr/>
        </p:nvSpPr>
        <p:spPr bwMode="auto">
          <a:xfrm>
            <a:off x="1865313" y="1358900"/>
            <a:ext cx="18764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51263" name="Rectangle 36"/>
          <p:cNvSpPr>
            <a:spLocks noChangeArrowheads="1"/>
          </p:cNvSpPr>
          <p:nvPr/>
        </p:nvSpPr>
        <p:spPr bwMode="auto">
          <a:xfrm>
            <a:off x="1865313" y="1358900"/>
            <a:ext cx="16097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51264" name="Rectangle 38"/>
          <p:cNvSpPr>
            <a:spLocks noChangeArrowheads="1"/>
          </p:cNvSpPr>
          <p:nvPr/>
        </p:nvSpPr>
        <p:spPr bwMode="auto">
          <a:xfrm>
            <a:off x="1865313" y="1358900"/>
            <a:ext cx="18764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51265" name="Rectangle 41"/>
          <p:cNvSpPr>
            <a:spLocks noChangeArrowheads="1"/>
          </p:cNvSpPr>
          <p:nvPr/>
        </p:nvSpPr>
        <p:spPr bwMode="auto">
          <a:xfrm>
            <a:off x="1865313" y="1358900"/>
            <a:ext cx="16097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51266" name="Rectangle 43"/>
          <p:cNvSpPr>
            <a:spLocks noChangeArrowheads="1"/>
          </p:cNvSpPr>
          <p:nvPr/>
        </p:nvSpPr>
        <p:spPr bwMode="auto">
          <a:xfrm>
            <a:off x="1865313" y="1358900"/>
            <a:ext cx="18764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51267" name="Rectangle 46"/>
          <p:cNvSpPr>
            <a:spLocks noChangeArrowheads="1"/>
          </p:cNvSpPr>
          <p:nvPr/>
        </p:nvSpPr>
        <p:spPr bwMode="auto">
          <a:xfrm>
            <a:off x="1865313" y="1358900"/>
            <a:ext cx="16097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51268" name="Rectangle 48"/>
          <p:cNvSpPr>
            <a:spLocks noChangeArrowheads="1"/>
          </p:cNvSpPr>
          <p:nvPr/>
        </p:nvSpPr>
        <p:spPr bwMode="auto">
          <a:xfrm>
            <a:off x="1865313" y="1358900"/>
            <a:ext cx="18764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51269" name="Rectangle 51"/>
          <p:cNvSpPr>
            <a:spLocks noChangeArrowheads="1"/>
          </p:cNvSpPr>
          <p:nvPr/>
        </p:nvSpPr>
        <p:spPr bwMode="auto">
          <a:xfrm>
            <a:off x="1865313" y="1358900"/>
            <a:ext cx="16097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51270" name="Rectangle 53"/>
          <p:cNvSpPr>
            <a:spLocks noChangeArrowheads="1"/>
          </p:cNvSpPr>
          <p:nvPr/>
        </p:nvSpPr>
        <p:spPr bwMode="auto">
          <a:xfrm>
            <a:off x="1865313" y="1358900"/>
            <a:ext cx="18764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51271" name="Object 1"/>
          <p:cNvGraphicFramePr>
            <a:graphicFrameLocks noChangeAspect="1"/>
          </p:cNvGraphicFramePr>
          <p:nvPr/>
        </p:nvGraphicFramePr>
        <p:xfrm>
          <a:off x="173038" y="2033588"/>
          <a:ext cx="1563687" cy="817562"/>
        </p:xfrm>
        <a:graphic>
          <a:graphicData uri="http://schemas.openxmlformats.org/presentationml/2006/ole">
            <mc:AlternateContent xmlns:mc="http://schemas.openxmlformats.org/markup-compatibility/2006">
              <mc:Choice xmlns:v="urn:schemas-microsoft-com:vml" Requires="v">
                <p:oleObj spid="_x0000_s51639" name="Equation" r:id="rId31" imgW="825500" imgH="431800" progId="Equation.3">
                  <p:embed/>
                </p:oleObj>
              </mc:Choice>
              <mc:Fallback>
                <p:oleObj name="Equation" r:id="rId31" imgW="825500" imgH="431800" progId="Equation.3">
                  <p:embed/>
                  <p:pic>
                    <p:nvPicPr>
                      <p:cNvPr id="0" name="Object 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73038" y="2033588"/>
                        <a:ext cx="156368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72" name="Object 2"/>
          <p:cNvGraphicFramePr>
            <a:graphicFrameLocks noChangeAspect="1"/>
          </p:cNvGraphicFramePr>
          <p:nvPr/>
        </p:nvGraphicFramePr>
        <p:xfrm>
          <a:off x="26988" y="3338513"/>
          <a:ext cx="1708150" cy="817562"/>
        </p:xfrm>
        <a:graphic>
          <a:graphicData uri="http://schemas.openxmlformats.org/presentationml/2006/ole">
            <mc:AlternateContent xmlns:mc="http://schemas.openxmlformats.org/markup-compatibility/2006">
              <mc:Choice xmlns:v="urn:schemas-microsoft-com:vml" Requires="v">
                <p:oleObj spid="_x0000_s51640" name="Equation" r:id="rId33" imgW="901309" imgH="431613" progId="Equation.3">
                  <p:embed/>
                </p:oleObj>
              </mc:Choice>
              <mc:Fallback>
                <p:oleObj name="Equation" r:id="rId33" imgW="901309" imgH="431613" progId="Equation.3">
                  <p:embed/>
                  <p:pic>
                    <p:nvPicPr>
                      <p:cNvPr id="0" name="Object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6988" y="3338513"/>
                        <a:ext cx="170815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D7FBE4D6-909B-4939-980D-D6C9E673CDB0}" type="slidenum">
              <a:rPr lang="en-US" altLang="zh-CN" sz="1400" b="0" smtClean="0">
                <a:latin typeface="Tahoma" pitchFamily="34" charset="0"/>
                <a:ea typeface="宋体" charset="-122"/>
              </a:rPr>
              <a:pPr eaLnBrk="1" hangingPunct="1">
                <a:spcBef>
                  <a:spcPct val="0"/>
                </a:spcBef>
                <a:buClrTx/>
                <a:buSzTx/>
                <a:buFontTx/>
                <a:buNone/>
              </a:pPr>
              <a:t>46</a:t>
            </a:fld>
            <a:endParaRPr lang="en-US" altLang="zh-CN" sz="1400" b="0" smtClean="0">
              <a:latin typeface="Tahoma" pitchFamily="34" charset="0"/>
              <a:ea typeface="宋体" charset="-122"/>
            </a:endParaRPr>
          </a:p>
        </p:txBody>
      </p:sp>
      <p:sp>
        <p:nvSpPr>
          <p:cNvPr id="52227" name="Rectangle 2"/>
          <p:cNvSpPr>
            <a:spLocks noGrp="1" noChangeArrowheads="1"/>
          </p:cNvSpPr>
          <p:nvPr>
            <p:ph type="title"/>
          </p:nvPr>
        </p:nvSpPr>
        <p:spPr/>
        <p:txBody>
          <a:bodyPr/>
          <a:lstStyle/>
          <a:p>
            <a:pPr eaLnBrk="1" hangingPunct="1"/>
            <a:r>
              <a:rPr lang="en-US" altLang="zh-CN" sz="4000" b="1" dirty="0"/>
              <a:t>10.8 </a:t>
            </a:r>
            <a:r>
              <a:rPr lang="zh-CN" altLang="en-US" sz="4000" b="1" dirty="0"/>
              <a:t>数字信号的匹配滤波接收法</a:t>
            </a:r>
          </a:p>
        </p:txBody>
      </p:sp>
      <p:sp>
        <p:nvSpPr>
          <p:cNvPr id="70659" name="Rectangle 3"/>
          <p:cNvSpPr>
            <a:spLocks noGrp="1" noChangeArrowheads="1"/>
          </p:cNvSpPr>
          <p:nvPr>
            <p:ph type="body" idx="1"/>
          </p:nvPr>
        </p:nvSpPr>
        <p:spPr/>
        <p:txBody>
          <a:bodyPr/>
          <a:lstStyle/>
          <a:p>
            <a:pPr lvl="1" eaLnBrk="1" hangingPunct="1"/>
            <a:r>
              <a:rPr lang="zh-CN" altLang="en-US" dirty="0" smtClean="0"/>
              <a:t>什么是匹配滤波器？ </a:t>
            </a:r>
          </a:p>
          <a:p>
            <a:pPr lvl="2" eaLnBrk="1" hangingPunct="1">
              <a:buFont typeface="Wingdings" pitchFamily="2" charset="2"/>
              <a:buNone/>
            </a:pPr>
            <a:r>
              <a:rPr lang="zh-CN" altLang="en-US" dirty="0" smtClean="0"/>
              <a:t>	使用线性滤波器接收时，</a:t>
            </a:r>
            <a:r>
              <a:rPr lang="zh-CN" altLang="en-US" b="1" dirty="0" smtClean="0">
                <a:solidFill>
                  <a:srgbClr val="C00000"/>
                </a:solidFill>
              </a:rPr>
              <a:t>使抽样时刻上输出信噪比最大的线性滤波器</a:t>
            </a:r>
            <a:r>
              <a:rPr lang="zh-CN" altLang="en-US" dirty="0" smtClean="0"/>
              <a:t>称为匹配滤波器（</a:t>
            </a:r>
            <a:r>
              <a:rPr lang="en-US" altLang="zh-CN" dirty="0" smtClean="0"/>
              <a:t>match filter</a:t>
            </a:r>
            <a:r>
              <a:rPr lang="zh-CN" altLang="en-US" dirty="0" smtClean="0"/>
              <a:t>）。</a:t>
            </a:r>
          </a:p>
          <a:p>
            <a:pPr lvl="1" eaLnBrk="1" hangingPunct="1"/>
            <a:r>
              <a:rPr lang="zh-CN" altLang="en-US" b="1" dirty="0" smtClean="0">
                <a:solidFill>
                  <a:srgbClr val="0000FF"/>
                </a:solidFill>
              </a:rPr>
              <a:t>计算输出信噪比</a:t>
            </a:r>
            <a:r>
              <a:rPr lang="zh-CN" altLang="en-US" dirty="0" smtClean="0"/>
              <a:t>，假设条件：</a:t>
            </a:r>
          </a:p>
          <a:p>
            <a:pPr lvl="2" eaLnBrk="1" hangingPunct="1"/>
            <a:r>
              <a:rPr lang="zh-CN" altLang="en-US" dirty="0" smtClean="0"/>
              <a:t>接收滤波器的传输函数为</a:t>
            </a:r>
            <a:r>
              <a:rPr lang="en-US" altLang="zh-CN" i="1" dirty="0" smtClean="0"/>
              <a:t>H</a:t>
            </a:r>
            <a:r>
              <a:rPr lang="en-US" altLang="zh-CN" dirty="0" smtClean="0"/>
              <a:t>(</a:t>
            </a:r>
            <a:r>
              <a:rPr lang="en-US" altLang="zh-CN" i="1" dirty="0" smtClean="0"/>
              <a:t>f</a:t>
            </a:r>
            <a:r>
              <a:rPr lang="en-US" altLang="zh-CN" dirty="0" smtClean="0"/>
              <a:t>)</a:t>
            </a:r>
            <a:r>
              <a:rPr lang="zh-CN" altLang="en-US" dirty="0" smtClean="0"/>
              <a:t>，冲激响应为</a:t>
            </a:r>
            <a:r>
              <a:rPr lang="en-US" altLang="zh-CN" i="1" dirty="0" smtClean="0"/>
              <a:t>h</a:t>
            </a:r>
            <a:r>
              <a:rPr lang="en-US" altLang="zh-CN" dirty="0" smtClean="0"/>
              <a:t>(</a:t>
            </a:r>
            <a:r>
              <a:rPr lang="en-US" altLang="zh-CN" i="1" dirty="0" smtClean="0"/>
              <a:t>t</a:t>
            </a:r>
            <a:r>
              <a:rPr lang="en-US" altLang="zh-CN" dirty="0" smtClean="0"/>
              <a:t>)</a:t>
            </a:r>
            <a:r>
              <a:rPr lang="zh-CN" altLang="en-US" dirty="0" smtClean="0"/>
              <a:t>，滤波器输入码元</a:t>
            </a:r>
            <a:r>
              <a:rPr lang="en-US" altLang="zh-CN" i="1" dirty="0" smtClean="0"/>
              <a:t>s</a:t>
            </a:r>
            <a:r>
              <a:rPr lang="en-US" altLang="zh-CN" dirty="0" smtClean="0"/>
              <a:t>(</a:t>
            </a:r>
            <a:r>
              <a:rPr lang="en-US" altLang="zh-CN" i="1" dirty="0" smtClean="0"/>
              <a:t>t</a:t>
            </a:r>
            <a:r>
              <a:rPr lang="en-US" altLang="zh-CN" dirty="0" smtClean="0"/>
              <a:t>)</a:t>
            </a:r>
            <a:r>
              <a:rPr lang="zh-CN" altLang="en-US" dirty="0" smtClean="0"/>
              <a:t>的持续时间为</a:t>
            </a:r>
            <a:r>
              <a:rPr lang="en-US" altLang="zh-CN" i="1" dirty="0" err="1" smtClean="0"/>
              <a:t>T</a:t>
            </a:r>
            <a:r>
              <a:rPr lang="en-US" altLang="zh-CN" i="1" baseline="-25000" dirty="0" err="1" smtClean="0"/>
              <a:t>s</a:t>
            </a:r>
            <a:r>
              <a:rPr lang="zh-CN" altLang="en-US" dirty="0" smtClean="0"/>
              <a:t>，信号和噪声之和</a:t>
            </a:r>
            <a:r>
              <a:rPr lang="en-US" altLang="zh-CN" i="1" dirty="0" smtClean="0"/>
              <a:t>r</a:t>
            </a:r>
            <a:r>
              <a:rPr lang="en-US" altLang="zh-CN" dirty="0" smtClean="0"/>
              <a:t>(</a:t>
            </a:r>
            <a:r>
              <a:rPr lang="en-US" altLang="zh-CN" i="1" dirty="0" smtClean="0"/>
              <a:t>t</a:t>
            </a:r>
            <a:r>
              <a:rPr lang="en-US" altLang="zh-CN" dirty="0" smtClean="0"/>
              <a:t>)</a:t>
            </a:r>
            <a:r>
              <a:rPr lang="zh-CN" altLang="en-US" dirty="0" smtClean="0"/>
              <a:t>为</a:t>
            </a:r>
          </a:p>
          <a:p>
            <a:pPr lvl="2" eaLnBrk="1" hangingPunct="1"/>
            <a:endParaRPr lang="zh-CN" altLang="en-US" dirty="0" smtClean="0"/>
          </a:p>
          <a:p>
            <a:pPr lvl="2" eaLnBrk="1" hangingPunct="1">
              <a:buFont typeface="Wingdings" pitchFamily="2" charset="2"/>
              <a:buNone/>
            </a:pPr>
            <a:r>
              <a:rPr lang="zh-CN" altLang="en-US" dirty="0" smtClean="0"/>
              <a:t>	式中，</a:t>
            </a:r>
            <a:r>
              <a:rPr lang="en-US" altLang="zh-CN" i="1" dirty="0" smtClean="0"/>
              <a:t>s</a:t>
            </a:r>
            <a:r>
              <a:rPr lang="en-US" altLang="zh-CN" dirty="0" smtClean="0"/>
              <a:t>(</a:t>
            </a:r>
            <a:r>
              <a:rPr lang="en-US" altLang="zh-CN" i="1" dirty="0" smtClean="0"/>
              <a:t>t</a:t>
            </a:r>
            <a:r>
              <a:rPr lang="en-US" altLang="zh-CN" dirty="0" smtClean="0"/>
              <a:t>) </a:t>
            </a:r>
            <a:r>
              <a:rPr lang="zh-CN" altLang="en-US" dirty="0" smtClean="0"/>
              <a:t>－ 信号码元；</a:t>
            </a:r>
            <a:r>
              <a:rPr lang="en-US" altLang="zh-CN" i="1" dirty="0" smtClean="0"/>
              <a:t>n</a:t>
            </a:r>
            <a:r>
              <a:rPr lang="en-US" altLang="zh-CN" dirty="0" smtClean="0"/>
              <a:t>(</a:t>
            </a:r>
            <a:r>
              <a:rPr lang="en-US" altLang="zh-CN" i="1" dirty="0" smtClean="0"/>
              <a:t>t</a:t>
            </a:r>
            <a:r>
              <a:rPr lang="en-US" altLang="zh-CN" dirty="0" smtClean="0"/>
              <a:t>) </a:t>
            </a:r>
            <a:r>
              <a:rPr lang="zh-CN" altLang="en-US" dirty="0" smtClean="0"/>
              <a:t>－ 高斯白噪声；</a:t>
            </a:r>
            <a:endParaRPr lang="en-US" altLang="zh-CN" dirty="0" smtClean="0"/>
          </a:p>
          <a:p>
            <a:pPr lvl="2" eaLnBrk="1" hangingPunct="1"/>
            <a:r>
              <a:rPr lang="zh-CN" altLang="en-US" dirty="0" smtClean="0"/>
              <a:t>并设信号码元</a:t>
            </a:r>
            <a:r>
              <a:rPr lang="en-US" altLang="zh-CN" i="1" dirty="0" smtClean="0"/>
              <a:t>s</a:t>
            </a:r>
            <a:r>
              <a:rPr lang="en-US" altLang="zh-CN" dirty="0" smtClean="0"/>
              <a:t>(</a:t>
            </a:r>
            <a:r>
              <a:rPr lang="en-US" altLang="zh-CN" i="1" dirty="0" smtClean="0"/>
              <a:t>t</a:t>
            </a:r>
            <a:r>
              <a:rPr lang="en-US" altLang="zh-CN" dirty="0" smtClean="0"/>
              <a:t>)</a:t>
            </a:r>
            <a:r>
              <a:rPr lang="zh-CN" altLang="en-US" dirty="0" smtClean="0"/>
              <a:t>的频谱密度函数为</a:t>
            </a:r>
            <a:r>
              <a:rPr lang="en-US" altLang="zh-CN" i="1" dirty="0" smtClean="0"/>
              <a:t>S</a:t>
            </a:r>
            <a:r>
              <a:rPr lang="en-US" altLang="zh-CN" dirty="0" smtClean="0"/>
              <a:t>(</a:t>
            </a:r>
            <a:r>
              <a:rPr lang="en-US" altLang="zh-CN" i="1" dirty="0" smtClean="0"/>
              <a:t>f</a:t>
            </a:r>
            <a:r>
              <a:rPr lang="en-US" altLang="zh-CN" dirty="0" smtClean="0"/>
              <a:t>)</a:t>
            </a:r>
            <a:r>
              <a:rPr lang="zh-CN" altLang="en-US" dirty="0" smtClean="0"/>
              <a:t>，噪声</a:t>
            </a:r>
            <a:r>
              <a:rPr lang="en-US" altLang="zh-CN" i="1" dirty="0" smtClean="0"/>
              <a:t>n</a:t>
            </a:r>
            <a:r>
              <a:rPr lang="en-US" altLang="zh-CN" dirty="0" smtClean="0"/>
              <a:t>(t)</a:t>
            </a:r>
            <a:r>
              <a:rPr lang="zh-CN" altLang="en-US" dirty="0" smtClean="0"/>
              <a:t>双边功率谱密度为</a:t>
            </a:r>
            <a:r>
              <a:rPr lang="en-US" altLang="zh-CN" i="1" dirty="0" err="1" smtClean="0"/>
              <a:t>P</a:t>
            </a:r>
            <a:r>
              <a:rPr lang="en-US" altLang="zh-CN" baseline="-25000" dirty="0" err="1" smtClean="0"/>
              <a:t>n</a:t>
            </a:r>
            <a:r>
              <a:rPr lang="en-US" altLang="zh-CN" dirty="0" smtClean="0"/>
              <a:t>(</a:t>
            </a:r>
            <a:r>
              <a:rPr lang="en-US" altLang="zh-CN" i="1" dirty="0" smtClean="0"/>
              <a:t>f</a:t>
            </a:r>
            <a:r>
              <a:rPr lang="en-US" altLang="zh-CN" dirty="0" smtClean="0"/>
              <a:t>) = </a:t>
            </a:r>
            <a:r>
              <a:rPr lang="en-US" altLang="zh-CN" i="1" dirty="0" smtClean="0"/>
              <a:t>n</a:t>
            </a:r>
            <a:r>
              <a:rPr lang="en-US" altLang="zh-CN" baseline="-25000" dirty="0" smtClean="0"/>
              <a:t>0</a:t>
            </a:r>
            <a:r>
              <a:rPr lang="en-US" altLang="zh-CN" dirty="0" smtClean="0"/>
              <a:t>/2</a:t>
            </a:r>
            <a:r>
              <a:rPr lang="zh-CN" altLang="en-US" dirty="0" smtClean="0"/>
              <a:t>，</a:t>
            </a:r>
            <a:r>
              <a:rPr lang="en-US" altLang="zh-CN" i="1" dirty="0" smtClean="0"/>
              <a:t>n</a:t>
            </a:r>
            <a:r>
              <a:rPr lang="en-US" altLang="zh-CN" baseline="-25000" dirty="0" smtClean="0"/>
              <a:t>0</a:t>
            </a:r>
            <a:r>
              <a:rPr lang="zh-CN" altLang="en-US" dirty="0" smtClean="0"/>
              <a:t>为其单边功率谱密度。 </a:t>
            </a:r>
          </a:p>
        </p:txBody>
      </p:sp>
      <p:sp>
        <p:nvSpPr>
          <p:cNvPr id="52229" name="Rectangle 5"/>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0660" name="Object 4"/>
          <p:cNvGraphicFramePr>
            <a:graphicFrameLocks noChangeAspect="1"/>
          </p:cNvGraphicFramePr>
          <p:nvPr>
            <p:extLst>
              <p:ext uri="{D42A27DB-BD31-4B8C-83A1-F6EECF244321}">
                <p14:modId xmlns:p14="http://schemas.microsoft.com/office/powerpoint/2010/main" val="1783805622"/>
              </p:ext>
            </p:extLst>
          </p:nvPr>
        </p:nvGraphicFramePr>
        <p:xfrm>
          <a:off x="3086100" y="4023285"/>
          <a:ext cx="4772025" cy="508000"/>
        </p:xfrm>
        <a:graphic>
          <a:graphicData uri="http://schemas.openxmlformats.org/presentationml/2006/ole">
            <mc:AlternateContent xmlns:mc="http://schemas.openxmlformats.org/markup-compatibility/2006">
              <mc:Choice xmlns:v="urn:schemas-microsoft-com:vml" Requires="v">
                <p:oleObj spid="_x0000_s52253" name="公式" r:id="rId3" imgW="2146300" imgH="228600" progId="Equation.3">
                  <p:embed/>
                </p:oleObj>
              </mc:Choice>
              <mc:Fallback>
                <p:oleObj name="公式" r:id="rId3" imgW="21463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4023285"/>
                        <a:ext cx="4772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up)">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up)">
                                      <p:cBhvr>
                                        <p:cTn id="12" dur="500"/>
                                        <p:tgtEl>
                                          <p:spTgt spid="70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wipe(up)">
                                      <p:cBhvr>
                                        <p:cTn id="17" dur="500"/>
                                        <p:tgtEl>
                                          <p:spTgt spid="70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Effect transition="in" filter="wipe(up)">
                                      <p:cBhvr>
                                        <p:cTn id="22" dur="500"/>
                                        <p:tgtEl>
                                          <p:spTgt spid="706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0660"/>
                                        </p:tgtEl>
                                        <p:attrNameLst>
                                          <p:attrName>style.visibility</p:attrName>
                                        </p:attrNameLst>
                                      </p:cBhvr>
                                      <p:to>
                                        <p:strVal val="visible"/>
                                      </p:to>
                                    </p:set>
                                    <p:animEffect transition="in" filter="wipe(up)">
                                      <p:cBhvr>
                                        <p:cTn id="27" dur="500"/>
                                        <p:tgtEl>
                                          <p:spTgt spid="70660"/>
                                        </p:tgtEl>
                                      </p:cBhvr>
                                    </p:animEffect>
                                  </p:childTnLst>
                                </p:cTn>
                              </p:par>
                            </p:childTnLst>
                          </p:cTn>
                        </p:par>
                        <p:par>
                          <p:cTn id="28" fill="hold" nodeType="afterGroup">
                            <p:stCondLst>
                              <p:cond delay="500"/>
                            </p:stCondLst>
                            <p:childTnLst>
                              <p:par>
                                <p:cTn id="29" presetID="22" presetClass="entr" presetSubtype="1" fill="hold" nodeType="afterEffect">
                                  <p:stCondLst>
                                    <p:cond delay="0"/>
                                  </p:stCondLst>
                                  <p:childTnLst>
                                    <p:set>
                                      <p:cBhvr>
                                        <p:cTn id="30" dur="1" fill="hold">
                                          <p:stCondLst>
                                            <p:cond delay="0"/>
                                          </p:stCondLst>
                                        </p:cTn>
                                        <p:tgtEl>
                                          <p:spTgt spid="70659">
                                            <p:txEl>
                                              <p:pRg st="5" end="5"/>
                                            </p:txEl>
                                          </p:spTgt>
                                        </p:tgtEl>
                                        <p:attrNameLst>
                                          <p:attrName>style.visibility</p:attrName>
                                        </p:attrNameLst>
                                      </p:cBhvr>
                                      <p:to>
                                        <p:strVal val="visible"/>
                                      </p:to>
                                    </p:set>
                                    <p:animEffect transition="in" filter="wipe(up)">
                                      <p:cBhvr>
                                        <p:cTn id="31" dur="500"/>
                                        <p:tgtEl>
                                          <p:spTgt spid="70659">
                                            <p:txEl>
                                              <p:pRg st="5" end="5"/>
                                            </p:txEl>
                                          </p:spTgt>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70659">
                                            <p:txEl>
                                              <p:pRg st="6" end="6"/>
                                            </p:txEl>
                                          </p:spTgt>
                                        </p:tgtEl>
                                        <p:attrNameLst>
                                          <p:attrName>style.visibility</p:attrName>
                                        </p:attrNameLst>
                                      </p:cBhvr>
                                      <p:to>
                                        <p:strVal val="visible"/>
                                      </p:to>
                                    </p:set>
                                    <p:animEffect transition="in" filter="wipe(up)">
                                      <p:cBhvr>
                                        <p:cTn id="35"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DB17BA80-4F51-4ECB-B29A-9E1DAD223D03}" type="slidenum">
              <a:rPr lang="en-US" altLang="zh-CN" sz="1400" b="0" smtClean="0">
                <a:latin typeface="Tahoma" pitchFamily="34" charset="0"/>
                <a:ea typeface="宋体" charset="-122"/>
              </a:rPr>
              <a:pPr eaLnBrk="1" hangingPunct="1">
                <a:spcBef>
                  <a:spcPct val="0"/>
                </a:spcBef>
                <a:buClrTx/>
                <a:buSzTx/>
                <a:buFontTx/>
                <a:buNone/>
              </a:pPr>
              <a:t>47</a:t>
            </a:fld>
            <a:endParaRPr lang="en-US" altLang="zh-CN" sz="1400" b="0" smtClean="0">
              <a:latin typeface="Tahoma" pitchFamily="34" charset="0"/>
              <a:ea typeface="宋体" charset="-122"/>
            </a:endParaRPr>
          </a:p>
        </p:txBody>
      </p:sp>
      <p:sp>
        <p:nvSpPr>
          <p:cNvPr id="71683" name="Rectangle 3"/>
          <p:cNvSpPr>
            <a:spLocks noGrp="1" noChangeArrowheads="1"/>
          </p:cNvSpPr>
          <p:nvPr>
            <p:ph type="body" idx="1"/>
          </p:nvPr>
        </p:nvSpPr>
        <p:spPr>
          <a:xfrm>
            <a:off x="522288" y="1179513"/>
            <a:ext cx="8621712" cy="5678487"/>
          </a:xfrm>
        </p:spPr>
        <p:txBody>
          <a:bodyPr/>
          <a:lstStyle/>
          <a:p>
            <a:pPr lvl="1" eaLnBrk="1" hangingPunct="1"/>
            <a:r>
              <a:rPr lang="zh-CN" altLang="en-US" smtClean="0">
                <a:solidFill>
                  <a:srgbClr val="0000FF"/>
                </a:solidFill>
              </a:rPr>
              <a:t>输出电压</a:t>
            </a:r>
          </a:p>
          <a:p>
            <a:pPr lvl="2" eaLnBrk="1" hangingPunct="1">
              <a:lnSpc>
                <a:spcPct val="110000"/>
              </a:lnSpc>
            </a:pPr>
            <a:r>
              <a:rPr lang="zh-CN" altLang="en-US" smtClean="0"/>
              <a:t>假定滤波器是线性的，根据线性电路叠加定理，当滤波器输入电压</a:t>
            </a:r>
            <a:r>
              <a:rPr lang="en-US" altLang="zh-CN" i="1" smtClean="0"/>
              <a:t>r(t)</a:t>
            </a:r>
            <a:r>
              <a:rPr lang="zh-CN" altLang="en-US" smtClean="0"/>
              <a:t>中包括信号和噪声两部分时，滤波器的输出电压</a:t>
            </a:r>
            <a:r>
              <a:rPr lang="en-US" altLang="zh-CN" i="1" smtClean="0"/>
              <a:t>y(t)</a:t>
            </a:r>
            <a:r>
              <a:rPr lang="zh-CN" altLang="en-US" smtClean="0"/>
              <a:t>中也包含相应的输出信号</a:t>
            </a:r>
            <a:r>
              <a:rPr lang="en-US" altLang="zh-CN" i="1" smtClean="0"/>
              <a:t>s</a:t>
            </a:r>
            <a:r>
              <a:rPr lang="en-US" altLang="zh-CN" baseline="-25000" smtClean="0"/>
              <a:t>o</a:t>
            </a:r>
            <a:r>
              <a:rPr lang="en-US" altLang="zh-CN" smtClean="0"/>
              <a:t>(</a:t>
            </a:r>
            <a:r>
              <a:rPr lang="en-US" altLang="zh-CN" i="1" smtClean="0"/>
              <a:t>t</a:t>
            </a:r>
            <a:r>
              <a:rPr lang="en-US" altLang="zh-CN" smtClean="0"/>
              <a:t>)</a:t>
            </a:r>
            <a:r>
              <a:rPr lang="zh-CN" altLang="en-US" smtClean="0"/>
              <a:t>和输出噪声</a:t>
            </a:r>
            <a:r>
              <a:rPr lang="en-US" altLang="zh-CN" i="1" smtClean="0"/>
              <a:t>n</a:t>
            </a:r>
            <a:r>
              <a:rPr lang="en-US" altLang="zh-CN" baseline="-25000" smtClean="0"/>
              <a:t>o</a:t>
            </a:r>
            <a:r>
              <a:rPr lang="en-US" altLang="zh-CN" smtClean="0"/>
              <a:t>(</a:t>
            </a:r>
            <a:r>
              <a:rPr lang="en-US" altLang="zh-CN" i="1" smtClean="0"/>
              <a:t>t</a:t>
            </a:r>
            <a:r>
              <a:rPr lang="en-US" altLang="zh-CN" smtClean="0"/>
              <a:t>)</a:t>
            </a:r>
            <a:r>
              <a:rPr lang="zh-CN" altLang="en-US" smtClean="0"/>
              <a:t>两部分，即</a:t>
            </a:r>
          </a:p>
          <a:p>
            <a:pPr lvl="2" eaLnBrk="1" hangingPunct="1">
              <a:lnSpc>
                <a:spcPct val="110000"/>
              </a:lnSpc>
            </a:pPr>
            <a:endParaRPr lang="zh-CN" altLang="en-US" smtClean="0"/>
          </a:p>
          <a:p>
            <a:pPr lvl="2" eaLnBrk="1" hangingPunct="1">
              <a:lnSpc>
                <a:spcPct val="110000"/>
              </a:lnSpc>
              <a:buFont typeface="Wingdings" pitchFamily="2" charset="2"/>
              <a:buNone/>
            </a:pPr>
            <a:r>
              <a:rPr lang="zh-CN" altLang="en-US" smtClean="0"/>
              <a:t>	</a:t>
            </a:r>
            <a:r>
              <a:rPr lang="en-US" altLang="zh-CN" smtClean="0"/>
              <a:t>	</a:t>
            </a:r>
            <a:r>
              <a:rPr lang="zh-CN" altLang="en-US" smtClean="0"/>
              <a:t>式中</a:t>
            </a:r>
          </a:p>
        </p:txBody>
      </p:sp>
      <p:sp>
        <p:nvSpPr>
          <p:cNvPr id="53253" name="Rectangle 5"/>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1684" name="Object 4"/>
          <p:cNvGraphicFramePr>
            <a:graphicFrameLocks noChangeAspect="1"/>
          </p:cNvGraphicFramePr>
          <p:nvPr/>
        </p:nvGraphicFramePr>
        <p:xfrm>
          <a:off x="3132138" y="3314700"/>
          <a:ext cx="2579687" cy="495300"/>
        </p:xfrm>
        <a:graphic>
          <a:graphicData uri="http://schemas.openxmlformats.org/presentationml/2006/ole">
            <mc:AlternateContent xmlns:mc="http://schemas.openxmlformats.org/markup-compatibility/2006">
              <mc:Choice xmlns:v="urn:schemas-microsoft-com:vml" Requires="v">
                <p:oleObj spid="_x0000_s53301" name="公式" r:id="rId3" imgW="1193800" imgH="228600" progId="Equation.3">
                  <p:embed/>
                </p:oleObj>
              </mc:Choice>
              <mc:Fallback>
                <p:oleObj name="公式" r:id="rId3" imgW="11938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3314700"/>
                        <a:ext cx="2579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5" name="Rectangle 7"/>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1686" name="Object 6"/>
          <p:cNvGraphicFramePr>
            <a:graphicFrameLocks noChangeAspect="1"/>
          </p:cNvGraphicFramePr>
          <p:nvPr/>
        </p:nvGraphicFramePr>
        <p:xfrm>
          <a:off x="4032250" y="4059238"/>
          <a:ext cx="3106738" cy="577850"/>
        </p:xfrm>
        <a:graphic>
          <a:graphicData uri="http://schemas.openxmlformats.org/presentationml/2006/ole">
            <mc:AlternateContent xmlns:mc="http://schemas.openxmlformats.org/markup-compatibility/2006">
              <mc:Choice xmlns:v="urn:schemas-microsoft-com:vml" Requires="v">
                <p:oleObj spid="_x0000_s53302" name="公式" r:id="rId5" imgW="1790700" imgH="330200" progId="Equation.3">
                  <p:embed/>
                </p:oleObj>
              </mc:Choice>
              <mc:Fallback>
                <p:oleObj name="公式" r:id="rId5" imgW="1790700" imgH="330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2250" y="4059238"/>
                        <a:ext cx="31067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Effect transition="in" filter="wipe(up)">
                                      <p:cBhvr>
                                        <p:cTn id="7" dur="500"/>
                                        <p:tgtEl>
                                          <p:spTgt spid="716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wipe(up)">
                                      <p:cBhvr>
                                        <p:cTn id="12" dur="500"/>
                                        <p:tgtEl>
                                          <p:spTgt spid="71684"/>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71683">
                                            <p:txEl>
                                              <p:pRg st="3" end="3"/>
                                            </p:txEl>
                                          </p:spTgt>
                                        </p:tgtEl>
                                        <p:attrNameLst>
                                          <p:attrName>style.visibility</p:attrName>
                                        </p:attrNameLst>
                                      </p:cBhvr>
                                      <p:to>
                                        <p:strVal val="visible"/>
                                      </p:to>
                                    </p:set>
                                    <p:animEffect transition="in" filter="wipe(up)">
                                      <p:cBhvr>
                                        <p:cTn id="16" dur="500"/>
                                        <p:tgtEl>
                                          <p:spTgt spid="71683">
                                            <p:txEl>
                                              <p:pRg st="3" end="3"/>
                                            </p:txEl>
                                          </p:spTgt>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71686"/>
                                        </p:tgtEl>
                                        <p:attrNameLst>
                                          <p:attrName>style.visibility</p:attrName>
                                        </p:attrNameLst>
                                      </p:cBhvr>
                                      <p:to>
                                        <p:strVal val="visible"/>
                                      </p:to>
                                    </p:set>
                                    <p:animEffect transition="in" filter="wipe(up)">
                                      <p:cBhvr>
                                        <p:cTn id="20" dur="500"/>
                                        <p:tgtEl>
                                          <p:spTgt spid="71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7B53160C-A308-4325-9E76-414331980BF6}" type="slidenum">
              <a:rPr lang="en-US" altLang="zh-CN" sz="1400" b="0" smtClean="0">
                <a:latin typeface="Tahoma" pitchFamily="34" charset="0"/>
                <a:ea typeface="宋体" charset="-122"/>
              </a:rPr>
              <a:pPr eaLnBrk="1" hangingPunct="1">
                <a:spcBef>
                  <a:spcPct val="0"/>
                </a:spcBef>
                <a:buClrTx/>
                <a:buSzTx/>
                <a:buFontTx/>
                <a:buNone/>
              </a:pPr>
              <a:t>48</a:t>
            </a:fld>
            <a:endParaRPr lang="en-US" altLang="zh-CN" sz="1400" b="0" smtClean="0">
              <a:latin typeface="Tahoma" pitchFamily="34" charset="0"/>
              <a:ea typeface="宋体" charset="-122"/>
            </a:endParaRPr>
          </a:p>
        </p:txBody>
      </p:sp>
      <p:sp>
        <p:nvSpPr>
          <p:cNvPr id="72707" name="Rectangle 3"/>
          <p:cNvSpPr>
            <a:spLocks noGrp="1" noChangeArrowheads="1"/>
          </p:cNvSpPr>
          <p:nvPr>
            <p:ph type="body" idx="1"/>
          </p:nvPr>
        </p:nvSpPr>
        <p:spPr>
          <a:xfrm>
            <a:off x="522288" y="1179513"/>
            <a:ext cx="8621712" cy="5678487"/>
          </a:xfrm>
        </p:spPr>
        <p:txBody>
          <a:bodyPr/>
          <a:lstStyle/>
          <a:p>
            <a:pPr lvl="1" eaLnBrk="1" hangingPunct="1"/>
            <a:r>
              <a:rPr lang="zh-CN" altLang="en-US" smtClean="0">
                <a:solidFill>
                  <a:srgbClr val="0000FF"/>
                </a:solidFill>
              </a:rPr>
              <a:t>输出噪声功率</a:t>
            </a:r>
          </a:p>
          <a:p>
            <a:pPr lvl="2" eaLnBrk="1" hangingPunct="1">
              <a:buFont typeface="Wingdings" pitchFamily="2" charset="2"/>
              <a:buNone/>
            </a:pPr>
            <a:r>
              <a:rPr lang="zh-CN" altLang="en-US" sz="2200" smtClean="0"/>
              <a:t>由</a:t>
            </a:r>
          </a:p>
          <a:p>
            <a:pPr lvl="2" eaLnBrk="1" hangingPunct="1">
              <a:lnSpc>
                <a:spcPct val="130000"/>
              </a:lnSpc>
              <a:buFont typeface="Wingdings" pitchFamily="2" charset="2"/>
              <a:buNone/>
            </a:pPr>
            <a:r>
              <a:rPr lang="zh-CN" altLang="en-US" sz="2200" smtClean="0"/>
              <a:t>这时的输出噪声功率</a:t>
            </a:r>
            <a:r>
              <a:rPr lang="en-US" altLang="zh-CN" sz="2200" i="1" smtClean="0"/>
              <a:t>N</a:t>
            </a:r>
            <a:r>
              <a:rPr lang="en-US" altLang="zh-CN" sz="2200" i="1" baseline="-25000" smtClean="0"/>
              <a:t>o</a:t>
            </a:r>
            <a:r>
              <a:rPr lang="zh-CN" altLang="en-US" sz="2200" smtClean="0"/>
              <a:t>等于</a:t>
            </a:r>
          </a:p>
          <a:p>
            <a:pPr lvl="2" eaLnBrk="1" hangingPunct="1">
              <a:lnSpc>
                <a:spcPct val="110000"/>
              </a:lnSpc>
              <a:buFont typeface="Wingdings" pitchFamily="2" charset="2"/>
              <a:buNone/>
            </a:pPr>
            <a:endParaRPr lang="zh-CN" altLang="en-US" smtClean="0"/>
          </a:p>
          <a:p>
            <a:pPr lvl="1" eaLnBrk="1" hangingPunct="1">
              <a:lnSpc>
                <a:spcPct val="110000"/>
              </a:lnSpc>
            </a:pPr>
            <a:r>
              <a:rPr lang="zh-CN" altLang="en-US" smtClean="0">
                <a:solidFill>
                  <a:srgbClr val="0000FF"/>
                </a:solidFill>
              </a:rPr>
              <a:t>输出信噪比</a:t>
            </a:r>
          </a:p>
          <a:p>
            <a:pPr lvl="2" eaLnBrk="1" hangingPunct="1">
              <a:lnSpc>
                <a:spcPct val="110000"/>
              </a:lnSpc>
              <a:buFont typeface="Wingdings" pitchFamily="2" charset="2"/>
              <a:buNone/>
            </a:pPr>
            <a:r>
              <a:rPr lang="zh-CN" altLang="en-US" sz="2200" smtClean="0"/>
              <a:t>在抽样时刻</a:t>
            </a:r>
            <a:r>
              <a:rPr lang="en-US" altLang="zh-CN" sz="2200" i="1" smtClean="0"/>
              <a:t>t</a:t>
            </a:r>
            <a:r>
              <a:rPr lang="en-US" altLang="zh-CN" sz="2200" i="1" baseline="-25000" smtClean="0"/>
              <a:t>0</a:t>
            </a:r>
            <a:r>
              <a:rPr lang="zh-CN" altLang="en-US" sz="2200" smtClean="0"/>
              <a:t>上，输出信号瞬时功率与噪声平均功率之比为</a:t>
            </a:r>
            <a:endParaRPr lang="en-US" altLang="zh-CN" sz="2200" smtClean="0"/>
          </a:p>
          <a:p>
            <a:pPr lvl="2" eaLnBrk="1" hangingPunct="1">
              <a:lnSpc>
                <a:spcPct val="110000"/>
              </a:lnSpc>
              <a:buFont typeface="Wingdings" pitchFamily="2" charset="2"/>
              <a:buNone/>
            </a:pPr>
            <a:endParaRPr lang="en-US" altLang="zh-CN" sz="2200" smtClean="0"/>
          </a:p>
          <a:p>
            <a:pPr lvl="2" eaLnBrk="1" hangingPunct="1">
              <a:lnSpc>
                <a:spcPct val="110000"/>
              </a:lnSpc>
              <a:buFont typeface="Wingdings" pitchFamily="2" charset="2"/>
              <a:buNone/>
            </a:pPr>
            <a:endParaRPr lang="en-US" altLang="zh-CN" sz="2200" smtClean="0"/>
          </a:p>
          <a:p>
            <a:pPr lvl="2" eaLnBrk="1" hangingPunct="1">
              <a:lnSpc>
                <a:spcPct val="110000"/>
              </a:lnSpc>
              <a:buFont typeface="Wingdings" pitchFamily="2" charset="2"/>
              <a:buNone/>
            </a:pPr>
            <a:endParaRPr lang="en-US" altLang="zh-CN" sz="2200" smtClean="0"/>
          </a:p>
          <a:p>
            <a:pPr lvl="2" eaLnBrk="1" hangingPunct="1">
              <a:lnSpc>
                <a:spcPct val="110000"/>
              </a:lnSpc>
              <a:buFont typeface="Wingdings" pitchFamily="2" charset="2"/>
              <a:buNone/>
            </a:pPr>
            <a:endParaRPr lang="en-US" altLang="zh-CN" sz="2200" smtClean="0"/>
          </a:p>
          <a:p>
            <a:pPr lvl="1" eaLnBrk="1" hangingPunct="1">
              <a:lnSpc>
                <a:spcPct val="110000"/>
              </a:lnSpc>
              <a:buFont typeface="Wingdings" pitchFamily="2" charset="2"/>
              <a:buNone/>
            </a:pPr>
            <a:r>
              <a:rPr lang="zh-CN" altLang="en-US" smtClean="0">
                <a:solidFill>
                  <a:srgbClr val="0000FF"/>
                </a:solidFill>
              </a:rPr>
              <a:t>匹配滤波器就要求其的 </a:t>
            </a:r>
            <a:r>
              <a:rPr lang="en-US" altLang="zh-CN" i="1" smtClean="0">
                <a:solidFill>
                  <a:srgbClr val="0000FF"/>
                </a:solidFill>
              </a:rPr>
              <a:t>H</a:t>
            </a:r>
            <a:r>
              <a:rPr lang="en-US" altLang="zh-CN" smtClean="0">
                <a:solidFill>
                  <a:srgbClr val="0000FF"/>
                </a:solidFill>
              </a:rPr>
              <a:t>(</a:t>
            </a:r>
            <a:r>
              <a:rPr lang="en-US" altLang="zh-CN" i="1" smtClean="0">
                <a:solidFill>
                  <a:srgbClr val="0000FF"/>
                </a:solidFill>
              </a:rPr>
              <a:t>f</a:t>
            </a:r>
            <a:r>
              <a:rPr lang="en-US" altLang="zh-CN" smtClean="0">
                <a:solidFill>
                  <a:srgbClr val="0000FF"/>
                </a:solidFill>
              </a:rPr>
              <a:t>)</a:t>
            </a:r>
            <a:r>
              <a:rPr lang="zh-CN" altLang="en-US" smtClean="0">
                <a:solidFill>
                  <a:srgbClr val="0000FF"/>
                </a:solidFill>
              </a:rPr>
              <a:t> 使上式 </a:t>
            </a:r>
            <a:r>
              <a:rPr lang="en-US" altLang="zh-CN" i="1" smtClean="0">
                <a:solidFill>
                  <a:srgbClr val="0000FF"/>
                </a:solidFill>
              </a:rPr>
              <a:t>r</a:t>
            </a:r>
            <a:r>
              <a:rPr lang="en-US" altLang="zh-CN" baseline="-25000" smtClean="0">
                <a:solidFill>
                  <a:srgbClr val="0000FF"/>
                </a:solidFill>
              </a:rPr>
              <a:t>0</a:t>
            </a:r>
            <a:r>
              <a:rPr lang="en-US" altLang="zh-CN" smtClean="0">
                <a:solidFill>
                  <a:srgbClr val="0000FF"/>
                </a:solidFill>
              </a:rPr>
              <a:t> </a:t>
            </a:r>
            <a:r>
              <a:rPr lang="zh-CN" altLang="en-US" smtClean="0">
                <a:solidFill>
                  <a:srgbClr val="0000FF"/>
                </a:solidFill>
              </a:rPr>
              <a:t>取最大值</a:t>
            </a:r>
          </a:p>
        </p:txBody>
      </p:sp>
      <p:graphicFrame>
        <p:nvGraphicFramePr>
          <p:cNvPr id="72708" name="Object 4"/>
          <p:cNvGraphicFramePr>
            <a:graphicFrameLocks noChangeAspect="1"/>
          </p:cNvGraphicFramePr>
          <p:nvPr/>
        </p:nvGraphicFramePr>
        <p:xfrm>
          <a:off x="2457450" y="1673225"/>
          <a:ext cx="5086350" cy="503238"/>
        </p:xfrm>
        <a:graphic>
          <a:graphicData uri="http://schemas.openxmlformats.org/presentationml/2006/ole">
            <mc:AlternateContent xmlns:mc="http://schemas.openxmlformats.org/markup-compatibility/2006">
              <mc:Choice xmlns:v="urn:schemas-microsoft-com:vml" Requires="v">
                <p:oleObj spid="_x0000_s54348" name="公式" r:id="rId3" imgW="2794000" imgH="279400" progId="Equation.3">
                  <p:embed/>
                </p:oleObj>
              </mc:Choice>
              <mc:Fallback>
                <p:oleObj name="公式" r:id="rId3" imgW="2794000" imgH="279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450" y="1673225"/>
                        <a:ext cx="50863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8" name="Rectangle 7"/>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2710" name="Object 6"/>
          <p:cNvGraphicFramePr>
            <a:graphicFrameLocks noChangeAspect="1"/>
          </p:cNvGraphicFramePr>
          <p:nvPr/>
        </p:nvGraphicFramePr>
        <p:xfrm>
          <a:off x="2457450" y="2528888"/>
          <a:ext cx="4725988" cy="728662"/>
        </p:xfrm>
        <a:graphic>
          <a:graphicData uri="http://schemas.openxmlformats.org/presentationml/2006/ole">
            <mc:AlternateContent xmlns:mc="http://schemas.openxmlformats.org/markup-compatibility/2006">
              <mc:Choice xmlns:v="urn:schemas-microsoft-com:vml" Requires="v">
                <p:oleObj spid="_x0000_s54349" name="公式" r:id="rId5" imgW="2654300" imgH="406400" progId="Equation.3">
                  <p:embed/>
                </p:oleObj>
              </mc:Choice>
              <mc:Fallback>
                <p:oleObj name="公式" r:id="rId5" imgW="2654300" imgH="406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7450" y="2528888"/>
                        <a:ext cx="4725988"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80" name="Rectangle 9"/>
          <p:cNvSpPr>
            <a:spLocks noChangeArrowheads="1"/>
          </p:cNvSpPr>
          <p:nvPr/>
        </p:nvSpPr>
        <p:spPr bwMode="auto">
          <a:xfrm>
            <a:off x="0"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2712" name="Object 8"/>
          <p:cNvGraphicFramePr>
            <a:graphicFrameLocks noChangeAspect="1"/>
          </p:cNvGraphicFramePr>
          <p:nvPr/>
        </p:nvGraphicFramePr>
        <p:xfrm>
          <a:off x="2366963" y="4033838"/>
          <a:ext cx="4545012" cy="1474787"/>
        </p:xfrm>
        <a:graphic>
          <a:graphicData uri="http://schemas.openxmlformats.org/presentationml/2006/ole">
            <mc:AlternateContent xmlns:mc="http://schemas.openxmlformats.org/markup-compatibility/2006">
              <mc:Choice xmlns:v="urn:schemas-microsoft-com:vml" Requires="v">
                <p:oleObj spid="_x0000_s54350" name="公式" r:id="rId7" imgW="2463800" imgH="800100" progId="Equation.3">
                  <p:embed/>
                </p:oleObj>
              </mc:Choice>
              <mc:Fallback>
                <p:oleObj name="公式" r:id="rId7" imgW="2463800" imgH="8001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6963" y="4033838"/>
                        <a:ext cx="4545012"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animEffect transition="in" filter="wipe(left)">
                                      <p:cBhvr>
                                        <p:cTn id="7" dur="500"/>
                                        <p:tgtEl>
                                          <p:spTgt spid="727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2708"/>
                                        </p:tgtEl>
                                        <p:attrNameLst>
                                          <p:attrName>style.visibility</p:attrName>
                                        </p:attrNameLst>
                                      </p:cBhvr>
                                      <p:to>
                                        <p:strVal val="visible"/>
                                      </p:to>
                                    </p:set>
                                    <p:animEffect transition="in" filter="wipe(left)">
                                      <p:cBhvr>
                                        <p:cTn id="12" dur="500"/>
                                        <p:tgtEl>
                                          <p:spTgt spid="727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wipe(left)">
                                      <p:cBhvr>
                                        <p:cTn id="17" dur="500"/>
                                        <p:tgtEl>
                                          <p:spTgt spid="727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2710"/>
                                        </p:tgtEl>
                                        <p:attrNameLst>
                                          <p:attrName>style.visibility</p:attrName>
                                        </p:attrNameLst>
                                      </p:cBhvr>
                                      <p:to>
                                        <p:strVal val="visible"/>
                                      </p:to>
                                    </p:set>
                                    <p:animEffect transition="in" filter="wipe(left)">
                                      <p:cBhvr>
                                        <p:cTn id="22" dur="500"/>
                                        <p:tgtEl>
                                          <p:spTgt spid="727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2707">
                                            <p:txEl>
                                              <p:pRg st="4" end="4"/>
                                            </p:txEl>
                                          </p:spTgt>
                                        </p:tgtEl>
                                        <p:attrNameLst>
                                          <p:attrName>style.visibility</p:attrName>
                                        </p:attrNameLst>
                                      </p:cBhvr>
                                      <p:to>
                                        <p:strVal val="visible"/>
                                      </p:to>
                                    </p:set>
                                    <p:animEffect transition="in" filter="wipe(left)">
                                      <p:cBhvr>
                                        <p:cTn id="27" dur="500"/>
                                        <p:tgtEl>
                                          <p:spTgt spid="727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2707">
                                            <p:txEl>
                                              <p:pRg st="5" end="5"/>
                                            </p:txEl>
                                          </p:spTgt>
                                        </p:tgtEl>
                                        <p:attrNameLst>
                                          <p:attrName>style.visibility</p:attrName>
                                        </p:attrNameLst>
                                      </p:cBhvr>
                                      <p:to>
                                        <p:strVal val="visible"/>
                                      </p:to>
                                    </p:set>
                                    <p:animEffect transition="in" filter="wipe(left)">
                                      <p:cBhvr>
                                        <p:cTn id="32" dur="500"/>
                                        <p:tgtEl>
                                          <p:spTgt spid="727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2712"/>
                                        </p:tgtEl>
                                        <p:attrNameLst>
                                          <p:attrName>style.visibility</p:attrName>
                                        </p:attrNameLst>
                                      </p:cBhvr>
                                      <p:to>
                                        <p:strVal val="visible"/>
                                      </p:to>
                                    </p:set>
                                    <p:animEffect transition="in" filter="wipe(left)">
                                      <p:cBhvr>
                                        <p:cTn id="37" dur="500"/>
                                        <p:tgtEl>
                                          <p:spTgt spid="727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2707">
                                            <p:txEl>
                                              <p:pRg st="10" end="10"/>
                                            </p:txEl>
                                          </p:spTgt>
                                        </p:tgtEl>
                                        <p:attrNameLst>
                                          <p:attrName>style.visibility</p:attrName>
                                        </p:attrNameLst>
                                      </p:cBhvr>
                                      <p:to>
                                        <p:strVal val="visible"/>
                                      </p:to>
                                    </p:set>
                                    <p:animEffect transition="in" filter="wipe(left)">
                                      <p:cBhvr>
                                        <p:cTn id="42" dur="500"/>
                                        <p:tgtEl>
                                          <p:spTgt spid="7270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5C231211-9FF1-451E-95DD-69919390DA99}" type="slidenum">
              <a:rPr lang="en-US" altLang="zh-CN" sz="1400" b="0" smtClean="0">
                <a:latin typeface="Tahoma" pitchFamily="34" charset="0"/>
                <a:ea typeface="宋体" charset="-122"/>
              </a:rPr>
              <a:pPr eaLnBrk="1" hangingPunct="1">
                <a:spcBef>
                  <a:spcPct val="0"/>
                </a:spcBef>
                <a:buClrTx/>
                <a:buSzTx/>
                <a:buFontTx/>
                <a:buNone/>
              </a:pPr>
              <a:t>49</a:t>
            </a:fld>
            <a:endParaRPr lang="en-US" altLang="zh-CN" sz="1400" b="0" smtClean="0">
              <a:latin typeface="Tahoma" pitchFamily="34" charset="0"/>
              <a:ea typeface="宋体" charset="-122"/>
            </a:endParaRPr>
          </a:p>
        </p:txBody>
      </p:sp>
      <p:sp>
        <p:nvSpPr>
          <p:cNvPr id="73731" name="Rectangle 3"/>
          <p:cNvSpPr>
            <a:spLocks noGrp="1" noChangeArrowheads="1"/>
          </p:cNvSpPr>
          <p:nvPr>
            <p:ph type="body" idx="1"/>
          </p:nvPr>
        </p:nvSpPr>
        <p:spPr/>
        <p:txBody>
          <a:bodyPr/>
          <a:lstStyle/>
          <a:p>
            <a:pPr lvl="1" eaLnBrk="1" hangingPunct="1"/>
            <a:r>
              <a:rPr lang="zh-CN" altLang="en-US" smtClean="0">
                <a:solidFill>
                  <a:srgbClr val="0000FF"/>
                </a:solidFill>
              </a:rPr>
              <a:t>匹配滤波器的传输特性</a:t>
            </a:r>
            <a:r>
              <a:rPr lang="zh-CN" altLang="en-US" smtClean="0"/>
              <a:t>：</a:t>
            </a:r>
          </a:p>
          <a:p>
            <a:pPr lvl="2" eaLnBrk="1" hangingPunct="1">
              <a:buFont typeface="Wingdings" pitchFamily="2" charset="2"/>
              <a:buNone/>
            </a:pPr>
            <a:r>
              <a:rPr lang="zh-CN" altLang="en-US" sz="2200" smtClean="0"/>
              <a:t>利用施瓦兹不等式求</a:t>
            </a:r>
            <a:r>
              <a:rPr lang="zh-CN" altLang="en-US" smtClean="0"/>
              <a:t> </a:t>
            </a:r>
            <a:r>
              <a:rPr lang="en-US" altLang="zh-CN" i="1" smtClean="0"/>
              <a:t>r</a:t>
            </a:r>
            <a:r>
              <a:rPr lang="en-US" altLang="zh-CN" i="1" baseline="-25000" smtClean="0"/>
              <a:t>0</a:t>
            </a:r>
            <a:r>
              <a:rPr lang="zh-CN" altLang="en-US" smtClean="0"/>
              <a:t>的最大值</a:t>
            </a:r>
          </a:p>
          <a:p>
            <a:pPr lvl="2" eaLnBrk="1" hangingPunct="1">
              <a:buFont typeface="Wingdings" pitchFamily="2" charset="2"/>
              <a:buNone/>
            </a:pPr>
            <a:endParaRPr lang="zh-CN" altLang="en-US" smtClean="0"/>
          </a:p>
          <a:p>
            <a:pPr lvl="2" eaLnBrk="1" hangingPunct="1">
              <a:buFont typeface="Wingdings" pitchFamily="2" charset="2"/>
              <a:buNone/>
            </a:pPr>
            <a:endParaRPr lang="en-US" altLang="zh-CN" sz="2200" smtClean="0"/>
          </a:p>
          <a:p>
            <a:pPr lvl="2" eaLnBrk="1" hangingPunct="1">
              <a:buFont typeface="Wingdings" pitchFamily="2" charset="2"/>
              <a:buNone/>
            </a:pPr>
            <a:r>
              <a:rPr lang="zh-CN" altLang="en-US" sz="2200" smtClean="0"/>
              <a:t>若</a:t>
            </a:r>
          </a:p>
          <a:p>
            <a:pPr lvl="2" eaLnBrk="1" hangingPunct="1">
              <a:buFont typeface="Wingdings" pitchFamily="2" charset="2"/>
              <a:buNone/>
            </a:pPr>
            <a:r>
              <a:rPr lang="zh-CN" altLang="en-US" sz="2200" smtClean="0"/>
              <a:t>其中</a:t>
            </a:r>
            <a:r>
              <a:rPr lang="en-US" altLang="zh-CN" sz="2200" i="1" smtClean="0"/>
              <a:t>k</a:t>
            </a:r>
            <a:r>
              <a:rPr lang="zh-CN" altLang="en-US" sz="2200" smtClean="0"/>
              <a:t>为任意常数，则上式的等号成立。</a:t>
            </a:r>
          </a:p>
          <a:p>
            <a:pPr lvl="2" eaLnBrk="1" hangingPunct="1">
              <a:buFont typeface="Wingdings" pitchFamily="2" charset="2"/>
              <a:buNone/>
            </a:pPr>
            <a:r>
              <a:rPr lang="zh-CN" altLang="en-US" sz="2200" smtClean="0"/>
              <a:t>将上信噪比式右端的分子看作是上式的左端，并令</a:t>
            </a:r>
          </a:p>
          <a:p>
            <a:pPr lvl="2" eaLnBrk="1" hangingPunct="1">
              <a:buFont typeface="Wingdings" pitchFamily="2" charset="2"/>
              <a:buNone/>
            </a:pPr>
            <a:endParaRPr lang="zh-CN" altLang="en-US" sz="2200" smtClean="0"/>
          </a:p>
          <a:p>
            <a:pPr lvl="2" eaLnBrk="1" hangingPunct="1">
              <a:buFont typeface="Wingdings" pitchFamily="2" charset="2"/>
              <a:buNone/>
            </a:pPr>
            <a:r>
              <a:rPr lang="zh-CN" altLang="en-US" sz="2200" smtClean="0"/>
              <a:t>则有</a:t>
            </a:r>
          </a:p>
          <a:p>
            <a:pPr lvl="2" eaLnBrk="1" hangingPunct="1">
              <a:buFont typeface="Wingdings" pitchFamily="2" charset="2"/>
              <a:buNone/>
            </a:pPr>
            <a:endParaRPr lang="zh-CN" altLang="en-US" sz="2200" smtClean="0"/>
          </a:p>
          <a:p>
            <a:pPr lvl="2" eaLnBrk="1" hangingPunct="1">
              <a:buFont typeface="Wingdings" pitchFamily="2" charset="2"/>
              <a:buNone/>
            </a:pPr>
            <a:endParaRPr lang="zh-CN" altLang="en-US" sz="2200" smtClean="0"/>
          </a:p>
          <a:p>
            <a:pPr lvl="2" eaLnBrk="1" hangingPunct="1">
              <a:buFont typeface="Wingdings" pitchFamily="2" charset="2"/>
              <a:buNone/>
            </a:pPr>
            <a:endParaRPr lang="zh-CN" altLang="en-US" sz="2200" smtClean="0"/>
          </a:p>
          <a:p>
            <a:pPr lvl="2" eaLnBrk="1" hangingPunct="1">
              <a:buFont typeface="Wingdings" pitchFamily="2" charset="2"/>
              <a:buNone/>
            </a:pPr>
            <a:r>
              <a:rPr lang="zh-CN" altLang="en-US" sz="2200" smtClean="0"/>
              <a:t>式中 </a:t>
            </a:r>
          </a:p>
        </p:txBody>
      </p:sp>
      <p:sp>
        <p:nvSpPr>
          <p:cNvPr id="55301" name="Rectangle 5"/>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3732" name="Object 4"/>
          <p:cNvGraphicFramePr>
            <a:graphicFrameLocks noChangeAspect="1"/>
          </p:cNvGraphicFramePr>
          <p:nvPr/>
        </p:nvGraphicFramePr>
        <p:xfrm>
          <a:off x="2681288" y="2079625"/>
          <a:ext cx="4995862" cy="704850"/>
        </p:xfrm>
        <a:graphic>
          <a:graphicData uri="http://schemas.openxmlformats.org/presentationml/2006/ole">
            <mc:AlternateContent xmlns:mc="http://schemas.openxmlformats.org/markup-compatibility/2006">
              <mc:Choice xmlns:v="urn:schemas-microsoft-com:vml" Requires="v">
                <p:oleObj spid="_x0000_s55421" name="公式" r:id="rId3" imgW="2908300" imgH="406400" progId="Equation.3">
                  <p:embed/>
                </p:oleObj>
              </mc:Choice>
              <mc:Fallback>
                <p:oleObj name="公式" r:id="rId3" imgW="2908300" imgH="406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288" y="2079625"/>
                        <a:ext cx="49958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3734" name="Object 6"/>
          <p:cNvGraphicFramePr>
            <a:graphicFrameLocks noChangeAspect="1"/>
          </p:cNvGraphicFramePr>
          <p:nvPr/>
        </p:nvGraphicFramePr>
        <p:xfrm>
          <a:off x="2697163" y="2914650"/>
          <a:ext cx="1889125" cy="400050"/>
        </p:xfrm>
        <a:graphic>
          <a:graphicData uri="http://schemas.openxmlformats.org/presentationml/2006/ole">
            <mc:AlternateContent xmlns:mc="http://schemas.openxmlformats.org/markup-compatibility/2006">
              <mc:Choice xmlns:v="urn:schemas-microsoft-com:vml" Requires="v">
                <p:oleObj spid="_x0000_s55422" name="公式" r:id="rId5" imgW="927100" imgH="228600" progId="Equation.3">
                  <p:embed/>
                </p:oleObj>
              </mc:Choice>
              <mc:Fallback>
                <p:oleObj name="公式" r:id="rId5" imgW="9271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7163" y="2914650"/>
                        <a:ext cx="1889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5"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3736" name="Object 8"/>
          <p:cNvGraphicFramePr>
            <a:graphicFrameLocks noChangeAspect="1"/>
          </p:cNvGraphicFramePr>
          <p:nvPr/>
        </p:nvGraphicFramePr>
        <p:xfrm>
          <a:off x="2592388" y="4194175"/>
          <a:ext cx="4500562" cy="434975"/>
        </p:xfrm>
        <a:graphic>
          <a:graphicData uri="http://schemas.openxmlformats.org/presentationml/2006/ole">
            <mc:AlternateContent xmlns:mc="http://schemas.openxmlformats.org/markup-compatibility/2006">
              <mc:Choice xmlns:v="urn:schemas-microsoft-com:vml" Requires="v">
                <p:oleObj spid="_x0000_s55423" name="公式" r:id="rId7" imgW="2362200" imgH="228600" progId="Equation.3">
                  <p:embed/>
                </p:oleObj>
              </mc:Choice>
              <mc:Fallback>
                <p:oleObj name="公式" r:id="rId7" imgW="23622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2388" y="4194175"/>
                        <a:ext cx="45005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7" name="Rectangle 11"/>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3738" name="Object 10"/>
          <p:cNvGraphicFramePr>
            <a:graphicFrameLocks noChangeAspect="1"/>
          </p:cNvGraphicFramePr>
          <p:nvPr/>
        </p:nvGraphicFramePr>
        <p:xfrm>
          <a:off x="2546350" y="4733925"/>
          <a:ext cx="6075363" cy="1323975"/>
        </p:xfrm>
        <a:graphic>
          <a:graphicData uri="http://schemas.openxmlformats.org/presentationml/2006/ole">
            <mc:AlternateContent xmlns:mc="http://schemas.openxmlformats.org/markup-compatibility/2006">
              <mc:Choice xmlns:v="urn:schemas-microsoft-com:vml" Requires="v">
                <p:oleObj spid="_x0000_s55424" name="公式" r:id="rId9" imgW="3276600" imgH="711200" progId="Equation.3">
                  <p:embed/>
                </p:oleObj>
              </mc:Choice>
              <mc:Fallback>
                <p:oleObj name="公式" r:id="rId9" imgW="3276600" imgH="7112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6350" y="4733925"/>
                        <a:ext cx="60753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3740" name="Object 12"/>
          <p:cNvGraphicFramePr>
            <a:graphicFrameLocks noChangeAspect="1"/>
          </p:cNvGraphicFramePr>
          <p:nvPr/>
        </p:nvGraphicFramePr>
        <p:xfrm>
          <a:off x="2816225" y="6129338"/>
          <a:ext cx="1890713" cy="574675"/>
        </p:xfrm>
        <a:graphic>
          <a:graphicData uri="http://schemas.openxmlformats.org/presentationml/2006/ole">
            <mc:AlternateContent xmlns:mc="http://schemas.openxmlformats.org/markup-compatibility/2006">
              <mc:Choice xmlns:v="urn:schemas-microsoft-com:vml" Requires="v">
                <p:oleObj spid="_x0000_s55425" name="公式" r:id="rId11" imgW="1091726" imgH="330057" progId="Equation.3">
                  <p:embed/>
                </p:oleObj>
              </mc:Choice>
              <mc:Fallback>
                <p:oleObj name="公式" r:id="rId11" imgW="1091726" imgH="330057"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6225" y="6129338"/>
                        <a:ext cx="18907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wipe(left)">
                                      <p:cBhvr>
                                        <p:cTn id="7" dur="500"/>
                                        <p:tgtEl>
                                          <p:spTgt spid="737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3732"/>
                                        </p:tgtEl>
                                        <p:attrNameLst>
                                          <p:attrName>style.visibility</p:attrName>
                                        </p:attrNameLst>
                                      </p:cBhvr>
                                      <p:to>
                                        <p:strVal val="visible"/>
                                      </p:to>
                                    </p:set>
                                    <p:animEffect transition="in" filter="wipe(left)">
                                      <p:cBhvr>
                                        <p:cTn id="12" dur="500"/>
                                        <p:tgtEl>
                                          <p:spTgt spid="737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3731">
                                            <p:txEl>
                                              <p:pRg st="4" end="4"/>
                                            </p:txEl>
                                          </p:spTgt>
                                        </p:tgtEl>
                                        <p:attrNameLst>
                                          <p:attrName>style.visibility</p:attrName>
                                        </p:attrNameLst>
                                      </p:cBhvr>
                                      <p:to>
                                        <p:strVal val="visible"/>
                                      </p:to>
                                    </p:set>
                                    <p:animEffect transition="in" filter="wipe(left)">
                                      <p:cBhvr>
                                        <p:cTn id="17" dur="500"/>
                                        <p:tgtEl>
                                          <p:spTgt spid="73731">
                                            <p:txEl>
                                              <p:pRg st="4" end="4"/>
                                            </p:txEl>
                                          </p:spTgt>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73734"/>
                                        </p:tgtEl>
                                        <p:attrNameLst>
                                          <p:attrName>style.visibility</p:attrName>
                                        </p:attrNameLst>
                                      </p:cBhvr>
                                      <p:to>
                                        <p:strVal val="visible"/>
                                      </p:to>
                                    </p:set>
                                    <p:animEffect transition="in" filter="wipe(left)">
                                      <p:cBhvr>
                                        <p:cTn id="21" dur="500"/>
                                        <p:tgtEl>
                                          <p:spTgt spid="73734"/>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73731">
                                            <p:txEl>
                                              <p:pRg st="5" end="5"/>
                                            </p:txEl>
                                          </p:spTgt>
                                        </p:tgtEl>
                                        <p:attrNameLst>
                                          <p:attrName>style.visibility</p:attrName>
                                        </p:attrNameLst>
                                      </p:cBhvr>
                                      <p:to>
                                        <p:strVal val="visible"/>
                                      </p:to>
                                    </p:set>
                                    <p:animEffect transition="in" filter="wipe(left)">
                                      <p:cBhvr>
                                        <p:cTn id="25" dur="500"/>
                                        <p:tgtEl>
                                          <p:spTgt spid="73731">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73731">
                                            <p:txEl>
                                              <p:pRg st="6" end="6"/>
                                            </p:txEl>
                                          </p:spTgt>
                                        </p:tgtEl>
                                        <p:attrNameLst>
                                          <p:attrName>style.visibility</p:attrName>
                                        </p:attrNameLst>
                                      </p:cBhvr>
                                      <p:to>
                                        <p:strVal val="visible"/>
                                      </p:to>
                                    </p:set>
                                    <p:animEffect transition="in" filter="wipe(left)">
                                      <p:cBhvr>
                                        <p:cTn id="30" dur="500"/>
                                        <p:tgtEl>
                                          <p:spTgt spid="73731">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73736"/>
                                        </p:tgtEl>
                                        <p:attrNameLst>
                                          <p:attrName>style.visibility</p:attrName>
                                        </p:attrNameLst>
                                      </p:cBhvr>
                                      <p:to>
                                        <p:strVal val="visible"/>
                                      </p:to>
                                    </p:set>
                                    <p:animEffect transition="in" filter="wipe(left)">
                                      <p:cBhvr>
                                        <p:cTn id="35" dur="500"/>
                                        <p:tgtEl>
                                          <p:spTgt spid="7373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73731">
                                            <p:txEl>
                                              <p:pRg st="8" end="8"/>
                                            </p:txEl>
                                          </p:spTgt>
                                        </p:tgtEl>
                                        <p:attrNameLst>
                                          <p:attrName>style.visibility</p:attrName>
                                        </p:attrNameLst>
                                      </p:cBhvr>
                                      <p:to>
                                        <p:strVal val="visible"/>
                                      </p:to>
                                    </p:set>
                                    <p:animEffect transition="in" filter="wipe(left)">
                                      <p:cBhvr>
                                        <p:cTn id="40" dur="500"/>
                                        <p:tgtEl>
                                          <p:spTgt spid="73731">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73738"/>
                                        </p:tgtEl>
                                        <p:attrNameLst>
                                          <p:attrName>style.visibility</p:attrName>
                                        </p:attrNameLst>
                                      </p:cBhvr>
                                      <p:to>
                                        <p:strVal val="visible"/>
                                      </p:to>
                                    </p:set>
                                    <p:animEffect transition="in" filter="wipe(left)">
                                      <p:cBhvr>
                                        <p:cTn id="45" dur="500"/>
                                        <p:tgtEl>
                                          <p:spTgt spid="7373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73731">
                                            <p:txEl>
                                              <p:pRg st="12" end="12"/>
                                            </p:txEl>
                                          </p:spTgt>
                                        </p:tgtEl>
                                        <p:attrNameLst>
                                          <p:attrName>style.visibility</p:attrName>
                                        </p:attrNameLst>
                                      </p:cBhvr>
                                      <p:to>
                                        <p:strVal val="visible"/>
                                      </p:to>
                                    </p:set>
                                    <p:animEffect transition="in" filter="wipe(left)">
                                      <p:cBhvr>
                                        <p:cTn id="50" dur="500"/>
                                        <p:tgtEl>
                                          <p:spTgt spid="73731">
                                            <p:txEl>
                                              <p:pRg st="12" end="1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73740"/>
                                        </p:tgtEl>
                                        <p:attrNameLst>
                                          <p:attrName>style.visibility</p:attrName>
                                        </p:attrNameLst>
                                      </p:cBhvr>
                                      <p:to>
                                        <p:strVal val="visible"/>
                                      </p:to>
                                    </p:set>
                                    <p:animEffect transition="in" filter="wipe(left)">
                                      <p:cBhvr>
                                        <p:cTn id="55" dur="500"/>
                                        <p:tgtEl>
                                          <p:spTgt spid="73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E03A2813-FE34-4220-8D4C-DB80E70C2361}" type="slidenum">
              <a:rPr lang="en-US" altLang="zh-CN" sz="1400" b="0" smtClean="0">
                <a:latin typeface="Tahoma" pitchFamily="34" charset="0"/>
                <a:ea typeface="宋体" charset="-122"/>
              </a:rPr>
              <a:pPr eaLnBrk="1" hangingPunct="1">
                <a:spcBef>
                  <a:spcPct val="0"/>
                </a:spcBef>
                <a:buClrTx/>
                <a:buSzTx/>
                <a:buFontTx/>
                <a:buNone/>
              </a:pPr>
              <a:t>5</a:t>
            </a:fld>
            <a:endParaRPr lang="en-US" altLang="zh-CN" sz="1400" b="0" smtClean="0">
              <a:latin typeface="Tahoma" pitchFamily="34" charset="0"/>
              <a:ea typeface="宋体" charset="-122"/>
            </a:endParaRPr>
          </a:p>
        </p:txBody>
      </p:sp>
      <p:sp>
        <p:nvSpPr>
          <p:cNvPr id="26627" name="Rectangle 3"/>
          <p:cNvSpPr>
            <a:spLocks noGrp="1" noChangeArrowheads="1"/>
          </p:cNvSpPr>
          <p:nvPr>
            <p:ph type="body" idx="1"/>
          </p:nvPr>
        </p:nvSpPr>
        <p:spPr>
          <a:xfrm>
            <a:off x="792163" y="1179513"/>
            <a:ext cx="8351837" cy="5678487"/>
          </a:xfrm>
        </p:spPr>
        <p:txBody>
          <a:bodyPr/>
          <a:lstStyle/>
          <a:p>
            <a:pPr lvl="1" eaLnBrk="1" hangingPunct="1">
              <a:lnSpc>
                <a:spcPct val="130000"/>
              </a:lnSpc>
            </a:pPr>
            <a:r>
              <a:rPr lang="zh-CN" altLang="en-US" sz="2200" smtClean="0"/>
              <a:t>高斯噪声性质：通过带限线性系统后仍为高斯分布。</a:t>
            </a:r>
            <a:endParaRPr lang="en-US" altLang="zh-CN" sz="2200" smtClean="0"/>
          </a:p>
          <a:p>
            <a:pPr lvl="1" eaLnBrk="1" hangingPunct="1">
              <a:lnSpc>
                <a:spcPct val="130000"/>
              </a:lnSpc>
            </a:pPr>
            <a:r>
              <a:rPr lang="zh-CN" altLang="en-US" sz="2200" smtClean="0"/>
              <a:t>所以，</a:t>
            </a:r>
            <a:r>
              <a:rPr lang="en-US" altLang="zh-CN" sz="2200" i="1" smtClean="0"/>
              <a:t>k</a:t>
            </a:r>
            <a:r>
              <a:rPr lang="en-US" altLang="zh-CN" sz="2200" smtClean="0"/>
              <a:t> </a:t>
            </a:r>
            <a:r>
              <a:rPr lang="zh-CN" altLang="en-US" sz="2200" smtClean="0"/>
              <a:t>个抽样值之间互不相关、互相独立。</a:t>
            </a:r>
            <a:endParaRPr lang="en-US" altLang="zh-CN" sz="2200" smtClean="0"/>
          </a:p>
          <a:p>
            <a:pPr lvl="1" eaLnBrk="1" hangingPunct="1">
              <a:lnSpc>
                <a:spcPct val="130000"/>
              </a:lnSpc>
            </a:pPr>
            <a:r>
              <a:rPr lang="zh-CN" altLang="en-US" sz="2200" smtClean="0"/>
              <a:t>于是，此 </a:t>
            </a:r>
            <a:r>
              <a:rPr lang="en-US" altLang="zh-CN" sz="2200" i="1" smtClean="0"/>
              <a:t>k </a:t>
            </a:r>
            <a:r>
              <a:rPr lang="zh-CN" altLang="en-US" sz="2200" smtClean="0"/>
              <a:t>维联合概率密度函数可以表示为</a:t>
            </a:r>
          </a:p>
          <a:p>
            <a:pPr lvl="1" eaLnBrk="1" hangingPunct="1">
              <a:lnSpc>
                <a:spcPct val="130000"/>
              </a:lnSpc>
            </a:pPr>
            <a:endParaRPr lang="zh-CN" altLang="en-US" sz="2200" smtClean="0"/>
          </a:p>
          <a:p>
            <a:pPr lvl="1" eaLnBrk="1" hangingPunct="1">
              <a:lnSpc>
                <a:spcPct val="130000"/>
              </a:lnSpc>
            </a:pPr>
            <a:endParaRPr lang="zh-CN" altLang="en-US" sz="2200" smtClean="0"/>
          </a:p>
          <a:p>
            <a:pPr lvl="1" eaLnBrk="1" hangingPunct="1">
              <a:lnSpc>
                <a:spcPct val="130000"/>
              </a:lnSpc>
            </a:pPr>
            <a:r>
              <a:rPr lang="zh-CN" altLang="en-US" sz="2200" smtClean="0"/>
              <a:t>当</a:t>
            </a:r>
            <a:r>
              <a:rPr lang="en-US" altLang="zh-CN" sz="2200" i="1" smtClean="0"/>
              <a:t>k </a:t>
            </a:r>
            <a:r>
              <a:rPr lang="zh-CN" altLang="en-US" sz="2200" smtClean="0"/>
              <a:t>很大时，在一个码元持续时间</a:t>
            </a:r>
            <a:r>
              <a:rPr lang="en-US" altLang="zh-CN" sz="2200" i="1" smtClean="0"/>
              <a:t>T</a:t>
            </a:r>
            <a:r>
              <a:rPr lang="en-US" altLang="zh-CN" sz="2200" i="1" baseline="-25000" smtClean="0"/>
              <a:t>s</a:t>
            </a:r>
            <a:r>
              <a:rPr lang="zh-CN" altLang="en-US" sz="2200" smtClean="0"/>
              <a:t>内接收的噪声平均功率可以表示为：</a:t>
            </a:r>
          </a:p>
          <a:p>
            <a:pPr lvl="1" eaLnBrk="1" hangingPunct="1">
              <a:lnSpc>
                <a:spcPct val="130000"/>
              </a:lnSpc>
            </a:pPr>
            <a:endParaRPr lang="zh-CN" altLang="en-US" sz="2200" smtClean="0"/>
          </a:p>
          <a:p>
            <a:pPr lvl="1" eaLnBrk="1" hangingPunct="1">
              <a:lnSpc>
                <a:spcPct val="130000"/>
              </a:lnSpc>
              <a:buFont typeface="Wingdings" pitchFamily="2" charset="2"/>
              <a:buNone/>
            </a:pPr>
            <a:r>
              <a:rPr lang="zh-CN" altLang="en-US" sz="2200" smtClean="0"/>
              <a:t>	或者将上式左端的求和式写成积分式，则上式变成</a:t>
            </a:r>
          </a:p>
        </p:txBody>
      </p:sp>
      <p:sp>
        <p:nvSpPr>
          <p:cNvPr id="6149" name="Rectangle 5"/>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26628" name="Object 4"/>
          <p:cNvGraphicFramePr>
            <a:graphicFrameLocks noChangeAspect="1"/>
          </p:cNvGraphicFramePr>
          <p:nvPr/>
        </p:nvGraphicFramePr>
        <p:xfrm>
          <a:off x="566738" y="2619375"/>
          <a:ext cx="8216900" cy="957263"/>
        </p:xfrm>
        <a:graphic>
          <a:graphicData uri="http://schemas.openxmlformats.org/presentationml/2006/ole">
            <mc:AlternateContent xmlns:mc="http://schemas.openxmlformats.org/markup-compatibility/2006">
              <mc:Choice xmlns:v="urn:schemas-microsoft-com:vml" Requires="v">
                <p:oleObj spid="_x0000_s6221" name="公式" r:id="rId3" imgW="4330700" imgH="508000" progId="Equation.3">
                  <p:embed/>
                </p:oleObj>
              </mc:Choice>
              <mc:Fallback>
                <p:oleObj name="公式" r:id="rId3" imgW="4330700" imgH="508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8" y="2619375"/>
                        <a:ext cx="82169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1" name="Rectangle 7"/>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26630" name="Object 6"/>
          <p:cNvGraphicFramePr>
            <a:graphicFrameLocks noChangeAspect="1"/>
          </p:cNvGraphicFramePr>
          <p:nvPr/>
        </p:nvGraphicFramePr>
        <p:xfrm>
          <a:off x="3446463" y="4329113"/>
          <a:ext cx="2700337" cy="835025"/>
        </p:xfrm>
        <a:graphic>
          <a:graphicData uri="http://schemas.openxmlformats.org/presentationml/2006/ole">
            <mc:AlternateContent xmlns:mc="http://schemas.openxmlformats.org/markup-compatibility/2006">
              <mc:Choice xmlns:v="urn:schemas-microsoft-com:vml" Requires="v">
                <p:oleObj spid="_x0000_s6222" name="公式" r:id="rId5" imgW="1447172" imgH="444307" progId="Equation.3">
                  <p:embed/>
                </p:oleObj>
              </mc:Choice>
              <mc:Fallback>
                <p:oleObj name="公式" r:id="rId5" imgW="1447172" imgH="444307"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6463" y="4329113"/>
                        <a:ext cx="270033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3" name="Rectangle 9"/>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26632" name="Object 8"/>
          <p:cNvGraphicFramePr>
            <a:graphicFrameLocks noChangeAspect="1"/>
          </p:cNvGraphicFramePr>
          <p:nvPr/>
        </p:nvGraphicFramePr>
        <p:xfrm>
          <a:off x="2771775" y="5589588"/>
          <a:ext cx="3421063" cy="860425"/>
        </p:xfrm>
        <a:graphic>
          <a:graphicData uri="http://schemas.openxmlformats.org/presentationml/2006/ole">
            <mc:AlternateContent xmlns:mc="http://schemas.openxmlformats.org/markup-compatibility/2006">
              <mc:Choice xmlns:v="urn:schemas-microsoft-com:vml" Requires="v">
                <p:oleObj spid="_x0000_s6223" name="公式" r:id="rId7" imgW="1777229" imgH="444307" progId="Equation.3">
                  <p:embed/>
                </p:oleObj>
              </mc:Choice>
              <mc:Fallback>
                <p:oleObj name="公式" r:id="rId7" imgW="1777229" imgH="444307"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5589588"/>
                        <a:ext cx="34210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Effect transition="in" filter="wipe(left)">
                                      <p:cBhvr>
                                        <p:cTn id="11" dur="500"/>
                                        <p:tgtEl>
                                          <p:spTgt spid="2662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6627">
                                            <p:txEl>
                                              <p:pRg st="2" end="2"/>
                                            </p:txEl>
                                          </p:spTgt>
                                        </p:tgtEl>
                                        <p:attrNameLst>
                                          <p:attrName>style.visibility</p:attrName>
                                        </p:attrNameLst>
                                      </p:cBhvr>
                                      <p:to>
                                        <p:strVal val="visible"/>
                                      </p:to>
                                    </p:set>
                                    <p:animEffect transition="in" filter="wipe(left)">
                                      <p:cBhvr>
                                        <p:cTn id="16" dur="500"/>
                                        <p:tgtEl>
                                          <p:spTgt spid="26627">
                                            <p:txEl>
                                              <p:pRg st="2" end="2"/>
                                            </p:txEl>
                                          </p:spTgt>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26628"/>
                                        </p:tgtEl>
                                        <p:attrNameLst>
                                          <p:attrName>style.visibility</p:attrName>
                                        </p:attrNameLst>
                                      </p:cBhvr>
                                      <p:to>
                                        <p:strVal val="visible"/>
                                      </p:to>
                                    </p:set>
                                    <p:animEffect transition="in" filter="wipe(left)">
                                      <p:cBhvr>
                                        <p:cTn id="20" dur="500"/>
                                        <p:tgtEl>
                                          <p:spTgt spid="2662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26627">
                                            <p:txEl>
                                              <p:pRg st="5" end="5"/>
                                            </p:txEl>
                                          </p:spTgt>
                                        </p:tgtEl>
                                        <p:attrNameLst>
                                          <p:attrName>style.visibility</p:attrName>
                                        </p:attrNameLst>
                                      </p:cBhvr>
                                      <p:to>
                                        <p:strVal val="visible"/>
                                      </p:to>
                                    </p:set>
                                    <p:animEffect transition="in" filter="wipe(up)">
                                      <p:cBhvr>
                                        <p:cTn id="25" dur="500"/>
                                        <p:tgtEl>
                                          <p:spTgt spid="26627">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26630"/>
                                        </p:tgtEl>
                                        <p:attrNameLst>
                                          <p:attrName>style.visibility</p:attrName>
                                        </p:attrNameLst>
                                      </p:cBhvr>
                                      <p:to>
                                        <p:strVal val="visible"/>
                                      </p:to>
                                    </p:set>
                                    <p:animEffect transition="in" filter="wipe(up)">
                                      <p:cBhvr>
                                        <p:cTn id="30" dur="500"/>
                                        <p:tgtEl>
                                          <p:spTgt spid="2663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26627">
                                            <p:txEl>
                                              <p:pRg st="7" end="7"/>
                                            </p:txEl>
                                          </p:spTgt>
                                        </p:tgtEl>
                                        <p:attrNameLst>
                                          <p:attrName>style.visibility</p:attrName>
                                        </p:attrNameLst>
                                      </p:cBhvr>
                                      <p:to>
                                        <p:strVal val="visible"/>
                                      </p:to>
                                    </p:set>
                                    <p:animEffect transition="in" filter="wipe(up)">
                                      <p:cBhvr>
                                        <p:cTn id="35" dur="500"/>
                                        <p:tgtEl>
                                          <p:spTgt spid="26627">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26632"/>
                                        </p:tgtEl>
                                        <p:attrNameLst>
                                          <p:attrName>style.visibility</p:attrName>
                                        </p:attrNameLst>
                                      </p:cBhvr>
                                      <p:to>
                                        <p:strVal val="visible"/>
                                      </p:to>
                                    </p:set>
                                    <p:animEffect transition="in" filter="wipe(up)">
                                      <p:cBhvr>
                                        <p:cTn id="40"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2765466E-A2D9-4A8D-B04D-59D8968AE60E}" type="slidenum">
              <a:rPr lang="en-US" altLang="zh-CN" sz="1400" b="0" smtClean="0">
                <a:latin typeface="Tahoma" pitchFamily="34" charset="0"/>
                <a:ea typeface="宋体" charset="-122"/>
              </a:rPr>
              <a:pPr eaLnBrk="1" hangingPunct="1">
                <a:spcBef>
                  <a:spcPct val="0"/>
                </a:spcBef>
                <a:buClrTx/>
                <a:buSzTx/>
                <a:buFontTx/>
                <a:buNone/>
              </a:pPr>
              <a:t>50</a:t>
            </a:fld>
            <a:endParaRPr lang="en-US" altLang="zh-CN" sz="1400" b="0" smtClean="0">
              <a:latin typeface="Tahoma" pitchFamily="34" charset="0"/>
              <a:ea typeface="宋体" charset="-122"/>
            </a:endParaRPr>
          </a:p>
        </p:txBody>
      </p:sp>
      <p:sp>
        <p:nvSpPr>
          <p:cNvPr id="74755"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en-US" altLang="zh-CN" smtClean="0"/>
              <a:t>	</a:t>
            </a:r>
            <a:r>
              <a:rPr lang="zh-CN" altLang="en-US" smtClean="0"/>
              <a:t>而且当</a:t>
            </a:r>
          </a:p>
          <a:p>
            <a:pPr lvl="3" eaLnBrk="1" hangingPunct="1">
              <a:buFont typeface="Wingdings" pitchFamily="2" charset="2"/>
              <a:buNone/>
            </a:pPr>
            <a:endParaRPr lang="zh-CN" altLang="en-US" smtClean="0"/>
          </a:p>
          <a:p>
            <a:pPr lvl="3" eaLnBrk="1" hangingPunct="1">
              <a:lnSpc>
                <a:spcPct val="120000"/>
              </a:lnSpc>
              <a:buFont typeface="Wingdings" pitchFamily="2" charset="2"/>
              <a:buNone/>
            </a:pPr>
            <a:r>
              <a:rPr lang="zh-CN" altLang="en-US" smtClean="0"/>
              <a:t>	时，上式的等号成立，即得到最大输出信噪比 </a:t>
            </a:r>
            <a:r>
              <a:rPr lang="en-US" altLang="zh-CN" smtClean="0"/>
              <a:t>2</a:t>
            </a:r>
            <a:r>
              <a:rPr lang="en-US" altLang="zh-CN" i="1" smtClean="0"/>
              <a:t>E/n</a:t>
            </a:r>
            <a:r>
              <a:rPr lang="en-US" altLang="zh-CN" i="1" baseline="-25000" smtClean="0"/>
              <a:t>0</a:t>
            </a:r>
            <a:r>
              <a:rPr lang="zh-CN" altLang="en-US" smtClean="0"/>
              <a:t>。</a:t>
            </a:r>
          </a:p>
          <a:p>
            <a:pPr lvl="3" eaLnBrk="1" hangingPunct="1">
              <a:lnSpc>
                <a:spcPct val="140000"/>
              </a:lnSpc>
              <a:buFont typeface="Wingdings" pitchFamily="2" charset="2"/>
              <a:buNone/>
            </a:pPr>
            <a:r>
              <a:rPr lang="zh-CN" altLang="en-US" smtClean="0"/>
              <a:t>	上式的 </a:t>
            </a:r>
            <a:r>
              <a:rPr lang="en-US" altLang="zh-CN" i="1" smtClean="0"/>
              <a:t>H</a:t>
            </a:r>
            <a:r>
              <a:rPr lang="en-US" altLang="zh-CN" smtClean="0"/>
              <a:t>(</a:t>
            </a:r>
            <a:r>
              <a:rPr lang="en-US" altLang="zh-CN" i="1" smtClean="0"/>
              <a:t>f</a:t>
            </a:r>
            <a:r>
              <a:rPr lang="en-US" altLang="zh-CN" smtClean="0"/>
              <a:t>) </a:t>
            </a:r>
            <a:r>
              <a:rPr lang="zh-CN" altLang="en-US" smtClean="0"/>
              <a:t>就是我们要找的最佳接收滤波器传输特性。它等于</a:t>
            </a:r>
            <a:r>
              <a:rPr lang="zh-CN" altLang="en-US" b="1" smtClean="0">
                <a:solidFill>
                  <a:srgbClr val="C00000"/>
                </a:solidFill>
              </a:rPr>
              <a:t>信号码元频谱的复共轭（除了常数因子外）</a:t>
            </a:r>
            <a:r>
              <a:rPr lang="zh-CN" altLang="en-US" smtClean="0"/>
              <a:t>。故称此滤波器为匹配滤波器。 </a:t>
            </a:r>
          </a:p>
        </p:txBody>
      </p:sp>
      <p:sp>
        <p:nvSpPr>
          <p:cNvPr id="563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4756" name="Object 4"/>
          <p:cNvGraphicFramePr>
            <a:graphicFrameLocks noChangeAspect="1"/>
          </p:cNvGraphicFramePr>
          <p:nvPr/>
        </p:nvGraphicFramePr>
        <p:xfrm>
          <a:off x="2862263" y="1268413"/>
          <a:ext cx="4475162" cy="720725"/>
        </p:xfrm>
        <a:graphic>
          <a:graphicData uri="http://schemas.openxmlformats.org/presentationml/2006/ole">
            <mc:AlternateContent xmlns:mc="http://schemas.openxmlformats.org/markup-compatibility/2006">
              <mc:Choice xmlns:v="urn:schemas-microsoft-com:vml" Requires="v">
                <p:oleObj spid="_x0000_s56349" name="公式" r:id="rId3" imgW="1422400" imgH="228600" progId="Equation.3">
                  <p:embed/>
                </p:oleObj>
              </mc:Choice>
              <mc:Fallback>
                <p:oleObj name="公式" r:id="rId3" imgW="14224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268413"/>
                        <a:ext cx="4475162" cy="720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wipe(up)">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4756"/>
                                        </p:tgtEl>
                                        <p:attrNameLst>
                                          <p:attrName>style.visibility</p:attrName>
                                        </p:attrNameLst>
                                      </p:cBhvr>
                                      <p:to>
                                        <p:strVal val="visible"/>
                                      </p:to>
                                    </p:set>
                                    <p:animEffect transition="in" filter="wipe(up)">
                                      <p:cBhvr>
                                        <p:cTn id="12" dur="500"/>
                                        <p:tgtEl>
                                          <p:spTgt spid="747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wipe(up)">
                                      <p:cBhvr>
                                        <p:cTn id="17" dur="500"/>
                                        <p:tgtEl>
                                          <p:spTgt spid="74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wipe(up)">
                                      <p:cBhvr>
                                        <p:cTn id="22" dur="500"/>
                                        <p:tgtEl>
                                          <p:spTgt spid="74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5893C960-FDA5-469F-AA05-4919A8180519}" type="slidenum">
              <a:rPr lang="en-US" altLang="zh-CN" sz="1400" b="0" smtClean="0">
                <a:latin typeface="Tahoma" pitchFamily="34" charset="0"/>
                <a:ea typeface="宋体" charset="-122"/>
              </a:rPr>
              <a:pPr eaLnBrk="1" hangingPunct="1">
                <a:spcBef>
                  <a:spcPct val="0"/>
                </a:spcBef>
                <a:buClrTx/>
                <a:buSzTx/>
                <a:buFontTx/>
                <a:buNone/>
              </a:pPr>
              <a:t>51</a:t>
            </a:fld>
            <a:endParaRPr lang="en-US" altLang="zh-CN" sz="1400" b="0" smtClean="0">
              <a:latin typeface="Tahoma" pitchFamily="34" charset="0"/>
              <a:ea typeface="宋体" charset="-122"/>
            </a:endParaRPr>
          </a:p>
        </p:txBody>
      </p:sp>
      <p:sp>
        <p:nvSpPr>
          <p:cNvPr id="57348" name="Rectangle 3"/>
          <p:cNvSpPr>
            <a:spLocks noGrp="1" noChangeArrowheads="1"/>
          </p:cNvSpPr>
          <p:nvPr>
            <p:ph type="body" idx="1"/>
          </p:nvPr>
        </p:nvSpPr>
        <p:spPr>
          <a:xfrm>
            <a:off x="476250" y="1179513"/>
            <a:ext cx="8667750" cy="5678487"/>
          </a:xfrm>
        </p:spPr>
        <p:txBody>
          <a:bodyPr/>
          <a:lstStyle/>
          <a:p>
            <a:pPr lvl="1" eaLnBrk="1" hangingPunct="1"/>
            <a:r>
              <a:rPr lang="zh-CN" altLang="en-US" sz="3200" smtClean="0">
                <a:solidFill>
                  <a:srgbClr val="0000FF"/>
                </a:solidFill>
              </a:rPr>
              <a:t>匹配滤波器的冲激响应函数</a:t>
            </a:r>
            <a:r>
              <a:rPr lang="zh-CN" altLang="en-US" sz="3200" smtClean="0"/>
              <a:t>：</a:t>
            </a:r>
          </a:p>
          <a:p>
            <a:pPr lvl="1" eaLnBrk="1" hangingPunct="1"/>
            <a:endParaRPr lang="zh-CN" altLang="en-US" sz="3200" smtClean="0"/>
          </a:p>
          <a:p>
            <a:pPr lvl="1" eaLnBrk="1" hangingPunct="1"/>
            <a:endParaRPr lang="zh-CN" altLang="en-US" sz="3200" smtClean="0"/>
          </a:p>
          <a:p>
            <a:pPr lvl="1" eaLnBrk="1" hangingPunct="1"/>
            <a:endParaRPr lang="zh-CN" altLang="en-US" sz="3200" smtClean="0"/>
          </a:p>
          <a:p>
            <a:pPr lvl="1" eaLnBrk="1" hangingPunct="1"/>
            <a:endParaRPr lang="zh-CN" altLang="en-US" sz="3200" smtClean="0"/>
          </a:p>
          <a:p>
            <a:pPr lvl="1" eaLnBrk="1" hangingPunct="1"/>
            <a:endParaRPr lang="zh-CN" altLang="en-US" sz="3200" smtClean="0"/>
          </a:p>
          <a:p>
            <a:pPr lvl="1" eaLnBrk="1" hangingPunct="1">
              <a:buFont typeface="Wingdings" pitchFamily="2" charset="2"/>
              <a:buNone/>
            </a:pPr>
            <a:r>
              <a:rPr lang="zh-CN" altLang="en-US" smtClean="0"/>
              <a:t>	</a:t>
            </a:r>
          </a:p>
          <a:p>
            <a:pPr lvl="1" eaLnBrk="1" hangingPunct="1">
              <a:buFont typeface="Wingdings" pitchFamily="2" charset="2"/>
              <a:buNone/>
            </a:pPr>
            <a:r>
              <a:rPr lang="zh-CN" altLang="en-US" smtClean="0"/>
              <a:t>	由上式可见，</a:t>
            </a:r>
            <a:r>
              <a:rPr lang="zh-CN" altLang="en-US" b="1" smtClean="0">
                <a:solidFill>
                  <a:srgbClr val="C00000"/>
                </a:solidFill>
              </a:rPr>
              <a:t>匹配滤波器的冲激响应</a:t>
            </a:r>
            <a:r>
              <a:rPr lang="en-US" altLang="zh-CN" b="1" i="1" smtClean="0">
                <a:solidFill>
                  <a:srgbClr val="C00000"/>
                </a:solidFill>
              </a:rPr>
              <a:t>h</a:t>
            </a:r>
            <a:r>
              <a:rPr lang="en-US" altLang="zh-CN" b="1" smtClean="0">
                <a:solidFill>
                  <a:srgbClr val="C00000"/>
                </a:solidFill>
              </a:rPr>
              <a:t>(</a:t>
            </a:r>
            <a:r>
              <a:rPr lang="en-US" altLang="zh-CN" b="1" i="1" smtClean="0">
                <a:solidFill>
                  <a:srgbClr val="C00000"/>
                </a:solidFill>
              </a:rPr>
              <a:t>t</a:t>
            </a:r>
            <a:r>
              <a:rPr lang="en-US" altLang="zh-CN" b="1" smtClean="0">
                <a:solidFill>
                  <a:srgbClr val="C00000"/>
                </a:solidFill>
              </a:rPr>
              <a:t>)</a:t>
            </a:r>
            <a:r>
              <a:rPr lang="zh-CN" altLang="en-US" b="1" smtClean="0">
                <a:solidFill>
                  <a:srgbClr val="C00000"/>
                </a:solidFill>
              </a:rPr>
              <a:t>就是信号</a:t>
            </a:r>
            <a:r>
              <a:rPr lang="en-US" altLang="zh-CN" b="1" i="1" smtClean="0">
                <a:solidFill>
                  <a:srgbClr val="C00000"/>
                </a:solidFill>
              </a:rPr>
              <a:t>s</a:t>
            </a:r>
            <a:r>
              <a:rPr lang="en-US" altLang="zh-CN" b="1" smtClean="0">
                <a:solidFill>
                  <a:srgbClr val="C00000"/>
                </a:solidFill>
              </a:rPr>
              <a:t>(</a:t>
            </a:r>
            <a:r>
              <a:rPr lang="en-US" altLang="zh-CN" b="1" i="1" smtClean="0">
                <a:solidFill>
                  <a:srgbClr val="C00000"/>
                </a:solidFill>
              </a:rPr>
              <a:t>t</a:t>
            </a:r>
            <a:r>
              <a:rPr lang="en-US" altLang="zh-CN" b="1" smtClean="0">
                <a:solidFill>
                  <a:srgbClr val="C00000"/>
                </a:solidFill>
              </a:rPr>
              <a:t>)</a:t>
            </a:r>
            <a:r>
              <a:rPr lang="zh-CN" altLang="en-US" b="1" smtClean="0">
                <a:solidFill>
                  <a:srgbClr val="C00000"/>
                </a:solidFill>
              </a:rPr>
              <a:t>的镜像</a:t>
            </a:r>
            <a:r>
              <a:rPr lang="en-US" altLang="zh-CN" b="1" i="1" smtClean="0">
                <a:solidFill>
                  <a:srgbClr val="C00000"/>
                </a:solidFill>
              </a:rPr>
              <a:t>s</a:t>
            </a:r>
            <a:r>
              <a:rPr lang="en-US" altLang="zh-CN" b="1" smtClean="0">
                <a:solidFill>
                  <a:srgbClr val="C00000"/>
                </a:solidFill>
              </a:rPr>
              <a:t>(-</a:t>
            </a:r>
            <a:r>
              <a:rPr lang="en-US" altLang="zh-CN" b="1" i="1" smtClean="0">
                <a:solidFill>
                  <a:srgbClr val="C00000"/>
                </a:solidFill>
              </a:rPr>
              <a:t>t</a:t>
            </a:r>
            <a:r>
              <a:rPr lang="en-US" altLang="zh-CN" b="1" smtClean="0">
                <a:solidFill>
                  <a:srgbClr val="C00000"/>
                </a:solidFill>
              </a:rPr>
              <a:t>)</a:t>
            </a:r>
            <a:r>
              <a:rPr lang="zh-CN" altLang="en-US" b="1" smtClean="0">
                <a:solidFill>
                  <a:srgbClr val="C00000"/>
                </a:solidFill>
              </a:rPr>
              <a:t>，但在时间轴上（向右）平移了</a:t>
            </a:r>
            <a:r>
              <a:rPr lang="en-US" altLang="zh-CN" b="1" i="1" smtClean="0">
                <a:solidFill>
                  <a:srgbClr val="C00000"/>
                </a:solidFill>
              </a:rPr>
              <a:t>t</a:t>
            </a:r>
            <a:r>
              <a:rPr lang="en-US" altLang="zh-CN" b="1" baseline="-25000" smtClean="0">
                <a:solidFill>
                  <a:srgbClr val="C00000"/>
                </a:solidFill>
              </a:rPr>
              <a:t>0</a:t>
            </a:r>
            <a:r>
              <a:rPr lang="zh-CN" altLang="en-US" smtClean="0"/>
              <a:t>。 </a:t>
            </a:r>
          </a:p>
        </p:txBody>
      </p:sp>
      <p:sp>
        <p:nvSpPr>
          <p:cNvPr id="57349" name="Rectangle 5"/>
          <p:cNvSpPr>
            <a:spLocks noChangeArrowheads="1"/>
          </p:cNvSpPr>
          <p:nvPr/>
        </p:nvSpPr>
        <p:spPr bwMode="auto">
          <a:xfrm>
            <a:off x="0" y="2690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57350" name="Object 4"/>
          <p:cNvGraphicFramePr>
            <a:graphicFrameLocks noChangeAspect="1"/>
          </p:cNvGraphicFramePr>
          <p:nvPr/>
        </p:nvGraphicFramePr>
        <p:xfrm>
          <a:off x="1376363" y="1854200"/>
          <a:ext cx="6391275" cy="3106738"/>
        </p:xfrm>
        <a:graphic>
          <a:graphicData uri="http://schemas.openxmlformats.org/presentationml/2006/ole">
            <mc:AlternateContent xmlns:mc="http://schemas.openxmlformats.org/markup-compatibility/2006">
              <mc:Choice xmlns:v="urn:schemas-microsoft-com:vml" Requires="v">
                <p:oleObj spid="_x0000_s57373" name="公式" r:id="rId3" imgW="3035300" imgH="1473200" progId="Equation.3">
                  <p:embed/>
                </p:oleObj>
              </mc:Choice>
              <mc:Fallback>
                <p:oleObj name="公式" r:id="rId3" imgW="3035300" imgH="1473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363" y="1854200"/>
                        <a:ext cx="6391275"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566738" y="1179513"/>
            <a:ext cx="8577262" cy="5678487"/>
          </a:xfrm>
        </p:spPr>
        <p:txBody>
          <a:bodyPr/>
          <a:lstStyle/>
          <a:p>
            <a:pPr lvl="1" eaLnBrk="1" hangingPunct="1"/>
            <a:r>
              <a:rPr lang="zh-CN" altLang="en-US" smtClean="0"/>
              <a:t>图解 </a:t>
            </a:r>
          </a:p>
        </p:txBody>
      </p:sp>
      <p:sp>
        <p:nvSpPr>
          <p:cNvPr id="58371"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74FC2DD3-B1F5-4EE1-B816-1AFA55E68155}" type="slidenum">
              <a:rPr lang="en-US" altLang="zh-CN" sz="1400" b="0" smtClean="0">
                <a:latin typeface="Tahoma" pitchFamily="34" charset="0"/>
                <a:ea typeface="宋体" charset="-122"/>
              </a:rPr>
              <a:pPr eaLnBrk="1" hangingPunct="1">
                <a:spcBef>
                  <a:spcPct val="0"/>
                </a:spcBef>
                <a:buClrTx/>
                <a:buSzTx/>
                <a:buFontTx/>
                <a:buNone/>
              </a:pPr>
              <a:t>52</a:t>
            </a:fld>
            <a:endParaRPr lang="en-US" altLang="zh-CN" sz="1400" b="0" smtClean="0">
              <a:latin typeface="Tahoma" pitchFamily="34" charset="0"/>
              <a:ea typeface="宋体" charset="-122"/>
            </a:endParaRPr>
          </a:p>
        </p:txBody>
      </p:sp>
      <p:grpSp>
        <p:nvGrpSpPr>
          <p:cNvPr id="58372" name="Group 49"/>
          <p:cNvGrpSpPr>
            <a:grpSpLocks/>
          </p:cNvGrpSpPr>
          <p:nvPr/>
        </p:nvGrpSpPr>
        <p:grpSpPr bwMode="auto">
          <a:xfrm>
            <a:off x="2951163" y="1223963"/>
            <a:ext cx="5086350" cy="5634037"/>
            <a:chOff x="1973" y="941"/>
            <a:chExt cx="1740" cy="2161"/>
          </a:xfrm>
        </p:grpSpPr>
        <p:sp>
          <p:nvSpPr>
            <p:cNvPr id="58375" name="AutoShape 5"/>
            <p:cNvSpPr>
              <a:spLocks noChangeAspect="1" noChangeArrowheads="1"/>
            </p:cNvSpPr>
            <p:nvPr/>
          </p:nvSpPr>
          <p:spPr bwMode="auto">
            <a:xfrm>
              <a:off x="1973" y="941"/>
              <a:ext cx="1740" cy="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58376" name="Line 6"/>
            <p:cNvSpPr>
              <a:spLocks noChangeShapeType="1"/>
            </p:cNvSpPr>
            <p:nvPr/>
          </p:nvSpPr>
          <p:spPr bwMode="auto">
            <a:xfrm>
              <a:off x="2194" y="1419"/>
              <a:ext cx="130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377" name="Line 7"/>
            <p:cNvSpPr>
              <a:spLocks noChangeShapeType="1"/>
            </p:cNvSpPr>
            <p:nvPr/>
          </p:nvSpPr>
          <p:spPr bwMode="auto">
            <a:xfrm flipV="1">
              <a:off x="2805" y="1043"/>
              <a:ext cx="0" cy="3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58378" name="Group 8"/>
            <p:cNvGrpSpPr>
              <a:grpSpLocks/>
            </p:cNvGrpSpPr>
            <p:nvPr/>
          </p:nvGrpSpPr>
          <p:grpSpPr bwMode="auto">
            <a:xfrm>
              <a:off x="2667" y="1167"/>
              <a:ext cx="462" cy="252"/>
              <a:chOff x="6498" y="8424"/>
              <a:chExt cx="1000" cy="546"/>
            </a:xfrm>
          </p:grpSpPr>
          <p:sp>
            <p:nvSpPr>
              <p:cNvPr id="58415" name="Line 9"/>
              <p:cNvSpPr>
                <a:spLocks noChangeShapeType="1"/>
              </p:cNvSpPr>
              <p:nvPr/>
            </p:nvSpPr>
            <p:spPr bwMode="auto">
              <a:xfrm flipV="1">
                <a:off x="6510" y="8749"/>
                <a:ext cx="1" cy="2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416" name="Line 10"/>
              <p:cNvSpPr>
                <a:spLocks noChangeShapeType="1"/>
              </p:cNvSpPr>
              <p:nvPr/>
            </p:nvSpPr>
            <p:spPr bwMode="auto">
              <a:xfrm flipV="1">
                <a:off x="6498" y="8424"/>
                <a:ext cx="702"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417" name="Line 11"/>
              <p:cNvSpPr>
                <a:spLocks noChangeShapeType="1"/>
              </p:cNvSpPr>
              <p:nvPr/>
            </p:nvSpPr>
            <p:spPr bwMode="auto">
              <a:xfrm>
                <a:off x="7200" y="8424"/>
                <a:ext cx="298" cy="5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8379" name="Group 12"/>
            <p:cNvGrpSpPr>
              <a:grpSpLocks/>
            </p:cNvGrpSpPr>
            <p:nvPr/>
          </p:nvGrpSpPr>
          <p:grpSpPr bwMode="auto">
            <a:xfrm flipH="1">
              <a:off x="2199" y="1685"/>
              <a:ext cx="1308" cy="375"/>
              <a:chOff x="5268" y="8156"/>
              <a:chExt cx="2834" cy="814"/>
            </a:xfrm>
          </p:grpSpPr>
          <p:grpSp>
            <p:nvGrpSpPr>
              <p:cNvPr id="58409" name="Group 13"/>
              <p:cNvGrpSpPr>
                <a:grpSpLocks/>
              </p:cNvGrpSpPr>
              <p:nvPr/>
            </p:nvGrpSpPr>
            <p:grpSpPr bwMode="auto">
              <a:xfrm>
                <a:off x="5268" y="8156"/>
                <a:ext cx="2834" cy="814"/>
                <a:chOff x="5268" y="7935"/>
                <a:chExt cx="2834" cy="814"/>
              </a:xfrm>
            </p:grpSpPr>
            <p:sp>
              <p:nvSpPr>
                <p:cNvPr id="58413" name="Line 14"/>
                <p:cNvSpPr>
                  <a:spLocks noChangeShapeType="1"/>
                </p:cNvSpPr>
                <p:nvPr/>
              </p:nvSpPr>
              <p:spPr bwMode="auto">
                <a:xfrm>
                  <a:off x="5268" y="8749"/>
                  <a:ext cx="2834"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58414" name="Line 15"/>
                <p:cNvSpPr>
                  <a:spLocks noChangeShapeType="1"/>
                </p:cNvSpPr>
                <p:nvPr/>
              </p:nvSpPr>
              <p:spPr bwMode="auto">
                <a:xfrm flipV="1">
                  <a:off x="6788" y="7935"/>
                  <a:ext cx="0" cy="80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58410" name="Line 16"/>
              <p:cNvSpPr>
                <a:spLocks noChangeShapeType="1"/>
              </p:cNvSpPr>
              <p:nvPr/>
            </p:nvSpPr>
            <p:spPr bwMode="auto">
              <a:xfrm flipV="1">
                <a:off x="6502" y="8749"/>
                <a:ext cx="0" cy="2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411" name="Line 17"/>
              <p:cNvSpPr>
                <a:spLocks noChangeShapeType="1"/>
              </p:cNvSpPr>
              <p:nvPr/>
            </p:nvSpPr>
            <p:spPr bwMode="auto">
              <a:xfrm flipV="1">
                <a:off x="6490" y="8424"/>
                <a:ext cx="702"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412" name="Line 18"/>
              <p:cNvSpPr>
                <a:spLocks noChangeShapeType="1"/>
              </p:cNvSpPr>
              <p:nvPr/>
            </p:nvSpPr>
            <p:spPr bwMode="auto">
              <a:xfrm>
                <a:off x="7192" y="8424"/>
                <a:ext cx="298" cy="5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8380" name="Group 19"/>
            <p:cNvGrpSpPr>
              <a:grpSpLocks/>
            </p:cNvGrpSpPr>
            <p:nvPr/>
          </p:nvGrpSpPr>
          <p:grpSpPr bwMode="auto">
            <a:xfrm>
              <a:off x="2199" y="2313"/>
              <a:ext cx="1308" cy="389"/>
              <a:chOff x="5470" y="10479"/>
              <a:chExt cx="2835" cy="844"/>
            </a:xfrm>
          </p:grpSpPr>
          <p:grpSp>
            <p:nvGrpSpPr>
              <p:cNvPr id="58402" name="Group 20"/>
              <p:cNvGrpSpPr>
                <a:grpSpLocks/>
              </p:cNvGrpSpPr>
              <p:nvPr/>
            </p:nvGrpSpPr>
            <p:grpSpPr bwMode="auto">
              <a:xfrm flipH="1">
                <a:off x="5470" y="10497"/>
                <a:ext cx="2835" cy="813"/>
                <a:chOff x="5268" y="7935"/>
                <a:chExt cx="2834" cy="814"/>
              </a:xfrm>
            </p:grpSpPr>
            <p:sp>
              <p:nvSpPr>
                <p:cNvPr id="58407" name="Line 21"/>
                <p:cNvSpPr>
                  <a:spLocks noChangeShapeType="1"/>
                </p:cNvSpPr>
                <p:nvPr/>
              </p:nvSpPr>
              <p:spPr bwMode="auto">
                <a:xfrm>
                  <a:off x="5268" y="8749"/>
                  <a:ext cx="2834"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58408" name="Line 22"/>
                <p:cNvSpPr>
                  <a:spLocks noChangeShapeType="1"/>
                </p:cNvSpPr>
                <p:nvPr/>
              </p:nvSpPr>
              <p:spPr bwMode="auto">
                <a:xfrm flipV="1">
                  <a:off x="6788" y="7935"/>
                  <a:ext cx="0" cy="80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58403" name="Group 23"/>
              <p:cNvGrpSpPr>
                <a:grpSpLocks/>
              </p:cNvGrpSpPr>
              <p:nvPr/>
            </p:nvGrpSpPr>
            <p:grpSpPr bwMode="auto">
              <a:xfrm>
                <a:off x="6783" y="10479"/>
                <a:ext cx="1000" cy="844"/>
                <a:chOff x="6082" y="10765"/>
                <a:chExt cx="1001" cy="545"/>
              </a:xfrm>
            </p:grpSpPr>
            <p:sp>
              <p:nvSpPr>
                <p:cNvPr id="58404" name="Line 24"/>
                <p:cNvSpPr>
                  <a:spLocks noChangeShapeType="1"/>
                </p:cNvSpPr>
                <p:nvPr/>
              </p:nvSpPr>
              <p:spPr bwMode="auto">
                <a:xfrm flipH="1" flipV="1">
                  <a:off x="7071" y="11089"/>
                  <a:ext cx="0" cy="2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405" name="Line 25"/>
                <p:cNvSpPr>
                  <a:spLocks noChangeShapeType="1"/>
                </p:cNvSpPr>
                <p:nvPr/>
              </p:nvSpPr>
              <p:spPr bwMode="auto">
                <a:xfrm flipH="1" flipV="1">
                  <a:off x="6380" y="10765"/>
                  <a:ext cx="703" cy="3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406" name="Line 26"/>
                <p:cNvSpPr>
                  <a:spLocks noChangeShapeType="1"/>
                </p:cNvSpPr>
                <p:nvPr/>
              </p:nvSpPr>
              <p:spPr bwMode="auto">
                <a:xfrm flipH="1">
                  <a:off x="6082" y="10765"/>
                  <a:ext cx="298" cy="5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58381" name="Text Box 27"/>
            <p:cNvSpPr txBox="1">
              <a:spLocks noChangeArrowheads="1"/>
            </p:cNvSpPr>
            <p:nvPr/>
          </p:nvSpPr>
          <p:spPr bwMode="auto">
            <a:xfrm>
              <a:off x="2723" y="1371"/>
              <a:ext cx="21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a:ea typeface="宋体" charset="-122"/>
                </a:rPr>
                <a:t>0</a:t>
              </a:r>
              <a:endParaRPr lang="en-US" altLang="zh-CN" sz="4000" b="0">
                <a:latin typeface="Tahoma" pitchFamily="34" charset="0"/>
                <a:ea typeface="宋体" charset="-122"/>
              </a:endParaRPr>
            </a:p>
          </p:txBody>
        </p:sp>
        <p:sp>
          <p:nvSpPr>
            <p:cNvPr id="58382" name="Text Box 28"/>
            <p:cNvSpPr txBox="1">
              <a:spLocks noChangeArrowheads="1"/>
            </p:cNvSpPr>
            <p:nvPr/>
          </p:nvSpPr>
          <p:spPr bwMode="auto">
            <a:xfrm>
              <a:off x="2729" y="2020"/>
              <a:ext cx="21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a:ea typeface="宋体" charset="-122"/>
                </a:rPr>
                <a:t>0</a:t>
              </a:r>
              <a:endParaRPr lang="en-US" altLang="zh-CN" sz="4000" b="0">
                <a:latin typeface="Tahoma" pitchFamily="34" charset="0"/>
                <a:ea typeface="宋体" charset="-122"/>
              </a:endParaRPr>
            </a:p>
          </p:txBody>
        </p:sp>
        <p:sp>
          <p:nvSpPr>
            <p:cNvPr id="58383" name="Text Box 29"/>
            <p:cNvSpPr txBox="1">
              <a:spLocks noChangeArrowheads="1"/>
            </p:cNvSpPr>
            <p:nvPr/>
          </p:nvSpPr>
          <p:spPr bwMode="auto">
            <a:xfrm>
              <a:off x="2723" y="2656"/>
              <a:ext cx="21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a:ea typeface="宋体" charset="-122"/>
                </a:rPr>
                <a:t>0</a:t>
              </a:r>
              <a:endParaRPr lang="en-US" altLang="zh-CN" sz="4000" b="0">
                <a:latin typeface="Tahoma" pitchFamily="34" charset="0"/>
                <a:ea typeface="宋体" charset="-122"/>
              </a:endParaRPr>
            </a:p>
          </p:txBody>
        </p:sp>
        <p:sp>
          <p:nvSpPr>
            <p:cNvPr id="58384" name="Text Box 30"/>
            <p:cNvSpPr txBox="1">
              <a:spLocks noChangeArrowheads="1"/>
            </p:cNvSpPr>
            <p:nvPr/>
          </p:nvSpPr>
          <p:spPr bwMode="auto">
            <a:xfrm>
              <a:off x="3496" y="2596"/>
              <a:ext cx="21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i="1">
                  <a:ea typeface="宋体" charset="-122"/>
                </a:rPr>
                <a:t>t</a:t>
              </a:r>
              <a:endParaRPr lang="en-US" altLang="zh-CN" sz="4000" b="0">
                <a:latin typeface="Tahoma" pitchFamily="34" charset="0"/>
                <a:ea typeface="宋体" charset="-122"/>
              </a:endParaRPr>
            </a:p>
          </p:txBody>
        </p:sp>
        <p:sp>
          <p:nvSpPr>
            <p:cNvPr id="58385" name="Text Box 31"/>
            <p:cNvSpPr txBox="1">
              <a:spLocks noChangeArrowheads="1"/>
            </p:cNvSpPr>
            <p:nvPr/>
          </p:nvSpPr>
          <p:spPr bwMode="auto">
            <a:xfrm>
              <a:off x="3485" y="1960"/>
              <a:ext cx="21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i="1">
                  <a:ea typeface="宋体" charset="-122"/>
                </a:rPr>
                <a:t>t</a:t>
              </a:r>
              <a:endParaRPr lang="en-US" altLang="zh-CN" sz="4000" b="0">
                <a:latin typeface="Tahoma" pitchFamily="34" charset="0"/>
                <a:ea typeface="宋体" charset="-122"/>
              </a:endParaRPr>
            </a:p>
          </p:txBody>
        </p:sp>
        <p:sp>
          <p:nvSpPr>
            <p:cNvPr id="58386" name="Text Box 32"/>
            <p:cNvSpPr txBox="1">
              <a:spLocks noChangeArrowheads="1"/>
            </p:cNvSpPr>
            <p:nvPr/>
          </p:nvSpPr>
          <p:spPr bwMode="auto">
            <a:xfrm>
              <a:off x="3473" y="1336"/>
              <a:ext cx="21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i="1">
                  <a:ea typeface="宋体" charset="-122"/>
                </a:rPr>
                <a:t>t</a:t>
              </a:r>
              <a:endParaRPr lang="en-US" altLang="zh-CN" sz="4000" b="0">
                <a:latin typeface="Tahoma" pitchFamily="34" charset="0"/>
                <a:ea typeface="宋体" charset="-122"/>
              </a:endParaRPr>
            </a:p>
          </p:txBody>
        </p:sp>
        <p:sp>
          <p:nvSpPr>
            <p:cNvPr id="58387" name="Text Box 33"/>
            <p:cNvSpPr txBox="1">
              <a:spLocks noChangeArrowheads="1"/>
            </p:cNvSpPr>
            <p:nvPr/>
          </p:nvSpPr>
          <p:spPr bwMode="auto">
            <a:xfrm>
              <a:off x="2584" y="1378"/>
              <a:ext cx="217"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i="1">
                  <a:ea typeface="宋体" charset="-122"/>
                </a:rPr>
                <a:t>t</a:t>
              </a:r>
              <a:r>
                <a:rPr lang="en-US" altLang="zh-CN" sz="2400" b="0" i="1" baseline="-25000">
                  <a:ea typeface="宋体" charset="-122"/>
                </a:rPr>
                <a:t>1</a:t>
              </a:r>
              <a:endParaRPr lang="en-US" altLang="zh-CN" sz="4000" b="0">
                <a:latin typeface="Tahoma" pitchFamily="34" charset="0"/>
                <a:ea typeface="宋体" charset="-122"/>
              </a:endParaRPr>
            </a:p>
          </p:txBody>
        </p:sp>
        <p:sp>
          <p:nvSpPr>
            <p:cNvPr id="58388" name="Text Box 34"/>
            <p:cNvSpPr txBox="1">
              <a:spLocks noChangeArrowheads="1"/>
            </p:cNvSpPr>
            <p:nvPr/>
          </p:nvSpPr>
          <p:spPr bwMode="auto">
            <a:xfrm>
              <a:off x="2884" y="2014"/>
              <a:ext cx="217"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i="1">
                  <a:ea typeface="宋体" charset="-122"/>
                </a:rPr>
                <a:t>-t</a:t>
              </a:r>
              <a:r>
                <a:rPr lang="en-US" altLang="zh-CN" sz="2400" b="0" i="1" baseline="-25000">
                  <a:ea typeface="宋体" charset="-122"/>
                </a:rPr>
                <a:t>1</a:t>
              </a:r>
              <a:endParaRPr lang="en-US" altLang="zh-CN" sz="4000" b="0">
                <a:latin typeface="Tahoma" pitchFamily="34" charset="0"/>
                <a:ea typeface="宋体" charset="-122"/>
              </a:endParaRPr>
            </a:p>
          </p:txBody>
        </p:sp>
        <p:sp>
          <p:nvSpPr>
            <p:cNvPr id="58389" name="Text Box 35"/>
            <p:cNvSpPr txBox="1">
              <a:spLocks noChangeArrowheads="1"/>
            </p:cNvSpPr>
            <p:nvPr/>
          </p:nvSpPr>
          <p:spPr bwMode="auto">
            <a:xfrm>
              <a:off x="3143" y="2656"/>
              <a:ext cx="2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i="1">
                  <a:ea typeface="宋体" charset="-122"/>
                </a:rPr>
                <a:t>t</a:t>
              </a:r>
              <a:r>
                <a:rPr lang="en-US" altLang="zh-CN" sz="2400" b="0" i="1" baseline="-25000">
                  <a:ea typeface="宋体" charset="-122"/>
                </a:rPr>
                <a:t>2</a:t>
              </a:r>
              <a:r>
                <a:rPr lang="en-US" altLang="zh-CN" sz="2400" b="0" i="1">
                  <a:ea typeface="宋体" charset="-122"/>
                </a:rPr>
                <a:t>-t</a:t>
              </a:r>
              <a:r>
                <a:rPr lang="en-US" altLang="zh-CN" sz="2400" b="0" i="1" baseline="-25000">
                  <a:ea typeface="宋体" charset="-122"/>
                </a:rPr>
                <a:t>1</a:t>
              </a:r>
              <a:endParaRPr lang="en-US" altLang="zh-CN" sz="4000" b="0">
                <a:latin typeface="Tahoma" pitchFamily="34" charset="0"/>
                <a:ea typeface="宋体" charset="-122"/>
              </a:endParaRPr>
            </a:p>
          </p:txBody>
        </p:sp>
        <p:sp>
          <p:nvSpPr>
            <p:cNvPr id="58390" name="Text Box 36"/>
            <p:cNvSpPr txBox="1">
              <a:spLocks noChangeArrowheads="1"/>
            </p:cNvSpPr>
            <p:nvPr/>
          </p:nvSpPr>
          <p:spPr bwMode="auto">
            <a:xfrm>
              <a:off x="2319" y="2008"/>
              <a:ext cx="21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i="1">
                  <a:ea typeface="宋体" charset="-122"/>
                </a:rPr>
                <a:t>-t</a:t>
              </a:r>
              <a:r>
                <a:rPr lang="en-US" altLang="zh-CN" sz="2400" b="0" i="1" baseline="-25000">
                  <a:ea typeface="宋体" charset="-122"/>
                </a:rPr>
                <a:t>2</a:t>
              </a:r>
              <a:endParaRPr lang="en-US" altLang="zh-CN" sz="4000" b="0">
                <a:latin typeface="Tahoma" pitchFamily="34" charset="0"/>
                <a:ea typeface="宋体" charset="-122"/>
              </a:endParaRPr>
            </a:p>
          </p:txBody>
        </p:sp>
        <p:sp>
          <p:nvSpPr>
            <p:cNvPr id="58391" name="Text Box 37"/>
            <p:cNvSpPr txBox="1">
              <a:spLocks noChangeArrowheads="1"/>
            </p:cNvSpPr>
            <p:nvPr/>
          </p:nvSpPr>
          <p:spPr bwMode="auto">
            <a:xfrm>
              <a:off x="3040" y="1378"/>
              <a:ext cx="217"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i="1">
                  <a:ea typeface="宋体" charset="-122"/>
                </a:rPr>
                <a:t>t</a:t>
              </a:r>
              <a:r>
                <a:rPr lang="en-US" altLang="zh-CN" sz="2400" b="0" i="1" baseline="-25000">
                  <a:ea typeface="宋体" charset="-122"/>
                </a:rPr>
                <a:t>2</a:t>
              </a:r>
              <a:endParaRPr lang="en-US" altLang="zh-CN" sz="4000" b="0">
                <a:latin typeface="Tahoma" pitchFamily="34" charset="0"/>
                <a:ea typeface="宋体" charset="-122"/>
              </a:endParaRPr>
            </a:p>
          </p:txBody>
        </p:sp>
        <p:sp>
          <p:nvSpPr>
            <p:cNvPr id="58392" name="Text Box 38"/>
            <p:cNvSpPr txBox="1">
              <a:spLocks noChangeArrowheads="1"/>
            </p:cNvSpPr>
            <p:nvPr/>
          </p:nvSpPr>
          <p:spPr bwMode="auto">
            <a:xfrm>
              <a:off x="2596" y="1000"/>
              <a:ext cx="3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i="1">
                  <a:ea typeface="宋体" charset="-122"/>
                </a:rPr>
                <a:t>s</a:t>
              </a:r>
              <a:r>
                <a:rPr lang="en-US" altLang="zh-CN" sz="2400" b="0">
                  <a:ea typeface="宋体" charset="-122"/>
                </a:rPr>
                <a:t>(</a:t>
              </a:r>
              <a:r>
                <a:rPr lang="en-US" altLang="zh-CN" sz="2400" b="0" i="1">
                  <a:ea typeface="宋体" charset="-122"/>
                </a:rPr>
                <a:t>t</a:t>
              </a:r>
              <a:r>
                <a:rPr lang="en-US" altLang="zh-CN" sz="2400" b="0">
                  <a:ea typeface="宋体" charset="-122"/>
                </a:rPr>
                <a:t>)</a:t>
              </a:r>
              <a:endParaRPr lang="en-US" altLang="zh-CN" sz="4000" b="0">
                <a:latin typeface="Tahoma" pitchFamily="34" charset="0"/>
                <a:ea typeface="宋体" charset="-122"/>
              </a:endParaRPr>
            </a:p>
          </p:txBody>
        </p:sp>
        <p:sp>
          <p:nvSpPr>
            <p:cNvPr id="58393" name="Text Box 39"/>
            <p:cNvSpPr txBox="1">
              <a:spLocks noChangeArrowheads="1"/>
            </p:cNvSpPr>
            <p:nvPr/>
          </p:nvSpPr>
          <p:spPr bwMode="auto">
            <a:xfrm>
              <a:off x="2561" y="1624"/>
              <a:ext cx="34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i="1">
                  <a:ea typeface="宋体" charset="-122"/>
                </a:rPr>
                <a:t>s</a:t>
              </a:r>
              <a:r>
                <a:rPr lang="en-US" altLang="zh-CN" sz="2400" b="0">
                  <a:ea typeface="宋体" charset="-122"/>
                </a:rPr>
                <a:t>(-</a:t>
              </a:r>
              <a:r>
                <a:rPr lang="en-US" altLang="zh-CN" sz="2400" b="0" i="1">
                  <a:ea typeface="宋体" charset="-122"/>
                </a:rPr>
                <a:t>t</a:t>
              </a:r>
              <a:r>
                <a:rPr lang="en-US" altLang="zh-CN" sz="2400" b="0">
                  <a:ea typeface="宋体" charset="-122"/>
                </a:rPr>
                <a:t>)</a:t>
              </a:r>
              <a:endParaRPr lang="en-US" altLang="zh-CN" sz="4000" b="0">
                <a:latin typeface="Tahoma" pitchFamily="34" charset="0"/>
                <a:ea typeface="宋体" charset="-122"/>
              </a:endParaRPr>
            </a:p>
          </p:txBody>
        </p:sp>
        <p:sp>
          <p:nvSpPr>
            <p:cNvPr id="58394" name="Text Box 40"/>
            <p:cNvSpPr txBox="1">
              <a:spLocks noChangeArrowheads="1"/>
            </p:cNvSpPr>
            <p:nvPr/>
          </p:nvSpPr>
          <p:spPr bwMode="auto">
            <a:xfrm>
              <a:off x="2596" y="2266"/>
              <a:ext cx="34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i="1">
                  <a:ea typeface="宋体" charset="-122"/>
                </a:rPr>
                <a:t>h</a:t>
              </a:r>
              <a:r>
                <a:rPr lang="en-US" altLang="zh-CN" sz="2400" b="0">
                  <a:ea typeface="宋体" charset="-122"/>
                </a:rPr>
                <a:t>(</a:t>
              </a:r>
              <a:r>
                <a:rPr lang="en-US" altLang="zh-CN" sz="2400" b="0" i="1">
                  <a:ea typeface="宋体" charset="-122"/>
                </a:rPr>
                <a:t>t</a:t>
              </a:r>
              <a:r>
                <a:rPr lang="en-US" altLang="zh-CN" sz="2400" b="0">
                  <a:ea typeface="宋体" charset="-122"/>
                </a:rPr>
                <a:t>)</a:t>
              </a:r>
              <a:endParaRPr lang="en-US" altLang="zh-CN" sz="4000" b="0">
                <a:latin typeface="Tahoma" pitchFamily="34" charset="0"/>
                <a:ea typeface="宋体" charset="-122"/>
              </a:endParaRPr>
            </a:p>
          </p:txBody>
        </p:sp>
        <p:sp>
          <p:nvSpPr>
            <p:cNvPr id="58395" name="Line 41"/>
            <p:cNvSpPr>
              <a:spLocks noChangeShapeType="1"/>
            </p:cNvSpPr>
            <p:nvPr/>
          </p:nvSpPr>
          <p:spPr bwMode="auto">
            <a:xfrm>
              <a:off x="2483" y="2049"/>
              <a:ext cx="1" cy="641"/>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396" name="Text Box 42"/>
            <p:cNvSpPr txBox="1">
              <a:spLocks noChangeArrowheads="1"/>
            </p:cNvSpPr>
            <p:nvPr/>
          </p:nvSpPr>
          <p:spPr bwMode="auto">
            <a:xfrm>
              <a:off x="2559" y="2499"/>
              <a:ext cx="218"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i="1">
                  <a:ea typeface="宋体" charset="-122"/>
                </a:rPr>
                <a:t>t</a:t>
              </a:r>
              <a:r>
                <a:rPr lang="en-US" altLang="zh-CN" sz="2400" b="0" baseline="-25000">
                  <a:ea typeface="宋体" charset="-122"/>
                </a:rPr>
                <a:t>0</a:t>
              </a:r>
              <a:endParaRPr lang="en-US" altLang="zh-CN" sz="4000" b="0">
                <a:latin typeface="Tahoma" pitchFamily="34" charset="0"/>
                <a:ea typeface="宋体" charset="-122"/>
              </a:endParaRPr>
            </a:p>
          </p:txBody>
        </p:sp>
        <p:sp>
          <p:nvSpPr>
            <p:cNvPr id="58397" name="Line 43"/>
            <p:cNvSpPr>
              <a:spLocks noChangeShapeType="1"/>
            </p:cNvSpPr>
            <p:nvPr/>
          </p:nvSpPr>
          <p:spPr bwMode="auto">
            <a:xfrm>
              <a:off x="2699" y="2595"/>
              <a:ext cx="10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398" name="Line 44"/>
            <p:cNvSpPr>
              <a:spLocks noChangeShapeType="1"/>
            </p:cNvSpPr>
            <p:nvPr/>
          </p:nvSpPr>
          <p:spPr bwMode="auto">
            <a:xfrm flipH="1">
              <a:off x="2483" y="2595"/>
              <a:ext cx="11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399" name="Text Box 46"/>
            <p:cNvSpPr txBox="1">
              <a:spLocks noChangeArrowheads="1"/>
            </p:cNvSpPr>
            <p:nvPr/>
          </p:nvSpPr>
          <p:spPr bwMode="auto">
            <a:xfrm>
              <a:off x="2699" y="1474"/>
              <a:ext cx="21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a:ea typeface="宋体" charset="-122"/>
                </a:rPr>
                <a:t>(a)</a:t>
              </a:r>
              <a:endParaRPr lang="en-US" altLang="zh-CN" sz="3600" b="0">
                <a:latin typeface="Tahoma" pitchFamily="34" charset="0"/>
                <a:ea typeface="宋体" charset="-122"/>
              </a:endParaRPr>
            </a:p>
          </p:txBody>
        </p:sp>
        <p:sp>
          <p:nvSpPr>
            <p:cNvPr id="58400" name="Text Box 47"/>
            <p:cNvSpPr txBox="1">
              <a:spLocks noChangeArrowheads="1"/>
            </p:cNvSpPr>
            <p:nvPr/>
          </p:nvSpPr>
          <p:spPr bwMode="auto">
            <a:xfrm>
              <a:off x="2705" y="2098"/>
              <a:ext cx="21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a:ea typeface="宋体" charset="-122"/>
                </a:rPr>
                <a:t>(b)</a:t>
              </a:r>
              <a:endParaRPr lang="en-US" altLang="zh-CN" sz="3600" b="0">
                <a:latin typeface="Tahoma" pitchFamily="34" charset="0"/>
                <a:ea typeface="宋体" charset="-122"/>
              </a:endParaRPr>
            </a:p>
          </p:txBody>
        </p:sp>
        <p:sp>
          <p:nvSpPr>
            <p:cNvPr id="58401" name="Text Box 48"/>
            <p:cNvSpPr txBox="1">
              <a:spLocks noChangeArrowheads="1"/>
            </p:cNvSpPr>
            <p:nvPr/>
          </p:nvSpPr>
          <p:spPr bwMode="auto">
            <a:xfrm>
              <a:off x="2705" y="2746"/>
              <a:ext cx="21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a:ea typeface="宋体" charset="-122"/>
                </a:rPr>
                <a:t>(c)</a:t>
              </a:r>
              <a:endParaRPr lang="en-US" altLang="zh-CN" sz="3600" b="0">
                <a:latin typeface="Tahoma" pitchFamily="34" charset="0"/>
                <a:ea typeface="宋体" charset="-122"/>
              </a:endParaRPr>
            </a:p>
          </p:txBody>
        </p:sp>
      </p:grpSp>
      <p:graphicFrame>
        <p:nvGraphicFramePr>
          <p:cNvPr id="58374" name="Object 1"/>
          <p:cNvGraphicFramePr>
            <a:graphicFrameLocks noChangeAspect="1"/>
          </p:cNvGraphicFramePr>
          <p:nvPr/>
        </p:nvGraphicFramePr>
        <p:xfrm>
          <a:off x="2216150" y="1223963"/>
          <a:ext cx="2005013" cy="482600"/>
        </p:xfrm>
        <a:graphic>
          <a:graphicData uri="http://schemas.openxmlformats.org/presentationml/2006/ole">
            <mc:AlternateContent xmlns:mc="http://schemas.openxmlformats.org/markup-compatibility/2006">
              <mc:Choice xmlns:v="urn:schemas-microsoft-com:vml" Requires="v">
                <p:oleObj spid="_x0000_s58440" name="Equation" r:id="rId3" imgW="952087" imgH="228501" progId="Equation.3">
                  <p:embed/>
                </p:oleObj>
              </mc:Choice>
              <mc:Fallback>
                <p:oleObj name="Equation" r:id="rId3" imgW="952087" imgH="228501"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150" y="1223963"/>
                        <a:ext cx="20050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6177F26B-B9FD-464E-A61C-8B0067F93AC5}" type="slidenum">
              <a:rPr lang="en-US" altLang="zh-CN" sz="1400" b="0" smtClean="0">
                <a:latin typeface="Tahoma" pitchFamily="34" charset="0"/>
                <a:ea typeface="宋体" charset="-122"/>
              </a:rPr>
              <a:pPr eaLnBrk="1" hangingPunct="1">
                <a:spcBef>
                  <a:spcPct val="0"/>
                </a:spcBef>
                <a:buClrTx/>
                <a:buSzTx/>
                <a:buFontTx/>
                <a:buNone/>
              </a:pPr>
              <a:t>53</a:t>
            </a:fld>
            <a:endParaRPr lang="en-US" altLang="zh-CN" sz="1400" b="0" smtClean="0">
              <a:latin typeface="Tahoma" pitchFamily="34" charset="0"/>
              <a:ea typeface="宋体" charset="-122"/>
            </a:endParaRPr>
          </a:p>
        </p:txBody>
      </p:sp>
      <p:sp>
        <p:nvSpPr>
          <p:cNvPr id="77827" name="Rectangle 3"/>
          <p:cNvSpPr>
            <a:spLocks noGrp="1" noChangeArrowheads="1"/>
          </p:cNvSpPr>
          <p:nvPr>
            <p:ph type="body" idx="1"/>
          </p:nvPr>
        </p:nvSpPr>
        <p:spPr>
          <a:xfrm>
            <a:off x="566738" y="1179513"/>
            <a:ext cx="8577262" cy="5678487"/>
          </a:xfrm>
        </p:spPr>
        <p:txBody>
          <a:bodyPr/>
          <a:lstStyle/>
          <a:p>
            <a:pPr lvl="1" eaLnBrk="1" hangingPunct="1"/>
            <a:r>
              <a:rPr lang="zh-CN" altLang="en-US" smtClean="0">
                <a:solidFill>
                  <a:srgbClr val="0000FF"/>
                </a:solidFill>
              </a:rPr>
              <a:t>实际的匹配滤波器</a:t>
            </a:r>
          </a:p>
          <a:p>
            <a:pPr lvl="3" eaLnBrk="1" hangingPunct="1">
              <a:buFont typeface="Wingdings" pitchFamily="2" charset="2"/>
              <a:buNone/>
            </a:pPr>
            <a:r>
              <a:rPr lang="zh-CN" altLang="en-US" smtClean="0"/>
              <a:t>	一个实际的匹配滤波器应该是</a:t>
            </a:r>
            <a:r>
              <a:rPr lang="zh-CN" altLang="en-US" smtClean="0">
                <a:solidFill>
                  <a:srgbClr val="0000FF"/>
                </a:solidFill>
              </a:rPr>
              <a:t>物理可实现</a:t>
            </a:r>
            <a:r>
              <a:rPr lang="zh-CN" altLang="en-US" smtClean="0"/>
              <a:t>的，其冲激响应必须符合因果关系，</a:t>
            </a:r>
            <a:r>
              <a:rPr lang="zh-CN" altLang="en-US" smtClean="0">
                <a:solidFill>
                  <a:srgbClr val="0000FF"/>
                </a:solidFill>
              </a:rPr>
              <a:t>在输入冲激脉冲加入前不应该有冲激响应出现</a:t>
            </a:r>
            <a:r>
              <a:rPr lang="zh-CN" altLang="en-US" smtClean="0"/>
              <a:t>，即必须有：</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即要求满足条件</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或满足条件</a:t>
            </a:r>
          </a:p>
          <a:p>
            <a:pPr lvl="3" eaLnBrk="1" hangingPunct="1">
              <a:buFont typeface="Wingdings" pitchFamily="2" charset="2"/>
              <a:buNone/>
            </a:pPr>
            <a:endParaRPr lang="zh-CN" altLang="en-US" smtClean="0"/>
          </a:p>
          <a:p>
            <a:pPr lvl="3" eaLnBrk="1" hangingPunct="1">
              <a:lnSpc>
                <a:spcPct val="110000"/>
              </a:lnSpc>
              <a:buFont typeface="Wingdings" pitchFamily="2" charset="2"/>
              <a:buNone/>
            </a:pPr>
            <a:r>
              <a:rPr lang="zh-CN" altLang="en-US" smtClean="0"/>
              <a:t>	上式的条件说明，接收滤波器</a:t>
            </a:r>
            <a:r>
              <a:rPr lang="zh-CN" altLang="en-US" smtClean="0">
                <a:solidFill>
                  <a:srgbClr val="0000FF"/>
                </a:solidFill>
              </a:rPr>
              <a:t>输入端的信号码元</a:t>
            </a:r>
            <a:r>
              <a:rPr lang="en-US" altLang="zh-CN" i="1" smtClean="0">
                <a:solidFill>
                  <a:srgbClr val="0000FF"/>
                </a:solidFill>
              </a:rPr>
              <a:t>s</a:t>
            </a:r>
            <a:r>
              <a:rPr lang="en-US" altLang="zh-CN" smtClean="0">
                <a:solidFill>
                  <a:srgbClr val="0000FF"/>
                </a:solidFill>
              </a:rPr>
              <a:t>(</a:t>
            </a:r>
            <a:r>
              <a:rPr lang="en-US" altLang="zh-CN" i="1" smtClean="0">
                <a:solidFill>
                  <a:srgbClr val="0000FF"/>
                </a:solidFill>
              </a:rPr>
              <a:t>t</a:t>
            </a:r>
            <a:r>
              <a:rPr lang="en-US" altLang="zh-CN" smtClean="0">
                <a:solidFill>
                  <a:srgbClr val="0000FF"/>
                </a:solidFill>
              </a:rPr>
              <a:t>)</a:t>
            </a:r>
            <a:r>
              <a:rPr lang="zh-CN" altLang="en-US" smtClean="0">
                <a:solidFill>
                  <a:srgbClr val="0000FF"/>
                </a:solidFill>
              </a:rPr>
              <a:t>在抽样时刻</a:t>
            </a:r>
            <a:r>
              <a:rPr lang="en-US" altLang="zh-CN" i="1" smtClean="0">
                <a:solidFill>
                  <a:srgbClr val="0000FF"/>
                </a:solidFill>
              </a:rPr>
              <a:t>t</a:t>
            </a:r>
            <a:r>
              <a:rPr lang="en-US" altLang="zh-CN" baseline="-25000" smtClean="0">
                <a:solidFill>
                  <a:srgbClr val="0000FF"/>
                </a:solidFill>
              </a:rPr>
              <a:t>0</a:t>
            </a:r>
            <a:r>
              <a:rPr lang="zh-CN" altLang="en-US" smtClean="0">
                <a:solidFill>
                  <a:srgbClr val="0000FF"/>
                </a:solidFill>
              </a:rPr>
              <a:t>之后必须为零</a:t>
            </a:r>
            <a:r>
              <a:rPr lang="zh-CN" altLang="en-US" smtClean="0"/>
              <a:t>。一般不希望在码元结束之后很久才抽样，故通常选择在码元末尾抽样，即选</a:t>
            </a:r>
            <a:r>
              <a:rPr lang="en-US" altLang="zh-CN" i="1" smtClean="0"/>
              <a:t>t</a:t>
            </a:r>
            <a:r>
              <a:rPr lang="en-US" altLang="zh-CN" baseline="-25000" smtClean="0"/>
              <a:t>0 </a:t>
            </a:r>
            <a:r>
              <a:rPr lang="en-US" altLang="zh-CN" smtClean="0"/>
              <a:t>= </a:t>
            </a:r>
            <a:r>
              <a:rPr lang="en-US" altLang="zh-CN" i="1" smtClean="0"/>
              <a:t>T</a:t>
            </a:r>
            <a:r>
              <a:rPr lang="en-US" altLang="zh-CN" i="1" baseline="-25000" smtClean="0"/>
              <a:t>s</a:t>
            </a:r>
            <a:r>
              <a:rPr lang="zh-CN" altLang="en-US" smtClean="0"/>
              <a:t>。故匹配滤波器的冲激响应可以写为</a:t>
            </a:r>
          </a:p>
        </p:txBody>
      </p:sp>
      <p:graphicFrame>
        <p:nvGraphicFramePr>
          <p:cNvPr id="77828" name="Object 4"/>
          <p:cNvGraphicFramePr>
            <a:graphicFrameLocks noChangeAspect="1"/>
          </p:cNvGraphicFramePr>
          <p:nvPr/>
        </p:nvGraphicFramePr>
        <p:xfrm>
          <a:off x="3086100" y="2738438"/>
          <a:ext cx="2835275" cy="414337"/>
        </p:xfrm>
        <a:graphic>
          <a:graphicData uri="http://schemas.openxmlformats.org/presentationml/2006/ole">
            <mc:AlternateContent xmlns:mc="http://schemas.openxmlformats.org/markup-compatibility/2006">
              <mc:Choice xmlns:v="urn:schemas-microsoft-com:vml" Requires="v">
                <p:oleObj spid="_x0000_s59514" name="公式" r:id="rId3" imgW="1497950" imgH="215806" progId="Equation.3">
                  <p:embed/>
                </p:oleObj>
              </mc:Choice>
              <mc:Fallback>
                <p:oleObj name="公式" r:id="rId3" imgW="1497950" imgH="21580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2738438"/>
                        <a:ext cx="28352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30" name="Object 6"/>
          <p:cNvGraphicFramePr>
            <a:graphicFrameLocks noChangeAspect="1"/>
          </p:cNvGraphicFramePr>
          <p:nvPr/>
        </p:nvGraphicFramePr>
        <p:xfrm>
          <a:off x="2951163" y="3519488"/>
          <a:ext cx="3421062" cy="446087"/>
        </p:xfrm>
        <a:graphic>
          <a:graphicData uri="http://schemas.openxmlformats.org/presentationml/2006/ole">
            <mc:AlternateContent xmlns:mc="http://schemas.openxmlformats.org/markup-compatibility/2006">
              <mc:Choice xmlns:v="urn:schemas-microsoft-com:vml" Requires="v">
                <p:oleObj spid="_x0000_s59515" name="公式" r:id="rId5" imgW="1752600" imgH="228600" progId="Equation.3">
                  <p:embed/>
                </p:oleObj>
              </mc:Choice>
              <mc:Fallback>
                <p:oleObj name="公式" r:id="rId5" imgW="17526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1163" y="3519488"/>
                        <a:ext cx="342106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9"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7832" name="Object 8"/>
          <p:cNvGraphicFramePr>
            <a:graphicFrameLocks noChangeAspect="1"/>
          </p:cNvGraphicFramePr>
          <p:nvPr/>
        </p:nvGraphicFramePr>
        <p:xfrm>
          <a:off x="2906713" y="4284663"/>
          <a:ext cx="2970212" cy="447675"/>
        </p:xfrm>
        <a:graphic>
          <a:graphicData uri="http://schemas.openxmlformats.org/presentationml/2006/ole">
            <mc:AlternateContent xmlns:mc="http://schemas.openxmlformats.org/markup-compatibility/2006">
              <mc:Choice xmlns:v="urn:schemas-microsoft-com:vml" Requires="v">
                <p:oleObj spid="_x0000_s59516" name="公式" r:id="rId7" imgW="1511300" imgH="228600" progId="Equation.3">
                  <p:embed/>
                </p:oleObj>
              </mc:Choice>
              <mc:Fallback>
                <p:oleObj name="公式" r:id="rId7" imgW="15113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6713" y="4284663"/>
                        <a:ext cx="29702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01" name="Rectangle 11"/>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7834" name="Object 10"/>
          <p:cNvGraphicFramePr>
            <a:graphicFrameLocks noChangeAspect="1"/>
          </p:cNvGraphicFramePr>
          <p:nvPr/>
        </p:nvGraphicFramePr>
        <p:xfrm>
          <a:off x="3581400" y="6308725"/>
          <a:ext cx="1981200" cy="452438"/>
        </p:xfrm>
        <a:graphic>
          <a:graphicData uri="http://schemas.openxmlformats.org/presentationml/2006/ole">
            <mc:AlternateContent xmlns:mc="http://schemas.openxmlformats.org/markup-compatibility/2006">
              <mc:Choice xmlns:v="urn:schemas-microsoft-com:vml" Requires="v">
                <p:oleObj spid="_x0000_s59517" name="公式" r:id="rId9" imgW="1002865" imgH="228501" progId="Equation.3">
                  <p:embed/>
                </p:oleObj>
              </mc:Choice>
              <mc:Fallback>
                <p:oleObj name="公式" r:id="rId9" imgW="1002865" imgH="228501"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6308725"/>
                        <a:ext cx="19812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403" name="Object 1"/>
          <p:cNvGraphicFramePr>
            <a:graphicFrameLocks noChangeAspect="1"/>
          </p:cNvGraphicFramePr>
          <p:nvPr/>
        </p:nvGraphicFramePr>
        <p:xfrm>
          <a:off x="4392613" y="1223963"/>
          <a:ext cx="2005012" cy="482600"/>
        </p:xfrm>
        <a:graphic>
          <a:graphicData uri="http://schemas.openxmlformats.org/presentationml/2006/ole">
            <mc:AlternateContent xmlns:mc="http://schemas.openxmlformats.org/markup-compatibility/2006">
              <mc:Choice xmlns:v="urn:schemas-microsoft-com:vml" Requires="v">
                <p:oleObj spid="_x0000_s59518" name="Equation" r:id="rId11" imgW="952087" imgH="228501" progId="Equation.3">
                  <p:embed/>
                </p:oleObj>
              </mc:Choice>
              <mc:Fallback>
                <p:oleObj name="Equation" r:id="rId11" imgW="952087" imgH="228501" progId="Equation.3">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2613" y="1223963"/>
                        <a:ext cx="2005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wipe(up)">
                                      <p:cBhvr>
                                        <p:cTn id="7" dur="500"/>
                                        <p:tgtEl>
                                          <p:spTgt spid="778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7828"/>
                                        </p:tgtEl>
                                        <p:attrNameLst>
                                          <p:attrName>style.visibility</p:attrName>
                                        </p:attrNameLst>
                                      </p:cBhvr>
                                      <p:to>
                                        <p:strVal val="visible"/>
                                      </p:to>
                                    </p:set>
                                    <p:animEffect transition="in" filter="wipe(up)">
                                      <p:cBhvr>
                                        <p:cTn id="12" dur="500"/>
                                        <p:tgtEl>
                                          <p:spTgt spid="778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7827">
                                            <p:txEl>
                                              <p:pRg st="3" end="3"/>
                                            </p:txEl>
                                          </p:spTgt>
                                        </p:tgtEl>
                                        <p:attrNameLst>
                                          <p:attrName>style.visibility</p:attrName>
                                        </p:attrNameLst>
                                      </p:cBhvr>
                                      <p:to>
                                        <p:strVal val="visible"/>
                                      </p:to>
                                    </p:set>
                                    <p:animEffect transition="in" filter="wipe(up)">
                                      <p:cBhvr>
                                        <p:cTn id="17" dur="500"/>
                                        <p:tgtEl>
                                          <p:spTgt spid="77827">
                                            <p:txEl>
                                              <p:pRg st="3" end="3"/>
                                            </p:txEl>
                                          </p:spTgt>
                                        </p:tgtEl>
                                      </p:cBhvr>
                                    </p:animEffect>
                                  </p:childTnLst>
                                </p:cTn>
                              </p:par>
                            </p:childTnLst>
                          </p:cTn>
                        </p:par>
                        <p:par>
                          <p:cTn id="18" fill="hold" nodeType="afterGroup">
                            <p:stCondLst>
                              <p:cond delay="500"/>
                            </p:stCondLst>
                            <p:childTnLst>
                              <p:par>
                                <p:cTn id="19" presetID="22" presetClass="entr" presetSubtype="1" fill="hold" nodeType="afterEffect">
                                  <p:stCondLst>
                                    <p:cond delay="0"/>
                                  </p:stCondLst>
                                  <p:childTnLst>
                                    <p:set>
                                      <p:cBhvr>
                                        <p:cTn id="20" dur="1" fill="hold">
                                          <p:stCondLst>
                                            <p:cond delay="0"/>
                                          </p:stCondLst>
                                        </p:cTn>
                                        <p:tgtEl>
                                          <p:spTgt spid="77830"/>
                                        </p:tgtEl>
                                        <p:attrNameLst>
                                          <p:attrName>style.visibility</p:attrName>
                                        </p:attrNameLst>
                                      </p:cBhvr>
                                      <p:to>
                                        <p:strVal val="visible"/>
                                      </p:to>
                                    </p:set>
                                    <p:animEffect transition="in" filter="wipe(up)">
                                      <p:cBhvr>
                                        <p:cTn id="21" dur="500"/>
                                        <p:tgtEl>
                                          <p:spTgt spid="778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77827">
                                            <p:txEl>
                                              <p:pRg st="5" end="5"/>
                                            </p:txEl>
                                          </p:spTgt>
                                        </p:tgtEl>
                                        <p:attrNameLst>
                                          <p:attrName>style.visibility</p:attrName>
                                        </p:attrNameLst>
                                      </p:cBhvr>
                                      <p:to>
                                        <p:strVal val="visible"/>
                                      </p:to>
                                    </p:set>
                                    <p:animEffect transition="in" filter="wipe(up)">
                                      <p:cBhvr>
                                        <p:cTn id="26" dur="500"/>
                                        <p:tgtEl>
                                          <p:spTgt spid="77827">
                                            <p:txEl>
                                              <p:pRg st="5" end="5"/>
                                            </p:txEl>
                                          </p:spTgt>
                                        </p:tgtEl>
                                      </p:cBhvr>
                                    </p:animEffect>
                                  </p:childTnLst>
                                </p:cTn>
                              </p:par>
                            </p:childTnLst>
                          </p:cTn>
                        </p:par>
                        <p:par>
                          <p:cTn id="27" fill="hold" nodeType="afterGroup">
                            <p:stCondLst>
                              <p:cond delay="500"/>
                            </p:stCondLst>
                            <p:childTnLst>
                              <p:par>
                                <p:cTn id="28" presetID="22" presetClass="entr" presetSubtype="1" fill="hold" nodeType="afterEffect">
                                  <p:stCondLst>
                                    <p:cond delay="0"/>
                                  </p:stCondLst>
                                  <p:childTnLst>
                                    <p:set>
                                      <p:cBhvr>
                                        <p:cTn id="29" dur="1" fill="hold">
                                          <p:stCondLst>
                                            <p:cond delay="0"/>
                                          </p:stCondLst>
                                        </p:cTn>
                                        <p:tgtEl>
                                          <p:spTgt spid="77832"/>
                                        </p:tgtEl>
                                        <p:attrNameLst>
                                          <p:attrName>style.visibility</p:attrName>
                                        </p:attrNameLst>
                                      </p:cBhvr>
                                      <p:to>
                                        <p:strVal val="visible"/>
                                      </p:to>
                                    </p:set>
                                    <p:animEffect transition="in" filter="wipe(up)">
                                      <p:cBhvr>
                                        <p:cTn id="30" dur="500"/>
                                        <p:tgtEl>
                                          <p:spTgt spid="7783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77827">
                                            <p:txEl>
                                              <p:pRg st="7" end="7"/>
                                            </p:txEl>
                                          </p:spTgt>
                                        </p:tgtEl>
                                        <p:attrNameLst>
                                          <p:attrName>style.visibility</p:attrName>
                                        </p:attrNameLst>
                                      </p:cBhvr>
                                      <p:to>
                                        <p:strVal val="visible"/>
                                      </p:to>
                                    </p:set>
                                    <p:animEffect transition="in" filter="wipe(up)">
                                      <p:cBhvr>
                                        <p:cTn id="35" dur="500"/>
                                        <p:tgtEl>
                                          <p:spTgt spid="77827">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77834"/>
                                        </p:tgtEl>
                                        <p:attrNameLst>
                                          <p:attrName>style.visibility</p:attrName>
                                        </p:attrNameLst>
                                      </p:cBhvr>
                                      <p:to>
                                        <p:strVal val="visible"/>
                                      </p:to>
                                    </p:set>
                                    <p:animEffect transition="in" filter="wipe(up)">
                                      <p:cBhvr>
                                        <p:cTn id="40" dur="5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B22BFDBC-CC6D-4A6A-9976-F71538D229D0}" type="slidenum">
              <a:rPr lang="en-US" altLang="zh-CN" sz="1400" b="0" smtClean="0">
                <a:latin typeface="Tahoma" pitchFamily="34" charset="0"/>
                <a:ea typeface="宋体" charset="-122"/>
              </a:rPr>
              <a:pPr eaLnBrk="1" hangingPunct="1">
                <a:spcBef>
                  <a:spcPct val="0"/>
                </a:spcBef>
                <a:buClrTx/>
                <a:buSzTx/>
                <a:buFontTx/>
                <a:buNone/>
              </a:pPr>
              <a:t>54</a:t>
            </a:fld>
            <a:endParaRPr lang="en-US" altLang="zh-CN" sz="1400" b="0" smtClean="0">
              <a:latin typeface="Tahoma" pitchFamily="34" charset="0"/>
              <a:ea typeface="宋体" charset="-122"/>
            </a:endParaRPr>
          </a:p>
        </p:txBody>
      </p:sp>
      <p:sp>
        <p:nvSpPr>
          <p:cNvPr id="60420" name="Rectangle 3"/>
          <p:cNvSpPr>
            <a:spLocks noGrp="1" noChangeArrowheads="1"/>
          </p:cNvSpPr>
          <p:nvPr>
            <p:ph type="body" idx="1"/>
          </p:nvPr>
        </p:nvSpPr>
        <p:spPr>
          <a:xfrm>
            <a:off x="0" y="1179513"/>
            <a:ext cx="9144000" cy="5678487"/>
          </a:xfrm>
        </p:spPr>
        <p:txBody>
          <a:bodyPr/>
          <a:lstStyle/>
          <a:p>
            <a:pPr lvl="3" eaLnBrk="1" hangingPunct="1">
              <a:lnSpc>
                <a:spcPct val="120000"/>
              </a:lnSpc>
              <a:buFont typeface="Wingdings" pitchFamily="2" charset="2"/>
              <a:buNone/>
            </a:pPr>
            <a:r>
              <a:rPr lang="en-US" altLang="zh-CN" smtClean="0"/>
              <a:t>	</a:t>
            </a:r>
            <a:r>
              <a:rPr lang="zh-CN" altLang="en-US" smtClean="0"/>
              <a:t>这时，若匹配滤波器的输入电压为</a:t>
            </a:r>
            <a:r>
              <a:rPr lang="en-US" altLang="zh-CN" i="1" smtClean="0"/>
              <a:t>s</a:t>
            </a:r>
            <a:r>
              <a:rPr lang="en-US" altLang="zh-CN" smtClean="0"/>
              <a:t>(</a:t>
            </a:r>
            <a:r>
              <a:rPr lang="en-US" altLang="zh-CN" i="1" smtClean="0"/>
              <a:t>t</a:t>
            </a:r>
            <a:r>
              <a:rPr lang="en-US" altLang="zh-CN" smtClean="0"/>
              <a:t>)</a:t>
            </a:r>
            <a:r>
              <a:rPr lang="zh-CN" altLang="en-US" smtClean="0"/>
              <a:t>，则输出信号码元的波形为：</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r>
              <a:rPr lang="zh-CN" altLang="en-US" smtClean="0"/>
              <a:t>	上式表明，</a:t>
            </a:r>
            <a:r>
              <a:rPr lang="zh-CN" altLang="en-US" smtClean="0">
                <a:solidFill>
                  <a:srgbClr val="0000FF"/>
                </a:solidFill>
              </a:rPr>
              <a:t>匹配滤波器输出信号码元波形是输入信号码元波形的自相关函数的</a:t>
            </a:r>
            <a:r>
              <a:rPr lang="en-US" altLang="zh-CN" i="1" smtClean="0">
                <a:solidFill>
                  <a:srgbClr val="0000FF"/>
                </a:solidFill>
              </a:rPr>
              <a:t>k</a:t>
            </a:r>
            <a:r>
              <a:rPr lang="zh-CN" altLang="en-US" smtClean="0">
                <a:solidFill>
                  <a:srgbClr val="0000FF"/>
                </a:solidFill>
              </a:rPr>
              <a:t>倍</a:t>
            </a:r>
            <a:r>
              <a:rPr lang="zh-CN" altLang="en-US" smtClean="0"/>
              <a:t>。</a:t>
            </a:r>
            <a:r>
              <a:rPr lang="en-US" altLang="zh-CN" i="1" smtClean="0"/>
              <a:t>k</a:t>
            </a:r>
            <a:r>
              <a:rPr lang="zh-CN" altLang="en-US" smtClean="0"/>
              <a:t>是一个任意常数，它与</a:t>
            </a:r>
            <a:r>
              <a:rPr lang="en-US" altLang="zh-CN" i="1" smtClean="0"/>
              <a:t>r</a:t>
            </a:r>
            <a:r>
              <a:rPr lang="en-US" altLang="zh-CN" baseline="-25000" smtClean="0"/>
              <a:t>0</a:t>
            </a:r>
            <a:r>
              <a:rPr lang="zh-CN" altLang="en-US" smtClean="0"/>
              <a:t>的最大值无关；</a:t>
            </a:r>
            <a:r>
              <a:rPr lang="zh-CN" altLang="en-US" smtClean="0">
                <a:solidFill>
                  <a:srgbClr val="0000FF"/>
                </a:solidFill>
              </a:rPr>
              <a:t>通常取</a:t>
            </a:r>
            <a:r>
              <a:rPr lang="en-US" altLang="zh-CN" i="1" smtClean="0">
                <a:solidFill>
                  <a:srgbClr val="0000FF"/>
                </a:solidFill>
              </a:rPr>
              <a:t>k</a:t>
            </a:r>
            <a:r>
              <a:rPr lang="en-US" altLang="zh-CN" smtClean="0">
                <a:solidFill>
                  <a:srgbClr val="0000FF"/>
                </a:solidFill>
              </a:rPr>
              <a:t> </a:t>
            </a:r>
            <a:r>
              <a:rPr lang="zh-CN" altLang="en-US" smtClean="0">
                <a:solidFill>
                  <a:srgbClr val="0000FF"/>
                </a:solidFill>
              </a:rPr>
              <a:t>＝ </a:t>
            </a:r>
            <a:r>
              <a:rPr lang="en-US" altLang="zh-CN" smtClean="0">
                <a:solidFill>
                  <a:srgbClr val="0000FF"/>
                </a:solidFill>
              </a:rPr>
              <a:t>1</a:t>
            </a:r>
            <a:r>
              <a:rPr lang="zh-CN" altLang="en-US" smtClean="0"/>
              <a:t>。</a:t>
            </a:r>
            <a:endParaRPr lang="en-US" altLang="zh-CN" smtClean="0"/>
          </a:p>
          <a:p>
            <a:pPr lvl="3" eaLnBrk="1" hangingPunct="1">
              <a:lnSpc>
                <a:spcPct val="120000"/>
              </a:lnSpc>
              <a:buFont typeface="Wingdings" pitchFamily="2" charset="2"/>
              <a:buNone/>
            </a:pPr>
            <a:r>
              <a:rPr lang="en-US" altLang="zh-CN" smtClean="0"/>
              <a:t>	</a:t>
            </a:r>
            <a:r>
              <a:rPr lang="zh-CN" altLang="en-US" smtClean="0"/>
              <a:t>这实际上就告诉了我们，如何针对某种信号波形来求解其匹配滤波器。</a:t>
            </a:r>
          </a:p>
        </p:txBody>
      </p:sp>
      <p:sp>
        <p:nvSpPr>
          <p:cNvPr id="60421" name="Rectangle 5"/>
          <p:cNvSpPr>
            <a:spLocks noChangeArrowheads="1"/>
          </p:cNvSpPr>
          <p:nvPr/>
        </p:nvSpPr>
        <p:spPr bwMode="auto">
          <a:xfrm>
            <a:off x="0" y="3100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60422" name="Object 4"/>
          <p:cNvGraphicFramePr>
            <a:graphicFrameLocks noChangeAspect="1"/>
          </p:cNvGraphicFramePr>
          <p:nvPr/>
        </p:nvGraphicFramePr>
        <p:xfrm>
          <a:off x="2393950" y="1793875"/>
          <a:ext cx="5734050" cy="1679575"/>
        </p:xfrm>
        <a:graphic>
          <a:graphicData uri="http://schemas.openxmlformats.org/presentationml/2006/ole">
            <mc:AlternateContent xmlns:mc="http://schemas.openxmlformats.org/markup-compatibility/2006">
              <mc:Choice xmlns:v="urn:schemas-microsoft-com:vml" Requires="v">
                <p:oleObj spid="_x0000_s60445" name="Equation" r:id="rId3" imgW="3060700" imgH="901700" progId="Equation.3">
                  <p:embed/>
                </p:oleObj>
              </mc:Choice>
              <mc:Fallback>
                <p:oleObj name="Equation" r:id="rId3" imgW="3060700" imgH="901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950" y="1793875"/>
                        <a:ext cx="57340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F155A153-C9A4-4601-AC66-4E16620B9486}" type="slidenum">
              <a:rPr lang="en-US" altLang="zh-CN" sz="1400" b="0" smtClean="0">
                <a:latin typeface="Tahoma" pitchFamily="34" charset="0"/>
                <a:ea typeface="宋体" charset="-122"/>
              </a:rPr>
              <a:pPr eaLnBrk="1" hangingPunct="1">
                <a:spcBef>
                  <a:spcPct val="0"/>
                </a:spcBef>
                <a:buClrTx/>
                <a:buSzTx/>
                <a:buFontTx/>
                <a:buNone/>
              </a:pPr>
              <a:t>55</a:t>
            </a:fld>
            <a:endParaRPr lang="en-US" altLang="zh-CN" sz="1400" b="0" smtClean="0">
              <a:latin typeface="Tahoma" pitchFamily="34" charset="0"/>
              <a:ea typeface="宋体" charset="-122"/>
            </a:endParaRPr>
          </a:p>
        </p:txBody>
      </p:sp>
      <p:sp>
        <p:nvSpPr>
          <p:cNvPr id="79875" name="Rectangle 3"/>
          <p:cNvSpPr>
            <a:spLocks noGrp="1" noChangeArrowheads="1"/>
          </p:cNvSpPr>
          <p:nvPr>
            <p:ph type="body" idx="1"/>
          </p:nvPr>
        </p:nvSpPr>
        <p:spPr>
          <a:xfrm>
            <a:off x="0" y="1179513"/>
            <a:ext cx="9144000" cy="5678487"/>
          </a:xfrm>
        </p:spPr>
        <p:txBody>
          <a:bodyPr/>
          <a:lstStyle/>
          <a:p>
            <a:pPr lvl="1" eaLnBrk="1" hangingPunct="1">
              <a:lnSpc>
                <a:spcPct val="90000"/>
              </a:lnSpc>
            </a:pPr>
            <a:r>
              <a:rPr lang="en-US" altLang="zh-CN" sz="2400" smtClean="0"/>
              <a:t>【</a:t>
            </a:r>
            <a:r>
              <a:rPr lang="zh-CN" altLang="en-US" sz="2400" smtClean="0"/>
              <a:t>例</a:t>
            </a:r>
            <a:r>
              <a:rPr lang="en-US" altLang="zh-CN" sz="2400" smtClean="0"/>
              <a:t>10.1】</a:t>
            </a:r>
            <a:r>
              <a:rPr lang="zh-CN" altLang="en-US" sz="2400" smtClean="0"/>
              <a:t>设接收信号码元</a:t>
            </a:r>
            <a:r>
              <a:rPr lang="en-US" altLang="zh-CN" sz="2400" i="1" smtClean="0"/>
              <a:t>s</a:t>
            </a:r>
            <a:r>
              <a:rPr lang="en-US" altLang="zh-CN" sz="2400" smtClean="0"/>
              <a:t>(</a:t>
            </a:r>
            <a:r>
              <a:rPr lang="en-US" altLang="zh-CN" sz="2400" i="1" smtClean="0"/>
              <a:t>t</a:t>
            </a:r>
            <a:r>
              <a:rPr lang="en-US" altLang="zh-CN" sz="2400" smtClean="0"/>
              <a:t>)</a:t>
            </a:r>
            <a:r>
              <a:rPr lang="zh-CN" altLang="en-US" sz="2400" smtClean="0"/>
              <a:t>的表示式为</a:t>
            </a:r>
          </a:p>
          <a:p>
            <a:pPr lvl="3" eaLnBrk="1" hangingPunct="1">
              <a:lnSpc>
                <a:spcPct val="90000"/>
              </a:lnSpc>
              <a:buFont typeface="Wingdings" pitchFamily="2" charset="2"/>
              <a:buNone/>
            </a:pPr>
            <a:endParaRPr lang="zh-CN" altLang="en-US" sz="2400" smtClean="0"/>
          </a:p>
          <a:p>
            <a:pPr lvl="3" eaLnBrk="1" hangingPunct="1">
              <a:lnSpc>
                <a:spcPct val="90000"/>
              </a:lnSpc>
              <a:buFont typeface="Wingdings" pitchFamily="2" charset="2"/>
              <a:buNone/>
            </a:pPr>
            <a:endParaRPr lang="zh-CN" altLang="en-US" smtClean="0"/>
          </a:p>
          <a:p>
            <a:pPr lvl="3" eaLnBrk="1" hangingPunct="1">
              <a:lnSpc>
                <a:spcPct val="140000"/>
              </a:lnSpc>
              <a:buFont typeface="Wingdings" pitchFamily="2" charset="2"/>
              <a:buNone/>
            </a:pPr>
            <a:r>
              <a:rPr lang="zh-CN" altLang="en-US" smtClean="0"/>
              <a:t>	试求其匹配滤波器的特性和输出信号码元的波形。</a:t>
            </a:r>
          </a:p>
          <a:p>
            <a:pPr lvl="3" eaLnBrk="1" hangingPunct="1">
              <a:lnSpc>
                <a:spcPct val="90000"/>
              </a:lnSpc>
              <a:buFont typeface="Wingdings" pitchFamily="2" charset="2"/>
              <a:buNone/>
            </a:pPr>
            <a:r>
              <a:rPr lang="zh-CN" altLang="en-US" smtClean="0"/>
              <a:t>	</a:t>
            </a:r>
            <a:r>
              <a:rPr lang="en-US" altLang="zh-CN" smtClean="0"/>
              <a:t>【</a:t>
            </a:r>
            <a:r>
              <a:rPr lang="zh-CN" altLang="en-US" smtClean="0"/>
              <a:t>解</a:t>
            </a:r>
            <a:r>
              <a:rPr lang="en-US" altLang="zh-CN" smtClean="0"/>
              <a:t>】</a:t>
            </a:r>
            <a:r>
              <a:rPr lang="zh-CN" altLang="en-US" smtClean="0"/>
              <a:t>上式所示的信号波形是一个矩形脉冲，如下图所示。</a:t>
            </a:r>
          </a:p>
          <a:p>
            <a:pPr lvl="3" eaLnBrk="1" hangingPunct="1">
              <a:lnSpc>
                <a:spcPct val="90000"/>
              </a:lnSpc>
              <a:buFont typeface="Wingdings" pitchFamily="2" charset="2"/>
              <a:buNone/>
            </a:pPr>
            <a:r>
              <a:rPr lang="zh-CN" altLang="en-US" smtClean="0"/>
              <a:t>	其频谱为</a:t>
            </a:r>
          </a:p>
          <a:p>
            <a:pPr lvl="3" eaLnBrk="1" hangingPunct="1">
              <a:lnSpc>
                <a:spcPct val="90000"/>
              </a:lnSpc>
              <a:buFont typeface="Wingdings" pitchFamily="2" charset="2"/>
              <a:buNone/>
            </a:pPr>
            <a:endParaRPr lang="zh-CN" altLang="en-US" smtClean="0"/>
          </a:p>
          <a:p>
            <a:pPr lvl="3" eaLnBrk="1" hangingPunct="1">
              <a:lnSpc>
                <a:spcPct val="90000"/>
              </a:lnSpc>
              <a:buFont typeface="Wingdings" pitchFamily="2" charset="2"/>
              <a:buNone/>
            </a:pPr>
            <a:endParaRPr lang="zh-CN" altLang="en-US" smtClean="0"/>
          </a:p>
          <a:p>
            <a:pPr lvl="3" eaLnBrk="1" hangingPunct="1">
              <a:lnSpc>
                <a:spcPct val="90000"/>
              </a:lnSpc>
              <a:buFont typeface="Wingdings" pitchFamily="2" charset="2"/>
              <a:buNone/>
            </a:pPr>
            <a:r>
              <a:rPr lang="zh-CN" altLang="en-US" smtClean="0"/>
              <a:t>	由</a:t>
            </a:r>
          </a:p>
          <a:p>
            <a:pPr lvl="3" eaLnBrk="1" hangingPunct="1">
              <a:lnSpc>
                <a:spcPct val="90000"/>
              </a:lnSpc>
              <a:buFont typeface="Wingdings" pitchFamily="2" charset="2"/>
              <a:buNone/>
            </a:pPr>
            <a:r>
              <a:rPr lang="zh-CN" altLang="en-US" smtClean="0"/>
              <a:t>	令</a:t>
            </a:r>
            <a:r>
              <a:rPr lang="en-US" altLang="zh-CN" i="1" smtClean="0"/>
              <a:t>k</a:t>
            </a:r>
            <a:r>
              <a:rPr lang="en-US" altLang="zh-CN" smtClean="0"/>
              <a:t> = 1</a:t>
            </a:r>
            <a:r>
              <a:rPr lang="zh-CN" altLang="en-US" smtClean="0"/>
              <a:t>，可得其匹配滤波器的传输函数为</a:t>
            </a:r>
          </a:p>
          <a:p>
            <a:pPr lvl="3" eaLnBrk="1" hangingPunct="1">
              <a:lnSpc>
                <a:spcPct val="90000"/>
              </a:lnSpc>
              <a:buFont typeface="Wingdings" pitchFamily="2" charset="2"/>
              <a:buNone/>
            </a:pPr>
            <a:endParaRPr lang="zh-CN" altLang="en-US" smtClean="0"/>
          </a:p>
          <a:p>
            <a:pPr lvl="3" eaLnBrk="1" hangingPunct="1">
              <a:lnSpc>
                <a:spcPct val="90000"/>
              </a:lnSpc>
              <a:buFont typeface="Wingdings" pitchFamily="2" charset="2"/>
              <a:buNone/>
            </a:pPr>
            <a:endParaRPr lang="zh-CN" altLang="en-US" smtClean="0"/>
          </a:p>
          <a:p>
            <a:pPr lvl="3" eaLnBrk="1" hangingPunct="1">
              <a:lnSpc>
                <a:spcPct val="90000"/>
              </a:lnSpc>
              <a:buFont typeface="Wingdings" pitchFamily="2" charset="2"/>
              <a:buNone/>
            </a:pPr>
            <a:r>
              <a:rPr lang="zh-CN" altLang="en-US" smtClean="0"/>
              <a:t>	由</a:t>
            </a:r>
          </a:p>
          <a:p>
            <a:pPr lvl="3" eaLnBrk="1" hangingPunct="1">
              <a:lnSpc>
                <a:spcPct val="90000"/>
              </a:lnSpc>
              <a:buFont typeface="Wingdings" pitchFamily="2" charset="2"/>
              <a:buNone/>
            </a:pPr>
            <a:r>
              <a:rPr lang="zh-CN" altLang="en-US" smtClean="0"/>
              <a:t>	令</a:t>
            </a:r>
            <a:r>
              <a:rPr lang="en-US" altLang="zh-CN" i="1" smtClean="0"/>
              <a:t>k</a:t>
            </a:r>
            <a:r>
              <a:rPr lang="en-US" altLang="zh-CN" smtClean="0"/>
              <a:t> = 1</a:t>
            </a:r>
            <a:r>
              <a:rPr lang="zh-CN" altLang="en-US" smtClean="0"/>
              <a:t>，还可以得到此匹配滤波器的冲激响应为</a:t>
            </a:r>
          </a:p>
        </p:txBody>
      </p:sp>
      <p:sp>
        <p:nvSpPr>
          <p:cNvPr id="61445" name="Rectangle 5"/>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61446" name="Object 4"/>
          <p:cNvGraphicFramePr>
            <a:graphicFrameLocks noChangeAspect="1"/>
          </p:cNvGraphicFramePr>
          <p:nvPr/>
        </p:nvGraphicFramePr>
        <p:xfrm>
          <a:off x="2636838" y="1584325"/>
          <a:ext cx="3149600" cy="906463"/>
        </p:xfrm>
        <a:graphic>
          <a:graphicData uri="http://schemas.openxmlformats.org/presentationml/2006/ole">
            <mc:AlternateContent xmlns:mc="http://schemas.openxmlformats.org/markup-compatibility/2006">
              <mc:Choice xmlns:v="urn:schemas-microsoft-com:vml" Requires="v">
                <p:oleObj spid="_x0000_s61600" name="公式" r:id="rId3" imgW="1688367" imgH="482391" progId="Equation.3">
                  <p:embed/>
                </p:oleObj>
              </mc:Choice>
              <mc:Fallback>
                <p:oleObj name="公式" r:id="rId3" imgW="1688367" imgH="48239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838" y="1584325"/>
                        <a:ext cx="31496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878" name="Object 6"/>
          <p:cNvGraphicFramePr>
            <a:graphicFrameLocks noChangeAspect="1"/>
          </p:cNvGraphicFramePr>
          <p:nvPr/>
        </p:nvGraphicFramePr>
        <p:xfrm>
          <a:off x="1285875" y="3473450"/>
          <a:ext cx="4905375" cy="771525"/>
        </p:xfrm>
        <a:graphic>
          <a:graphicData uri="http://schemas.openxmlformats.org/presentationml/2006/ole">
            <mc:AlternateContent xmlns:mc="http://schemas.openxmlformats.org/markup-compatibility/2006">
              <mc:Choice xmlns:v="urn:schemas-microsoft-com:vml" Requires="v">
                <p:oleObj spid="_x0000_s61601" name="公式" r:id="rId5" imgW="2590800" imgH="419100" progId="Equation.3">
                  <p:embed/>
                </p:oleObj>
              </mc:Choice>
              <mc:Fallback>
                <p:oleObj name="公式" r:id="rId5" imgW="2590800" imgH="4191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75" y="3473450"/>
                        <a:ext cx="4905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9880" name="Group 8"/>
          <p:cNvGrpSpPr>
            <a:grpSpLocks/>
          </p:cNvGrpSpPr>
          <p:nvPr/>
        </p:nvGrpSpPr>
        <p:grpSpPr bwMode="auto">
          <a:xfrm>
            <a:off x="6372225" y="3338513"/>
            <a:ext cx="2771775" cy="1620837"/>
            <a:chOff x="7020" y="2064"/>
            <a:chExt cx="2880" cy="1716"/>
          </a:xfrm>
        </p:grpSpPr>
        <p:sp>
          <p:nvSpPr>
            <p:cNvPr id="61457" name="Text Box 9"/>
            <p:cNvSpPr txBox="1">
              <a:spLocks noChangeArrowheads="1"/>
            </p:cNvSpPr>
            <p:nvPr/>
          </p:nvSpPr>
          <p:spPr bwMode="auto">
            <a:xfrm>
              <a:off x="9540" y="3312"/>
              <a:ext cx="36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t</a:t>
              </a:r>
              <a:endParaRPr lang="en-US" altLang="zh-CN" sz="4000" b="0">
                <a:latin typeface="Tahoma" pitchFamily="34" charset="0"/>
                <a:ea typeface="宋体" charset="-122"/>
              </a:endParaRPr>
            </a:p>
          </p:txBody>
        </p:sp>
        <p:sp>
          <p:nvSpPr>
            <p:cNvPr id="61458" name="Text Box 10"/>
            <p:cNvSpPr txBox="1">
              <a:spLocks noChangeArrowheads="1"/>
            </p:cNvSpPr>
            <p:nvPr/>
          </p:nvSpPr>
          <p:spPr bwMode="auto">
            <a:xfrm>
              <a:off x="8100" y="3312"/>
              <a:ext cx="54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T</a:t>
              </a:r>
              <a:r>
                <a:rPr lang="en-US" altLang="zh-CN" sz="2000" b="0" baseline="-25000">
                  <a:ea typeface="宋体" charset="-122"/>
                </a:rPr>
                <a:t>s</a:t>
              </a:r>
              <a:endParaRPr lang="en-US" altLang="zh-CN" sz="4000" b="0">
                <a:latin typeface="Tahoma" pitchFamily="34" charset="0"/>
                <a:ea typeface="宋体" charset="-122"/>
              </a:endParaRPr>
            </a:p>
          </p:txBody>
        </p:sp>
        <p:grpSp>
          <p:nvGrpSpPr>
            <p:cNvPr id="61459" name="Group 11"/>
            <p:cNvGrpSpPr>
              <a:grpSpLocks/>
            </p:cNvGrpSpPr>
            <p:nvPr/>
          </p:nvGrpSpPr>
          <p:grpSpPr bwMode="auto">
            <a:xfrm>
              <a:off x="7380" y="2220"/>
              <a:ext cx="2340" cy="1092"/>
              <a:chOff x="7380" y="2220"/>
              <a:chExt cx="2340" cy="1092"/>
            </a:xfrm>
          </p:grpSpPr>
          <p:grpSp>
            <p:nvGrpSpPr>
              <p:cNvPr id="61462" name="Group 12"/>
              <p:cNvGrpSpPr>
                <a:grpSpLocks/>
              </p:cNvGrpSpPr>
              <p:nvPr/>
            </p:nvGrpSpPr>
            <p:grpSpPr bwMode="auto">
              <a:xfrm>
                <a:off x="7380" y="2220"/>
                <a:ext cx="2340" cy="1092"/>
                <a:chOff x="7380" y="2220"/>
                <a:chExt cx="2340" cy="1092"/>
              </a:xfrm>
            </p:grpSpPr>
            <p:sp>
              <p:nvSpPr>
                <p:cNvPr id="61466" name="Line 13"/>
                <p:cNvSpPr>
                  <a:spLocks noChangeShapeType="1"/>
                </p:cNvSpPr>
                <p:nvPr/>
              </p:nvSpPr>
              <p:spPr bwMode="auto">
                <a:xfrm>
                  <a:off x="7380" y="2220"/>
                  <a:ext cx="0" cy="1092"/>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61467" name="Line 14"/>
                <p:cNvSpPr>
                  <a:spLocks noChangeShapeType="1"/>
                </p:cNvSpPr>
                <p:nvPr/>
              </p:nvSpPr>
              <p:spPr bwMode="auto">
                <a:xfrm>
                  <a:off x="7380" y="3312"/>
                  <a:ext cx="23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61463" name="Group 15"/>
              <p:cNvGrpSpPr>
                <a:grpSpLocks/>
              </p:cNvGrpSpPr>
              <p:nvPr/>
            </p:nvGrpSpPr>
            <p:grpSpPr bwMode="auto">
              <a:xfrm>
                <a:off x="7380" y="2844"/>
                <a:ext cx="900" cy="468"/>
                <a:chOff x="7380" y="2844"/>
                <a:chExt cx="900" cy="468"/>
              </a:xfrm>
            </p:grpSpPr>
            <p:sp>
              <p:nvSpPr>
                <p:cNvPr id="61464" name="Line 16"/>
                <p:cNvSpPr>
                  <a:spLocks noChangeShapeType="1"/>
                </p:cNvSpPr>
                <p:nvPr/>
              </p:nvSpPr>
              <p:spPr bwMode="auto">
                <a:xfrm>
                  <a:off x="7380" y="2844"/>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65" name="Line 17"/>
                <p:cNvSpPr>
                  <a:spLocks noChangeShapeType="1"/>
                </p:cNvSpPr>
                <p:nvPr/>
              </p:nvSpPr>
              <p:spPr bwMode="auto">
                <a:xfrm>
                  <a:off x="8280" y="2844"/>
                  <a:ext cx="0" cy="4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61460" name="Text Box 18"/>
            <p:cNvSpPr txBox="1">
              <a:spLocks noChangeArrowheads="1"/>
            </p:cNvSpPr>
            <p:nvPr/>
          </p:nvSpPr>
          <p:spPr bwMode="auto">
            <a:xfrm>
              <a:off x="7380" y="2064"/>
              <a:ext cx="72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s</a:t>
              </a:r>
              <a:r>
                <a:rPr lang="en-US" altLang="zh-CN" sz="2000" b="0">
                  <a:ea typeface="宋体" charset="-122"/>
                </a:rPr>
                <a:t>(</a:t>
              </a:r>
              <a:r>
                <a:rPr lang="en-US" altLang="zh-CN" sz="2000" b="0" i="1">
                  <a:ea typeface="宋体" charset="-122"/>
                </a:rPr>
                <a:t>t</a:t>
              </a:r>
              <a:r>
                <a:rPr lang="en-US" altLang="zh-CN" sz="2000" b="0">
                  <a:ea typeface="宋体" charset="-122"/>
                </a:rPr>
                <a:t>)</a:t>
              </a:r>
              <a:endParaRPr lang="en-US" altLang="zh-CN" sz="4000" b="0">
                <a:latin typeface="Tahoma" pitchFamily="34" charset="0"/>
                <a:ea typeface="宋体" charset="-122"/>
              </a:endParaRPr>
            </a:p>
          </p:txBody>
        </p:sp>
        <p:sp>
          <p:nvSpPr>
            <p:cNvPr id="61461" name="Text Box 19"/>
            <p:cNvSpPr txBox="1">
              <a:spLocks noChangeArrowheads="1"/>
            </p:cNvSpPr>
            <p:nvPr/>
          </p:nvSpPr>
          <p:spPr bwMode="auto">
            <a:xfrm>
              <a:off x="7020" y="2688"/>
              <a:ext cx="36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a:ea typeface="宋体" charset="-122"/>
                </a:rPr>
                <a:t>1</a:t>
              </a:r>
              <a:endParaRPr lang="en-US" altLang="zh-CN" sz="4000" b="0">
                <a:latin typeface="Tahoma" pitchFamily="34" charset="0"/>
                <a:ea typeface="宋体" charset="-122"/>
              </a:endParaRPr>
            </a:p>
          </p:txBody>
        </p:sp>
      </p:grpSp>
      <p:sp>
        <p:nvSpPr>
          <p:cNvPr id="6144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9892" name="Object 20"/>
          <p:cNvGraphicFramePr>
            <a:graphicFrameLocks noChangeAspect="1"/>
          </p:cNvGraphicFramePr>
          <p:nvPr/>
        </p:nvGraphicFramePr>
        <p:xfrm>
          <a:off x="2276475" y="4284663"/>
          <a:ext cx="2609850" cy="420687"/>
        </p:xfrm>
        <a:graphic>
          <a:graphicData uri="http://schemas.openxmlformats.org/presentationml/2006/ole">
            <mc:AlternateContent xmlns:mc="http://schemas.openxmlformats.org/markup-compatibility/2006">
              <mc:Choice xmlns:v="urn:schemas-microsoft-com:vml" Requires="v">
                <p:oleObj spid="_x0000_s61602" name="公式" r:id="rId7" imgW="1422400" imgH="228600" progId="Equation.3">
                  <p:embed/>
                </p:oleObj>
              </mc:Choice>
              <mc:Fallback>
                <p:oleObj name="公式" r:id="rId7" imgW="1422400" imgH="228600"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6475" y="4284663"/>
                        <a:ext cx="26098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51" name="Rectangle 23"/>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9894" name="Object 22"/>
          <p:cNvGraphicFramePr>
            <a:graphicFrameLocks noChangeAspect="1"/>
          </p:cNvGraphicFramePr>
          <p:nvPr/>
        </p:nvGraphicFramePr>
        <p:xfrm>
          <a:off x="2276475" y="5003800"/>
          <a:ext cx="3509963" cy="742950"/>
        </p:xfrm>
        <a:graphic>
          <a:graphicData uri="http://schemas.openxmlformats.org/presentationml/2006/ole">
            <mc:AlternateContent xmlns:mc="http://schemas.openxmlformats.org/markup-compatibility/2006">
              <mc:Choice xmlns:v="urn:schemas-microsoft-com:vml" Requires="v">
                <p:oleObj spid="_x0000_s61603" name="公式" r:id="rId9" imgW="1981200" imgH="419100" progId="Equation.3">
                  <p:embed/>
                </p:oleObj>
              </mc:Choice>
              <mc:Fallback>
                <p:oleObj name="公式" r:id="rId9" imgW="1981200" imgH="419100" progId="Equation.3">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6475" y="5003800"/>
                        <a:ext cx="350996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53"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9896" name="Object 24"/>
          <p:cNvGraphicFramePr>
            <a:graphicFrameLocks noChangeAspect="1"/>
          </p:cNvGraphicFramePr>
          <p:nvPr/>
        </p:nvGraphicFramePr>
        <p:xfrm>
          <a:off x="2141538" y="5724525"/>
          <a:ext cx="1927225" cy="449263"/>
        </p:xfrm>
        <a:graphic>
          <a:graphicData uri="http://schemas.openxmlformats.org/presentationml/2006/ole">
            <mc:AlternateContent xmlns:mc="http://schemas.openxmlformats.org/markup-compatibility/2006">
              <mc:Choice xmlns:v="urn:schemas-microsoft-com:vml" Requires="v">
                <p:oleObj spid="_x0000_s61604" name="公式" r:id="rId11" imgW="977900" imgH="228600" progId="Equation.3">
                  <p:embed/>
                </p:oleObj>
              </mc:Choice>
              <mc:Fallback>
                <p:oleObj name="公式" r:id="rId11" imgW="977900" imgH="228600" progId="Equation.3">
                  <p:embed/>
                  <p:pic>
                    <p:nvPicPr>
                      <p:cNvPr id="0"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1538" y="5724525"/>
                        <a:ext cx="19272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55"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9898" name="Object 26"/>
          <p:cNvGraphicFramePr>
            <a:graphicFrameLocks noChangeAspect="1"/>
          </p:cNvGraphicFramePr>
          <p:nvPr/>
        </p:nvGraphicFramePr>
        <p:xfrm>
          <a:off x="2771775" y="6448425"/>
          <a:ext cx="3330575" cy="409575"/>
        </p:xfrm>
        <a:graphic>
          <a:graphicData uri="http://schemas.openxmlformats.org/presentationml/2006/ole">
            <mc:AlternateContent xmlns:mc="http://schemas.openxmlformats.org/markup-compatibility/2006">
              <mc:Choice xmlns:v="urn:schemas-microsoft-com:vml" Requires="v">
                <p:oleObj spid="_x0000_s61605" name="公式" r:id="rId13" imgW="1854200" imgH="228600" progId="Equation.3">
                  <p:embed/>
                </p:oleObj>
              </mc:Choice>
              <mc:Fallback>
                <p:oleObj name="公式" r:id="rId13" imgW="1854200" imgH="228600" progId="Equation.3">
                  <p:embed/>
                  <p:pic>
                    <p:nvPicPr>
                      <p:cNvPr id="0" name="Object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71775" y="6448425"/>
                        <a:ext cx="33305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9875">
                                            <p:txEl>
                                              <p:pRg st="4" end="4"/>
                                            </p:txEl>
                                          </p:spTgt>
                                        </p:tgtEl>
                                        <p:attrNameLst>
                                          <p:attrName>style.visibility</p:attrName>
                                        </p:attrNameLst>
                                      </p:cBhvr>
                                      <p:to>
                                        <p:strVal val="visible"/>
                                      </p:to>
                                    </p:set>
                                    <p:animEffect transition="in" filter="wipe(down)">
                                      <p:cBhvr>
                                        <p:cTn id="7" dur="500"/>
                                        <p:tgtEl>
                                          <p:spTgt spid="79875">
                                            <p:txEl>
                                              <p:pRg st="4" end="4"/>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79880"/>
                                        </p:tgtEl>
                                        <p:attrNameLst>
                                          <p:attrName>style.visibility</p:attrName>
                                        </p:attrNameLst>
                                      </p:cBhvr>
                                      <p:to>
                                        <p:strVal val="visible"/>
                                      </p:to>
                                    </p:set>
                                    <p:animEffect transition="in" filter="wipe(down)">
                                      <p:cBhvr>
                                        <p:cTn id="11" dur="500"/>
                                        <p:tgtEl>
                                          <p:spTgt spid="798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79875">
                                            <p:txEl>
                                              <p:pRg st="5" end="5"/>
                                            </p:txEl>
                                          </p:spTgt>
                                        </p:tgtEl>
                                        <p:attrNameLst>
                                          <p:attrName>style.visibility</p:attrName>
                                        </p:attrNameLst>
                                      </p:cBhvr>
                                      <p:to>
                                        <p:strVal val="visible"/>
                                      </p:to>
                                    </p:set>
                                    <p:animEffect transition="in" filter="wipe(down)">
                                      <p:cBhvr>
                                        <p:cTn id="16" dur="500"/>
                                        <p:tgtEl>
                                          <p:spTgt spid="79875">
                                            <p:txEl>
                                              <p:pRg st="5" end="5"/>
                                            </p:txEl>
                                          </p:spTgt>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79878"/>
                                        </p:tgtEl>
                                        <p:attrNameLst>
                                          <p:attrName>style.visibility</p:attrName>
                                        </p:attrNameLst>
                                      </p:cBhvr>
                                      <p:to>
                                        <p:strVal val="visible"/>
                                      </p:to>
                                    </p:set>
                                    <p:animEffect transition="in" filter="wipe(down)">
                                      <p:cBhvr>
                                        <p:cTn id="20" dur="500"/>
                                        <p:tgtEl>
                                          <p:spTgt spid="7987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79875">
                                            <p:txEl>
                                              <p:pRg st="8" end="8"/>
                                            </p:txEl>
                                          </p:spTgt>
                                        </p:tgtEl>
                                        <p:attrNameLst>
                                          <p:attrName>style.visibility</p:attrName>
                                        </p:attrNameLst>
                                      </p:cBhvr>
                                      <p:to>
                                        <p:strVal val="visible"/>
                                      </p:to>
                                    </p:set>
                                    <p:animEffect transition="in" filter="wipe(down)">
                                      <p:cBhvr>
                                        <p:cTn id="25" dur="500"/>
                                        <p:tgtEl>
                                          <p:spTgt spid="79875">
                                            <p:txEl>
                                              <p:pRg st="8" end="8"/>
                                            </p:txEl>
                                          </p:spTgt>
                                        </p:tgtEl>
                                      </p:cBhvr>
                                    </p:animEffect>
                                  </p:childTnLst>
                                </p:cTn>
                              </p:par>
                            </p:childTnLst>
                          </p:cTn>
                        </p:par>
                        <p:par>
                          <p:cTn id="26" fill="hold" nodeType="afterGroup">
                            <p:stCondLst>
                              <p:cond delay="500"/>
                            </p:stCondLst>
                            <p:childTnLst>
                              <p:par>
                                <p:cTn id="27" presetID="22" presetClass="entr" presetSubtype="4" fill="hold" nodeType="afterEffect">
                                  <p:stCondLst>
                                    <p:cond delay="0"/>
                                  </p:stCondLst>
                                  <p:childTnLst>
                                    <p:set>
                                      <p:cBhvr>
                                        <p:cTn id="28" dur="1" fill="hold">
                                          <p:stCondLst>
                                            <p:cond delay="0"/>
                                          </p:stCondLst>
                                        </p:cTn>
                                        <p:tgtEl>
                                          <p:spTgt spid="79892"/>
                                        </p:tgtEl>
                                        <p:attrNameLst>
                                          <p:attrName>style.visibility</p:attrName>
                                        </p:attrNameLst>
                                      </p:cBhvr>
                                      <p:to>
                                        <p:strVal val="visible"/>
                                      </p:to>
                                    </p:set>
                                    <p:animEffect transition="in" filter="wipe(down)">
                                      <p:cBhvr>
                                        <p:cTn id="29" dur="500"/>
                                        <p:tgtEl>
                                          <p:spTgt spid="7989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79875">
                                            <p:txEl>
                                              <p:pRg st="9" end="9"/>
                                            </p:txEl>
                                          </p:spTgt>
                                        </p:tgtEl>
                                        <p:attrNameLst>
                                          <p:attrName>style.visibility</p:attrName>
                                        </p:attrNameLst>
                                      </p:cBhvr>
                                      <p:to>
                                        <p:strVal val="visible"/>
                                      </p:to>
                                    </p:set>
                                    <p:animEffect transition="in" filter="wipe(down)">
                                      <p:cBhvr>
                                        <p:cTn id="34" dur="500"/>
                                        <p:tgtEl>
                                          <p:spTgt spid="79875">
                                            <p:txEl>
                                              <p:pRg st="9" end="9"/>
                                            </p:txEl>
                                          </p:spTgt>
                                        </p:tgtEl>
                                      </p:cBhvr>
                                    </p:animEffect>
                                  </p:childTnLst>
                                </p:cTn>
                              </p:par>
                            </p:childTnLst>
                          </p:cTn>
                        </p:par>
                        <p:par>
                          <p:cTn id="35" fill="hold" nodeType="afterGroup">
                            <p:stCondLst>
                              <p:cond delay="500"/>
                            </p:stCondLst>
                            <p:childTnLst>
                              <p:par>
                                <p:cTn id="36" presetID="22" presetClass="entr" presetSubtype="4" fill="hold" nodeType="afterEffect">
                                  <p:stCondLst>
                                    <p:cond delay="0"/>
                                  </p:stCondLst>
                                  <p:childTnLst>
                                    <p:set>
                                      <p:cBhvr>
                                        <p:cTn id="37" dur="1" fill="hold">
                                          <p:stCondLst>
                                            <p:cond delay="0"/>
                                          </p:stCondLst>
                                        </p:cTn>
                                        <p:tgtEl>
                                          <p:spTgt spid="79894"/>
                                        </p:tgtEl>
                                        <p:attrNameLst>
                                          <p:attrName>style.visibility</p:attrName>
                                        </p:attrNameLst>
                                      </p:cBhvr>
                                      <p:to>
                                        <p:strVal val="visible"/>
                                      </p:to>
                                    </p:set>
                                    <p:animEffect transition="in" filter="wipe(down)">
                                      <p:cBhvr>
                                        <p:cTn id="38" dur="500"/>
                                        <p:tgtEl>
                                          <p:spTgt spid="798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79875">
                                            <p:txEl>
                                              <p:pRg st="12" end="12"/>
                                            </p:txEl>
                                          </p:spTgt>
                                        </p:tgtEl>
                                        <p:attrNameLst>
                                          <p:attrName>style.visibility</p:attrName>
                                        </p:attrNameLst>
                                      </p:cBhvr>
                                      <p:to>
                                        <p:strVal val="visible"/>
                                      </p:to>
                                    </p:set>
                                    <p:animEffect transition="in" filter="wipe(down)">
                                      <p:cBhvr>
                                        <p:cTn id="43" dur="500"/>
                                        <p:tgtEl>
                                          <p:spTgt spid="79875">
                                            <p:txEl>
                                              <p:pRg st="12" end="12"/>
                                            </p:txEl>
                                          </p:spTgt>
                                        </p:tgtEl>
                                      </p:cBhvr>
                                    </p:animEffect>
                                  </p:childTnLst>
                                </p:cTn>
                              </p:par>
                            </p:childTnLst>
                          </p:cTn>
                        </p:par>
                        <p:par>
                          <p:cTn id="44" fill="hold" nodeType="afterGroup">
                            <p:stCondLst>
                              <p:cond delay="500"/>
                            </p:stCondLst>
                            <p:childTnLst>
                              <p:par>
                                <p:cTn id="45" presetID="22" presetClass="entr" presetSubtype="4" fill="hold" nodeType="afterEffect">
                                  <p:stCondLst>
                                    <p:cond delay="0"/>
                                  </p:stCondLst>
                                  <p:childTnLst>
                                    <p:set>
                                      <p:cBhvr>
                                        <p:cTn id="46" dur="1" fill="hold">
                                          <p:stCondLst>
                                            <p:cond delay="0"/>
                                          </p:stCondLst>
                                        </p:cTn>
                                        <p:tgtEl>
                                          <p:spTgt spid="79896"/>
                                        </p:tgtEl>
                                        <p:attrNameLst>
                                          <p:attrName>style.visibility</p:attrName>
                                        </p:attrNameLst>
                                      </p:cBhvr>
                                      <p:to>
                                        <p:strVal val="visible"/>
                                      </p:to>
                                    </p:set>
                                    <p:animEffect transition="in" filter="wipe(down)">
                                      <p:cBhvr>
                                        <p:cTn id="47" dur="500"/>
                                        <p:tgtEl>
                                          <p:spTgt spid="7989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79875">
                                            <p:txEl>
                                              <p:pRg st="13" end="13"/>
                                            </p:txEl>
                                          </p:spTgt>
                                        </p:tgtEl>
                                        <p:attrNameLst>
                                          <p:attrName>style.visibility</p:attrName>
                                        </p:attrNameLst>
                                      </p:cBhvr>
                                      <p:to>
                                        <p:strVal val="visible"/>
                                      </p:to>
                                    </p:set>
                                    <p:animEffect transition="in" filter="wipe(down)">
                                      <p:cBhvr>
                                        <p:cTn id="52" dur="500"/>
                                        <p:tgtEl>
                                          <p:spTgt spid="79875">
                                            <p:txEl>
                                              <p:pRg st="13" end="13"/>
                                            </p:txEl>
                                          </p:spTgt>
                                        </p:tgtEl>
                                      </p:cBhvr>
                                    </p:animEffect>
                                  </p:childTnLst>
                                </p:cTn>
                              </p:par>
                            </p:childTnLst>
                          </p:cTn>
                        </p:par>
                        <p:par>
                          <p:cTn id="53" fill="hold" nodeType="afterGroup">
                            <p:stCondLst>
                              <p:cond delay="500"/>
                            </p:stCondLst>
                            <p:childTnLst>
                              <p:par>
                                <p:cTn id="54" presetID="22" presetClass="entr" presetSubtype="4" fill="hold" nodeType="afterEffect">
                                  <p:stCondLst>
                                    <p:cond delay="0"/>
                                  </p:stCondLst>
                                  <p:childTnLst>
                                    <p:set>
                                      <p:cBhvr>
                                        <p:cTn id="55" dur="1" fill="hold">
                                          <p:stCondLst>
                                            <p:cond delay="0"/>
                                          </p:stCondLst>
                                        </p:cTn>
                                        <p:tgtEl>
                                          <p:spTgt spid="79898"/>
                                        </p:tgtEl>
                                        <p:attrNameLst>
                                          <p:attrName>style.visibility</p:attrName>
                                        </p:attrNameLst>
                                      </p:cBhvr>
                                      <p:to>
                                        <p:strVal val="visible"/>
                                      </p:to>
                                    </p:set>
                                    <p:animEffect transition="in" filter="wipe(down)">
                                      <p:cBhvr>
                                        <p:cTn id="56" dur="500"/>
                                        <p:tgtEl>
                                          <p:spTgt spid="79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2187A603-26EA-4192-A84A-DB7088AB2F8D}" type="slidenum">
              <a:rPr lang="en-US" altLang="zh-CN" sz="1400" b="0" smtClean="0">
                <a:latin typeface="Tahoma" pitchFamily="34" charset="0"/>
                <a:ea typeface="宋体" charset="-122"/>
              </a:rPr>
              <a:pPr eaLnBrk="1" hangingPunct="1">
                <a:spcBef>
                  <a:spcPct val="0"/>
                </a:spcBef>
                <a:buClrTx/>
                <a:buSzTx/>
                <a:buFontTx/>
                <a:buNone/>
              </a:pPr>
              <a:t>56</a:t>
            </a:fld>
            <a:endParaRPr lang="en-US" altLang="zh-CN" sz="1400" b="0" smtClean="0">
              <a:latin typeface="Tahoma" pitchFamily="34" charset="0"/>
              <a:ea typeface="宋体" charset="-122"/>
            </a:endParaRPr>
          </a:p>
        </p:txBody>
      </p:sp>
      <p:sp>
        <p:nvSpPr>
          <p:cNvPr id="80899"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en-US" altLang="zh-CN" smtClean="0"/>
              <a:t>	</a:t>
            </a:r>
          </a:p>
          <a:p>
            <a:pPr lvl="3" eaLnBrk="1" hangingPunct="1">
              <a:buFont typeface="Wingdings" pitchFamily="2" charset="2"/>
              <a:buNone/>
            </a:pPr>
            <a:endParaRPr lang="en-US" altLang="zh-CN" smtClean="0"/>
          </a:p>
          <a:p>
            <a:pPr lvl="3" eaLnBrk="1" hangingPunct="1">
              <a:buFont typeface="Wingdings" pitchFamily="2" charset="2"/>
              <a:buNone/>
            </a:pPr>
            <a:r>
              <a:rPr lang="en-US" altLang="zh-CN" smtClean="0"/>
              <a:t>	</a:t>
            </a:r>
            <a:r>
              <a:rPr lang="zh-CN" altLang="en-US" smtClean="0"/>
              <a:t>此冲激响应示于下图。</a:t>
            </a:r>
          </a:p>
          <a:p>
            <a:pPr lvl="3" eaLnBrk="1" hangingPunct="1">
              <a:lnSpc>
                <a:spcPct val="110000"/>
              </a:lnSpc>
              <a:buFont typeface="Wingdings" pitchFamily="2" charset="2"/>
              <a:buNone/>
            </a:pPr>
            <a:r>
              <a:rPr lang="zh-CN" altLang="en-US" smtClean="0"/>
              <a:t>	表面上看来，</a:t>
            </a:r>
            <a:r>
              <a:rPr lang="en-US" altLang="zh-CN" i="1" smtClean="0"/>
              <a:t>h</a:t>
            </a:r>
            <a:r>
              <a:rPr lang="en-US" altLang="zh-CN" smtClean="0"/>
              <a:t>(</a:t>
            </a:r>
            <a:r>
              <a:rPr lang="en-US" altLang="zh-CN" i="1" smtClean="0"/>
              <a:t>t</a:t>
            </a:r>
            <a:r>
              <a:rPr lang="en-US" altLang="zh-CN" smtClean="0"/>
              <a:t>)</a:t>
            </a:r>
            <a:r>
              <a:rPr lang="zh-CN" altLang="en-US" smtClean="0"/>
              <a:t>的形状和信号</a:t>
            </a:r>
            <a:r>
              <a:rPr lang="en-US" altLang="zh-CN" i="1" smtClean="0"/>
              <a:t>s</a:t>
            </a:r>
            <a:r>
              <a:rPr lang="en-US" altLang="zh-CN" smtClean="0"/>
              <a:t>(</a:t>
            </a:r>
            <a:r>
              <a:rPr lang="en-US" altLang="zh-CN" i="1" smtClean="0"/>
              <a:t>t</a:t>
            </a:r>
            <a:r>
              <a:rPr lang="en-US" altLang="zh-CN" smtClean="0"/>
              <a:t>)</a:t>
            </a:r>
            <a:r>
              <a:rPr lang="zh-CN" altLang="en-US" smtClean="0"/>
              <a:t>的形状一样。实际上，</a:t>
            </a:r>
            <a:r>
              <a:rPr lang="en-US" altLang="zh-CN" i="1" smtClean="0"/>
              <a:t>h</a:t>
            </a:r>
            <a:r>
              <a:rPr lang="en-US" altLang="zh-CN" smtClean="0"/>
              <a:t>(</a:t>
            </a:r>
            <a:r>
              <a:rPr lang="en-US" altLang="zh-CN" i="1" smtClean="0"/>
              <a:t>t</a:t>
            </a:r>
            <a:r>
              <a:rPr lang="en-US" altLang="zh-CN" smtClean="0"/>
              <a:t>)</a:t>
            </a:r>
            <a:r>
              <a:rPr lang="zh-CN" altLang="en-US" smtClean="0"/>
              <a:t>的形状是</a:t>
            </a:r>
            <a:r>
              <a:rPr lang="en-US" altLang="zh-CN" i="1" smtClean="0"/>
              <a:t>s</a:t>
            </a:r>
            <a:r>
              <a:rPr lang="en-US" altLang="zh-CN" smtClean="0"/>
              <a:t>(</a:t>
            </a:r>
            <a:r>
              <a:rPr lang="en-US" altLang="zh-CN" i="1" smtClean="0"/>
              <a:t>t</a:t>
            </a:r>
            <a:r>
              <a:rPr lang="en-US" altLang="zh-CN" smtClean="0"/>
              <a:t>)</a:t>
            </a:r>
            <a:r>
              <a:rPr lang="zh-CN" altLang="en-US" smtClean="0"/>
              <a:t>的波形以</a:t>
            </a:r>
            <a:r>
              <a:rPr lang="en-US" altLang="zh-CN" i="1" smtClean="0"/>
              <a:t>t</a:t>
            </a:r>
            <a:r>
              <a:rPr lang="en-US" altLang="zh-CN" smtClean="0"/>
              <a:t> = </a:t>
            </a:r>
            <a:r>
              <a:rPr lang="en-US" altLang="zh-CN" i="1" smtClean="0"/>
              <a:t>T</a:t>
            </a:r>
            <a:r>
              <a:rPr lang="en-US" altLang="zh-CN" i="1" baseline="-25000" smtClean="0"/>
              <a:t>s</a:t>
            </a:r>
            <a:r>
              <a:rPr lang="en-US" altLang="zh-CN" i="1" smtClean="0"/>
              <a:t> </a:t>
            </a:r>
            <a:r>
              <a:rPr lang="en-US" altLang="zh-CN" smtClean="0"/>
              <a:t>/ 2</a:t>
            </a:r>
            <a:r>
              <a:rPr lang="zh-CN" altLang="en-US" smtClean="0"/>
              <a:t>为轴线反转而来。由于</a:t>
            </a:r>
            <a:r>
              <a:rPr lang="en-US" altLang="zh-CN" i="1" smtClean="0"/>
              <a:t>s</a:t>
            </a:r>
            <a:r>
              <a:rPr lang="en-US" altLang="zh-CN" smtClean="0"/>
              <a:t>(</a:t>
            </a:r>
            <a:r>
              <a:rPr lang="en-US" altLang="zh-CN" i="1" smtClean="0"/>
              <a:t>t</a:t>
            </a:r>
            <a:r>
              <a:rPr lang="en-US" altLang="zh-CN" smtClean="0"/>
              <a:t>)</a:t>
            </a:r>
            <a:r>
              <a:rPr lang="zh-CN" altLang="en-US" smtClean="0"/>
              <a:t>的波形对称于</a:t>
            </a:r>
            <a:r>
              <a:rPr lang="en-US" altLang="zh-CN" i="1" smtClean="0"/>
              <a:t>t</a:t>
            </a:r>
            <a:r>
              <a:rPr lang="en-US" altLang="zh-CN" smtClean="0"/>
              <a:t> = </a:t>
            </a:r>
            <a:r>
              <a:rPr lang="en-US" altLang="zh-CN" i="1" smtClean="0"/>
              <a:t>T</a:t>
            </a:r>
            <a:r>
              <a:rPr lang="en-US" altLang="zh-CN" baseline="-25000" smtClean="0"/>
              <a:t>s</a:t>
            </a:r>
            <a:r>
              <a:rPr lang="en-US" altLang="zh-CN" smtClean="0"/>
              <a:t> / 2</a:t>
            </a:r>
            <a:r>
              <a:rPr lang="zh-CN" altLang="en-US" smtClean="0"/>
              <a:t>，所以反转后，波形不变。</a:t>
            </a:r>
          </a:p>
          <a:p>
            <a:pPr lvl="3" eaLnBrk="1" hangingPunct="1">
              <a:buFont typeface="Wingdings" pitchFamily="2" charset="2"/>
              <a:buNone/>
            </a:pPr>
            <a:r>
              <a:rPr lang="zh-CN" altLang="en-US" smtClean="0"/>
              <a:t>	由式</a:t>
            </a:r>
          </a:p>
          <a:p>
            <a:pPr lvl="3" eaLnBrk="1" hangingPunct="1">
              <a:buFont typeface="Wingdings" pitchFamily="2" charset="2"/>
              <a:buNone/>
            </a:pPr>
            <a:r>
              <a:rPr lang="zh-CN" altLang="en-US" smtClean="0"/>
              <a:t>	可以求出此匹配滤波器的</a:t>
            </a:r>
          </a:p>
          <a:p>
            <a:pPr lvl="3" eaLnBrk="1" hangingPunct="1">
              <a:buFont typeface="Wingdings" pitchFamily="2" charset="2"/>
              <a:buNone/>
            </a:pPr>
            <a:r>
              <a:rPr lang="zh-CN" altLang="en-US" smtClean="0"/>
              <a:t>	输出信号波形如下： </a:t>
            </a:r>
          </a:p>
          <a:p>
            <a:pPr lvl="3" eaLnBrk="1" hangingPunct="1">
              <a:buFont typeface="Wingdings" pitchFamily="2" charset="2"/>
              <a:buNone/>
            </a:pPr>
            <a:r>
              <a:rPr lang="zh-CN" altLang="en-US" smtClean="0"/>
              <a:t>	</a:t>
            </a:r>
          </a:p>
        </p:txBody>
      </p:sp>
      <p:grpSp>
        <p:nvGrpSpPr>
          <p:cNvPr id="80900" name="Group 4"/>
          <p:cNvGrpSpPr>
            <a:grpSpLocks/>
          </p:cNvGrpSpPr>
          <p:nvPr/>
        </p:nvGrpSpPr>
        <p:grpSpPr bwMode="auto">
          <a:xfrm>
            <a:off x="5562600" y="3563938"/>
            <a:ext cx="2925763" cy="1620837"/>
            <a:chOff x="7020" y="3468"/>
            <a:chExt cx="2880" cy="1716"/>
          </a:xfrm>
        </p:grpSpPr>
        <p:sp>
          <p:nvSpPr>
            <p:cNvPr id="62486" name="Text Box 5"/>
            <p:cNvSpPr txBox="1">
              <a:spLocks noChangeArrowheads="1"/>
            </p:cNvSpPr>
            <p:nvPr/>
          </p:nvSpPr>
          <p:spPr bwMode="auto">
            <a:xfrm>
              <a:off x="9540" y="4560"/>
              <a:ext cx="36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i="1">
                  <a:ea typeface="宋体" charset="-122"/>
                </a:rPr>
                <a:t>t</a:t>
              </a:r>
              <a:endParaRPr lang="en-US" altLang="zh-CN" sz="4400" b="0">
                <a:latin typeface="Tahoma" pitchFamily="34" charset="0"/>
                <a:ea typeface="宋体" charset="-122"/>
              </a:endParaRPr>
            </a:p>
          </p:txBody>
        </p:sp>
        <p:sp>
          <p:nvSpPr>
            <p:cNvPr id="62487" name="Text Box 6"/>
            <p:cNvSpPr txBox="1">
              <a:spLocks noChangeArrowheads="1"/>
            </p:cNvSpPr>
            <p:nvPr/>
          </p:nvSpPr>
          <p:spPr bwMode="auto">
            <a:xfrm>
              <a:off x="8100" y="4716"/>
              <a:ext cx="54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i="1">
                  <a:ea typeface="宋体" charset="-122"/>
                </a:rPr>
                <a:t>T</a:t>
              </a:r>
              <a:r>
                <a:rPr lang="en-US" altLang="zh-CN" sz="2400" b="0" baseline="-25000">
                  <a:ea typeface="宋体" charset="-122"/>
                </a:rPr>
                <a:t>s</a:t>
              </a:r>
              <a:endParaRPr lang="en-US" altLang="zh-CN" sz="4400" b="0">
                <a:latin typeface="Tahoma" pitchFamily="34" charset="0"/>
                <a:ea typeface="宋体" charset="-122"/>
              </a:endParaRPr>
            </a:p>
          </p:txBody>
        </p:sp>
        <p:grpSp>
          <p:nvGrpSpPr>
            <p:cNvPr id="62488" name="Group 7"/>
            <p:cNvGrpSpPr>
              <a:grpSpLocks/>
            </p:cNvGrpSpPr>
            <p:nvPr/>
          </p:nvGrpSpPr>
          <p:grpSpPr bwMode="auto">
            <a:xfrm>
              <a:off x="7380" y="3624"/>
              <a:ext cx="2340" cy="1092"/>
              <a:chOff x="7380" y="3624"/>
              <a:chExt cx="2340" cy="1092"/>
            </a:xfrm>
          </p:grpSpPr>
          <p:grpSp>
            <p:nvGrpSpPr>
              <p:cNvPr id="62491" name="Group 8"/>
              <p:cNvGrpSpPr>
                <a:grpSpLocks/>
              </p:cNvGrpSpPr>
              <p:nvPr/>
            </p:nvGrpSpPr>
            <p:grpSpPr bwMode="auto">
              <a:xfrm>
                <a:off x="7380" y="3624"/>
                <a:ext cx="2340" cy="1092"/>
                <a:chOff x="7380" y="2220"/>
                <a:chExt cx="2340" cy="1092"/>
              </a:xfrm>
            </p:grpSpPr>
            <p:sp>
              <p:nvSpPr>
                <p:cNvPr id="62495" name="Line 9"/>
                <p:cNvSpPr>
                  <a:spLocks noChangeShapeType="1"/>
                </p:cNvSpPr>
                <p:nvPr/>
              </p:nvSpPr>
              <p:spPr bwMode="auto">
                <a:xfrm>
                  <a:off x="7380" y="2220"/>
                  <a:ext cx="0" cy="1092"/>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62496" name="Line 10"/>
                <p:cNvSpPr>
                  <a:spLocks noChangeShapeType="1"/>
                </p:cNvSpPr>
                <p:nvPr/>
              </p:nvSpPr>
              <p:spPr bwMode="auto">
                <a:xfrm>
                  <a:off x="7380" y="3312"/>
                  <a:ext cx="23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62492" name="Group 11"/>
              <p:cNvGrpSpPr>
                <a:grpSpLocks/>
              </p:cNvGrpSpPr>
              <p:nvPr/>
            </p:nvGrpSpPr>
            <p:grpSpPr bwMode="auto">
              <a:xfrm>
                <a:off x="7380" y="4248"/>
                <a:ext cx="900" cy="468"/>
                <a:chOff x="7380" y="2844"/>
                <a:chExt cx="900" cy="468"/>
              </a:xfrm>
            </p:grpSpPr>
            <p:sp>
              <p:nvSpPr>
                <p:cNvPr id="62493" name="Line 12"/>
                <p:cNvSpPr>
                  <a:spLocks noChangeShapeType="1"/>
                </p:cNvSpPr>
                <p:nvPr/>
              </p:nvSpPr>
              <p:spPr bwMode="auto">
                <a:xfrm>
                  <a:off x="7380" y="2844"/>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494" name="Line 13"/>
                <p:cNvSpPr>
                  <a:spLocks noChangeShapeType="1"/>
                </p:cNvSpPr>
                <p:nvPr/>
              </p:nvSpPr>
              <p:spPr bwMode="auto">
                <a:xfrm>
                  <a:off x="8280" y="2844"/>
                  <a:ext cx="0" cy="4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62489" name="Text Box 14"/>
            <p:cNvSpPr txBox="1">
              <a:spLocks noChangeArrowheads="1"/>
            </p:cNvSpPr>
            <p:nvPr/>
          </p:nvSpPr>
          <p:spPr bwMode="auto">
            <a:xfrm>
              <a:off x="7380" y="3468"/>
              <a:ext cx="72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i="1">
                  <a:ea typeface="宋体" charset="-122"/>
                </a:rPr>
                <a:t>h</a:t>
              </a:r>
              <a:r>
                <a:rPr lang="en-US" altLang="zh-CN" sz="2400" b="0">
                  <a:ea typeface="宋体" charset="-122"/>
                </a:rPr>
                <a:t>(</a:t>
              </a:r>
              <a:r>
                <a:rPr lang="en-US" altLang="zh-CN" sz="2400" b="0" i="1">
                  <a:ea typeface="宋体" charset="-122"/>
                </a:rPr>
                <a:t>t</a:t>
              </a:r>
              <a:r>
                <a:rPr lang="en-US" altLang="zh-CN" sz="2400" b="0">
                  <a:ea typeface="宋体" charset="-122"/>
                </a:rPr>
                <a:t>)</a:t>
              </a:r>
              <a:endParaRPr lang="en-US" altLang="zh-CN" sz="4400" b="0">
                <a:latin typeface="Tahoma" pitchFamily="34" charset="0"/>
                <a:ea typeface="宋体" charset="-122"/>
              </a:endParaRPr>
            </a:p>
          </p:txBody>
        </p:sp>
        <p:sp>
          <p:nvSpPr>
            <p:cNvPr id="62490" name="Text Box 15"/>
            <p:cNvSpPr txBox="1">
              <a:spLocks noChangeArrowheads="1"/>
            </p:cNvSpPr>
            <p:nvPr/>
          </p:nvSpPr>
          <p:spPr bwMode="auto">
            <a:xfrm>
              <a:off x="7020" y="4092"/>
              <a:ext cx="36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400" b="0">
                  <a:ea typeface="宋体" charset="-122"/>
                </a:rPr>
                <a:t>1</a:t>
              </a:r>
              <a:endParaRPr lang="en-US" altLang="zh-CN" sz="4400" b="0">
                <a:latin typeface="Tahoma" pitchFamily="34" charset="0"/>
                <a:ea typeface="宋体" charset="-122"/>
              </a:endParaRPr>
            </a:p>
          </p:txBody>
        </p:sp>
      </p:grpSp>
      <p:graphicFrame>
        <p:nvGraphicFramePr>
          <p:cNvPr id="62470" name="Object 16"/>
          <p:cNvGraphicFramePr>
            <a:graphicFrameLocks noChangeAspect="1"/>
          </p:cNvGraphicFramePr>
          <p:nvPr/>
        </p:nvGraphicFramePr>
        <p:xfrm>
          <a:off x="2771775" y="1358900"/>
          <a:ext cx="3330575" cy="409575"/>
        </p:xfrm>
        <a:graphic>
          <a:graphicData uri="http://schemas.openxmlformats.org/presentationml/2006/ole">
            <mc:AlternateContent xmlns:mc="http://schemas.openxmlformats.org/markup-compatibility/2006">
              <mc:Choice xmlns:v="urn:schemas-microsoft-com:vml" Requires="v">
                <p:oleObj spid="_x0000_s62541" name="公式" r:id="rId3" imgW="1854200" imgH="228600" progId="Equation.3">
                  <p:embed/>
                </p:oleObj>
              </mc:Choice>
              <mc:Fallback>
                <p:oleObj name="公式" r:id="rId3" imgW="1854200" imgH="22860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358900"/>
                        <a:ext cx="33305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7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80913" name="Object 17"/>
          <p:cNvGraphicFramePr>
            <a:graphicFrameLocks noChangeAspect="1"/>
          </p:cNvGraphicFramePr>
          <p:nvPr/>
        </p:nvGraphicFramePr>
        <p:xfrm>
          <a:off x="2636838" y="3608388"/>
          <a:ext cx="2070100" cy="439737"/>
        </p:xfrm>
        <a:graphic>
          <a:graphicData uri="http://schemas.openxmlformats.org/presentationml/2006/ole">
            <mc:AlternateContent xmlns:mc="http://schemas.openxmlformats.org/markup-compatibility/2006">
              <mc:Choice xmlns:v="urn:schemas-microsoft-com:vml" Requires="v">
                <p:oleObj spid="_x0000_s62542" name="公式" r:id="rId5" imgW="1079500" imgH="228600" progId="Equation.3">
                  <p:embed/>
                </p:oleObj>
              </mc:Choice>
              <mc:Fallback>
                <p:oleObj name="公式" r:id="rId5" imgW="1079500" imgH="228600"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6838" y="3608388"/>
                        <a:ext cx="20701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0915" name="Group 19"/>
          <p:cNvGrpSpPr>
            <a:grpSpLocks/>
          </p:cNvGrpSpPr>
          <p:nvPr/>
        </p:nvGrpSpPr>
        <p:grpSpPr bwMode="auto">
          <a:xfrm>
            <a:off x="2232025" y="4868863"/>
            <a:ext cx="2655888" cy="1754187"/>
            <a:chOff x="7380" y="4872"/>
            <a:chExt cx="2520" cy="1716"/>
          </a:xfrm>
        </p:grpSpPr>
        <p:sp>
          <p:nvSpPr>
            <p:cNvPr id="62474" name="Text Box 20"/>
            <p:cNvSpPr txBox="1">
              <a:spLocks noChangeArrowheads="1"/>
            </p:cNvSpPr>
            <p:nvPr/>
          </p:nvSpPr>
          <p:spPr bwMode="auto">
            <a:xfrm>
              <a:off x="9540" y="5964"/>
              <a:ext cx="36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800" b="0" i="1">
                  <a:ea typeface="宋体" charset="-122"/>
                </a:rPr>
                <a:t>t</a:t>
              </a:r>
              <a:endParaRPr lang="en-US" altLang="zh-CN" sz="4800" b="0">
                <a:latin typeface="Tahoma" pitchFamily="34" charset="0"/>
                <a:ea typeface="宋体" charset="-122"/>
              </a:endParaRPr>
            </a:p>
          </p:txBody>
        </p:sp>
        <p:sp>
          <p:nvSpPr>
            <p:cNvPr id="62475" name="Text Box 21"/>
            <p:cNvSpPr txBox="1">
              <a:spLocks noChangeArrowheads="1"/>
            </p:cNvSpPr>
            <p:nvPr/>
          </p:nvSpPr>
          <p:spPr bwMode="auto">
            <a:xfrm>
              <a:off x="8100" y="6120"/>
              <a:ext cx="54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800" b="0" i="1">
                  <a:ea typeface="宋体" charset="-122"/>
                </a:rPr>
                <a:t>T</a:t>
              </a:r>
              <a:r>
                <a:rPr lang="en-US" altLang="zh-CN" sz="2800" b="0" baseline="-25000">
                  <a:ea typeface="宋体" charset="-122"/>
                </a:rPr>
                <a:t>s</a:t>
              </a:r>
              <a:endParaRPr lang="en-US" altLang="zh-CN" sz="4800" b="0">
                <a:latin typeface="Tahoma" pitchFamily="34" charset="0"/>
                <a:ea typeface="宋体" charset="-122"/>
              </a:endParaRPr>
            </a:p>
          </p:txBody>
        </p:sp>
        <p:grpSp>
          <p:nvGrpSpPr>
            <p:cNvPr id="62476" name="Group 22"/>
            <p:cNvGrpSpPr>
              <a:grpSpLocks/>
            </p:cNvGrpSpPr>
            <p:nvPr/>
          </p:nvGrpSpPr>
          <p:grpSpPr bwMode="auto">
            <a:xfrm>
              <a:off x="7380" y="5028"/>
              <a:ext cx="2340" cy="1092"/>
              <a:chOff x="7380" y="5028"/>
              <a:chExt cx="2340" cy="1092"/>
            </a:xfrm>
          </p:grpSpPr>
          <p:grpSp>
            <p:nvGrpSpPr>
              <p:cNvPr id="62478" name="Group 23"/>
              <p:cNvGrpSpPr>
                <a:grpSpLocks/>
              </p:cNvGrpSpPr>
              <p:nvPr/>
            </p:nvGrpSpPr>
            <p:grpSpPr bwMode="auto">
              <a:xfrm>
                <a:off x="7380" y="5028"/>
                <a:ext cx="2340" cy="1092"/>
                <a:chOff x="7380" y="5028"/>
                <a:chExt cx="2340" cy="1092"/>
              </a:xfrm>
            </p:grpSpPr>
            <p:grpSp>
              <p:nvGrpSpPr>
                <p:cNvPr id="62480" name="Group 24"/>
                <p:cNvGrpSpPr>
                  <a:grpSpLocks/>
                </p:cNvGrpSpPr>
                <p:nvPr/>
              </p:nvGrpSpPr>
              <p:grpSpPr bwMode="auto">
                <a:xfrm>
                  <a:off x="7380" y="5028"/>
                  <a:ext cx="2340" cy="1092"/>
                  <a:chOff x="7380" y="2220"/>
                  <a:chExt cx="2340" cy="1092"/>
                </a:xfrm>
              </p:grpSpPr>
              <p:sp>
                <p:nvSpPr>
                  <p:cNvPr id="62484" name="Line 25"/>
                  <p:cNvSpPr>
                    <a:spLocks noChangeShapeType="1"/>
                  </p:cNvSpPr>
                  <p:nvPr/>
                </p:nvSpPr>
                <p:spPr bwMode="auto">
                  <a:xfrm>
                    <a:off x="7380" y="2220"/>
                    <a:ext cx="0" cy="1092"/>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62485" name="Line 26"/>
                  <p:cNvSpPr>
                    <a:spLocks noChangeShapeType="1"/>
                  </p:cNvSpPr>
                  <p:nvPr/>
                </p:nvSpPr>
                <p:spPr bwMode="auto">
                  <a:xfrm>
                    <a:off x="7380" y="3312"/>
                    <a:ext cx="23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62481" name="Group 27"/>
                <p:cNvGrpSpPr>
                  <a:grpSpLocks/>
                </p:cNvGrpSpPr>
                <p:nvPr/>
              </p:nvGrpSpPr>
              <p:grpSpPr bwMode="auto">
                <a:xfrm>
                  <a:off x="7380" y="5496"/>
                  <a:ext cx="1800" cy="624"/>
                  <a:chOff x="7380" y="5496"/>
                  <a:chExt cx="1800" cy="624"/>
                </a:xfrm>
              </p:grpSpPr>
              <p:sp>
                <p:nvSpPr>
                  <p:cNvPr id="62482" name="Line 28"/>
                  <p:cNvSpPr>
                    <a:spLocks noChangeShapeType="1"/>
                  </p:cNvSpPr>
                  <p:nvPr/>
                </p:nvSpPr>
                <p:spPr bwMode="auto">
                  <a:xfrm flipV="1">
                    <a:off x="7380" y="5496"/>
                    <a:ext cx="900" cy="6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483" name="Line 29"/>
                  <p:cNvSpPr>
                    <a:spLocks noChangeShapeType="1"/>
                  </p:cNvSpPr>
                  <p:nvPr/>
                </p:nvSpPr>
                <p:spPr bwMode="auto">
                  <a:xfrm flipH="1" flipV="1">
                    <a:off x="8280" y="5496"/>
                    <a:ext cx="900" cy="6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62479" name="Line 30"/>
              <p:cNvSpPr>
                <a:spLocks noChangeShapeType="1"/>
              </p:cNvSpPr>
              <p:nvPr/>
            </p:nvSpPr>
            <p:spPr bwMode="auto">
              <a:xfrm>
                <a:off x="8280" y="5964"/>
                <a:ext cx="0" cy="1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2477" name="Text Box 31"/>
            <p:cNvSpPr txBox="1">
              <a:spLocks noChangeArrowheads="1"/>
            </p:cNvSpPr>
            <p:nvPr/>
          </p:nvSpPr>
          <p:spPr bwMode="auto">
            <a:xfrm>
              <a:off x="7380" y="4872"/>
              <a:ext cx="72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800" b="0" i="1">
                  <a:ea typeface="宋体" charset="-122"/>
                </a:rPr>
                <a:t>s</a:t>
              </a:r>
              <a:r>
                <a:rPr lang="en-US" altLang="zh-CN" sz="2800" b="0" baseline="-25000">
                  <a:ea typeface="宋体" charset="-122"/>
                </a:rPr>
                <a:t>o</a:t>
              </a:r>
              <a:r>
                <a:rPr lang="en-US" altLang="zh-CN" sz="2800" b="0">
                  <a:ea typeface="宋体" charset="-122"/>
                </a:rPr>
                <a:t>(</a:t>
              </a:r>
              <a:r>
                <a:rPr lang="en-US" altLang="zh-CN" sz="2800" b="0" i="1">
                  <a:ea typeface="宋体" charset="-122"/>
                </a:rPr>
                <a:t>t</a:t>
              </a:r>
              <a:r>
                <a:rPr lang="en-US" altLang="zh-CN" sz="2800" b="0">
                  <a:ea typeface="宋体" charset="-122"/>
                </a:rPr>
                <a:t>)</a:t>
              </a:r>
              <a:endParaRPr lang="en-US" altLang="zh-CN" sz="4800" b="0">
                <a:latin typeface="Tahoma" pitchFamily="34" charset="0"/>
                <a:ea typeface="宋体"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0899">
                                            <p:txEl>
                                              <p:pRg st="2" end="2"/>
                                            </p:txEl>
                                          </p:spTgt>
                                        </p:tgtEl>
                                        <p:attrNameLst>
                                          <p:attrName>style.visibility</p:attrName>
                                        </p:attrNameLst>
                                      </p:cBhvr>
                                      <p:to>
                                        <p:strVal val="visible"/>
                                      </p:to>
                                    </p:set>
                                    <p:animEffect transition="in" filter="wipe(up)">
                                      <p:cBhvr>
                                        <p:cTn id="7" dur="500"/>
                                        <p:tgtEl>
                                          <p:spTgt spid="8089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0900"/>
                                        </p:tgtEl>
                                        <p:attrNameLst>
                                          <p:attrName>style.visibility</p:attrName>
                                        </p:attrNameLst>
                                      </p:cBhvr>
                                      <p:to>
                                        <p:strVal val="visible"/>
                                      </p:to>
                                    </p:set>
                                    <p:animEffect transition="in" filter="wipe(up)">
                                      <p:cBhvr>
                                        <p:cTn id="12" dur="500"/>
                                        <p:tgtEl>
                                          <p:spTgt spid="809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80899">
                                            <p:txEl>
                                              <p:pRg st="3" end="3"/>
                                            </p:txEl>
                                          </p:spTgt>
                                        </p:tgtEl>
                                        <p:attrNameLst>
                                          <p:attrName>style.visibility</p:attrName>
                                        </p:attrNameLst>
                                      </p:cBhvr>
                                      <p:to>
                                        <p:strVal val="visible"/>
                                      </p:to>
                                    </p:set>
                                    <p:animEffect transition="in" filter="wipe(up)">
                                      <p:cBhvr>
                                        <p:cTn id="17" dur="500"/>
                                        <p:tgtEl>
                                          <p:spTgt spid="808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80899">
                                            <p:txEl>
                                              <p:pRg st="4" end="4"/>
                                            </p:txEl>
                                          </p:spTgt>
                                        </p:tgtEl>
                                        <p:attrNameLst>
                                          <p:attrName>style.visibility</p:attrName>
                                        </p:attrNameLst>
                                      </p:cBhvr>
                                      <p:to>
                                        <p:strVal val="visible"/>
                                      </p:to>
                                    </p:set>
                                    <p:animEffect transition="in" filter="wipe(up)">
                                      <p:cBhvr>
                                        <p:cTn id="22" dur="500"/>
                                        <p:tgtEl>
                                          <p:spTgt spid="80899">
                                            <p:txEl>
                                              <p:pRg st="4" end="4"/>
                                            </p:txEl>
                                          </p:spTgt>
                                        </p:tgtEl>
                                      </p:cBhvr>
                                    </p:animEffect>
                                  </p:childTnLst>
                                </p:cTn>
                              </p:par>
                            </p:childTnLst>
                          </p:cTn>
                        </p:par>
                        <p:par>
                          <p:cTn id="23" fill="hold" nodeType="afterGroup">
                            <p:stCondLst>
                              <p:cond delay="500"/>
                            </p:stCondLst>
                            <p:childTnLst>
                              <p:par>
                                <p:cTn id="24" presetID="22" presetClass="entr" presetSubtype="1" fill="hold" nodeType="afterEffect">
                                  <p:stCondLst>
                                    <p:cond delay="0"/>
                                  </p:stCondLst>
                                  <p:childTnLst>
                                    <p:set>
                                      <p:cBhvr>
                                        <p:cTn id="25" dur="1" fill="hold">
                                          <p:stCondLst>
                                            <p:cond delay="0"/>
                                          </p:stCondLst>
                                        </p:cTn>
                                        <p:tgtEl>
                                          <p:spTgt spid="80913"/>
                                        </p:tgtEl>
                                        <p:attrNameLst>
                                          <p:attrName>style.visibility</p:attrName>
                                        </p:attrNameLst>
                                      </p:cBhvr>
                                      <p:to>
                                        <p:strVal val="visible"/>
                                      </p:to>
                                    </p:set>
                                    <p:animEffect transition="in" filter="wipe(up)">
                                      <p:cBhvr>
                                        <p:cTn id="26" dur="500"/>
                                        <p:tgtEl>
                                          <p:spTgt spid="809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80899">
                                            <p:txEl>
                                              <p:pRg st="5" end="5"/>
                                            </p:txEl>
                                          </p:spTgt>
                                        </p:tgtEl>
                                        <p:attrNameLst>
                                          <p:attrName>style.visibility</p:attrName>
                                        </p:attrNameLst>
                                      </p:cBhvr>
                                      <p:to>
                                        <p:strVal val="visible"/>
                                      </p:to>
                                    </p:set>
                                    <p:animEffect transition="in" filter="wipe(up)">
                                      <p:cBhvr>
                                        <p:cTn id="31" dur="500"/>
                                        <p:tgtEl>
                                          <p:spTgt spid="80899">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80899">
                                            <p:txEl>
                                              <p:pRg st="6" end="6"/>
                                            </p:txEl>
                                          </p:spTgt>
                                        </p:tgtEl>
                                        <p:attrNameLst>
                                          <p:attrName>style.visibility</p:attrName>
                                        </p:attrNameLst>
                                      </p:cBhvr>
                                      <p:to>
                                        <p:strVal val="visible"/>
                                      </p:to>
                                    </p:set>
                                    <p:animEffect transition="in" filter="wipe(up)">
                                      <p:cBhvr>
                                        <p:cTn id="36" dur="500"/>
                                        <p:tgtEl>
                                          <p:spTgt spid="80899">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80915"/>
                                        </p:tgtEl>
                                        <p:attrNameLst>
                                          <p:attrName>style.visibility</p:attrName>
                                        </p:attrNameLst>
                                      </p:cBhvr>
                                      <p:to>
                                        <p:strVal val="visible"/>
                                      </p:to>
                                    </p:set>
                                    <p:animEffect transition="in" filter="wipe(up)">
                                      <p:cBhvr>
                                        <p:cTn id="41" dur="500"/>
                                        <p:tgtEl>
                                          <p:spTgt spid="80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407D8D36-4FFF-4DAE-8485-1AE5D6B89743}" type="slidenum">
              <a:rPr lang="en-US" altLang="zh-CN" sz="1400" b="0" smtClean="0">
                <a:latin typeface="Tahoma" pitchFamily="34" charset="0"/>
                <a:ea typeface="宋体" charset="-122"/>
              </a:rPr>
              <a:pPr eaLnBrk="1" hangingPunct="1">
                <a:spcBef>
                  <a:spcPct val="0"/>
                </a:spcBef>
                <a:buClrTx/>
                <a:buSzTx/>
                <a:buFontTx/>
                <a:buNone/>
              </a:pPr>
              <a:t>57</a:t>
            </a:fld>
            <a:endParaRPr lang="en-US" altLang="zh-CN" sz="1400" b="0" smtClean="0">
              <a:latin typeface="Tahoma" pitchFamily="34" charset="0"/>
              <a:ea typeface="宋体" charset="-122"/>
            </a:endParaRPr>
          </a:p>
        </p:txBody>
      </p:sp>
      <p:sp>
        <p:nvSpPr>
          <p:cNvPr id="81923"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en-US" altLang="zh-CN" smtClean="0"/>
              <a:t>	</a:t>
            </a:r>
            <a:r>
              <a:rPr lang="zh-CN" altLang="en-US" smtClean="0"/>
              <a:t>由其传输函数</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a:t>
            </a:r>
          </a:p>
          <a:p>
            <a:pPr lvl="3" eaLnBrk="1" hangingPunct="1">
              <a:buFont typeface="Wingdings" pitchFamily="2" charset="2"/>
              <a:buNone/>
            </a:pPr>
            <a:r>
              <a:rPr lang="zh-CN" altLang="en-US" smtClean="0"/>
              <a:t>	可以画出此匹配滤波器的方框图如下：</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lnSpc>
                <a:spcPct val="120000"/>
              </a:lnSpc>
              <a:buFont typeface="Wingdings" pitchFamily="2" charset="2"/>
              <a:buNone/>
            </a:pPr>
            <a:r>
              <a:rPr lang="zh-CN" altLang="en-US" smtClean="0"/>
              <a:t>	上式中的</a:t>
            </a:r>
            <a:r>
              <a:rPr lang="en-US" altLang="zh-CN" smtClean="0"/>
              <a:t>(1/</a:t>
            </a:r>
            <a:r>
              <a:rPr lang="en-US" altLang="zh-CN" i="1" smtClean="0"/>
              <a:t>j</a:t>
            </a:r>
            <a:r>
              <a:rPr lang="en-US" altLang="zh-CN" smtClean="0"/>
              <a:t>2</a:t>
            </a:r>
            <a:r>
              <a:rPr lang="en-US" altLang="zh-CN" smtClean="0">
                <a:sym typeface="Symbol" pitchFamily="18" charset="2"/>
              </a:rPr>
              <a:t></a:t>
            </a:r>
            <a:r>
              <a:rPr lang="en-US" altLang="zh-CN" i="1" smtClean="0"/>
              <a:t>f</a:t>
            </a:r>
            <a:r>
              <a:rPr lang="en-US" altLang="zh-CN" smtClean="0"/>
              <a:t>)</a:t>
            </a:r>
            <a:r>
              <a:rPr lang="zh-CN" altLang="en-US" smtClean="0"/>
              <a:t>是理想积分器的传输函数，</a:t>
            </a:r>
            <a:endParaRPr lang="en-US" altLang="zh-CN" smtClean="0"/>
          </a:p>
          <a:p>
            <a:pPr lvl="3" eaLnBrk="1" hangingPunct="1">
              <a:lnSpc>
                <a:spcPct val="120000"/>
              </a:lnSpc>
              <a:buFont typeface="Wingdings" pitchFamily="2" charset="2"/>
              <a:buNone/>
            </a:pPr>
            <a:r>
              <a:rPr lang="en-US" altLang="zh-CN" smtClean="0"/>
              <a:t>	</a:t>
            </a:r>
            <a:r>
              <a:rPr lang="zh-CN" altLang="en-US" smtClean="0"/>
              <a:t>而</a:t>
            </a:r>
            <a:r>
              <a:rPr lang="en-US" altLang="zh-CN" smtClean="0"/>
              <a:t>exp(-</a:t>
            </a:r>
            <a:r>
              <a:rPr lang="en-US" altLang="zh-CN" i="1" smtClean="0"/>
              <a:t>j</a:t>
            </a:r>
            <a:r>
              <a:rPr lang="en-US" altLang="zh-CN" smtClean="0"/>
              <a:t>2</a:t>
            </a:r>
            <a:r>
              <a:rPr lang="en-US" altLang="zh-CN" smtClean="0">
                <a:sym typeface="Symbol" pitchFamily="18" charset="2"/>
              </a:rPr>
              <a:t></a:t>
            </a:r>
            <a:r>
              <a:rPr lang="en-US" altLang="zh-CN" i="1" smtClean="0"/>
              <a:t>fT</a:t>
            </a:r>
            <a:r>
              <a:rPr lang="en-US" altLang="zh-CN" i="1" baseline="-25000" smtClean="0"/>
              <a:t>s</a:t>
            </a:r>
            <a:r>
              <a:rPr lang="en-US" altLang="zh-CN" smtClean="0"/>
              <a:t>)</a:t>
            </a:r>
            <a:r>
              <a:rPr lang="zh-CN" altLang="en-US" smtClean="0"/>
              <a:t>是延迟时间为</a:t>
            </a:r>
            <a:r>
              <a:rPr lang="en-US" altLang="zh-CN" i="1" smtClean="0"/>
              <a:t>T</a:t>
            </a:r>
            <a:r>
              <a:rPr lang="en-US" altLang="zh-CN" baseline="-25000" smtClean="0"/>
              <a:t>s</a:t>
            </a:r>
            <a:r>
              <a:rPr lang="zh-CN" altLang="en-US" smtClean="0"/>
              <a:t>的延迟电路的传输函数。 </a:t>
            </a:r>
          </a:p>
        </p:txBody>
      </p:sp>
      <p:graphicFrame>
        <p:nvGraphicFramePr>
          <p:cNvPr id="81924" name="Object 4"/>
          <p:cNvGraphicFramePr>
            <a:graphicFrameLocks noChangeAspect="1"/>
          </p:cNvGraphicFramePr>
          <p:nvPr/>
        </p:nvGraphicFramePr>
        <p:xfrm>
          <a:off x="2051050" y="1584325"/>
          <a:ext cx="5084763" cy="965200"/>
        </p:xfrm>
        <a:graphic>
          <a:graphicData uri="http://schemas.openxmlformats.org/presentationml/2006/ole">
            <mc:AlternateContent xmlns:mc="http://schemas.openxmlformats.org/markup-compatibility/2006">
              <mc:Choice xmlns:v="urn:schemas-microsoft-com:vml" Requires="v">
                <p:oleObj spid="_x0000_s63533" name="公式" r:id="rId3" imgW="1981200" imgH="419100" progId="Equation.3">
                  <p:embed/>
                </p:oleObj>
              </mc:Choice>
              <mc:Fallback>
                <p:oleObj name="公式" r:id="rId3" imgW="19812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584325"/>
                        <a:ext cx="50847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1927" name="Group 7"/>
          <p:cNvGrpSpPr>
            <a:grpSpLocks/>
          </p:cNvGrpSpPr>
          <p:nvPr/>
        </p:nvGrpSpPr>
        <p:grpSpPr bwMode="auto">
          <a:xfrm>
            <a:off x="2232025" y="3203575"/>
            <a:ext cx="5040313" cy="1665288"/>
            <a:chOff x="5310" y="10614"/>
            <a:chExt cx="4370" cy="1368"/>
          </a:xfrm>
        </p:grpSpPr>
        <p:sp>
          <p:nvSpPr>
            <p:cNvPr id="63495" name="Line 8"/>
            <p:cNvSpPr>
              <a:spLocks noChangeShapeType="1"/>
            </p:cNvSpPr>
            <p:nvPr/>
          </p:nvSpPr>
          <p:spPr bwMode="auto">
            <a:xfrm>
              <a:off x="6844" y="10968"/>
              <a:ext cx="183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3496" name="Line 9"/>
            <p:cNvSpPr>
              <a:spLocks noChangeShapeType="1"/>
            </p:cNvSpPr>
            <p:nvPr/>
          </p:nvSpPr>
          <p:spPr bwMode="auto">
            <a:xfrm>
              <a:off x="8896" y="11199"/>
              <a:ext cx="0" cy="555"/>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grpSp>
          <p:nvGrpSpPr>
            <p:cNvPr id="63497" name="Group 10"/>
            <p:cNvGrpSpPr>
              <a:grpSpLocks/>
            </p:cNvGrpSpPr>
            <p:nvPr/>
          </p:nvGrpSpPr>
          <p:grpSpPr bwMode="auto">
            <a:xfrm>
              <a:off x="5310" y="10614"/>
              <a:ext cx="4370" cy="1368"/>
              <a:chOff x="5310" y="10614"/>
              <a:chExt cx="4370" cy="1368"/>
            </a:xfrm>
          </p:grpSpPr>
          <p:grpSp>
            <p:nvGrpSpPr>
              <p:cNvPr id="63498" name="Group 11"/>
              <p:cNvGrpSpPr>
                <a:grpSpLocks/>
              </p:cNvGrpSpPr>
              <p:nvPr/>
            </p:nvGrpSpPr>
            <p:grpSpPr bwMode="auto">
              <a:xfrm>
                <a:off x="8672" y="10749"/>
                <a:ext cx="1008" cy="435"/>
                <a:chOff x="8702" y="10764"/>
                <a:chExt cx="1008" cy="435"/>
              </a:xfrm>
            </p:grpSpPr>
            <p:sp>
              <p:nvSpPr>
                <p:cNvPr id="63509" name="Line 12"/>
                <p:cNvSpPr>
                  <a:spLocks noChangeShapeType="1"/>
                </p:cNvSpPr>
                <p:nvPr/>
              </p:nvSpPr>
              <p:spPr bwMode="auto">
                <a:xfrm>
                  <a:off x="9170" y="10989"/>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3510" name="AutoShape 13"/>
                <p:cNvSpPr>
                  <a:spLocks noChangeArrowheads="1"/>
                </p:cNvSpPr>
                <p:nvPr/>
              </p:nvSpPr>
              <p:spPr bwMode="auto">
                <a:xfrm>
                  <a:off x="8702" y="10764"/>
                  <a:ext cx="462" cy="435"/>
                </a:xfrm>
                <a:prstGeom prst="flowChartOr">
                  <a:avLst/>
                </a:prstGeom>
                <a:solidFill>
                  <a:srgbClr val="FFFFFF"/>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grpSp>
            <p:nvGrpSpPr>
              <p:cNvPr id="63499" name="Group 14"/>
              <p:cNvGrpSpPr>
                <a:grpSpLocks/>
              </p:cNvGrpSpPr>
              <p:nvPr/>
            </p:nvGrpSpPr>
            <p:grpSpPr bwMode="auto">
              <a:xfrm>
                <a:off x="6290" y="11514"/>
                <a:ext cx="2624" cy="468"/>
                <a:chOff x="6290" y="11514"/>
                <a:chExt cx="2624" cy="468"/>
              </a:xfrm>
            </p:grpSpPr>
            <p:sp>
              <p:nvSpPr>
                <p:cNvPr id="63506" name="Text Box 15"/>
                <p:cNvSpPr txBox="1">
                  <a:spLocks noChangeArrowheads="1"/>
                </p:cNvSpPr>
                <p:nvPr/>
              </p:nvSpPr>
              <p:spPr bwMode="auto">
                <a:xfrm>
                  <a:off x="7368" y="11514"/>
                  <a:ext cx="900" cy="468"/>
                </a:xfrm>
                <a:prstGeom prst="rect">
                  <a:avLst/>
                </a:prstGeom>
                <a:solidFill>
                  <a:srgbClr val="FFFFFF"/>
                </a:solidFill>
                <a:ln w="9525">
                  <a:solidFill>
                    <a:srgbClr val="000000"/>
                  </a:solidFill>
                  <a:miter lim="800000"/>
                  <a:headEnd/>
                  <a:tailEnd/>
                </a:ln>
              </p:spPr>
              <p:txBody>
                <a:bodyPr tIns="72000"/>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lnSpc>
                      <a:spcPct val="96000"/>
                    </a:lnSpc>
                    <a:spcBef>
                      <a:spcPct val="0"/>
                    </a:spcBef>
                    <a:buClrTx/>
                    <a:buSzTx/>
                    <a:buFontTx/>
                    <a:buNone/>
                  </a:pPr>
                  <a:r>
                    <a:rPr lang="zh-CN" altLang="en-US" sz="1800" b="0">
                      <a:ea typeface="宋体" charset="-122"/>
                    </a:rPr>
                    <a:t>延迟</a:t>
                  </a:r>
                  <a:r>
                    <a:rPr lang="en-US" altLang="zh-CN" sz="1800" b="0">
                      <a:ea typeface="宋体" charset="-122"/>
                    </a:rPr>
                    <a:t>T</a:t>
                  </a:r>
                  <a:r>
                    <a:rPr lang="en-US" altLang="zh-CN" sz="1800" b="0" baseline="-25000">
                      <a:ea typeface="宋体" charset="-122"/>
                    </a:rPr>
                    <a:t>s</a:t>
                  </a:r>
                  <a:endParaRPr lang="en-US" altLang="zh-CN" sz="3600" b="0">
                    <a:latin typeface="Tahoma" pitchFamily="34" charset="0"/>
                    <a:ea typeface="宋体" charset="-122"/>
                  </a:endParaRPr>
                </a:p>
              </p:txBody>
            </p:sp>
            <p:sp>
              <p:nvSpPr>
                <p:cNvPr id="63507" name="Line 16"/>
                <p:cNvSpPr>
                  <a:spLocks noChangeShapeType="1"/>
                </p:cNvSpPr>
                <p:nvPr/>
              </p:nvSpPr>
              <p:spPr bwMode="auto">
                <a:xfrm>
                  <a:off x="6290" y="11748"/>
                  <a:ext cx="109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3508" name="Line 17"/>
                <p:cNvSpPr>
                  <a:spLocks noChangeShapeType="1"/>
                </p:cNvSpPr>
                <p:nvPr/>
              </p:nvSpPr>
              <p:spPr bwMode="auto">
                <a:xfrm>
                  <a:off x="8284" y="11748"/>
                  <a:ext cx="63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63500" name="Group 18"/>
              <p:cNvGrpSpPr>
                <a:grpSpLocks/>
              </p:cNvGrpSpPr>
              <p:nvPr/>
            </p:nvGrpSpPr>
            <p:grpSpPr bwMode="auto">
              <a:xfrm>
                <a:off x="5310" y="10614"/>
                <a:ext cx="3330" cy="1140"/>
                <a:chOff x="5310" y="10614"/>
                <a:chExt cx="3330" cy="1140"/>
              </a:xfrm>
            </p:grpSpPr>
            <p:sp>
              <p:nvSpPr>
                <p:cNvPr id="63501" name="Text Box 19"/>
                <p:cNvSpPr txBox="1">
                  <a:spLocks noChangeArrowheads="1"/>
                </p:cNvSpPr>
                <p:nvPr/>
              </p:nvSpPr>
              <p:spPr bwMode="auto">
                <a:xfrm>
                  <a:off x="5764" y="10812"/>
                  <a:ext cx="1080" cy="624"/>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lnSpc>
                      <a:spcPct val="96000"/>
                    </a:lnSpc>
                    <a:spcBef>
                      <a:spcPct val="0"/>
                    </a:spcBef>
                    <a:buClrTx/>
                    <a:buSzTx/>
                    <a:buFontTx/>
                    <a:buNone/>
                  </a:pPr>
                  <a:r>
                    <a:rPr lang="zh-CN" altLang="en-US" sz="2000" b="0">
                      <a:ea typeface="宋体" charset="-122"/>
                    </a:rPr>
                    <a:t>理想</a:t>
                  </a:r>
                </a:p>
                <a:p>
                  <a:pPr algn="ctr" eaLnBrk="1" hangingPunct="1">
                    <a:lnSpc>
                      <a:spcPct val="96000"/>
                    </a:lnSpc>
                    <a:spcBef>
                      <a:spcPct val="0"/>
                    </a:spcBef>
                    <a:buClrTx/>
                    <a:buSzTx/>
                    <a:buFontTx/>
                    <a:buNone/>
                  </a:pPr>
                  <a:r>
                    <a:rPr lang="zh-CN" altLang="en-US" sz="2000" b="0">
                      <a:ea typeface="宋体" charset="-122"/>
                    </a:rPr>
                    <a:t>积分器</a:t>
                  </a:r>
                  <a:endParaRPr lang="zh-CN" altLang="en-US" sz="3600" b="0">
                    <a:latin typeface="Tahoma" pitchFamily="34" charset="0"/>
                    <a:ea typeface="宋体" charset="-122"/>
                  </a:endParaRPr>
                </a:p>
              </p:txBody>
            </p:sp>
            <p:sp>
              <p:nvSpPr>
                <p:cNvPr id="63502" name="Line 20"/>
                <p:cNvSpPr>
                  <a:spLocks noChangeShapeType="1"/>
                </p:cNvSpPr>
                <p:nvPr/>
              </p:nvSpPr>
              <p:spPr bwMode="auto">
                <a:xfrm>
                  <a:off x="5310" y="11127"/>
                  <a:ext cx="46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3503" name="Text Box 21"/>
                <p:cNvSpPr txBox="1">
                  <a:spLocks noChangeArrowheads="1"/>
                </p:cNvSpPr>
                <p:nvPr/>
              </p:nvSpPr>
              <p:spPr bwMode="auto">
                <a:xfrm>
                  <a:off x="8190" y="10944"/>
                  <a:ext cx="45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zh-CN" altLang="en-US" sz="2000" b="0">
                      <a:ea typeface="宋体" charset="-122"/>
                    </a:rPr>
                    <a:t>＋</a:t>
                  </a:r>
                  <a:endParaRPr lang="zh-CN" altLang="en-US" sz="3600" b="0">
                    <a:latin typeface="Tahoma" pitchFamily="34" charset="0"/>
                    <a:ea typeface="宋体" charset="-122"/>
                  </a:endParaRPr>
                </a:p>
              </p:txBody>
            </p:sp>
            <p:sp>
              <p:nvSpPr>
                <p:cNvPr id="63504" name="Text Box 22"/>
                <p:cNvSpPr txBox="1">
                  <a:spLocks noChangeArrowheads="1"/>
                </p:cNvSpPr>
                <p:nvPr/>
              </p:nvSpPr>
              <p:spPr bwMode="auto">
                <a:xfrm>
                  <a:off x="8176" y="10614"/>
                  <a:ext cx="45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zh-CN" altLang="en-US" sz="2000" b="0">
                      <a:ea typeface="宋体" charset="-122"/>
                    </a:rPr>
                    <a:t>－</a:t>
                  </a:r>
                  <a:endParaRPr lang="zh-CN" altLang="en-US" sz="3600" b="0">
                    <a:latin typeface="Tahoma" pitchFamily="34" charset="0"/>
                    <a:ea typeface="宋体" charset="-122"/>
                  </a:endParaRPr>
                </a:p>
              </p:txBody>
            </p:sp>
            <p:sp>
              <p:nvSpPr>
                <p:cNvPr id="63505" name="Line 23"/>
                <p:cNvSpPr>
                  <a:spLocks noChangeShapeType="1"/>
                </p:cNvSpPr>
                <p:nvPr/>
              </p:nvSpPr>
              <p:spPr bwMode="auto">
                <a:xfrm flipH="1" flipV="1">
                  <a:off x="6284" y="11409"/>
                  <a:ext cx="2" cy="345"/>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up)">
                                      <p:cBhvr>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1924"/>
                                        </p:tgtEl>
                                        <p:attrNameLst>
                                          <p:attrName>style.visibility</p:attrName>
                                        </p:attrNameLst>
                                      </p:cBhvr>
                                      <p:to>
                                        <p:strVal val="visible"/>
                                      </p:to>
                                    </p:set>
                                    <p:animEffect transition="in" filter="wipe(up)">
                                      <p:cBhvr>
                                        <p:cTn id="12" dur="500"/>
                                        <p:tgtEl>
                                          <p:spTgt spid="819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81923">
                                            <p:txEl>
                                              <p:pRg st="4" end="4"/>
                                            </p:txEl>
                                          </p:spTgt>
                                        </p:tgtEl>
                                        <p:attrNameLst>
                                          <p:attrName>style.visibility</p:attrName>
                                        </p:attrNameLst>
                                      </p:cBhvr>
                                      <p:to>
                                        <p:strVal val="visible"/>
                                      </p:to>
                                    </p:set>
                                    <p:animEffect transition="in" filter="wipe(up)">
                                      <p:cBhvr>
                                        <p:cTn id="17" dur="500"/>
                                        <p:tgtEl>
                                          <p:spTgt spid="8192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81927"/>
                                        </p:tgtEl>
                                        <p:attrNameLst>
                                          <p:attrName>style.visibility</p:attrName>
                                        </p:attrNameLst>
                                      </p:cBhvr>
                                      <p:to>
                                        <p:strVal val="visible"/>
                                      </p:to>
                                    </p:set>
                                    <p:animEffect transition="in" filter="wipe(up)">
                                      <p:cBhvr>
                                        <p:cTn id="22" dur="500"/>
                                        <p:tgtEl>
                                          <p:spTgt spid="819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81923">
                                            <p:txEl>
                                              <p:pRg st="10" end="10"/>
                                            </p:txEl>
                                          </p:spTgt>
                                        </p:tgtEl>
                                        <p:attrNameLst>
                                          <p:attrName>style.visibility</p:attrName>
                                        </p:attrNameLst>
                                      </p:cBhvr>
                                      <p:to>
                                        <p:strVal val="visible"/>
                                      </p:to>
                                    </p:set>
                                    <p:animEffect transition="in" filter="wipe(up)">
                                      <p:cBhvr>
                                        <p:cTn id="27" dur="500"/>
                                        <p:tgtEl>
                                          <p:spTgt spid="81923">
                                            <p:txEl>
                                              <p:pRg st="10" end="1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81923">
                                            <p:txEl>
                                              <p:pRg st="11" end="11"/>
                                            </p:txEl>
                                          </p:spTgt>
                                        </p:tgtEl>
                                        <p:attrNameLst>
                                          <p:attrName>style.visibility</p:attrName>
                                        </p:attrNameLst>
                                      </p:cBhvr>
                                      <p:to>
                                        <p:strVal val="visible"/>
                                      </p:to>
                                    </p:set>
                                    <p:animEffect transition="in" filter="wipe(up)">
                                      <p:cBhvr>
                                        <p:cTn id="32" dur="500"/>
                                        <p:tgtEl>
                                          <p:spTgt spid="819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5FA841CA-7BE4-4272-8AFC-CBC897E3FFC2}" type="slidenum">
              <a:rPr lang="en-US" altLang="zh-CN" sz="1400" b="0" smtClean="0">
                <a:latin typeface="Tahoma" pitchFamily="34" charset="0"/>
                <a:ea typeface="宋体" charset="-122"/>
              </a:rPr>
              <a:pPr eaLnBrk="1" hangingPunct="1">
                <a:spcBef>
                  <a:spcPct val="0"/>
                </a:spcBef>
                <a:buClrTx/>
                <a:buSzTx/>
                <a:buFontTx/>
                <a:buNone/>
              </a:pPr>
              <a:t>58</a:t>
            </a:fld>
            <a:endParaRPr lang="en-US" altLang="zh-CN" sz="1400" b="0" smtClean="0">
              <a:latin typeface="Tahoma" pitchFamily="34" charset="0"/>
              <a:ea typeface="宋体" charset="-122"/>
            </a:endParaRPr>
          </a:p>
        </p:txBody>
      </p:sp>
      <p:sp>
        <p:nvSpPr>
          <p:cNvPr id="82947" name="Rectangle 3"/>
          <p:cNvSpPr>
            <a:spLocks noGrp="1" noChangeArrowheads="1"/>
          </p:cNvSpPr>
          <p:nvPr>
            <p:ph type="body" idx="1"/>
          </p:nvPr>
        </p:nvSpPr>
        <p:spPr>
          <a:xfrm>
            <a:off x="611188" y="1179513"/>
            <a:ext cx="8532812" cy="5678487"/>
          </a:xfrm>
        </p:spPr>
        <p:txBody>
          <a:bodyPr/>
          <a:lstStyle/>
          <a:p>
            <a:pPr lvl="1" eaLnBrk="1" hangingPunct="1"/>
            <a:r>
              <a:rPr lang="en-US" altLang="zh-CN" sz="2400" smtClean="0"/>
              <a:t>【</a:t>
            </a:r>
            <a:r>
              <a:rPr lang="zh-CN" altLang="en-US" sz="2400" smtClean="0"/>
              <a:t>例</a:t>
            </a:r>
            <a:r>
              <a:rPr lang="en-US" altLang="zh-CN" sz="2400" smtClean="0"/>
              <a:t>10.2】 </a:t>
            </a:r>
            <a:r>
              <a:rPr lang="zh-CN" altLang="en-US" sz="2400" smtClean="0"/>
              <a:t>设信号的表示式为</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试求其匹配滤波器的特性和匹配滤波器输出的波形。</a:t>
            </a:r>
          </a:p>
          <a:p>
            <a:pPr lvl="3" eaLnBrk="1" hangingPunct="1">
              <a:buFont typeface="Wingdings" pitchFamily="2" charset="2"/>
              <a:buNone/>
            </a:pPr>
            <a:r>
              <a:rPr lang="zh-CN" altLang="en-US" smtClean="0"/>
              <a:t>	</a:t>
            </a:r>
            <a:r>
              <a:rPr lang="en-US" altLang="zh-CN" smtClean="0"/>
              <a:t>【</a:t>
            </a:r>
            <a:r>
              <a:rPr lang="zh-CN" altLang="en-US" smtClean="0"/>
              <a:t>解</a:t>
            </a:r>
            <a:r>
              <a:rPr lang="en-US" altLang="zh-CN" smtClean="0"/>
              <a:t>】</a:t>
            </a:r>
          </a:p>
          <a:p>
            <a:pPr lvl="3" eaLnBrk="1" hangingPunct="1">
              <a:buFont typeface="Wingdings" pitchFamily="2" charset="2"/>
              <a:buNone/>
            </a:pPr>
            <a:r>
              <a:rPr lang="en-US" altLang="zh-CN" smtClean="0"/>
              <a:t>		</a:t>
            </a:r>
            <a:r>
              <a:rPr lang="zh-CN" altLang="en-US" smtClean="0"/>
              <a:t>上式给出的信号波形</a:t>
            </a:r>
          </a:p>
          <a:p>
            <a:pPr lvl="3" eaLnBrk="1" hangingPunct="1">
              <a:buFont typeface="Wingdings" pitchFamily="2" charset="2"/>
              <a:buNone/>
            </a:pPr>
            <a:r>
              <a:rPr lang="zh-CN" altLang="en-US" smtClean="0"/>
              <a:t>		是一段余弦振荡，</a:t>
            </a:r>
          </a:p>
          <a:p>
            <a:pPr lvl="3" eaLnBrk="1" hangingPunct="1">
              <a:buFont typeface="Wingdings" pitchFamily="2" charset="2"/>
              <a:buNone/>
            </a:pPr>
            <a:r>
              <a:rPr lang="zh-CN" altLang="en-US" smtClean="0"/>
              <a:t>		如右图所示：</a:t>
            </a:r>
          </a:p>
          <a:p>
            <a:pPr lvl="3" eaLnBrk="1" hangingPunct="1">
              <a:buFont typeface="Wingdings" pitchFamily="2" charset="2"/>
              <a:buNone/>
            </a:pPr>
            <a:r>
              <a:rPr lang="zh-CN" altLang="en-US" smtClean="0"/>
              <a:t>		其频谱为</a:t>
            </a:r>
          </a:p>
        </p:txBody>
      </p:sp>
      <p:sp>
        <p:nvSpPr>
          <p:cNvPr id="64517" name="Rectangle 5"/>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64518" name="Object 4"/>
          <p:cNvGraphicFramePr>
            <a:graphicFrameLocks noChangeAspect="1"/>
          </p:cNvGraphicFramePr>
          <p:nvPr/>
        </p:nvGraphicFramePr>
        <p:xfrm>
          <a:off x="2816225" y="1558925"/>
          <a:ext cx="3870325" cy="866775"/>
        </p:xfrm>
        <a:graphic>
          <a:graphicData uri="http://schemas.openxmlformats.org/presentationml/2006/ole">
            <mc:AlternateContent xmlns:mc="http://schemas.openxmlformats.org/markup-compatibility/2006">
              <mc:Choice xmlns:v="urn:schemas-microsoft-com:vml" Requires="v">
                <p:oleObj spid="_x0000_s64568" name="公式" r:id="rId3" imgW="2171700" imgH="482600" progId="Equation.3">
                  <p:embed/>
                </p:oleObj>
              </mc:Choice>
              <mc:Fallback>
                <p:oleObj name="公式" r:id="rId3" imgW="2171700" imgH="482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25" y="1558925"/>
                        <a:ext cx="38703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9" name="Rectangle 7"/>
          <p:cNvSpPr>
            <a:spLocks noChangeArrowheads="1"/>
          </p:cNvSpPr>
          <p:nvPr/>
        </p:nvSpPr>
        <p:spPr bwMode="auto">
          <a:xfrm>
            <a:off x="0" y="3033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82950" name="Object 6"/>
          <p:cNvGraphicFramePr>
            <a:graphicFrameLocks noChangeAspect="1"/>
          </p:cNvGraphicFramePr>
          <p:nvPr/>
        </p:nvGraphicFramePr>
        <p:xfrm>
          <a:off x="2232025" y="4824413"/>
          <a:ext cx="5040313" cy="1473200"/>
        </p:xfrm>
        <a:graphic>
          <a:graphicData uri="http://schemas.openxmlformats.org/presentationml/2006/ole">
            <mc:AlternateContent xmlns:mc="http://schemas.openxmlformats.org/markup-compatibility/2006">
              <mc:Choice xmlns:v="urn:schemas-microsoft-com:vml" Requires="v">
                <p:oleObj spid="_x0000_s64569" name="公式" r:id="rId5" imgW="2705100" imgH="787400" progId="Equation.3">
                  <p:embed/>
                </p:oleObj>
              </mc:Choice>
              <mc:Fallback>
                <p:oleObj name="公式" r:id="rId5" imgW="2705100" imgH="787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025" y="4824413"/>
                        <a:ext cx="50403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2955" name="Group 11"/>
          <p:cNvGrpSpPr>
            <a:grpSpLocks/>
          </p:cNvGrpSpPr>
          <p:nvPr/>
        </p:nvGrpSpPr>
        <p:grpSpPr bwMode="auto">
          <a:xfrm>
            <a:off x="5562600" y="2798763"/>
            <a:ext cx="3284538" cy="1844675"/>
            <a:chOff x="3787" y="3464"/>
            <a:chExt cx="1163" cy="567"/>
          </a:xfrm>
        </p:grpSpPr>
        <p:pic>
          <p:nvPicPr>
            <p:cNvPr id="64522" name="Picture 9" descr="图8"/>
            <p:cNvPicPr>
              <a:picLocks noChangeAspect="1" noChangeArrowheads="1"/>
            </p:cNvPicPr>
            <p:nvPr/>
          </p:nvPicPr>
          <p:blipFill>
            <a:blip r:embed="rId7">
              <a:extLst>
                <a:ext uri="{28A0092B-C50C-407E-A947-70E740481C1C}">
                  <a14:useLocalDpi xmlns:a14="http://schemas.microsoft.com/office/drawing/2010/main" val="0"/>
                </a:ext>
              </a:extLst>
            </a:blip>
            <a:srcRect l="8931" t="2959" r="17924" b="67601"/>
            <a:stretch>
              <a:fillRect/>
            </a:stretch>
          </p:blipFill>
          <p:spPr bwMode="auto">
            <a:xfrm>
              <a:off x="3787" y="3464"/>
              <a:ext cx="1163"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3" name="Text Box 10"/>
            <p:cNvSpPr txBox="1">
              <a:spLocks noChangeArrowheads="1"/>
            </p:cNvSpPr>
            <p:nvPr/>
          </p:nvSpPr>
          <p:spPr bwMode="auto">
            <a:xfrm>
              <a:off x="4359" y="3749"/>
              <a:ext cx="216"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T</a:t>
              </a:r>
              <a:r>
                <a:rPr lang="en-US" altLang="zh-CN" sz="2400" b="0" baseline="-25000">
                  <a:ea typeface="宋体" charset="-122"/>
                </a:rPr>
                <a:t>s</a:t>
              </a:r>
              <a:endParaRPr lang="en-US" altLang="zh-CN" sz="4400" b="0">
                <a:latin typeface="Tahoma" pitchFamily="34" charset="0"/>
                <a:ea typeface="宋体"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2947">
                                            <p:txEl>
                                              <p:pRg st="4" end="4"/>
                                            </p:txEl>
                                          </p:spTgt>
                                        </p:tgtEl>
                                        <p:attrNameLst>
                                          <p:attrName>style.visibility</p:attrName>
                                        </p:attrNameLst>
                                      </p:cBhvr>
                                      <p:to>
                                        <p:strVal val="visible"/>
                                      </p:to>
                                    </p:set>
                                    <p:animEffect transition="in" filter="wipe(up)">
                                      <p:cBhvr>
                                        <p:cTn id="7" dur="500"/>
                                        <p:tgtEl>
                                          <p:spTgt spid="82947">
                                            <p:txEl>
                                              <p:pRg st="4" end="4"/>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82947">
                                            <p:txEl>
                                              <p:pRg st="5" end="5"/>
                                            </p:txEl>
                                          </p:spTgt>
                                        </p:tgtEl>
                                        <p:attrNameLst>
                                          <p:attrName>style.visibility</p:attrName>
                                        </p:attrNameLst>
                                      </p:cBhvr>
                                      <p:to>
                                        <p:strVal val="visible"/>
                                      </p:to>
                                    </p:set>
                                    <p:animEffect transition="in" filter="wipe(up)">
                                      <p:cBhvr>
                                        <p:cTn id="11" dur="500"/>
                                        <p:tgtEl>
                                          <p:spTgt spid="82947">
                                            <p:txEl>
                                              <p:pRg st="5" end="5"/>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82947">
                                            <p:txEl>
                                              <p:pRg st="6" end="6"/>
                                            </p:txEl>
                                          </p:spTgt>
                                        </p:tgtEl>
                                        <p:attrNameLst>
                                          <p:attrName>style.visibility</p:attrName>
                                        </p:attrNameLst>
                                      </p:cBhvr>
                                      <p:to>
                                        <p:strVal val="visible"/>
                                      </p:to>
                                    </p:set>
                                    <p:animEffect transition="in" filter="wipe(up)">
                                      <p:cBhvr>
                                        <p:cTn id="14" dur="500"/>
                                        <p:tgtEl>
                                          <p:spTgt spid="82947">
                                            <p:txEl>
                                              <p:pRg st="6" end="6"/>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82947">
                                            <p:txEl>
                                              <p:pRg st="7" end="7"/>
                                            </p:txEl>
                                          </p:spTgt>
                                        </p:tgtEl>
                                        <p:attrNameLst>
                                          <p:attrName>style.visibility</p:attrName>
                                        </p:attrNameLst>
                                      </p:cBhvr>
                                      <p:to>
                                        <p:strVal val="visible"/>
                                      </p:to>
                                    </p:set>
                                    <p:animEffect transition="in" filter="wipe(up)">
                                      <p:cBhvr>
                                        <p:cTn id="17" dur="500"/>
                                        <p:tgtEl>
                                          <p:spTgt spid="82947">
                                            <p:txEl>
                                              <p:pRg st="7" end="7"/>
                                            </p:txEl>
                                          </p:spTgt>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82955"/>
                                        </p:tgtEl>
                                        <p:attrNameLst>
                                          <p:attrName>style.visibility</p:attrName>
                                        </p:attrNameLst>
                                      </p:cBhvr>
                                      <p:to>
                                        <p:strVal val="visible"/>
                                      </p:to>
                                    </p:set>
                                    <p:animEffect transition="in" filter="wipe(left)">
                                      <p:cBhvr>
                                        <p:cTn id="21" dur="500"/>
                                        <p:tgtEl>
                                          <p:spTgt spid="8295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82947">
                                            <p:txEl>
                                              <p:pRg st="8" end="8"/>
                                            </p:txEl>
                                          </p:spTgt>
                                        </p:tgtEl>
                                        <p:attrNameLst>
                                          <p:attrName>style.visibility</p:attrName>
                                        </p:attrNameLst>
                                      </p:cBhvr>
                                      <p:to>
                                        <p:strVal val="visible"/>
                                      </p:to>
                                    </p:set>
                                    <p:animEffect transition="in" filter="wipe(left)">
                                      <p:cBhvr>
                                        <p:cTn id="26" dur="500"/>
                                        <p:tgtEl>
                                          <p:spTgt spid="82947">
                                            <p:txEl>
                                              <p:pRg st="8" end="8"/>
                                            </p:txEl>
                                          </p:spTgt>
                                        </p:tgtEl>
                                      </p:cBhvr>
                                    </p:animEffect>
                                  </p:childTnLst>
                                </p:cTn>
                              </p:par>
                            </p:childTnLst>
                          </p:cTn>
                        </p:par>
                        <p:par>
                          <p:cTn id="27" fill="hold" nodeType="afterGroup">
                            <p:stCondLst>
                              <p:cond delay="500"/>
                            </p:stCondLst>
                            <p:childTnLst>
                              <p:par>
                                <p:cTn id="28" presetID="22" presetClass="entr" presetSubtype="1" fill="hold" nodeType="afterEffect">
                                  <p:stCondLst>
                                    <p:cond delay="0"/>
                                  </p:stCondLst>
                                  <p:childTnLst>
                                    <p:set>
                                      <p:cBhvr>
                                        <p:cTn id="29" dur="1" fill="hold">
                                          <p:stCondLst>
                                            <p:cond delay="0"/>
                                          </p:stCondLst>
                                        </p:cTn>
                                        <p:tgtEl>
                                          <p:spTgt spid="82950"/>
                                        </p:tgtEl>
                                        <p:attrNameLst>
                                          <p:attrName>style.visibility</p:attrName>
                                        </p:attrNameLst>
                                      </p:cBhvr>
                                      <p:to>
                                        <p:strVal val="visible"/>
                                      </p:to>
                                    </p:set>
                                    <p:animEffect transition="in" filter="wipe(up)">
                                      <p:cBhvr>
                                        <p:cTn id="30" dur="5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F19ABF85-7306-4DB5-91BC-A6F5A690C4D3}" type="slidenum">
              <a:rPr lang="en-US" altLang="zh-CN" sz="1400" b="0" smtClean="0">
                <a:latin typeface="Tahoma" pitchFamily="34" charset="0"/>
                <a:ea typeface="宋体" charset="-122"/>
              </a:rPr>
              <a:pPr eaLnBrk="1" hangingPunct="1">
                <a:spcBef>
                  <a:spcPct val="0"/>
                </a:spcBef>
                <a:buClrTx/>
                <a:buSzTx/>
                <a:buFontTx/>
                <a:buNone/>
              </a:pPr>
              <a:t>59</a:t>
            </a:fld>
            <a:endParaRPr lang="en-US" altLang="zh-CN" sz="1400" b="0" smtClean="0">
              <a:latin typeface="Tahoma" pitchFamily="34" charset="0"/>
              <a:ea typeface="宋体" charset="-122"/>
            </a:endParaRPr>
          </a:p>
        </p:txBody>
      </p:sp>
      <p:sp>
        <p:nvSpPr>
          <p:cNvPr id="83971" name="Rectangle 3"/>
          <p:cNvSpPr>
            <a:spLocks noGrp="1" noChangeArrowheads="1"/>
          </p:cNvSpPr>
          <p:nvPr>
            <p:ph type="body" idx="1"/>
          </p:nvPr>
        </p:nvSpPr>
        <p:spPr>
          <a:xfrm>
            <a:off x="0" y="1179513"/>
            <a:ext cx="9144000" cy="5678487"/>
          </a:xfrm>
        </p:spPr>
        <p:txBody>
          <a:bodyPr/>
          <a:lstStyle/>
          <a:p>
            <a:pPr lvl="3" eaLnBrk="1" hangingPunct="1">
              <a:lnSpc>
                <a:spcPct val="110000"/>
              </a:lnSpc>
              <a:buFont typeface="Wingdings" pitchFamily="2" charset="2"/>
              <a:buNone/>
            </a:pPr>
            <a:r>
              <a:rPr lang="en-US" altLang="zh-CN" smtClean="0"/>
              <a:t>	</a:t>
            </a:r>
            <a:r>
              <a:rPr lang="zh-CN" altLang="en-US" smtClean="0"/>
              <a:t>其匹配滤波器的传输函数为</a:t>
            </a:r>
          </a:p>
          <a:p>
            <a:pPr lvl="3" eaLnBrk="1" hangingPunct="1">
              <a:lnSpc>
                <a:spcPct val="110000"/>
              </a:lnSpc>
              <a:buFont typeface="Wingdings" pitchFamily="2" charset="2"/>
              <a:buNone/>
            </a:pPr>
            <a:endParaRPr lang="zh-CN" altLang="en-US" smtClean="0"/>
          </a:p>
          <a:p>
            <a:pPr lvl="3" eaLnBrk="1" hangingPunct="1">
              <a:lnSpc>
                <a:spcPct val="110000"/>
              </a:lnSpc>
              <a:buFont typeface="Wingdings" pitchFamily="2" charset="2"/>
              <a:buNone/>
            </a:pPr>
            <a:endParaRPr lang="zh-CN" altLang="en-US" smtClean="0"/>
          </a:p>
          <a:p>
            <a:pPr lvl="3" eaLnBrk="1" hangingPunct="1">
              <a:lnSpc>
                <a:spcPct val="110000"/>
              </a:lnSpc>
              <a:buFont typeface="Wingdings" pitchFamily="2" charset="2"/>
              <a:buNone/>
            </a:pPr>
            <a:endParaRPr lang="zh-CN" altLang="en-US" smtClean="0"/>
          </a:p>
          <a:p>
            <a:pPr lvl="3" eaLnBrk="1" hangingPunct="1">
              <a:lnSpc>
                <a:spcPct val="110000"/>
              </a:lnSpc>
              <a:buFont typeface="Wingdings" pitchFamily="2" charset="2"/>
              <a:buNone/>
            </a:pPr>
            <a:r>
              <a:rPr lang="zh-CN" altLang="en-US" smtClean="0"/>
              <a:t>	上式中已令</a:t>
            </a:r>
            <a:r>
              <a:rPr lang="en-US" altLang="zh-CN" i="1" smtClean="0"/>
              <a:t>t</a:t>
            </a:r>
            <a:r>
              <a:rPr lang="en-US" altLang="zh-CN" baseline="-25000" smtClean="0"/>
              <a:t>0</a:t>
            </a:r>
            <a:r>
              <a:rPr lang="en-US" altLang="zh-CN" smtClean="0"/>
              <a:t> = </a:t>
            </a:r>
            <a:r>
              <a:rPr lang="en-US" altLang="zh-CN" i="1" smtClean="0"/>
              <a:t>T</a:t>
            </a:r>
            <a:r>
              <a:rPr lang="en-US" altLang="zh-CN" baseline="-25000" smtClean="0"/>
              <a:t>s</a:t>
            </a:r>
            <a:r>
              <a:rPr lang="zh-CN" altLang="en-US" smtClean="0"/>
              <a:t>。</a:t>
            </a:r>
          </a:p>
          <a:p>
            <a:pPr lvl="3" eaLnBrk="1" hangingPunct="1">
              <a:buFont typeface="Wingdings" pitchFamily="2" charset="2"/>
              <a:buNone/>
            </a:pPr>
            <a:r>
              <a:rPr lang="zh-CN" altLang="en-US" smtClean="0"/>
              <a:t>	此匹配滤波器的冲激响应为：</a:t>
            </a:r>
          </a:p>
          <a:p>
            <a:pPr lvl="3" eaLnBrk="1" hangingPunct="1">
              <a:buFont typeface="Wingdings" pitchFamily="2" charset="2"/>
              <a:buNone/>
            </a:pPr>
            <a:r>
              <a:rPr lang="zh-CN" altLang="en-US" smtClean="0"/>
              <a:t>	</a:t>
            </a:r>
          </a:p>
          <a:p>
            <a:pPr lvl="3" eaLnBrk="1" hangingPunct="1">
              <a:buFont typeface="Wingdings" pitchFamily="2" charset="2"/>
              <a:buNone/>
            </a:pPr>
            <a:r>
              <a:rPr lang="zh-CN" altLang="en-US" smtClean="0"/>
              <a:t>	为了便于画出波形简图，令</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式中，</a:t>
            </a:r>
            <a:r>
              <a:rPr lang="en-US" altLang="zh-CN" i="1" smtClean="0"/>
              <a:t>n</a:t>
            </a:r>
            <a:r>
              <a:rPr lang="en-US" altLang="zh-CN" smtClean="0"/>
              <a:t> = </a:t>
            </a:r>
            <a:r>
              <a:rPr lang="zh-CN" altLang="en-US" smtClean="0"/>
              <a:t>正整数。这样，上式可以化简为</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a:t>
            </a:r>
            <a:r>
              <a:rPr lang="en-US" altLang="zh-CN" i="1" smtClean="0"/>
              <a:t>h</a:t>
            </a:r>
            <a:r>
              <a:rPr lang="en-US" altLang="zh-CN" smtClean="0"/>
              <a:t>(</a:t>
            </a:r>
            <a:r>
              <a:rPr lang="en-US" altLang="zh-CN" i="1" smtClean="0"/>
              <a:t>t</a:t>
            </a:r>
            <a:r>
              <a:rPr lang="en-US" altLang="zh-CN" smtClean="0"/>
              <a:t>)</a:t>
            </a:r>
            <a:r>
              <a:rPr lang="zh-CN" altLang="en-US" smtClean="0"/>
              <a:t>的曲线示于下图： </a:t>
            </a:r>
          </a:p>
        </p:txBody>
      </p:sp>
      <p:sp>
        <p:nvSpPr>
          <p:cNvPr id="65541" name="Rectangle 5"/>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83972" name="Object 4"/>
          <p:cNvGraphicFramePr>
            <a:graphicFrameLocks noChangeAspect="1"/>
          </p:cNvGraphicFramePr>
          <p:nvPr/>
        </p:nvGraphicFramePr>
        <p:xfrm>
          <a:off x="2141538" y="1673225"/>
          <a:ext cx="6210300" cy="1276350"/>
        </p:xfrm>
        <a:graphic>
          <a:graphicData uri="http://schemas.openxmlformats.org/presentationml/2006/ole">
            <mc:AlternateContent xmlns:mc="http://schemas.openxmlformats.org/markup-compatibility/2006">
              <mc:Choice xmlns:v="urn:schemas-microsoft-com:vml" Requires="v">
                <p:oleObj spid="_x0000_s65637" name="公式" r:id="rId3" imgW="3276600" imgH="711200" progId="Equation.3">
                  <p:embed/>
                </p:oleObj>
              </mc:Choice>
              <mc:Fallback>
                <p:oleObj name="公式" r:id="rId3" imgW="3276600" imgH="711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538" y="1673225"/>
                        <a:ext cx="62103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3"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83974" name="Object 6"/>
          <p:cNvGraphicFramePr>
            <a:graphicFrameLocks noChangeAspect="1"/>
          </p:cNvGraphicFramePr>
          <p:nvPr/>
        </p:nvGraphicFramePr>
        <p:xfrm>
          <a:off x="2185988" y="3743325"/>
          <a:ext cx="5986462" cy="434975"/>
        </p:xfrm>
        <a:graphic>
          <a:graphicData uri="http://schemas.openxmlformats.org/presentationml/2006/ole">
            <mc:AlternateContent xmlns:mc="http://schemas.openxmlformats.org/markup-compatibility/2006">
              <mc:Choice xmlns:v="urn:schemas-microsoft-com:vml" Requires="v">
                <p:oleObj spid="_x0000_s65638" name="公式" r:id="rId5" imgW="3149600" imgH="228600" progId="Equation.3">
                  <p:embed/>
                </p:oleObj>
              </mc:Choice>
              <mc:Fallback>
                <p:oleObj name="公式" r:id="rId5" imgW="31496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5988" y="3743325"/>
                        <a:ext cx="59864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5"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83976" name="Object 8"/>
          <p:cNvGraphicFramePr>
            <a:graphicFrameLocks noChangeAspect="1"/>
          </p:cNvGraphicFramePr>
          <p:nvPr/>
        </p:nvGraphicFramePr>
        <p:xfrm>
          <a:off x="3222625" y="4598988"/>
          <a:ext cx="1258888" cy="444500"/>
        </p:xfrm>
        <a:graphic>
          <a:graphicData uri="http://schemas.openxmlformats.org/presentationml/2006/ole">
            <mc:AlternateContent xmlns:mc="http://schemas.openxmlformats.org/markup-compatibility/2006">
              <mc:Choice xmlns:v="urn:schemas-microsoft-com:vml" Requires="v">
                <p:oleObj spid="_x0000_s65639" name="公式" r:id="rId7" imgW="647700" imgH="228600" progId="Equation.3">
                  <p:embed/>
                </p:oleObj>
              </mc:Choice>
              <mc:Fallback>
                <p:oleObj name="公式" r:id="rId7" imgW="6477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2625" y="4598988"/>
                        <a:ext cx="12588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7" name="Rectangle 11"/>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83978" name="Object 10"/>
          <p:cNvGraphicFramePr>
            <a:graphicFrameLocks noChangeAspect="1"/>
          </p:cNvGraphicFramePr>
          <p:nvPr/>
        </p:nvGraphicFramePr>
        <p:xfrm>
          <a:off x="2501900" y="5364163"/>
          <a:ext cx="3824288" cy="417512"/>
        </p:xfrm>
        <a:graphic>
          <a:graphicData uri="http://schemas.openxmlformats.org/presentationml/2006/ole">
            <mc:AlternateContent xmlns:mc="http://schemas.openxmlformats.org/markup-compatibility/2006">
              <mc:Choice xmlns:v="urn:schemas-microsoft-com:vml" Requires="v">
                <p:oleObj spid="_x0000_s65640" name="公式" r:id="rId9" imgW="2095500" imgH="228600" progId="Equation.3">
                  <p:embed/>
                </p:oleObj>
              </mc:Choice>
              <mc:Fallback>
                <p:oleObj name="公式" r:id="rId9" imgW="2095500" imgH="2286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1900" y="5364163"/>
                        <a:ext cx="38242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wipe(up)">
                                      <p:cBhvr>
                                        <p:cTn id="7" dur="500"/>
                                        <p:tgtEl>
                                          <p:spTgt spid="83971">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83972"/>
                                        </p:tgtEl>
                                        <p:attrNameLst>
                                          <p:attrName>style.visibility</p:attrName>
                                        </p:attrNameLst>
                                      </p:cBhvr>
                                      <p:to>
                                        <p:strVal val="visible"/>
                                      </p:to>
                                    </p:set>
                                    <p:animEffect transition="in" filter="wipe(up)">
                                      <p:cBhvr>
                                        <p:cTn id="11" dur="500"/>
                                        <p:tgtEl>
                                          <p:spTgt spid="83972"/>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83971">
                                            <p:txEl>
                                              <p:pRg st="4" end="4"/>
                                            </p:txEl>
                                          </p:spTgt>
                                        </p:tgtEl>
                                        <p:attrNameLst>
                                          <p:attrName>style.visibility</p:attrName>
                                        </p:attrNameLst>
                                      </p:cBhvr>
                                      <p:to>
                                        <p:strVal val="visible"/>
                                      </p:to>
                                    </p:set>
                                    <p:animEffect transition="in" filter="wipe(up)">
                                      <p:cBhvr>
                                        <p:cTn id="15" dur="500"/>
                                        <p:tgtEl>
                                          <p:spTgt spid="83971">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83971">
                                            <p:txEl>
                                              <p:pRg st="5" end="5"/>
                                            </p:txEl>
                                          </p:spTgt>
                                        </p:tgtEl>
                                        <p:attrNameLst>
                                          <p:attrName>style.visibility</p:attrName>
                                        </p:attrNameLst>
                                      </p:cBhvr>
                                      <p:to>
                                        <p:strVal val="visible"/>
                                      </p:to>
                                    </p:set>
                                    <p:animEffect transition="in" filter="wipe(up)">
                                      <p:cBhvr>
                                        <p:cTn id="20" dur="500"/>
                                        <p:tgtEl>
                                          <p:spTgt spid="83971">
                                            <p:txEl>
                                              <p:pRg st="5" end="5"/>
                                            </p:txEl>
                                          </p:spTgt>
                                        </p:tgtEl>
                                      </p:cBhvr>
                                    </p:animEffect>
                                  </p:child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83974"/>
                                        </p:tgtEl>
                                        <p:attrNameLst>
                                          <p:attrName>style.visibility</p:attrName>
                                        </p:attrNameLst>
                                      </p:cBhvr>
                                      <p:to>
                                        <p:strVal val="visible"/>
                                      </p:to>
                                    </p:set>
                                    <p:animEffect transition="in" filter="wipe(up)">
                                      <p:cBhvr>
                                        <p:cTn id="24" dur="500"/>
                                        <p:tgtEl>
                                          <p:spTgt spid="8397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83971">
                                            <p:txEl>
                                              <p:pRg st="7" end="7"/>
                                            </p:txEl>
                                          </p:spTgt>
                                        </p:tgtEl>
                                        <p:attrNameLst>
                                          <p:attrName>style.visibility</p:attrName>
                                        </p:attrNameLst>
                                      </p:cBhvr>
                                      <p:to>
                                        <p:strVal val="visible"/>
                                      </p:to>
                                    </p:set>
                                    <p:animEffect transition="in" filter="wipe(up)">
                                      <p:cBhvr>
                                        <p:cTn id="29" dur="500"/>
                                        <p:tgtEl>
                                          <p:spTgt spid="83971">
                                            <p:txEl>
                                              <p:pRg st="7" end="7"/>
                                            </p:txEl>
                                          </p:spTgt>
                                        </p:tgtEl>
                                      </p:cBhvr>
                                    </p:animEffect>
                                  </p:childTnLst>
                                </p:cTn>
                              </p:par>
                            </p:childTnLst>
                          </p:cTn>
                        </p:par>
                        <p:par>
                          <p:cTn id="30" fill="hold" nodeType="afterGroup">
                            <p:stCondLst>
                              <p:cond delay="500"/>
                            </p:stCondLst>
                            <p:childTnLst>
                              <p:par>
                                <p:cTn id="31" presetID="22" presetClass="entr" presetSubtype="1" fill="hold" nodeType="afterEffect">
                                  <p:stCondLst>
                                    <p:cond delay="0"/>
                                  </p:stCondLst>
                                  <p:childTnLst>
                                    <p:set>
                                      <p:cBhvr>
                                        <p:cTn id="32" dur="1" fill="hold">
                                          <p:stCondLst>
                                            <p:cond delay="0"/>
                                          </p:stCondLst>
                                        </p:cTn>
                                        <p:tgtEl>
                                          <p:spTgt spid="83976"/>
                                        </p:tgtEl>
                                        <p:attrNameLst>
                                          <p:attrName>style.visibility</p:attrName>
                                        </p:attrNameLst>
                                      </p:cBhvr>
                                      <p:to>
                                        <p:strVal val="visible"/>
                                      </p:to>
                                    </p:set>
                                    <p:animEffect transition="in" filter="wipe(up)">
                                      <p:cBhvr>
                                        <p:cTn id="33" dur="500"/>
                                        <p:tgtEl>
                                          <p:spTgt spid="83976"/>
                                        </p:tgtEl>
                                      </p:cBhvr>
                                    </p:animEffect>
                                  </p:childTnLst>
                                </p:cTn>
                              </p:par>
                            </p:childTnLst>
                          </p:cTn>
                        </p:par>
                        <p:par>
                          <p:cTn id="34" fill="hold" nodeType="afterGroup">
                            <p:stCondLst>
                              <p:cond delay="1000"/>
                            </p:stCondLst>
                            <p:childTnLst>
                              <p:par>
                                <p:cTn id="35" presetID="22" presetClass="entr" presetSubtype="1" fill="hold" nodeType="afterEffect">
                                  <p:stCondLst>
                                    <p:cond delay="0"/>
                                  </p:stCondLst>
                                  <p:childTnLst>
                                    <p:set>
                                      <p:cBhvr>
                                        <p:cTn id="36" dur="1" fill="hold">
                                          <p:stCondLst>
                                            <p:cond delay="0"/>
                                          </p:stCondLst>
                                        </p:cTn>
                                        <p:tgtEl>
                                          <p:spTgt spid="83971">
                                            <p:txEl>
                                              <p:pRg st="9" end="9"/>
                                            </p:txEl>
                                          </p:spTgt>
                                        </p:tgtEl>
                                        <p:attrNameLst>
                                          <p:attrName>style.visibility</p:attrName>
                                        </p:attrNameLst>
                                      </p:cBhvr>
                                      <p:to>
                                        <p:strVal val="visible"/>
                                      </p:to>
                                    </p:set>
                                    <p:animEffect transition="in" filter="wipe(up)">
                                      <p:cBhvr>
                                        <p:cTn id="37" dur="500"/>
                                        <p:tgtEl>
                                          <p:spTgt spid="83971">
                                            <p:txEl>
                                              <p:pRg st="9" end="9"/>
                                            </p:txEl>
                                          </p:spTgt>
                                        </p:tgtEl>
                                      </p:cBhvr>
                                    </p:animEffect>
                                  </p:childTnLst>
                                </p:cTn>
                              </p:par>
                            </p:childTnLst>
                          </p:cTn>
                        </p:par>
                        <p:par>
                          <p:cTn id="38" fill="hold" nodeType="afterGroup">
                            <p:stCondLst>
                              <p:cond delay="1500"/>
                            </p:stCondLst>
                            <p:childTnLst>
                              <p:par>
                                <p:cTn id="39" presetID="22" presetClass="entr" presetSubtype="1" fill="hold" nodeType="afterEffect">
                                  <p:stCondLst>
                                    <p:cond delay="0"/>
                                  </p:stCondLst>
                                  <p:childTnLst>
                                    <p:set>
                                      <p:cBhvr>
                                        <p:cTn id="40" dur="1" fill="hold">
                                          <p:stCondLst>
                                            <p:cond delay="0"/>
                                          </p:stCondLst>
                                        </p:cTn>
                                        <p:tgtEl>
                                          <p:spTgt spid="83978"/>
                                        </p:tgtEl>
                                        <p:attrNameLst>
                                          <p:attrName>style.visibility</p:attrName>
                                        </p:attrNameLst>
                                      </p:cBhvr>
                                      <p:to>
                                        <p:strVal val="visible"/>
                                      </p:to>
                                    </p:set>
                                    <p:animEffect transition="in" filter="wipe(up)">
                                      <p:cBhvr>
                                        <p:cTn id="41" dur="500"/>
                                        <p:tgtEl>
                                          <p:spTgt spid="83978"/>
                                        </p:tgtEl>
                                      </p:cBhvr>
                                    </p:animEffect>
                                  </p:childTnLst>
                                </p:cTn>
                              </p:par>
                            </p:childTnLst>
                          </p:cTn>
                        </p:par>
                        <p:par>
                          <p:cTn id="42" fill="hold" nodeType="afterGroup">
                            <p:stCondLst>
                              <p:cond delay="2000"/>
                            </p:stCondLst>
                            <p:childTnLst>
                              <p:par>
                                <p:cTn id="43" presetID="22" presetClass="entr" presetSubtype="1" fill="hold" nodeType="afterEffect">
                                  <p:stCondLst>
                                    <p:cond delay="0"/>
                                  </p:stCondLst>
                                  <p:childTnLst>
                                    <p:set>
                                      <p:cBhvr>
                                        <p:cTn id="44" dur="1" fill="hold">
                                          <p:stCondLst>
                                            <p:cond delay="0"/>
                                          </p:stCondLst>
                                        </p:cTn>
                                        <p:tgtEl>
                                          <p:spTgt spid="83971">
                                            <p:txEl>
                                              <p:pRg st="11" end="11"/>
                                            </p:txEl>
                                          </p:spTgt>
                                        </p:tgtEl>
                                        <p:attrNameLst>
                                          <p:attrName>style.visibility</p:attrName>
                                        </p:attrNameLst>
                                      </p:cBhvr>
                                      <p:to>
                                        <p:strVal val="visible"/>
                                      </p:to>
                                    </p:set>
                                    <p:animEffect transition="in" filter="wipe(up)">
                                      <p:cBhvr>
                                        <p:cTn id="45" dur="500"/>
                                        <p:tgtEl>
                                          <p:spTgt spid="839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7219AEB6-8A5B-4D96-93D1-51CFF9B90368}" type="slidenum">
              <a:rPr lang="en-US" altLang="zh-CN" sz="1400" b="0" smtClean="0">
                <a:latin typeface="Tahoma" pitchFamily="34" charset="0"/>
                <a:ea typeface="宋体" charset="-122"/>
              </a:rPr>
              <a:pPr eaLnBrk="1" hangingPunct="1">
                <a:spcBef>
                  <a:spcPct val="0"/>
                </a:spcBef>
                <a:buClrTx/>
                <a:buSzTx/>
                <a:buFontTx/>
                <a:buNone/>
              </a:pPr>
              <a:t>6</a:t>
            </a:fld>
            <a:endParaRPr lang="en-US" altLang="zh-CN" sz="1400" b="0" smtClean="0">
              <a:latin typeface="Tahoma" pitchFamily="34" charset="0"/>
              <a:ea typeface="宋体" charset="-122"/>
            </a:endParaRPr>
          </a:p>
        </p:txBody>
      </p:sp>
      <p:sp>
        <p:nvSpPr>
          <p:cNvPr id="27651" name="Rectangle 3"/>
          <p:cNvSpPr>
            <a:spLocks noGrp="1" noChangeArrowheads="1"/>
          </p:cNvSpPr>
          <p:nvPr>
            <p:ph type="body" idx="1"/>
          </p:nvPr>
        </p:nvSpPr>
        <p:spPr>
          <a:xfrm>
            <a:off x="657225" y="1179513"/>
            <a:ext cx="8486775" cy="5678487"/>
          </a:xfrm>
        </p:spPr>
        <p:txBody>
          <a:bodyPr/>
          <a:lstStyle/>
          <a:p>
            <a:pPr lvl="1" eaLnBrk="1" hangingPunct="1"/>
            <a:r>
              <a:rPr lang="zh-CN" altLang="en-US" sz="2200" smtClean="0"/>
              <a:t>由</a:t>
            </a:r>
          </a:p>
          <a:p>
            <a:pPr lvl="1" eaLnBrk="1" hangingPunct="1">
              <a:lnSpc>
                <a:spcPct val="120000"/>
              </a:lnSpc>
              <a:buFont typeface="Wingdings" pitchFamily="2" charset="2"/>
              <a:buNone/>
            </a:pPr>
            <a:r>
              <a:rPr lang="zh-CN" altLang="en-US" sz="2200" smtClean="0"/>
              <a:t>	则前式的联合概率密度函数可以改写为：</a:t>
            </a:r>
          </a:p>
          <a:p>
            <a:pPr lvl="1" eaLnBrk="1" hangingPunct="1">
              <a:buFont typeface="Wingdings" pitchFamily="2" charset="2"/>
              <a:buNone/>
            </a:pPr>
            <a:endParaRPr lang="zh-CN" altLang="en-US" sz="2200" smtClean="0"/>
          </a:p>
          <a:p>
            <a:pPr lvl="1" eaLnBrk="1" hangingPunct="1">
              <a:buFont typeface="Wingdings" pitchFamily="2" charset="2"/>
              <a:buNone/>
            </a:pPr>
            <a:endParaRPr lang="zh-CN" altLang="en-US" sz="2200" smtClean="0"/>
          </a:p>
          <a:p>
            <a:pPr lvl="1" eaLnBrk="1" hangingPunct="1">
              <a:buFont typeface="Wingdings" pitchFamily="2" charset="2"/>
              <a:buNone/>
            </a:pPr>
            <a:r>
              <a:rPr lang="zh-CN" altLang="en-US" sz="2200" smtClean="0"/>
              <a:t>	式中</a:t>
            </a:r>
          </a:p>
          <a:p>
            <a:pPr lvl="1" eaLnBrk="1" hangingPunct="1">
              <a:buFont typeface="Wingdings" pitchFamily="2" charset="2"/>
              <a:buNone/>
            </a:pPr>
            <a:endParaRPr lang="zh-CN" altLang="en-US" sz="2200" smtClean="0"/>
          </a:p>
          <a:p>
            <a:pPr lvl="1" eaLnBrk="1" hangingPunct="1">
              <a:buFont typeface="Wingdings" pitchFamily="2" charset="2"/>
              <a:buNone/>
            </a:pPr>
            <a:r>
              <a:rPr lang="zh-CN" altLang="en-US" sz="2200" smtClean="0"/>
              <a:t>		      </a:t>
            </a:r>
            <a:r>
              <a:rPr lang="en-US" altLang="zh-CN" sz="2200" b="1" i="1" smtClean="0"/>
              <a:t>n</a:t>
            </a:r>
            <a:r>
              <a:rPr lang="en-US" altLang="zh-CN" sz="2200" smtClean="0"/>
              <a:t> = (</a:t>
            </a:r>
            <a:r>
              <a:rPr lang="en-US" altLang="zh-CN" sz="2200" i="1" smtClean="0"/>
              <a:t>n</a:t>
            </a:r>
            <a:r>
              <a:rPr lang="en-US" altLang="zh-CN" sz="2200" baseline="-25000" smtClean="0"/>
              <a:t>1</a:t>
            </a:r>
            <a:r>
              <a:rPr lang="en-US" altLang="zh-CN" sz="2200" smtClean="0"/>
              <a:t>, </a:t>
            </a:r>
            <a:r>
              <a:rPr lang="en-US" altLang="zh-CN" sz="2200" i="1" smtClean="0"/>
              <a:t>n</a:t>
            </a:r>
            <a:r>
              <a:rPr lang="en-US" altLang="zh-CN" sz="2200" baseline="-25000" smtClean="0"/>
              <a:t>2</a:t>
            </a:r>
            <a:r>
              <a:rPr lang="en-US" altLang="zh-CN" sz="2200" smtClean="0"/>
              <a:t>, …, </a:t>
            </a:r>
            <a:r>
              <a:rPr lang="en-US" altLang="zh-CN" sz="2200" i="1" smtClean="0"/>
              <a:t>n</a:t>
            </a:r>
            <a:r>
              <a:rPr lang="en-US" altLang="zh-CN" sz="2200" baseline="-25000" smtClean="0"/>
              <a:t>k</a:t>
            </a:r>
            <a:r>
              <a:rPr lang="en-US" altLang="zh-CN" sz="2200" smtClean="0"/>
              <a:t>) </a:t>
            </a:r>
            <a:r>
              <a:rPr lang="zh-CN" altLang="en-US" sz="2200" i="1" smtClean="0"/>
              <a:t>－</a:t>
            </a:r>
            <a:r>
              <a:rPr lang="zh-CN" altLang="en-US" sz="2200" smtClean="0"/>
              <a:t> </a:t>
            </a:r>
            <a:r>
              <a:rPr lang="en-US" altLang="zh-CN" sz="2200" i="1" smtClean="0"/>
              <a:t>k </a:t>
            </a:r>
            <a:r>
              <a:rPr lang="zh-CN" altLang="en-US" sz="2200" smtClean="0"/>
              <a:t>维矢量，表示一个码元内噪声的</a:t>
            </a:r>
            <a:r>
              <a:rPr lang="en-US" altLang="zh-CN" sz="2200" i="1" smtClean="0"/>
              <a:t>k</a:t>
            </a:r>
            <a:r>
              <a:rPr lang="zh-CN" altLang="en-US" sz="2200" smtClean="0"/>
              <a:t>个抽样值。</a:t>
            </a:r>
          </a:p>
          <a:p>
            <a:pPr lvl="1" eaLnBrk="1" hangingPunct="1">
              <a:lnSpc>
                <a:spcPct val="120000"/>
              </a:lnSpc>
            </a:pPr>
            <a:r>
              <a:rPr lang="zh-CN" altLang="en-US" sz="2200" smtClean="0"/>
              <a:t>需要注意，</a:t>
            </a:r>
            <a:r>
              <a:rPr lang="en-US" altLang="zh-CN" sz="2200" i="1" smtClean="0"/>
              <a:t>f</a:t>
            </a:r>
            <a:r>
              <a:rPr lang="en-US" altLang="zh-CN" sz="2200" smtClean="0"/>
              <a:t>(</a:t>
            </a:r>
            <a:r>
              <a:rPr lang="en-US" altLang="zh-CN" sz="2200" b="1" i="1" smtClean="0"/>
              <a:t>n</a:t>
            </a:r>
            <a:r>
              <a:rPr lang="en-US" altLang="zh-CN" sz="2200" smtClean="0"/>
              <a:t>)</a:t>
            </a:r>
            <a:r>
              <a:rPr lang="zh-CN" altLang="en-US" sz="2200" smtClean="0"/>
              <a:t>不是时间函数，虽然式中有时间函数</a:t>
            </a:r>
            <a:r>
              <a:rPr lang="en-US" altLang="zh-CN" sz="2200" i="1" smtClean="0"/>
              <a:t>n</a:t>
            </a:r>
            <a:r>
              <a:rPr lang="en-US" altLang="zh-CN" sz="2200" smtClean="0"/>
              <a:t>(</a:t>
            </a:r>
            <a:r>
              <a:rPr lang="en-US" altLang="zh-CN" sz="2200" i="1" smtClean="0"/>
              <a:t>t</a:t>
            </a:r>
            <a:r>
              <a:rPr lang="en-US" altLang="zh-CN" sz="2200" smtClean="0"/>
              <a:t>)</a:t>
            </a:r>
            <a:r>
              <a:rPr lang="zh-CN" altLang="en-US" sz="2200" smtClean="0"/>
              <a:t>，但是后者在定积分内，积分后已经与时间变量</a:t>
            </a:r>
            <a:r>
              <a:rPr lang="en-US" altLang="zh-CN" sz="2200" i="1" smtClean="0"/>
              <a:t>t</a:t>
            </a:r>
            <a:r>
              <a:rPr lang="zh-CN" altLang="en-US" sz="2200" smtClean="0"/>
              <a:t>无关。</a:t>
            </a:r>
            <a:r>
              <a:rPr lang="en-US" altLang="zh-CN" sz="2200" b="1" i="1" smtClean="0"/>
              <a:t>n</a:t>
            </a:r>
            <a:r>
              <a:rPr lang="zh-CN" altLang="en-US" sz="2200" smtClean="0"/>
              <a:t>是一个</a:t>
            </a:r>
            <a:r>
              <a:rPr lang="en-US" altLang="zh-CN" sz="2200" i="1" smtClean="0"/>
              <a:t>k</a:t>
            </a:r>
            <a:r>
              <a:rPr lang="zh-CN" altLang="en-US" sz="2200" smtClean="0"/>
              <a:t>维矢量，</a:t>
            </a:r>
            <a:r>
              <a:rPr lang="zh-CN" altLang="en-US" sz="2400" smtClean="0"/>
              <a:t>它可以看作是</a:t>
            </a:r>
            <a:r>
              <a:rPr lang="en-US" altLang="zh-CN" sz="2400" i="1" smtClean="0"/>
              <a:t>k </a:t>
            </a:r>
            <a:r>
              <a:rPr lang="zh-CN" altLang="en-US" sz="2400" smtClean="0"/>
              <a:t>维空间中的一个点。 </a:t>
            </a:r>
          </a:p>
        </p:txBody>
      </p:sp>
      <p:sp>
        <p:nvSpPr>
          <p:cNvPr id="7173" name="Rectangle 5"/>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27652" name="Object 4"/>
          <p:cNvGraphicFramePr>
            <a:graphicFrameLocks noChangeAspect="1"/>
          </p:cNvGraphicFramePr>
          <p:nvPr/>
        </p:nvGraphicFramePr>
        <p:xfrm>
          <a:off x="2051050" y="1179513"/>
          <a:ext cx="1349375" cy="474662"/>
        </p:xfrm>
        <a:graphic>
          <a:graphicData uri="http://schemas.openxmlformats.org/presentationml/2006/ole">
            <mc:AlternateContent xmlns:mc="http://schemas.openxmlformats.org/markup-compatibility/2006">
              <mc:Choice xmlns:v="urn:schemas-microsoft-com:vml" Requires="v">
                <p:oleObj spid="_x0000_s7246" name="公式" r:id="rId3" imgW="672808" imgH="241195" progId="Equation.3">
                  <p:embed/>
                </p:oleObj>
              </mc:Choice>
              <mc:Fallback>
                <p:oleObj name="公式" r:id="rId3" imgW="672808" imgH="24119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179513"/>
                        <a:ext cx="13493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5" name="Rectangle 7"/>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27654" name="Object 6"/>
          <p:cNvGraphicFramePr>
            <a:graphicFrameLocks noChangeAspect="1"/>
          </p:cNvGraphicFramePr>
          <p:nvPr/>
        </p:nvGraphicFramePr>
        <p:xfrm>
          <a:off x="2478088" y="2000250"/>
          <a:ext cx="4186237" cy="900113"/>
        </p:xfrm>
        <a:graphic>
          <a:graphicData uri="http://schemas.openxmlformats.org/presentationml/2006/ole">
            <mc:AlternateContent xmlns:mc="http://schemas.openxmlformats.org/markup-compatibility/2006">
              <mc:Choice xmlns:v="urn:schemas-microsoft-com:vml" Requires="v">
                <p:oleObj spid="_x0000_s7247" name="Equation" r:id="rId5" imgW="2374900" imgH="508000" progId="Equation.3">
                  <p:embed/>
                </p:oleObj>
              </mc:Choice>
              <mc:Fallback>
                <p:oleObj name="Equation" r:id="rId5" imgW="2374900" imgH="5080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8088" y="2000250"/>
                        <a:ext cx="418623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7"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27656" name="Object 8"/>
          <p:cNvGraphicFramePr>
            <a:graphicFrameLocks noChangeAspect="1"/>
          </p:cNvGraphicFramePr>
          <p:nvPr/>
        </p:nvGraphicFramePr>
        <p:xfrm>
          <a:off x="2068513" y="3205163"/>
          <a:ext cx="5500687" cy="444500"/>
        </p:xfrm>
        <a:graphic>
          <a:graphicData uri="http://schemas.openxmlformats.org/presentationml/2006/ole">
            <mc:AlternateContent xmlns:mc="http://schemas.openxmlformats.org/markup-compatibility/2006">
              <mc:Choice xmlns:v="urn:schemas-microsoft-com:vml" Requires="v">
                <p:oleObj spid="_x0000_s7248" name="Equation" r:id="rId7" imgW="2819400" imgH="228600" progId="Equation.3">
                  <p:embed/>
                </p:oleObj>
              </mc:Choice>
              <mc:Fallback>
                <p:oleObj name="Equation" r:id="rId7" imgW="28194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8513" y="3205163"/>
                        <a:ext cx="55006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a:xfrm>
            <a:off x="2232025" y="3167063"/>
            <a:ext cx="449263" cy="487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left)">
                                      <p:cBhvr>
                                        <p:cTn id="7" dur="500"/>
                                        <p:tgtEl>
                                          <p:spTgt spid="27651">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7652"/>
                                        </p:tgtEl>
                                        <p:attrNameLst>
                                          <p:attrName>style.visibility</p:attrName>
                                        </p:attrNameLst>
                                      </p:cBhvr>
                                      <p:to>
                                        <p:strVal val="visible"/>
                                      </p:to>
                                    </p:set>
                                    <p:animEffect transition="in" filter="wipe(left)">
                                      <p:cBhvr>
                                        <p:cTn id="11" dur="500"/>
                                        <p:tgtEl>
                                          <p:spTgt spid="2765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7651">
                                            <p:txEl>
                                              <p:pRg st="1" end="1"/>
                                            </p:txEl>
                                          </p:spTgt>
                                        </p:tgtEl>
                                        <p:attrNameLst>
                                          <p:attrName>style.visibility</p:attrName>
                                        </p:attrNameLst>
                                      </p:cBhvr>
                                      <p:to>
                                        <p:strVal val="visible"/>
                                      </p:to>
                                    </p:set>
                                    <p:animEffect transition="in" filter="wipe(left)">
                                      <p:cBhvr>
                                        <p:cTn id="16" dur="500"/>
                                        <p:tgtEl>
                                          <p:spTgt spid="27651">
                                            <p:txEl>
                                              <p:pRg st="1" end="1"/>
                                            </p:txEl>
                                          </p:spTgt>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27654"/>
                                        </p:tgtEl>
                                        <p:attrNameLst>
                                          <p:attrName>style.visibility</p:attrName>
                                        </p:attrNameLst>
                                      </p:cBhvr>
                                      <p:to>
                                        <p:strVal val="visible"/>
                                      </p:to>
                                    </p:set>
                                    <p:animEffect transition="in" filter="wipe(left)">
                                      <p:cBhvr>
                                        <p:cTn id="20" dur="500"/>
                                        <p:tgtEl>
                                          <p:spTgt spid="2765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Effect transition="in" filter="wipe(left)">
                                      <p:cBhvr>
                                        <p:cTn id="25" dur="500"/>
                                        <p:tgtEl>
                                          <p:spTgt spid="27651">
                                            <p:txEl>
                                              <p:pRg st="4" end="4"/>
                                            </p:txEl>
                                          </p:spTgt>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27656"/>
                                        </p:tgtEl>
                                        <p:attrNameLst>
                                          <p:attrName>style.visibility</p:attrName>
                                        </p:attrNameLst>
                                      </p:cBhvr>
                                      <p:to>
                                        <p:strVal val="visible"/>
                                      </p:to>
                                    </p:set>
                                    <p:animEffect transition="in" filter="wipe(left)">
                                      <p:cBhvr>
                                        <p:cTn id="29" dur="500"/>
                                        <p:tgtEl>
                                          <p:spTgt spid="2765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27651">
                                            <p:txEl>
                                              <p:pRg st="6" end="6"/>
                                            </p:txEl>
                                          </p:spTgt>
                                        </p:tgtEl>
                                        <p:attrNameLst>
                                          <p:attrName>style.visibility</p:attrName>
                                        </p:attrNameLst>
                                      </p:cBhvr>
                                      <p:to>
                                        <p:strVal val="visible"/>
                                      </p:to>
                                    </p:set>
                                    <p:animEffect transition="in" filter="wipe(left)">
                                      <p:cBhvr>
                                        <p:cTn id="38" dur="500"/>
                                        <p:tgtEl>
                                          <p:spTgt spid="27651">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27651">
                                            <p:txEl>
                                              <p:pRg st="7" end="7"/>
                                            </p:txEl>
                                          </p:spTgt>
                                        </p:tgtEl>
                                        <p:attrNameLst>
                                          <p:attrName>style.visibility</p:attrName>
                                        </p:attrNameLst>
                                      </p:cBhvr>
                                      <p:to>
                                        <p:strVal val="visible"/>
                                      </p:to>
                                    </p:set>
                                    <p:animEffect transition="in" filter="wipe(up)">
                                      <p:cBhvr>
                                        <p:cTn id="43" dur="500"/>
                                        <p:tgtEl>
                                          <p:spTgt spid="27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F6261F39-C544-4BEE-8A16-5222B86095D3}" type="slidenum">
              <a:rPr lang="en-US" altLang="zh-CN" sz="1400" b="0" smtClean="0">
                <a:latin typeface="Tahoma" pitchFamily="34" charset="0"/>
                <a:ea typeface="宋体" charset="-122"/>
              </a:rPr>
              <a:pPr eaLnBrk="1" hangingPunct="1">
                <a:spcBef>
                  <a:spcPct val="0"/>
                </a:spcBef>
                <a:buClrTx/>
                <a:buSzTx/>
                <a:buFontTx/>
                <a:buNone/>
              </a:pPr>
              <a:t>60</a:t>
            </a:fld>
            <a:endParaRPr lang="en-US" altLang="zh-CN" sz="1400" b="0" smtClean="0">
              <a:latin typeface="Tahoma" pitchFamily="34" charset="0"/>
              <a:ea typeface="宋体" charset="-122"/>
            </a:endParaRPr>
          </a:p>
        </p:txBody>
      </p:sp>
      <p:sp>
        <p:nvSpPr>
          <p:cNvPr id="84995"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r>
              <a:rPr lang="en-US" altLang="zh-CN" smtClean="0"/>
              <a:t>	</a:t>
            </a:r>
            <a:r>
              <a:rPr lang="zh-CN" altLang="en-US" smtClean="0"/>
              <a:t>这时的匹配滤波器输出波形可以由卷积公式求出：</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lnSpc>
                <a:spcPct val="120000"/>
              </a:lnSpc>
              <a:buFont typeface="Wingdings" pitchFamily="2" charset="2"/>
              <a:buNone/>
            </a:pPr>
            <a:r>
              <a:rPr lang="zh-CN" altLang="en-US" smtClean="0"/>
              <a:t>	由于</a:t>
            </a:r>
            <a:r>
              <a:rPr lang="en-US" altLang="zh-CN" i="1" smtClean="0"/>
              <a:t>s</a:t>
            </a:r>
            <a:r>
              <a:rPr lang="en-US" altLang="zh-CN" smtClean="0"/>
              <a:t>(</a:t>
            </a:r>
            <a:r>
              <a:rPr lang="en-US" altLang="zh-CN" i="1" smtClean="0"/>
              <a:t>t</a:t>
            </a:r>
            <a:r>
              <a:rPr lang="en-US" altLang="zh-CN" smtClean="0"/>
              <a:t>)</a:t>
            </a:r>
            <a:r>
              <a:rPr lang="zh-CN" altLang="en-US" smtClean="0"/>
              <a:t>和</a:t>
            </a:r>
            <a:r>
              <a:rPr lang="en-US" altLang="zh-CN" i="1" smtClean="0"/>
              <a:t>h</a:t>
            </a:r>
            <a:r>
              <a:rPr lang="en-US" altLang="zh-CN" smtClean="0"/>
              <a:t>(</a:t>
            </a:r>
            <a:r>
              <a:rPr lang="en-US" altLang="zh-CN" i="1" smtClean="0"/>
              <a:t>t</a:t>
            </a:r>
            <a:r>
              <a:rPr lang="en-US" altLang="zh-CN" smtClean="0"/>
              <a:t>)</a:t>
            </a:r>
            <a:r>
              <a:rPr lang="zh-CN" altLang="en-US" smtClean="0"/>
              <a:t>在区间</a:t>
            </a:r>
            <a:r>
              <a:rPr lang="en-US" altLang="zh-CN" smtClean="0"/>
              <a:t>(0, </a:t>
            </a:r>
            <a:r>
              <a:rPr lang="en-US" altLang="zh-CN" i="1" smtClean="0"/>
              <a:t>T</a:t>
            </a:r>
            <a:r>
              <a:rPr lang="en-US" altLang="zh-CN" i="1" baseline="-25000" smtClean="0"/>
              <a:t>s</a:t>
            </a:r>
            <a:r>
              <a:rPr lang="en-US" altLang="zh-CN" smtClean="0"/>
              <a:t>)</a:t>
            </a:r>
            <a:r>
              <a:rPr lang="zh-CN" altLang="en-US" smtClean="0"/>
              <a:t>外都等于零，故上式中的积分可以分为如下几段进行计算：</a:t>
            </a:r>
          </a:p>
          <a:p>
            <a:pPr lvl="3" eaLnBrk="1" hangingPunct="1">
              <a:buFont typeface="Wingdings" pitchFamily="2" charset="2"/>
              <a:buNone/>
            </a:pPr>
            <a:endParaRPr lang="zh-CN" altLang="en-US" smtClean="0"/>
          </a:p>
          <a:p>
            <a:pPr lvl="3" eaLnBrk="1" hangingPunct="1">
              <a:lnSpc>
                <a:spcPct val="120000"/>
              </a:lnSpc>
              <a:buFont typeface="Wingdings" pitchFamily="2" charset="2"/>
              <a:buNone/>
            </a:pPr>
            <a:r>
              <a:rPr lang="zh-CN" altLang="en-US" smtClean="0"/>
              <a:t>	显然，当</a:t>
            </a:r>
            <a:r>
              <a:rPr lang="en-US" altLang="zh-CN" i="1" smtClean="0"/>
              <a:t>t</a:t>
            </a:r>
            <a:r>
              <a:rPr lang="en-US" altLang="zh-CN" smtClean="0"/>
              <a:t> &lt; 0</a:t>
            </a:r>
            <a:r>
              <a:rPr lang="zh-CN" altLang="en-US" smtClean="0"/>
              <a:t>和</a:t>
            </a:r>
            <a:r>
              <a:rPr lang="en-US" altLang="zh-CN" i="1" smtClean="0"/>
              <a:t>t</a:t>
            </a:r>
            <a:r>
              <a:rPr lang="en-US" altLang="zh-CN" smtClean="0"/>
              <a:t> &gt; 2</a:t>
            </a:r>
            <a:r>
              <a:rPr lang="en-US" altLang="zh-CN" i="1" smtClean="0"/>
              <a:t>T</a:t>
            </a:r>
            <a:r>
              <a:rPr lang="en-US" altLang="zh-CN" i="1" baseline="-25000" smtClean="0"/>
              <a:t>s</a:t>
            </a:r>
            <a:r>
              <a:rPr lang="zh-CN" altLang="en-US" smtClean="0"/>
              <a:t>时，式中的</a:t>
            </a:r>
            <a:r>
              <a:rPr lang="en-US" altLang="zh-CN" i="1" smtClean="0"/>
              <a:t>s</a:t>
            </a:r>
            <a:r>
              <a:rPr lang="en-US" altLang="zh-CN" smtClean="0"/>
              <a:t>(</a:t>
            </a:r>
            <a:r>
              <a:rPr lang="en-US" altLang="zh-CN" i="1" smtClean="0">
                <a:sym typeface="Symbol" pitchFamily="18" charset="2"/>
              </a:rPr>
              <a:t></a:t>
            </a:r>
            <a:r>
              <a:rPr lang="en-US" altLang="zh-CN" smtClean="0"/>
              <a:t>)</a:t>
            </a:r>
            <a:r>
              <a:rPr lang="zh-CN" altLang="en-US" smtClean="0"/>
              <a:t>和</a:t>
            </a:r>
            <a:r>
              <a:rPr lang="en-US" altLang="zh-CN" i="1" smtClean="0"/>
              <a:t>h</a:t>
            </a:r>
            <a:r>
              <a:rPr lang="en-US" altLang="zh-CN" smtClean="0"/>
              <a:t>(</a:t>
            </a:r>
            <a:r>
              <a:rPr lang="en-US" altLang="zh-CN" i="1" smtClean="0"/>
              <a:t>t</a:t>
            </a:r>
            <a:r>
              <a:rPr lang="en-US" altLang="zh-CN" smtClean="0"/>
              <a:t>-</a:t>
            </a:r>
            <a:r>
              <a:rPr lang="en-US" altLang="zh-CN" i="1" smtClean="0">
                <a:sym typeface="Symbol" pitchFamily="18" charset="2"/>
              </a:rPr>
              <a:t></a:t>
            </a:r>
            <a:r>
              <a:rPr lang="en-US" altLang="zh-CN" smtClean="0"/>
              <a:t>)</a:t>
            </a:r>
            <a:r>
              <a:rPr lang="zh-CN" altLang="en-US" smtClean="0"/>
              <a:t>不相交，故</a:t>
            </a:r>
            <a:r>
              <a:rPr lang="en-US" altLang="zh-CN" i="1" smtClean="0"/>
              <a:t>s</a:t>
            </a:r>
            <a:r>
              <a:rPr lang="en-US" altLang="zh-CN" baseline="-25000" smtClean="0"/>
              <a:t>o</a:t>
            </a:r>
            <a:r>
              <a:rPr lang="en-US" altLang="zh-CN" smtClean="0"/>
              <a:t>(</a:t>
            </a:r>
            <a:r>
              <a:rPr lang="en-US" altLang="zh-CN" i="1" smtClean="0"/>
              <a:t>t</a:t>
            </a:r>
            <a:r>
              <a:rPr lang="en-US" altLang="zh-CN" smtClean="0"/>
              <a:t>)</a:t>
            </a:r>
            <a:r>
              <a:rPr lang="zh-CN" altLang="en-US" smtClean="0"/>
              <a:t>等于零。 </a:t>
            </a:r>
          </a:p>
        </p:txBody>
      </p:sp>
      <p:grpSp>
        <p:nvGrpSpPr>
          <p:cNvPr id="66565" name="Group 4"/>
          <p:cNvGrpSpPr>
            <a:grpSpLocks/>
          </p:cNvGrpSpPr>
          <p:nvPr/>
        </p:nvGrpSpPr>
        <p:grpSpPr bwMode="auto">
          <a:xfrm>
            <a:off x="2997200" y="1268413"/>
            <a:ext cx="3600450" cy="1976437"/>
            <a:chOff x="4212" y="3156"/>
            <a:chExt cx="3780" cy="2190"/>
          </a:xfrm>
        </p:grpSpPr>
        <p:pic>
          <p:nvPicPr>
            <p:cNvPr id="66570" name="Picture 5" descr="图8"/>
            <p:cNvPicPr>
              <a:picLocks noChangeAspect="1" noChangeArrowheads="1"/>
            </p:cNvPicPr>
            <p:nvPr/>
          </p:nvPicPr>
          <p:blipFill>
            <a:blip r:embed="rId3">
              <a:extLst>
                <a:ext uri="{28A0092B-C50C-407E-A947-70E740481C1C}">
                  <a14:useLocalDpi xmlns:a14="http://schemas.microsoft.com/office/drawing/2010/main" val="0"/>
                </a:ext>
              </a:extLst>
            </a:blip>
            <a:srcRect l="12903" t="33913" r="19354" b="38533"/>
            <a:stretch>
              <a:fillRect/>
            </a:stretch>
          </p:blipFill>
          <p:spPr bwMode="auto">
            <a:xfrm>
              <a:off x="4212" y="3156"/>
              <a:ext cx="3780" cy="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1" name="Text Box 6"/>
            <p:cNvSpPr txBox="1">
              <a:spLocks noChangeArrowheads="1"/>
            </p:cNvSpPr>
            <p:nvPr/>
          </p:nvSpPr>
          <p:spPr bwMode="auto">
            <a:xfrm>
              <a:off x="5390" y="4773"/>
              <a:ext cx="2487" cy="5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2000" b="0">
                  <a:ea typeface="宋体" charset="-122"/>
                </a:rPr>
                <a:t>(</a:t>
              </a:r>
              <a:r>
                <a:rPr lang="en-US" altLang="zh-CN" sz="2000" b="0" i="1">
                  <a:ea typeface="宋体" charset="-122"/>
                </a:rPr>
                <a:t>b</a:t>
              </a:r>
              <a:r>
                <a:rPr lang="en-US" altLang="zh-CN" sz="2000" b="0">
                  <a:ea typeface="宋体" charset="-122"/>
                </a:rPr>
                <a:t>) </a:t>
              </a:r>
              <a:r>
                <a:rPr lang="zh-CN" altLang="en-US" sz="2000" b="0">
                  <a:ea typeface="宋体" charset="-122"/>
                </a:rPr>
                <a:t>冲激响应</a:t>
              </a:r>
              <a:endParaRPr lang="zh-CN" altLang="en-US" sz="4000" b="0">
                <a:latin typeface="Tahoma" pitchFamily="34" charset="0"/>
                <a:ea typeface="宋体" charset="-122"/>
              </a:endParaRPr>
            </a:p>
          </p:txBody>
        </p:sp>
        <p:sp>
          <p:nvSpPr>
            <p:cNvPr id="66572" name="Text Box 7"/>
            <p:cNvSpPr txBox="1">
              <a:spLocks noChangeArrowheads="1"/>
            </p:cNvSpPr>
            <p:nvPr/>
          </p:nvSpPr>
          <p:spPr bwMode="auto">
            <a:xfrm>
              <a:off x="6019" y="3984"/>
              <a:ext cx="758"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a:ea typeface="宋体" charset="-122"/>
                </a:rPr>
                <a:t>T</a:t>
              </a:r>
              <a:r>
                <a:rPr lang="en-US" altLang="zh-CN" sz="2800" b="0" baseline="-25000">
                  <a:ea typeface="宋体" charset="-122"/>
                </a:rPr>
                <a:t>s</a:t>
              </a:r>
              <a:endParaRPr lang="en-US" altLang="zh-CN" sz="4800" b="0">
                <a:latin typeface="Tahoma" pitchFamily="34" charset="0"/>
                <a:ea typeface="宋体" charset="-122"/>
              </a:endParaRPr>
            </a:p>
          </p:txBody>
        </p:sp>
      </p:grpSp>
      <p:sp>
        <p:nvSpPr>
          <p:cNvPr id="66566" name="Rectangle 9"/>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85000" name="Object 8"/>
          <p:cNvGraphicFramePr>
            <a:graphicFrameLocks noChangeAspect="1"/>
          </p:cNvGraphicFramePr>
          <p:nvPr/>
        </p:nvGraphicFramePr>
        <p:xfrm>
          <a:off x="2816225" y="3698875"/>
          <a:ext cx="3149600" cy="676275"/>
        </p:xfrm>
        <a:graphic>
          <a:graphicData uri="http://schemas.openxmlformats.org/presentationml/2006/ole">
            <mc:AlternateContent xmlns:mc="http://schemas.openxmlformats.org/markup-compatibility/2006">
              <mc:Choice xmlns:v="urn:schemas-microsoft-com:vml" Requires="v">
                <p:oleObj spid="_x0000_s66617" name="公式" r:id="rId4" imgW="1549400" imgH="330200" progId="Equation.3">
                  <p:embed/>
                </p:oleObj>
              </mc:Choice>
              <mc:Fallback>
                <p:oleObj name="公式" r:id="rId4" imgW="1549400" imgH="3302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225" y="3698875"/>
                        <a:ext cx="314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8" name="Rectangle 11"/>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85002" name="Object 10"/>
          <p:cNvGraphicFramePr>
            <a:graphicFrameLocks noChangeAspect="1"/>
          </p:cNvGraphicFramePr>
          <p:nvPr/>
        </p:nvGraphicFramePr>
        <p:xfrm>
          <a:off x="2185988" y="5319713"/>
          <a:ext cx="5986462" cy="444500"/>
        </p:xfrm>
        <a:graphic>
          <a:graphicData uri="http://schemas.openxmlformats.org/presentationml/2006/ole">
            <mc:AlternateContent xmlns:mc="http://schemas.openxmlformats.org/markup-compatibility/2006">
              <mc:Choice xmlns:v="urn:schemas-microsoft-com:vml" Requires="v">
                <p:oleObj spid="_x0000_s66618" name="公式" r:id="rId6" imgW="3073400" imgH="228600" progId="Equation.3">
                  <p:embed/>
                </p:oleObj>
              </mc:Choice>
              <mc:Fallback>
                <p:oleObj name="公式" r:id="rId6" imgW="3073400" imgH="2286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5988" y="5319713"/>
                        <a:ext cx="59864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4995">
                                            <p:txEl>
                                              <p:pRg st="5" end="5"/>
                                            </p:txEl>
                                          </p:spTgt>
                                        </p:tgtEl>
                                        <p:attrNameLst>
                                          <p:attrName>style.visibility</p:attrName>
                                        </p:attrNameLst>
                                      </p:cBhvr>
                                      <p:to>
                                        <p:strVal val="visible"/>
                                      </p:to>
                                    </p:set>
                                    <p:animEffect transition="in" filter="wipe(up)">
                                      <p:cBhvr>
                                        <p:cTn id="7" dur="500"/>
                                        <p:tgtEl>
                                          <p:spTgt spid="84995">
                                            <p:txEl>
                                              <p:pRg st="5" end="5"/>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85000"/>
                                        </p:tgtEl>
                                        <p:attrNameLst>
                                          <p:attrName>style.visibility</p:attrName>
                                        </p:attrNameLst>
                                      </p:cBhvr>
                                      <p:to>
                                        <p:strVal val="visible"/>
                                      </p:to>
                                    </p:set>
                                    <p:animEffect transition="in" filter="wipe(up)">
                                      <p:cBhvr>
                                        <p:cTn id="11" dur="500"/>
                                        <p:tgtEl>
                                          <p:spTgt spid="850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84995">
                                            <p:txEl>
                                              <p:pRg st="8" end="8"/>
                                            </p:txEl>
                                          </p:spTgt>
                                        </p:tgtEl>
                                        <p:attrNameLst>
                                          <p:attrName>style.visibility</p:attrName>
                                        </p:attrNameLst>
                                      </p:cBhvr>
                                      <p:to>
                                        <p:strVal val="visible"/>
                                      </p:to>
                                    </p:set>
                                    <p:animEffect transition="in" filter="wipe(up)">
                                      <p:cBhvr>
                                        <p:cTn id="16" dur="500"/>
                                        <p:tgtEl>
                                          <p:spTgt spid="84995">
                                            <p:txEl>
                                              <p:pRg st="8" end="8"/>
                                            </p:txEl>
                                          </p:spTgt>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85002"/>
                                        </p:tgtEl>
                                        <p:attrNameLst>
                                          <p:attrName>style.visibility</p:attrName>
                                        </p:attrNameLst>
                                      </p:cBhvr>
                                      <p:to>
                                        <p:strVal val="visible"/>
                                      </p:to>
                                    </p:set>
                                    <p:animEffect transition="in" filter="wipe(up)">
                                      <p:cBhvr>
                                        <p:cTn id="20" dur="500"/>
                                        <p:tgtEl>
                                          <p:spTgt spid="85002"/>
                                        </p:tgtEl>
                                      </p:cBhvr>
                                    </p:animEffect>
                                  </p:childTnLst>
                                </p:cTn>
                              </p:par>
                            </p:childTnLst>
                          </p:cTn>
                        </p:par>
                        <p:par>
                          <p:cTn id="21" fill="hold" nodeType="afterGroup">
                            <p:stCondLst>
                              <p:cond delay="1000"/>
                            </p:stCondLst>
                            <p:childTnLst>
                              <p:par>
                                <p:cTn id="22" presetID="22" presetClass="entr" presetSubtype="1" fill="hold" nodeType="afterEffect">
                                  <p:stCondLst>
                                    <p:cond delay="0"/>
                                  </p:stCondLst>
                                  <p:childTnLst>
                                    <p:set>
                                      <p:cBhvr>
                                        <p:cTn id="23" dur="1" fill="hold">
                                          <p:stCondLst>
                                            <p:cond delay="0"/>
                                          </p:stCondLst>
                                        </p:cTn>
                                        <p:tgtEl>
                                          <p:spTgt spid="84995">
                                            <p:txEl>
                                              <p:pRg st="10" end="10"/>
                                            </p:txEl>
                                          </p:spTgt>
                                        </p:tgtEl>
                                        <p:attrNameLst>
                                          <p:attrName>style.visibility</p:attrName>
                                        </p:attrNameLst>
                                      </p:cBhvr>
                                      <p:to>
                                        <p:strVal val="visible"/>
                                      </p:to>
                                    </p:set>
                                    <p:animEffect transition="in" filter="wipe(up)">
                                      <p:cBhvr>
                                        <p:cTn id="24" dur="500"/>
                                        <p:tgtEl>
                                          <p:spTgt spid="849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FB20BC57-7C40-44FE-810A-F4A7B0D73AFE}" type="slidenum">
              <a:rPr lang="en-US" altLang="zh-CN" sz="1400" b="0" smtClean="0">
                <a:latin typeface="Tahoma" pitchFamily="34" charset="0"/>
                <a:ea typeface="宋体" charset="-122"/>
              </a:rPr>
              <a:pPr eaLnBrk="1" hangingPunct="1">
                <a:spcBef>
                  <a:spcPct val="0"/>
                </a:spcBef>
                <a:buClrTx/>
                <a:buSzTx/>
                <a:buFontTx/>
                <a:buNone/>
              </a:pPr>
              <a:t>61</a:t>
            </a:fld>
            <a:endParaRPr lang="en-US" altLang="zh-CN" sz="1400" b="0" smtClean="0">
              <a:latin typeface="Tahoma" pitchFamily="34" charset="0"/>
              <a:ea typeface="宋体" charset="-122"/>
            </a:endParaRPr>
          </a:p>
        </p:txBody>
      </p:sp>
      <p:sp>
        <p:nvSpPr>
          <p:cNvPr id="86019" name="Rectangle 3"/>
          <p:cNvSpPr>
            <a:spLocks noGrp="1" noChangeArrowheads="1"/>
          </p:cNvSpPr>
          <p:nvPr>
            <p:ph type="body" idx="1"/>
          </p:nvPr>
        </p:nvSpPr>
        <p:spPr>
          <a:xfrm>
            <a:off x="0" y="1179513"/>
            <a:ext cx="9144000" cy="5678487"/>
          </a:xfrm>
        </p:spPr>
        <p:txBody>
          <a:bodyPr/>
          <a:lstStyle/>
          <a:p>
            <a:pPr lvl="3" eaLnBrk="1" hangingPunct="1">
              <a:lnSpc>
                <a:spcPct val="120000"/>
              </a:lnSpc>
              <a:buFont typeface="Wingdings" pitchFamily="2" charset="2"/>
              <a:buNone/>
            </a:pPr>
            <a:r>
              <a:rPr lang="en-US" altLang="zh-CN" smtClean="0"/>
              <a:t>	</a:t>
            </a:r>
            <a:r>
              <a:rPr lang="zh-CN" altLang="en-US" smtClean="0"/>
              <a:t>当</a:t>
            </a:r>
            <a:r>
              <a:rPr lang="en-US" altLang="zh-CN" smtClean="0"/>
              <a:t>0 </a:t>
            </a:r>
            <a:r>
              <a:rPr lang="en-US" altLang="zh-CN" smtClean="0">
                <a:sym typeface="Symbol" pitchFamily="18" charset="2"/>
              </a:rPr>
              <a:t></a:t>
            </a:r>
            <a:r>
              <a:rPr lang="en-US" altLang="zh-CN" smtClean="0"/>
              <a:t> </a:t>
            </a:r>
            <a:r>
              <a:rPr lang="en-US" altLang="zh-CN" i="1" smtClean="0"/>
              <a:t>t</a:t>
            </a:r>
            <a:r>
              <a:rPr lang="en-US" altLang="zh-CN" smtClean="0"/>
              <a:t> &lt; </a:t>
            </a:r>
            <a:r>
              <a:rPr lang="en-US" altLang="zh-CN" i="1" smtClean="0"/>
              <a:t>T</a:t>
            </a:r>
            <a:r>
              <a:rPr lang="en-US" altLang="zh-CN" i="1" baseline="-25000" smtClean="0"/>
              <a:t>s</a:t>
            </a:r>
            <a:r>
              <a:rPr lang="zh-CN" altLang="en-US" smtClean="0"/>
              <a:t>时，上式等于</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endParaRPr lang="zh-CN" altLang="en-US" smtClean="0"/>
          </a:p>
          <a:p>
            <a:pPr lvl="3" eaLnBrk="1" hangingPunct="1">
              <a:lnSpc>
                <a:spcPct val="110000"/>
              </a:lnSpc>
              <a:buFont typeface="Wingdings" pitchFamily="2" charset="2"/>
              <a:buNone/>
            </a:pPr>
            <a:r>
              <a:rPr lang="zh-CN" altLang="en-US" smtClean="0"/>
              <a:t>	当</a:t>
            </a:r>
            <a:r>
              <a:rPr lang="en-US" altLang="zh-CN" i="1" smtClean="0"/>
              <a:t>T</a:t>
            </a:r>
            <a:r>
              <a:rPr lang="en-US" altLang="zh-CN" i="1" baseline="-25000" smtClean="0"/>
              <a:t>s</a:t>
            </a:r>
            <a:r>
              <a:rPr lang="en-US" altLang="zh-CN" i="1" smtClean="0"/>
              <a:t> </a:t>
            </a:r>
            <a:r>
              <a:rPr lang="en-US" altLang="zh-CN" i="1" smtClean="0">
                <a:sym typeface="Symbol" pitchFamily="18" charset="2"/>
              </a:rPr>
              <a:t></a:t>
            </a:r>
            <a:r>
              <a:rPr lang="en-US" altLang="zh-CN" i="1" smtClean="0"/>
              <a:t> t </a:t>
            </a:r>
            <a:r>
              <a:rPr lang="en-US" altLang="zh-CN" i="1" smtClean="0">
                <a:sym typeface="Symbol" pitchFamily="18" charset="2"/>
              </a:rPr>
              <a:t></a:t>
            </a:r>
            <a:r>
              <a:rPr lang="en-US" altLang="zh-CN" i="1" smtClean="0"/>
              <a:t> </a:t>
            </a:r>
            <a:r>
              <a:rPr lang="en-US" altLang="zh-CN" smtClean="0"/>
              <a:t>2</a:t>
            </a:r>
            <a:r>
              <a:rPr lang="en-US" altLang="zh-CN" i="1" smtClean="0"/>
              <a:t>T</a:t>
            </a:r>
            <a:r>
              <a:rPr lang="en-US" altLang="zh-CN" i="1" baseline="-25000" smtClean="0"/>
              <a:t>s</a:t>
            </a:r>
            <a:r>
              <a:rPr lang="zh-CN" altLang="en-US" smtClean="0"/>
              <a:t>时，上式等于</a:t>
            </a:r>
          </a:p>
          <a:p>
            <a:pPr lvl="3" eaLnBrk="1" hangingPunct="1">
              <a:lnSpc>
                <a:spcPct val="120000"/>
              </a:lnSpc>
              <a:buFont typeface="Wingdings" pitchFamily="2" charset="2"/>
              <a:buNone/>
            </a:pPr>
            <a:endParaRPr lang="zh-CN" altLang="en-US" smtClean="0"/>
          </a:p>
          <a:p>
            <a:pPr lvl="3" eaLnBrk="1" hangingPunct="1">
              <a:lnSpc>
                <a:spcPct val="170000"/>
              </a:lnSpc>
              <a:buFont typeface="Wingdings" pitchFamily="2" charset="2"/>
              <a:buNone/>
            </a:pPr>
            <a:r>
              <a:rPr lang="zh-CN" altLang="en-US" smtClean="0"/>
              <a:t>		若因</a:t>
            </a:r>
            <a:r>
              <a:rPr lang="en-US" altLang="zh-CN" i="1" smtClean="0"/>
              <a:t>f</a:t>
            </a:r>
            <a:r>
              <a:rPr lang="en-US" altLang="zh-CN" baseline="-25000" smtClean="0"/>
              <a:t>0</a:t>
            </a:r>
            <a:r>
              <a:rPr lang="zh-CN" altLang="en-US" smtClean="0"/>
              <a:t>很大而使</a:t>
            </a:r>
            <a:r>
              <a:rPr lang="en-US" altLang="zh-CN" smtClean="0"/>
              <a:t>(1/4</a:t>
            </a:r>
            <a:r>
              <a:rPr lang="en-US" altLang="zh-CN" smtClean="0">
                <a:sym typeface="Symbol" pitchFamily="18" charset="2"/>
              </a:rPr>
              <a:t></a:t>
            </a:r>
            <a:r>
              <a:rPr lang="en-US" altLang="zh-CN" i="1" smtClean="0"/>
              <a:t>f</a:t>
            </a:r>
            <a:r>
              <a:rPr lang="en-US" altLang="zh-CN" baseline="-25000" smtClean="0"/>
              <a:t>0</a:t>
            </a:r>
            <a:r>
              <a:rPr lang="en-US" altLang="zh-CN" smtClean="0"/>
              <a:t>)</a:t>
            </a:r>
            <a:r>
              <a:rPr lang="zh-CN" altLang="en-US" smtClean="0"/>
              <a:t>可以忽略，则最后得到</a:t>
            </a:r>
          </a:p>
        </p:txBody>
      </p:sp>
      <p:sp>
        <p:nvSpPr>
          <p:cNvPr id="67589" name="Rectangle 5"/>
          <p:cNvSpPr>
            <a:spLocks noChangeArrowheads="1"/>
          </p:cNvSpPr>
          <p:nvPr/>
        </p:nvSpPr>
        <p:spPr bwMode="auto">
          <a:xfrm>
            <a:off x="0" y="3033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86020" name="Object 4"/>
          <p:cNvGraphicFramePr>
            <a:graphicFrameLocks noChangeAspect="1"/>
          </p:cNvGraphicFramePr>
          <p:nvPr/>
        </p:nvGraphicFramePr>
        <p:xfrm>
          <a:off x="1150938" y="1584325"/>
          <a:ext cx="7742237" cy="1401763"/>
        </p:xfrm>
        <a:graphic>
          <a:graphicData uri="http://schemas.openxmlformats.org/presentationml/2006/ole">
            <mc:AlternateContent xmlns:mc="http://schemas.openxmlformats.org/markup-compatibility/2006">
              <mc:Choice xmlns:v="urn:schemas-microsoft-com:vml" Requires="v">
                <p:oleObj spid="_x0000_s67661" name="公式" r:id="rId3" imgW="4368800" imgH="787400" progId="Equation.3">
                  <p:embed/>
                </p:oleObj>
              </mc:Choice>
              <mc:Fallback>
                <p:oleObj name="公式" r:id="rId3" imgW="4368800" imgH="787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938" y="1584325"/>
                        <a:ext cx="7742237"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91" name="Rectangle 7"/>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86022" name="Object 6"/>
          <p:cNvGraphicFramePr>
            <a:graphicFrameLocks noChangeAspect="1"/>
          </p:cNvGraphicFramePr>
          <p:nvPr/>
        </p:nvGraphicFramePr>
        <p:xfrm>
          <a:off x="927100" y="3473450"/>
          <a:ext cx="7921625" cy="795338"/>
        </p:xfrm>
        <a:graphic>
          <a:graphicData uri="http://schemas.openxmlformats.org/presentationml/2006/ole">
            <mc:AlternateContent xmlns:mc="http://schemas.openxmlformats.org/markup-compatibility/2006">
              <mc:Choice xmlns:v="urn:schemas-microsoft-com:vml" Requires="v">
                <p:oleObj spid="_x0000_s67662" name="公式" r:id="rId5" imgW="4457700" imgH="444500" progId="Equation.3">
                  <p:embed/>
                </p:oleObj>
              </mc:Choice>
              <mc:Fallback>
                <p:oleObj name="公式" r:id="rId5" imgW="4457700" imgH="4445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100" y="3473450"/>
                        <a:ext cx="792162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93" name="Rectangle 9"/>
          <p:cNvSpPr>
            <a:spLocks noChangeArrowheads="1"/>
          </p:cNvSpPr>
          <p:nvPr/>
        </p:nvSpPr>
        <p:spPr bwMode="auto">
          <a:xfrm>
            <a:off x="0" y="279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86024" name="Object 8"/>
          <p:cNvGraphicFramePr>
            <a:graphicFrameLocks noChangeAspect="1"/>
          </p:cNvGraphicFramePr>
          <p:nvPr/>
        </p:nvGraphicFramePr>
        <p:xfrm>
          <a:off x="1781175" y="4551363"/>
          <a:ext cx="5221288" cy="2217737"/>
        </p:xfrm>
        <a:graphic>
          <a:graphicData uri="http://schemas.openxmlformats.org/presentationml/2006/ole">
            <mc:AlternateContent xmlns:mc="http://schemas.openxmlformats.org/markup-compatibility/2006">
              <mc:Choice xmlns:v="urn:schemas-microsoft-com:vml" Requires="v">
                <p:oleObj spid="_x0000_s67663" name="公式" r:id="rId7" imgW="2832100" imgH="1270000" progId="Equation.3">
                  <p:embed/>
                </p:oleObj>
              </mc:Choice>
              <mc:Fallback>
                <p:oleObj name="公式" r:id="rId7" imgW="2832100" imgH="12700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1175" y="4551363"/>
                        <a:ext cx="5221288"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wipe(up)">
                                      <p:cBhvr>
                                        <p:cTn id="7" dur="500"/>
                                        <p:tgtEl>
                                          <p:spTgt spid="86019">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86020"/>
                                        </p:tgtEl>
                                        <p:attrNameLst>
                                          <p:attrName>style.visibility</p:attrName>
                                        </p:attrNameLst>
                                      </p:cBhvr>
                                      <p:to>
                                        <p:strVal val="visible"/>
                                      </p:to>
                                    </p:set>
                                    <p:animEffect transition="in" filter="wipe(up)">
                                      <p:cBhvr>
                                        <p:cTn id="11" dur="500"/>
                                        <p:tgtEl>
                                          <p:spTgt spid="860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86019">
                                            <p:txEl>
                                              <p:pRg st="4" end="4"/>
                                            </p:txEl>
                                          </p:spTgt>
                                        </p:tgtEl>
                                        <p:attrNameLst>
                                          <p:attrName>style.visibility</p:attrName>
                                        </p:attrNameLst>
                                      </p:cBhvr>
                                      <p:to>
                                        <p:strVal val="visible"/>
                                      </p:to>
                                    </p:set>
                                    <p:animEffect transition="in" filter="wipe(up)">
                                      <p:cBhvr>
                                        <p:cTn id="16" dur="500"/>
                                        <p:tgtEl>
                                          <p:spTgt spid="86019">
                                            <p:txEl>
                                              <p:pRg st="4" end="4"/>
                                            </p:txEl>
                                          </p:spTgt>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86022"/>
                                        </p:tgtEl>
                                        <p:attrNameLst>
                                          <p:attrName>style.visibility</p:attrName>
                                        </p:attrNameLst>
                                      </p:cBhvr>
                                      <p:to>
                                        <p:strVal val="visible"/>
                                      </p:to>
                                    </p:set>
                                    <p:animEffect transition="in" filter="wipe(up)">
                                      <p:cBhvr>
                                        <p:cTn id="20" dur="500"/>
                                        <p:tgtEl>
                                          <p:spTgt spid="860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86019">
                                            <p:txEl>
                                              <p:pRg st="6" end="6"/>
                                            </p:txEl>
                                          </p:spTgt>
                                        </p:tgtEl>
                                        <p:attrNameLst>
                                          <p:attrName>style.visibility</p:attrName>
                                        </p:attrNameLst>
                                      </p:cBhvr>
                                      <p:to>
                                        <p:strVal val="visible"/>
                                      </p:to>
                                    </p:set>
                                    <p:animEffect transition="in" filter="wipe(up)">
                                      <p:cBhvr>
                                        <p:cTn id="25" dur="500"/>
                                        <p:tgtEl>
                                          <p:spTgt spid="86019">
                                            <p:txEl>
                                              <p:pRg st="6" end="6"/>
                                            </p:txEl>
                                          </p:spTgt>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86024"/>
                                        </p:tgtEl>
                                        <p:attrNameLst>
                                          <p:attrName>style.visibility</p:attrName>
                                        </p:attrNameLst>
                                      </p:cBhvr>
                                      <p:to>
                                        <p:strVal val="visible"/>
                                      </p:to>
                                    </p:set>
                                    <p:animEffect transition="in" filter="wipe(up)">
                                      <p:cBhvr>
                                        <p:cTn id="29" dur="500"/>
                                        <p:tgtEl>
                                          <p:spTgt spid="86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7447EEC9-088B-4BD7-86AB-F95525C212A0}" type="slidenum">
              <a:rPr lang="en-US" altLang="zh-CN" sz="1400" b="0" smtClean="0">
                <a:latin typeface="Tahoma" pitchFamily="34" charset="0"/>
                <a:ea typeface="宋体" charset="-122"/>
              </a:rPr>
              <a:pPr eaLnBrk="1" hangingPunct="1">
                <a:spcBef>
                  <a:spcPct val="0"/>
                </a:spcBef>
                <a:buClrTx/>
                <a:buSzTx/>
                <a:buFontTx/>
                <a:buNone/>
              </a:pPr>
              <a:t>62</a:t>
            </a:fld>
            <a:endParaRPr lang="en-US" altLang="zh-CN" sz="1400" b="0" smtClean="0">
              <a:latin typeface="Tahoma" pitchFamily="34" charset="0"/>
              <a:ea typeface="宋体" charset="-122"/>
            </a:endParaRPr>
          </a:p>
        </p:txBody>
      </p:sp>
      <p:sp>
        <p:nvSpPr>
          <p:cNvPr id="68612"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zh-CN" altLang="en-US" smtClean="0"/>
              <a:t>按上式画出的曲线示于下图中。</a:t>
            </a:r>
          </a:p>
        </p:txBody>
      </p:sp>
      <p:grpSp>
        <p:nvGrpSpPr>
          <p:cNvPr id="68613" name="Group 6"/>
          <p:cNvGrpSpPr>
            <a:grpSpLocks/>
          </p:cNvGrpSpPr>
          <p:nvPr/>
        </p:nvGrpSpPr>
        <p:grpSpPr bwMode="auto">
          <a:xfrm>
            <a:off x="2366963" y="1538288"/>
            <a:ext cx="5715000" cy="5122862"/>
            <a:chOff x="5970" y="5835"/>
            <a:chExt cx="4949" cy="4815"/>
          </a:xfrm>
        </p:grpSpPr>
        <p:pic>
          <p:nvPicPr>
            <p:cNvPr id="68614" name="Picture 7" descr="图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 y="5835"/>
              <a:ext cx="3975" cy="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Text Box 8"/>
            <p:cNvSpPr txBox="1">
              <a:spLocks noChangeArrowheads="1"/>
            </p:cNvSpPr>
            <p:nvPr/>
          </p:nvSpPr>
          <p:spPr bwMode="auto">
            <a:xfrm>
              <a:off x="9147" y="6612"/>
              <a:ext cx="1772" cy="45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a:ea typeface="宋体" charset="-122"/>
                </a:rPr>
                <a:t>(a) </a:t>
              </a:r>
              <a:r>
                <a:rPr lang="zh-CN" altLang="en-US" sz="1800" b="0">
                  <a:ea typeface="宋体" charset="-122"/>
                </a:rPr>
                <a:t>信号波形</a:t>
              </a:r>
            </a:p>
          </p:txBody>
        </p:sp>
        <p:sp>
          <p:nvSpPr>
            <p:cNvPr id="68616" name="Text Box 9"/>
            <p:cNvSpPr txBox="1">
              <a:spLocks noChangeArrowheads="1"/>
            </p:cNvSpPr>
            <p:nvPr/>
          </p:nvSpPr>
          <p:spPr bwMode="auto">
            <a:xfrm>
              <a:off x="9147" y="7914"/>
              <a:ext cx="1772" cy="37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a:ea typeface="宋体" charset="-122"/>
                </a:rPr>
                <a:t>(b) </a:t>
              </a:r>
              <a:r>
                <a:rPr lang="zh-CN" altLang="en-US" sz="1800" b="0">
                  <a:ea typeface="宋体" charset="-122"/>
                </a:rPr>
                <a:t>冲激响应</a:t>
              </a:r>
            </a:p>
          </p:txBody>
        </p:sp>
        <p:sp>
          <p:nvSpPr>
            <p:cNvPr id="68617" name="Text Box 10"/>
            <p:cNvSpPr txBox="1">
              <a:spLocks noChangeArrowheads="1"/>
            </p:cNvSpPr>
            <p:nvPr/>
          </p:nvSpPr>
          <p:spPr bwMode="auto">
            <a:xfrm>
              <a:off x="9380" y="9304"/>
              <a:ext cx="1539" cy="353"/>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a:ea typeface="宋体" charset="-122"/>
                </a:rPr>
                <a:t>(c) </a:t>
              </a:r>
              <a:r>
                <a:rPr lang="zh-CN" altLang="en-US" sz="1800" b="0">
                  <a:ea typeface="宋体" charset="-122"/>
                </a:rPr>
                <a:t>输出波形</a:t>
              </a:r>
            </a:p>
          </p:txBody>
        </p:sp>
        <p:sp>
          <p:nvSpPr>
            <p:cNvPr id="68618" name="Text Box 11"/>
            <p:cNvSpPr txBox="1">
              <a:spLocks noChangeArrowheads="1"/>
            </p:cNvSpPr>
            <p:nvPr/>
          </p:nvSpPr>
          <p:spPr bwMode="auto">
            <a:xfrm>
              <a:off x="7754" y="6690"/>
              <a:ext cx="54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600" b="0">
                  <a:ea typeface="宋体" charset="-122"/>
                </a:rPr>
                <a:t>T</a:t>
              </a:r>
              <a:r>
                <a:rPr lang="en-US" altLang="zh-CN" sz="2000" b="0" baseline="-25000">
                  <a:ea typeface="宋体" charset="-122"/>
                </a:rPr>
                <a:t>s</a:t>
              </a:r>
              <a:endParaRPr lang="en-US" altLang="zh-CN" sz="4000" b="0">
                <a:latin typeface="Tahoma" pitchFamily="34" charset="0"/>
                <a:ea typeface="宋体" charset="-122"/>
              </a:endParaRPr>
            </a:p>
          </p:txBody>
        </p:sp>
        <p:sp>
          <p:nvSpPr>
            <p:cNvPr id="68619" name="Text Box 12"/>
            <p:cNvSpPr txBox="1">
              <a:spLocks noChangeArrowheads="1"/>
            </p:cNvSpPr>
            <p:nvPr/>
          </p:nvSpPr>
          <p:spPr bwMode="auto">
            <a:xfrm>
              <a:off x="7770" y="8010"/>
              <a:ext cx="54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600" b="0">
                  <a:ea typeface="宋体" charset="-122"/>
                </a:rPr>
                <a:t>T</a:t>
              </a:r>
              <a:r>
                <a:rPr lang="en-US" altLang="zh-CN" sz="2000" b="0" baseline="-25000">
                  <a:ea typeface="宋体" charset="-122"/>
                </a:rPr>
                <a:t>s</a:t>
              </a:r>
              <a:endParaRPr lang="en-US" altLang="zh-CN" sz="4000" b="0">
                <a:latin typeface="Tahoma" pitchFamily="34" charset="0"/>
                <a:ea typeface="宋体" charset="-122"/>
              </a:endParaRPr>
            </a:p>
          </p:txBody>
        </p:sp>
        <p:sp>
          <p:nvSpPr>
            <p:cNvPr id="68620" name="Text Box 13"/>
            <p:cNvSpPr txBox="1">
              <a:spLocks noChangeArrowheads="1"/>
            </p:cNvSpPr>
            <p:nvPr/>
          </p:nvSpPr>
          <p:spPr bwMode="auto">
            <a:xfrm>
              <a:off x="7260" y="9930"/>
              <a:ext cx="54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600" b="0">
                  <a:ea typeface="宋体" charset="-122"/>
                </a:rPr>
                <a:t>T</a:t>
              </a:r>
              <a:r>
                <a:rPr lang="en-US" altLang="zh-CN" sz="2400" b="0" baseline="-25000">
                  <a:ea typeface="宋体" charset="-122"/>
                </a:rPr>
                <a:t>s</a:t>
              </a:r>
              <a:endParaRPr lang="en-US" altLang="zh-CN" sz="4000" b="0">
                <a:latin typeface="Tahoma" pitchFamily="34" charset="0"/>
                <a:ea typeface="宋体" charset="-122"/>
              </a:endParaRPr>
            </a:p>
          </p:txBody>
        </p:sp>
        <p:sp>
          <p:nvSpPr>
            <p:cNvPr id="68621" name="Text Box 14"/>
            <p:cNvSpPr txBox="1">
              <a:spLocks noChangeArrowheads="1"/>
            </p:cNvSpPr>
            <p:nvPr/>
          </p:nvSpPr>
          <p:spPr bwMode="auto">
            <a:xfrm>
              <a:off x="8776" y="9405"/>
              <a:ext cx="54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600" b="0">
                  <a:ea typeface="宋体" charset="-122"/>
                </a:rPr>
                <a:t>2T</a:t>
              </a:r>
              <a:r>
                <a:rPr lang="en-US" altLang="zh-CN" sz="2000" b="0" baseline="-25000">
                  <a:ea typeface="宋体" charset="-122"/>
                </a:rPr>
                <a:t>s</a:t>
              </a:r>
              <a:endParaRPr lang="en-US" altLang="zh-CN" sz="4000" b="0">
                <a:latin typeface="Tahoma" pitchFamily="34" charset="0"/>
                <a:ea typeface="宋体" charset="-122"/>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3B8C8890-2B15-4B97-80BF-FB3E38A7108B}" type="slidenum">
              <a:rPr lang="en-US" altLang="zh-CN" sz="1400" b="0" smtClean="0">
                <a:latin typeface="Tahoma" pitchFamily="34" charset="0"/>
                <a:ea typeface="宋体" charset="-122"/>
              </a:rPr>
              <a:pPr eaLnBrk="1" hangingPunct="1">
                <a:spcBef>
                  <a:spcPct val="0"/>
                </a:spcBef>
                <a:buClrTx/>
                <a:buSzTx/>
                <a:buFontTx/>
                <a:buNone/>
              </a:pPr>
              <a:t>63</a:t>
            </a:fld>
            <a:endParaRPr lang="en-US" altLang="zh-CN" sz="1400" b="0" smtClean="0">
              <a:latin typeface="Tahoma" pitchFamily="34" charset="0"/>
              <a:ea typeface="宋体" charset="-122"/>
            </a:endParaRPr>
          </a:p>
        </p:txBody>
      </p:sp>
      <p:sp>
        <p:nvSpPr>
          <p:cNvPr id="69636" name="Rectangle 3"/>
          <p:cNvSpPr>
            <a:spLocks noGrp="1" noChangeArrowheads="1"/>
          </p:cNvSpPr>
          <p:nvPr>
            <p:ph type="body" idx="1"/>
          </p:nvPr>
        </p:nvSpPr>
        <p:spPr>
          <a:xfrm>
            <a:off x="476250" y="1179513"/>
            <a:ext cx="8667750" cy="5678487"/>
          </a:xfrm>
        </p:spPr>
        <p:txBody>
          <a:bodyPr/>
          <a:lstStyle/>
          <a:p>
            <a:pPr lvl="1" eaLnBrk="1" hangingPunct="1"/>
            <a:r>
              <a:rPr lang="zh-CN" altLang="en-US" sz="2400" smtClean="0">
                <a:solidFill>
                  <a:srgbClr val="0000FF"/>
                </a:solidFill>
              </a:rPr>
              <a:t>匹配滤波器接收电路的构成</a:t>
            </a:r>
          </a:p>
          <a:p>
            <a:pPr lvl="2" eaLnBrk="1" hangingPunct="1"/>
            <a:r>
              <a:rPr lang="zh-CN" altLang="en-US" sz="2200" smtClean="0"/>
              <a:t>对于二进制确知信号，使用匹配滤波器构成的接收电路方框图示于下图中。</a:t>
            </a:r>
          </a:p>
          <a:p>
            <a:pPr lvl="2" eaLnBrk="1" hangingPunct="1"/>
            <a:endParaRPr lang="zh-CN" altLang="en-US" sz="2200" smtClean="0"/>
          </a:p>
          <a:p>
            <a:pPr lvl="2" eaLnBrk="1" hangingPunct="1"/>
            <a:endParaRPr lang="zh-CN" altLang="en-US" sz="2200" smtClean="0"/>
          </a:p>
          <a:p>
            <a:pPr lvl="2" eaLnBrk="1" hangingPunct="1"/>
            <a:endParaRPr lang="zh-CN" altLang="en-US" sz="2200" smtClean="0"/>
          </a:p>
          <a:p>
            <a:pPr lvl="2" eaLnBrk="1" hangingPunct="1"/>
            <a:endParaRPr lang="zh-CN" altLang="en-US" sz="2200" smtClean="0"/>
          </a:p>
          <a:p>
            <a:pPr lvl="2" eaLnBrk="1" hangingPunct="1"/>
            <a:endParaRPr lang="zh-CN" altLang="en-US" sz="2200" smtClean="0"/>
          </a:p>
          <a:p>
            <a:pPr lvl="2" eaLnBrk="1" hangingPunct="1"/>
            <a:endParaRPr lang="zh-CN" altLang="en-US" sz="2200" smtClean="0"/>
          </a:p>
          <a:p>
            <a:pPr lvl="2" eaLnBrk="1" hangingPunct="1"/>
            <a:r>
              <a:rPr lang="zh-CN" altLang="en-US" sz="2200" smtClean="0"/>
              <a:t>图中有两个匹配滤波器，分别匹配于两种信号码元。在抽样时刻对抽样值进行比较判决。哪个匹配滤波器的输出抽样值更大，就判决那个为输出。若此二进制信号的先验概率相等，则此方框图能给出最小的总误码率。</a:t>
            </a:r>
          </a:p>
        </p:txBody>
      </p:sp>
      <p:grpSp>
        <p:nvGrpSpPr>
          <p:cNvPr id="69637" name="Group 4"/>
          <p:cNvGrpSpPr>
            <a:grpSpLocks/>
          </p:cNvGrpSpPr>
          <p:nvPr/>
        </p:nvGrpSpPr>
        <p:grpSpPr bwMode="auto">
          <a:xfrm>
            <a:off x="1692275" y="2349500"/>
            <a:ext cx="6524625" cy="2428875"/>
            <a:chOff x="2380" y="2175"/>
            <a:chExt cx="6800" cy="2184"/>
          </a:xfrm>
        </p:grpSpPr>
        <p:grpSp>
          <p:nvGrpSpPr>
            <p:cNvPr id="69638" name="Group 5"/>
            <p:cNvGrpSpPr>
              <a:grpSpLocks/>
            </p:cNvGrpSpPr>
            <p:nvPr/>
          </p:nvGrpSpPr>
          <p:grpSpPr bwMode="auto">
            <a:xfrm>
              <a:off x="2548" y="2175"/>
              <a:ext cx="6300" cy="2184"/>
              <a:chOff x="3060" y="5028"/>
              <a:chExt cx="6300" cy="2184"/>
            </a:xfrm>
          </p:grpSpPr>
          <p:sp>
            <p:nvSpPr>
              <p:cNvPr id="69641" name="Text Box 6"/>
              <p:cNvSpPr txBox="1">
                <a:spLocks noChangeArrowheads="1"/>
              </p:cNvSpPr>
              <p:nvPr/>
            </p:nvSpPr>
            <p:spPr bwMode="auto">
              <a:xfrm>
                <a:off x="4500" y="5028"/>
                <a:ext cx="1620" cy="468"/>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匹配滤波器</a:t>
                </a:r>
                <a:r>
                  <a:rPr lang="en-US" altLang="zh-CN" sz="1800" b="0">
                    <a:ea typeface="宋体" charset="-122"/>
                  </a:rPr>
                  <a:t>1</a:t>
                </a:r>
              </a:p>
            </p:txBody>
          </p:sp>
          <p:sp>
            <p:nvSpPr>
              <p:cNvPr id="69642" name="Text Box 7"/>
              <p:cNvSpPr txBox="1">
                <a:spLocks noChangeArrowheads="1"/>
              </p:cNvSpPr>
              <p:nvPr/>
            </p:nvSpPr>
            <p:spPr bwMode="auto">
              <a:xfrm>
                <a:off x="4500" y="6120"/>
                <a:ext cx="1620" cy="468"/>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匹配滤波器</a:t>
                </a:r>
                <a:r>
                  <a:rPr lang="en-US" altLang="zh-CN" sz="1800" b="0">
                    <a:ea typeface="宋体" charset="-122"/>
                  </a:rPr>
                  <a:t>2</a:t>
                </a:r>
              </a:p>
            </p:txBody>
          </p:sp>
          <p:sp>
            <p:nvSpPr>
              <p:cNvPr id="69643" name="Line 8"/>
              <p:cNvSpPr>
                <a:spLocks noChangeShapeType="1"/>
              </p:cNvSpPr>
              <p:nvPr/>
            </p:nvSpPr>
            <p:spPr bwMode="auto">
              <a:xfrm flipH="1">
                <a:off x="3780" y="5184"/>
                <a:ext cx="72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69644" name="Line 9"/>
              <p:cNvSpPr>
                <a:spLocks noChangeShapeType="1"/>
              </p:cNvSpPr>
              <p:nvPr/>
            </p:nvSpPr>
            <p:spPr bwMode="auto">
              <a:xfrm flipH="1">
                <a:off x="3780" y="6432"/>
                <a:ext cx="72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69645" name="Line 10"/>
              <p:cNvSpPr>
                <a:spLocks noChangeShapeType="1"/>
              </p:cNvSpPr>
              <p:nvPr/>
            </p:nvSpPr>
            <p:spPr bwMode="auto">
              <a:xfrm flipV="1">
                <a:off x="3780" y="5184"/>
                <a:ext cx="0" cy="12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46" name="Line 11"/>
              <p:cNvSpPr>
                <a:spLocks noChangeShapeType="1"/>
              </p:cNvSpPr>
              <p:nvPr/>
            </p:nvSpPr>
            <p:spPr bwMode="auto">
              <a:xfrm flipH="1">
                <a:off x="3060" y="5808"/>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47" name="Text Box 12"/>
              <p:cNvSpPr txBox="1">
                <a:spLocks noChangeArrowheads="1"/>
              </p:cNvSpPr>
              <p:nvPr/>
            </p:nvSpPr>
            <p:spPr bwMode="auto">
              <a:xfrm>
                <a:off x="6660" y="5028"/>
                <a:ext cx="900" cy="468"/>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抽样</a:t>
                </a:r>
              </a:p>
            </p:txBody>
          </p:sp>
          <p:sp>
            <p:nvSpPr>
              <p:cNvPr id="69648" name="Text Box 13"/>
              <p:cNvSpPr txBox="1">
                <a:spLocks noChangeArrowheads="1"/>
              </p:cNvSpPr>
              <p:nvPr/>
            </p:nvSpPr>
            <p:spPr bwMode="auto">
              <a:xfrm>
                <a:off x="7920" y="5496"/>
                <a:ext cx="900" cy="624"/>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比较</a:t>
                </a:r>
              </a:p>
              <a:p>
                <a:pPr algn="ctr" eaLnBrk="1" hangingPunct="1">
                  <a:spcBef>
                    <a:spcPct val="0"/>
                  </a:spcBef>
                  <a:buClrTx/>
                  <a:buSzTx/>
                  <a:buFontTx/>
                  <a:buNone/>
                </a:pPr>
                <a:r>
                  <a:rPr lang="zh-CN" altLang="en-US" sz="1800" b="0">
                    <a:ea typeface="宋体" charset="-122"/>
                  </a:rPr>
                  <a:t>判决</a:t>
                </a:r>
              </a:p>
            </p:txBody>
          </p:sp>
          <p:sp>
            <p:nvSpPr>
              <p:cNvPr id="69649" name="Text Box 14"/>
              <p:cNvSpPr txBox="1">
                <a:spLocks noChangeArrowheads="1"/>
              </p:cNvSpPr>
              <p:nvPr/>
            </p:nvSpPr>
            <p:spPr bwMode="auto">
              <a:xfrm>
                <a:off x="6660" y="6120"/>
                <a:ext cx="900" cy="468"/>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抽样</a:t>
                </a:r>
              </a:p>
            </p:txBody>
          </p:sp>
          <p:sp>
            <p:nvSpPr>
              <p:cNvPr id="69650" name="Line 15"/>
              <p:cNvSpPr>
                <a:spLocks noChangeShapeType="1"/>
              </p:cNvSpPr>
              <p:nvPr/>
            </p:nvSpPr>
            <p:spPr bwMode="auto">
              <a:xfrm>
                <a:off x="6120" y="5184"/>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9651" name="Line 16"/>
              <p:cNvSpPr>
                <a:spLocks noChangeShapeType="1"/>
              </p:cNvSpPr>
              <p:nvPr/>
            </p:nvSpPr>
            <p:spPr bwMode="auto">
              <a:xfrm>
                <a:off x="6120" y="6432"/>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9652" name="Line 17"/>
              <p:cNvSpPr>
                <a:spLocks noChangeShapeType="1"/>
              </p:cNvSpPr>
              <p:nvPr/>
            </p:nvSpPr>
            <p:spPr bwMode="auto">
              <a:xfrm>
                <a:off x="7560" y="6432"/>
                <a:ext cx="7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9653" name="Line 18"/>
              <p:cNvSpPr>
                <a:spLocks noChangeShapeType="1"/>
              </p:cNvSpPr>
              <p:nvPr/>
            </p:nvSpPr>
            <p:spPr bwMode="auto">
              <a:xfrm>
                <a:off x="7560" y="5184"/>
                <a:ext cx="7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9654" name="Line 19"/>
              <p:cNvSpPr>
                <a:spLocks noChangeShapeType="1"/>
              </p:cNvSpPr>
              <p:nvPr/>
            </p:nvSpPr>
            <p:spPr bwMode="auto">
              <a:xfrm>
                <a:off x="8280" y="5184"/>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55" name="Line 20"/>
              <p:cNvSpPr>
                <a:spLocks noChangeShapeType="1"/>
              </p:cNvSpPr>
              <p:nvPr/>
            </p:nvSpPr>
            <p:spPr bwMode="auto">
              <a:xfrm>
                <a:off x="8280" y="6120"/>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56" name="Line 21"/>
              <p:cNvSpPr>
                <a:spLocks noChangeShapeType="1"/>
              </p:cNvSpPr>
              <p:nvPr/>
            </p:nvSpPr>
            <p:spPr bwMode="auto">
              <a:xfrm>
                <a:off x="8820" y="5808"/>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9657" name="Line 22"/>
              <p:cNvSpPr>
                <a:spLocks noChangeShapeType="1"/>
              </p:cNvSpPr>
              <p:nvPr/>
            </p:nvSpPr>
            <p:spPr bwMode="auto">
              <a:xfrm flipV="1">
                <a:off x="7200" y="5496"/>
                <a:ext cx="0" cy="3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9658" name="Line 23"/>
              <p:cNvSpPr>
                <a:spLocks noChangeShapeType="1"/>
              </p:cNvSpPr>
              <p:nvPr/>
            </p:nvSpPr>
            <p:spPr bwMode="auto">
              <a:xfrm flipV="1">
                <a:off x="7200" y="6588"/>
                <a:ext cx="0" cy="3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9659" name="Text Box 24"/>
              <p:cNvSpPr txBox="1">
                <a:spLocks noChangeArrowheads="1"/>
              </p:cNvSpPr>
              <p:nvPr/>
            </p:nvSpPr>
            <p:spPr bwMode="auto">
              <a:xfrm>
                <a:off x="6840" y="5652"/>
                <a:ext cx="72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i="1">
                    <a:ea typeface="宋体" charset="-122"/>
                  </a:rPr>
                  <a:t>t </a:t>
                </a:r>
                <a:r>
                  <a:rPr lang="en-US" altLang="zh-CN" sz="1800" b="0">
                    <a:ea typeface="宋体" charset="-122"/>
                  </a:rPr>
                  <a:t>= </a:t>
                </a:r>
                <a:r>
                  <a:rPr lang="en-US" altLang="zh-CN" sz="1800" b="0" i="1">
                    <a:ea typeface="宋体" charset="-122"/>
                  </a:rPr>
                  <a:t>T</a:t>
                </a:r>
                <a:r>
                  <a:rPr lang="en-US" altLang="zh-CN" sz="1800" b="0" i="1" baseline="-25000">
                    <a:ea typeface="宋体" charset="-122"/>
                  </a:rPr>
                  <a:t>s</a:t>
                </a:r>
                <a:endParaRPr lang="en-US" altLang="zh-CN" sz="3600" b="0">
                  <a:latin typeface="Tahoma" pitchFamily="34" charset="0"/>
                  <a:ea typeface="宋体" charset="-122"/>
                </a:endParaRPr>
              </a:p>
            </p:txBody>
          </p:sp>
          <p:sp>
            <p:nvSpPr>
              <p:cNvPr id="69660" name="Text Box 25"/>
              <p:cNvSpPr txBox="1">
                <a:spLocks noChangeArrowheads="1"/>
              </p:cNvSpPr>
              <p:nvPr/>
            </p:nvSpPr>
            <p:spPr bwMode="auto">
              <a:xfrm>
                <a:off x="6840" y="6744"/>
                <a:ext cx="72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i="1">
                    <a:ea typeface="宋体" charset="-122"/>
                  </a:rPr>
                  <a:t>t </a:t>
                </a:r>
                <a:r>
                  <a:rPr lang="en-US" altLang="zh-CN" sz="1800" b="0">
                    <a:ea typeface="宋体" charset="-122"/>
                  </a:rPr>
                  <a:t>= </a:t>
                </a:r>
                <a:r>
                  <a:rPr lang="en-US" altLang="zh-CN" sz="1800" b="0" i="1">
                    <a:ea typeface="宋体" charset="-122"/>
                  </a:rPr>
                  <a:t>T</a:t>
                </a:r>
                <a:r>
                  <a:rPr lang="en-US" altLang="zh-CN" sz="1800" b="0" i="1" baseline="-25000">
                    <a:ea typeface="宋体" charset="-122"/>
                  </a:rPr>
                  <a:t>s</a:t>
                </a:r>
                <a:endParaRPr lang="en-US" altLang="zh-CN" sz="3600" b="0">
                  <a:latin typeface="Tahoma" pitchFamily="34" charset="0"/>
                  <a:ea typeface="宋体" charset="-122"/>
                </a:endParaRPr>
              </a:p>
            </p:txBody>
          </p:sp>
        </p:grpSp>
        <p:sp>
          <p:nvSpPr>
            <p:cNvPr id="69639" name="Text Box 26"/>
            <p:cNvSpPr txBox="1">
              <a:spLocks noChangeArrowheads="1"/>
            </p:cNvSpPr>
            <p:nvPr/>
          </p:nvSpPr>
          <p:spPr bwMode="auto">
            <a:xfrm>
              <a:off x="2380" y="2556"/>
              <a:ext cx="776"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zh-CN" altLang="en-US" sz="2000" b="0">
                  <a:ea typeface="宋体" charset="-122"/>
                </a:rPr>
                <a:t>输入</a:t>
              </a:r>
              <a:endParaRPr lang="zh-CN" altLang="en-US" sz="3600" b="0">
                <a:latin typeface="Tahoma" pitchFamily="34" charset="0"/>
                <a:ea typeface="宋体" charset="-122"/>
              </a:endParaRPr>
            </a:p>
          </p:txBody>
        </p:sp>
        <p:sp>
          <p:nvSpPr>
            <p:cNvPr id="69640" name="Text Box 27"/>
            <p:cNvSpPr txBox="1">
              <a:spLocks noChangeArrowheads="1"/>
            </p:cNvSpPr>
            <p:nvPr/>
          </p:nvSpPr>
          <p:spPr bwMode="auto">
            <a:xfrm>
              <a:off x="8404" y="2505"/>
              <a:ext cx="776"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zh-CN" altLang="en-US" sz="2000" b="0">
                  <a:ea typeface="宋体" charset="-122"/>
                </a:rPr>
                <a:t>输出</a:t>
              </a:r>
              <a:endParaRPr lang="zh-CN" altLang="en-US" sz="3600" b="0">
                <a:latin typeface="Tahoma" pitchFamily="34" charset="0"/>
                <a:ea typeface="宋体" charset="-122"/>
              </a:endParaRP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277A4101-B51E-4F11-8575-04B4DF0073C5}" type="slidenum">
              <a:rPr lang="en-US" altLang="zh-CN" sz="1400" b="0" smtClean="0">
                <a:latin typeface="Tahoma" pitchFamily="34" charset="0"/>
                <a:ea typeface="宋体" charset="-122"/>
              </a:rPr>
              <a:pPr eaLnBrk="1" hangingPunct="1">
                <a:spcBef>
                  <a:spcPct val="0"/>
                </a:spcBef>
                <a:buClrTx/>
                <a:buSzTx/>
                <a:buFontTx/>
                <a:buNone/>
              </a:pPr>
              <a:t>64</a:t>
            </a:fld>
            <a:endParaRPr lang="en-US" altLang="zh-CN" sz="1400" b="0" smtClean="0">
              <a:latin typeface="Tahoma" pitchFamily="34" charset="0"/>
              <a:ea typeface="宋体" charset="-122"/>
            </a:endParaRPr>
          </a:p>
        </p:txBody>
      </p:sp>
      <p:sp>
        <p:nvSpPr>
          <p:cNvPr id="89091" name="Rectangle 3"/>
          <p:cNvSpPr>
            <a:spLocks noGrp="1" noChangeArrowheads="1"/>
          </p:cNvSpPr>
          <p:nvPr>
            <p:ph type="body" idx="1"/>
          </p:nvPr>
        </p:nvSpPr>
        <p:spPr>
          <a:xfrm>
            <a:off x="296863" y="1179513"/>
            <a:ext cx="8847137" cy="5678487"/>
          </a:xfrm>
        </p:spPr>
        <p:txBody>
          <a:bodyPr/>
          <a:lstStyle/>
          <a:p>
            <a:pPr lvl="2" eaLnBrk="1" hangingPunct="1"/>
            <a:r>
              <a:rPr lang="zh-CN" altLang="en-US" sz="2200" smtClean="0"/>
              <a:t>匹配滤波器可以用不同的硬件电路实现，也可以用软件实现。 目前，由于软件无线电技术的发展，它日益趋向于用软件技术实现。 </a:t>
            </a:r>
          </a:p>
          <a:p>
            <a:pPr lvl="1" eaLnBrk="1" hangingPunct="1">
              <a:lnSpc>
                <a:spcPct val="120000"/>
              </a:lnSpc>
            </a:pPr>
            <a:r>
              <a:rPr lang="zh-CN" altLang="en-US" sz="2400" smtClean="0"/>
              <a:t>上面的讨论中未涉及具体的信号波形，也就是说</a:t>
            </a:r>
            <a:r>
              <a:rPr lang="zh-CN" altLang="en-US" sz="2400" smtClean="0">
                <a:solidFill>
                  <a:srgbClr val="0000FF"/>
                </a:solidFill>
              </a:rPr>
              <a:t>最大输出信噪比和信号波形无关，只决定于信号能量</a:t>
            </a:r>
            <a:r>
              <a:rPr lang="en-US" altLang="zh-CN" sz="2400" i="1" smtClean="0">
                <a:solidFill>
                  <a:srgbClr val="0000FF"/>
                </a:solidFill>
              </a:rPr>
              <a:t>E</a:t>
            </a:r>
            <a:r>
              <a:rPr lang="zh-CN" altLang="en-US" sz="2400" smtClean="0">
                <a:solidFill>
                  <a:srgbClr val="0000FF"/>
                </a:solidFill>
              </a:rPr>
              <a:t>与噪声功率谱密度</a:t>
            </a:r>
            <a:r>
              <a:rPr lang="en-US" altLang="zh-CN" sz="2400" i="1" smtClean="0">
                <a:solidFill>
                  <a:srgbClr val="0000FF"/>
                </a:solidFill>
              </a:rPr>
              <a:t>n</a:t>
            </a:r>
            <a:r>
              <a:rPr lang="en-US" altLang="zh-CN" sz="2400" baseline="-25000" smtClean="0">
                <a:solidFill>
                  <a:srgbClr val="0000FF"/>
                </a:solidFill>
              </a:rPr>
              <a:t>0</a:t>
            </a:r>
            <a:r>
              <a:rPr lang="zh-CN" altLang="en-US" sz="2400" smtClean="0">
                <a:solidFill>
                  <a:srgbClr val="0000FF"/>
                </a:solidFill>
              </a:rPr>
              <a:t>之比</a:t>
            </a:r>
            <a:r>
              <a:rPr lang="zh-CN" altLang="en-US" sz="2400" smtClean="0"/>
              <a:t>，所以这种匹配滤波法对于任何一种数字信号波形都适用，不论是基带数字信号还是已调数字信号。例</a:t>
            </a:r>
            <a:r>
              <a:rPr lang="en-US" altLang="zh-CN" sz="2400" smtClean="0"/>
              <a:t>10.1</a:t>
            </a:r>
            <a:r>
              <a:rPr lang="zh-CN" altLang="en-US" sz="2400" smtClean="0"/>
              <a:t>中给出的是基带数字信号的例子；而例</a:t>
            </a:r>
            <a:r>
              <a:rPr lang="en-US" altLang="zh-CN" sz="2400" smtClean="0"/>
              <a:t>10.2</a:t>
            </a:r>
            <a:r>
              <a:rPr lang="zh-CN" altLang="en-US" sz="2400" smtClean="0"/>
              <a:t>中给出的信号则是已调数字信号的例子。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wipe(up)">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wipe(up)">
                                      <p:cBhvr>
                                        <p:cTn id="12" dur="500"/>
                                        <p:tgtEl>
                                          <p:spTgt spid="890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6249CE51-5A09-494D-96F9-04B9E32FB636}" type="slidenum">
              <a:rPr lang="en-US" altLang="zh-CN" sz="1400" b="0" smtClean="0">
                <a:latin typeface="Tahoma" pitchFamily="34" charset="0"/>
                <a:ea typeface="宋体" charset="-122"/>
              </a:rPr>
              <a:pPr eaLnBrk="1" hangingPunct="1">
                <a:spcBef>
                  <a:spcPct val="0"/>
                </a:spcBef>
                <a:buClrTx/>
                <a:buSzTx/>
                <a:buFontTx/>
                <a:buNone/>
              </a:pPr>
              <a:t>65</a:t>
            </a:fld>
            <a:endParaRPr lang="en-US" altLang="zh-CN" sz="1400" b="0" smtClean="0">
              <a:latin typeface="Tahoma" pitchFamily="34" charset="0"/>
              <a:ea typeface="宋体" charset="-122"/>
            </a:endParaRPr>
          </a:p>
        </p:txBody>
      </p:sp>
      <p:sp>
        <p:nvSpPr>
          <p:cNvPr id="90115" name="Rectangle 3"/>
          <p:cNvSpPr>
            <a:spLocks noGrp="1" noChangeArrowheads="1"/>
          </p:cNvSpPr>
          <p:nvPr>
            <p:ph type="body" idx="1"/>
          </p:nvPr>
        </p:nvSpPr>
        <p:spPr>
          <a:xfrm>
            <a:off x="476250" y="1179513"/>
            <a:ext cx="8667750" cy="5678487"/>
          </a:xfrm>
        </p:spPr>
        <p:txBody>
          <a:bodyPr/>
          <a:lstStyle/>
          <a:p>
            <a:pPr lvl="1" eaLnBrk="1" hangingPunct="1"/>
            <a:r>
              <a:rPr lang="zh-CN" altLang="en-US" smtClean="0">
                <a:solidFill>
                  <a:srgbClr val="0000FF"/>
                </a:solidFill>
              </a:rPr>
              <a:t>匹配滤波器的性能</a:t>
            </a:r>
          </a:p>
          <a:p>
            <a:pPr lvl="2" eaLnBrk="1" hangingPunct="1">
              <a:buFont typeface="Wingdings" pitchFamily="2" charset="2"/>
              <a:buNone/>
            </a:pPr>
            <a:r>
              <a:rPr lang="zh-CN" altLang="en-US" smtClean="0"/>
              <a:t>	</a:t>
            </a:r>
            <a:r>
              <a:rPr lang="zh-CN" altLang="en-US" sz="2200" b="1" smtClean="0">
                <a:solidFill>
                  <a:srgbClr val="C00000"/>
                </a:solidFill>
              </a:rPr>
              <a:t>用匹配滤波器得到的最大输出信噪比就等于最佳接收时理论上能达到的最高输出信噪比</a:t>
            </a:r>
            <a:r>
              <a:rPr lang="zh-CN" altLang="en-US" sz="2200" smtClean="0"/>
              <a:t>。证明如下：</a:t>
            </a:r>
          </a:p>
          <a:p>
            <a:pPr lvl="2" eaLnBrk="1" hangingPunct="1">
              <a:buFont typeface="Wingdings" pitchFamily="2" charset="2"/>
              <a:buNone/>
            </a:pPr>
            <a:r>
              <a:rPr lang="zh-CN" altLang="en-US" sz="2200" smtClean="0"/>
              <a:t>	匹配滤波器输出电压的波形 </a:t>
            </a:r>
            <a:r>
              <a:rPr lang="en-US" altLang="zh-CN" sz="2200" i="1" smtClean="0"/>
              <a:t>y(t)</a:t>
            </a:r>
            <a:r>
              <a:rPr lang="en-US" altLang="zh-CN" sz="2200" smtClean="0"/>
              <a:t> </a:t>
            </a:r>
            <a:r>
              <a:rPr lang="zh-CN" altLang="en-US" sz="2200" smtClean="0"/>
              <a:t>可以写成</a:t>
            </a:r>
          </a:p>
          <a:p>
            <a:pPr lvl="2" eaLnBrk="1" hangingPunct="1">
              <a:buFont typeface="Wingdings" pitchFamily="2" charset="2"/>
              <a:buNone/>
            </a:pPr>
            <a:endParaRPr lang="zh-CN" altLang="en-US" sz="2200" smtClean="0"/>
          </a:p>
          <a:p>
            <a:pPr lvl="2" eaLnBrk="1" hangingPunct="1">
              <a:lnSpc>
                <a:spcPct val="170000"/>
              </a:lnSpc>
              <a:buFont typeface="Wingdings" pitchFamily="2" charset="2"/>
              <a:buNone/>
            </a:pPr>
            <a:r>
              <a:rPr lang="zh-CN" altLang="en-US" sz="2200" smtClean="0"/>
              <a:t>	</a:t>
            </a:r>
            <a:r>
              <a:rPr lang="zh-CN" altLang="en-US" smtClean="0"/>
              <a:t>在抽样时刻</a:t>
            </a:r>
            <a:r>
              <a:rPr lang="en-US" altLang="zh-CN" i="1" smtClean="0"/>
              <a:t>T</a:t>
            </a:r>
            <a:r>
              <a:rPr lang="en-US" altLang="zh-CN" i="1" baseline="-25000" smtClean="0"/>
              <a:t>s</a:t>
            </a:r>
            <a:r>
              <a:rPr lang="zh-CN" altLang="en-US" smtClean="0"/>
              <a:t>，输出电压等于</a:t>
            </a:r>
          </a:p>
          <a:p>
            <a:pPr lvl="2" eaLnBrk="1" hangingPunct="1">
              <a:lnSpc>
                <a:spcPct val="170000"/>
              </a:lnSpc>
              <a:buFont typeface="Wingdings" pitchFamily="2" charset="2"/>
              <a:buNone/>
            </a:pPr>
            <a:endParaRPr lang="zh-CN" altLang="en-US" smtClean="0"/>
          </a:p>
          <a:p>
            <a:pPr lvl="2" eaLnBrk="1" hangingPunct="1">
              <a:buFont typeface="Wingdings" pitchFamily="2" charset="2"/>
              <a:buNone/>
            </a:pPr>
            <a:r>
              <a:rPr lang="zh-CN" altLang="en-US" smtClean="0"/>
              <a:t>	</a:t>
            </a:r>
            <a:r>
              <a:rPr lang="zh-CN" altLang="en-US" sz="2200" smtClean="0"/>
              <a:t>式中的</a:t>
            </a:r>
            <a:r>
              <a:rPr lang="en-US" altLang="zh-CN" sz="2200" i="1" smtClean="0"/>
              <a:t>k</a:t>
            </a:r>
            <a:r>
              <a:rPr lang="zh-CN" altLang="en-US" sz="2200" smtClean="0"/>
              <a:t>是任意常数，通常令</a:t>
            </a:r>
            <a:r>
              <a:rPr lang="en-US" altLang="zh-CN" sz="2200" i="1" smtClean="0"/>
              <a:t>k </a:t>
            </a:r>
            <a:r>
              <a:rPr lang="en-US" altLang="zh-CN" sz="2200" smtClean="0"/>
              <a:t>= 1</a:t>
            </a:r>
            <a:r>
              <a:rPr lang="zh-CN" altLang="en-US" sz="2200" smtClean="0"/>
              <a:t>。</a:t>
            </a:r>
          </a:p>
          <a:p>
            <a:pPr lvl="2" eaLnBrk="1" hangingPunct="1">
              <a:buFont typeface="Wingdings" pitchFamily="2" charset="2"/>
              <a:buNone/>
            </a:pPr>
            <a:r>
              <a:rPr lang="en-US" altLang="zh-CN" sz="2200" smtClean="0"/>
              <a:t>	</a:t>
            </a:r>
            <a:r>
              <a:rPr lang="zh-CN" altLang="en-US" sz="2200" smtClean="0"/>
              <a:t>可以看出，上式中的积分是相关运算，即将输入</a:t>
            </a:r>
            <a:r>
              <a:rPr lang="en-US" altLang="zh-CN" sz="2200" i="1" smtClean="0"/>
              <a:t>r</a:t>
            </a:r>
            <a:r>
              <a:rPr lang="en-US" altLang="zh-CN" sz="2200" smtClean="0"/>
              <a:t>(</a:t>
            </a:r>
            <a:r>
              <a:rPr lang="en-US" altLang="zh-CN" sz="2200" i="1" smtClean="0"/>
              <a:t>t</a:t>
            </a:r>
            <a:r>
              <a:rPr lang="en-US" altLang="zh-CN" sz="2200" smtClean="0"/>
              <a:t>)</a:t>
            </a:r>
            <a:r>
              <a:rPr lang="zh-CN" altLang="en-US" sz="2200" smtClean="0"/>
              <a:t>与</a:t>
            </a:r>
            <a:r>
              <a:rPr lang="en-US" altLang="zh-CN" sz="2200" i="1" smtClean="0"/>
              <a:t>s(t)</a:t>
            </a:r>
            <a:r>
              <a:rPr lang="zh-CN" altLang="en-US" sz="2200" smtClean="0"/>
              <a:t>作相关运算，而后者是和匹配滤波器匹配的信号。它表示只有输入电压</a:t>
            </a:r>
            <a:r>
              <a:rPr lang="en-US" altLang="zh-CN" sz="2200" i="1" smtClean="0"/>
              <a:t>r</a:t>
            </a:r>
            <a:r>
              <a:rPr lang="en-US" altLang="zh-CN" sz="2200" smtClean="0"/>
              <a:t>(</a:t>
            </a:r>
            <a:r>
              <a:rPr lang="en-US" altLang="zh-CN" sz="2200" i="1" smtClean="0"/>
              <a:t>t</a:t>
            </a:r>
            <a:r>
              <a:rPr lang="en-US" altLang="zh-CN" sz="2200" smtClean="0"/>
              <a:t>)</a:t>
            </a:r>
            <a:r>
              <a:rPr lang="en-US" altLang="zh-CN" sz="2200" i="1" smtClean="0"/>
              <a:t> = s</a:t>
            </a:r>
            <a:r>
              <a:rPr lang="en-US" altLang="zh-CN" sz="2200" smtClean="0"/>
              <a:t>(</a:t>
            </a:r>
            <a:r>
              <a:rPr lang="en-US" altLang="zh-CN" sz="2200" i="1" smtClean="0"/>
              <a:t>t</a:t>
            </a:r>
            <a:r>
              <a:rPr lang="en-US" altLang="zh-CN" sz="2200" smtClean="0"/>
              <a:t>) + </a:t>
            </a:r>
            <a:r>
              <a:rPr lang="en-US" altLang="zh-CN" sz="2200" i="1" smtClean="0"/>
              <a:t>n</a:t>
            </a:r>
            <a:r>
              <a:rPr lang="en-US" altLang="zh-CN" sz="2200" smtClean="0"/>
              <a:t>(</a:t>
            </a:r>
            <a:r>
              <a:rPr lang="en-US" altLang="zh-CN" sz="2200" i="1" smtClean="0"/>
              <a:t>t</a:t>
            </a:r>
            <a:r>
              <a:rPr lang="en-US" altLang="zh-CN" sz="2200" smtClean="0"/>
              <a:t>)</a:t>
            </a:r>
            <a:r>
              <a:rPr lang="zh-CN" altLang="en-US" sz="2200" smtClean="0"/>
              <a:t>时，在时刻</a:t>
            </a:r>
            <a:r>
              <a:rPr lang="en-US" altLang="zh-CN" sz="2200" i="1" smtClean="0"/>
              <a:t>t = T</a:t>
            </a:r>
            <a:r>
              <a:rPr lang="en-US" altLang="zh-CN" sz="2200" i="1" baseline="-25000" smtClean="0"/>
              <a:t>s</a:t>
            </a:r>
            <a:r>
              <a:rPr lang="zh-CN" altLang="en-US" sz="2200" smtClean="0"/>
              <a:t>才有最大的输出信噪比。</a:t>
            </a:r>
          </a:p>
        </p:txBody>
      </p:sp>
      <p:sp>
        <p:nvSpPr>
          <p:cNvPr id="71685" name="Rectangle 5"/>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90116" name="Object 4"/>
          <p:cNvGraphicFramePr>
            <a:graphicFrameLocks noChangeAspect="1"/>
          </p:cNvGraphicFramePr>
          <p:nvPr/>
        </p:nvGraphicFramePr>
        <p:xfrm>
          <a:off x="2636838" y="2798763"/>
          <a:ext cx="3735387" cy="687387"/>
        </p:xfrm>
        <a:graphic>
          <a:graphicData uri="http://schemas.openxmlformats.org/presentationml/2006/ole">
            <mc:AlternateContent xmlns:mc="http://schemas.openxmlformats.org/markup-compatibility/2006">
              <mc:Choice xmlns:v="urn:schemas-microsoft-com:vml" Requires="v">
                <p:oleObj spid="_x0000_s71733" name="公式" r:id="rId3" imgW="1916868" imgH="355446" progId="Equation.3">
                  <p:embed/>
                </p:oleObj>
              </mc:Choice>
              <mc:Fallback>
                <p:oleObj name="公式" r:id="rId3" imgW="1916868" imgH="35544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838" y="2798763"/>
                        <a:ext cx="3735387"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87" name="Rectangle 7"/>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90118" name="Object 6"/>
          <p:cNvGraphicFramePr>
            <a:graphicFrameLocks noChangeAspect="1"/>
          </p:cNvGraphicFramePr>
          <p:nvPr/>
        </p:nvGraphicFramePr>
        <p:xfrm>
          <a:off x="2592388" y="3968750"/>
          <a:ext cx="2835275" cy="649288"/>
        </p:xfrm>
        <a:graphic>
          <a:graphicData uri="http://schemas.openxmlformats.org/presentationml/2006/ole">
            <mc:AlternateContent xmlns:mc="http://schemas.openxmlformats.org/markup-compatibility/2006">
              <mc:Choice xmlns:v="urn:schemas-microsoft-com:vml" Requires="v">
                <p:oleObj spid="_x0000_s71734" name="公式" r:id="rId5" imgW="1459866" imgH="330057" progId="Equation.3">
                  <p:embed/>
                </p:oleObj>
              </mc:Choice>
              <mc:Fallback>
                <p:oleObj name="公式" r:id="rId5" imgW="1459866" imgH="330057"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388" y="3968750"/>
                        <a:ext cx="28352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animEffect transition="in" filter="wipe(up)">
                                      <p:cBhvr>
                                        <p:cTn id="7" dur="500"/>
                                        <p:tgtEl>
                                          <p:spTgt spid="901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0115">
                                            <p:txEl>
                                              <p:pRg st="2" end="2"/>
                                            </p:txEl>
                                          </p:spTgt>
                                        </p:tgtEl>
                                        <p:attrNameLst>
                                          <p:attrName>style.visibility</p:attrName>
                                        </p:attrNameLst>
                                      </p:cBhvr>
                                      <p:to>
                                        <p:strVal val="visible"/>
                                      </p:to>
                                    </p:set>
                                    <p:animEffect transition="in" filter="wipe(up)">
                                      <p:cBhvr>
                                        <p:cTn id="12" dur="500"/>
                                        <p:tgtEl>
                                          <p:spTgt spid="90115">
                                            <p:txEl>
                                              <p:pRg st="2" end="2"/>
                                            </p:txEl>
                                          </p:spTgt>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90116"/>
                                        </p:tgtEl>
                                        <p:attrNameLst>
                                          <p:attrName>style.visibility</p:attrName>
                                        </p:attrNameLst>
                                      </p:cBhvr>
                                      <p:to>
                                        <p:strVal val="visible"/>
                                      </p:to>
                                    </p:set>
                                    <p:animEffect transition="in" filter="wipe(up)">
                                      <p:cBhvr>
                                        <p:cTn id="16" dur="500"/>
                                        <p:tgtEl>
                                          <p:spTgt spid="901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90115">
                                            <p:txEl>
                                              <p:pRg st="4" end="4"/>
                                            </p:txEl>
                                          </p:spTgt>
                                        </p:tgtEl>
                                        <p:attrNameLst>
                                          <p:attrName>style.visibility</p:attrName>
                                        </p:attrNameLst>
                                      </p:cBhvr>
                                      <p:to>
                                        <p:strVal val="visible"/>
                                      </p:to>
                                    </p:set>
                                    <p:animEffect transition="in" filter="wipe(up)">
                                      <p:cBhvr>
                                        <p:cTn id="21" dur="500"/>
                                        <p:tgtEl>
                                          <p:spTgt spid="90115">
                                            <p:txEl>
                                              <p:pRg st="4" end="4"/>
                                            </p:txEl>
                                          </p:spTgt>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90118"/>
                                        </p:tgtEl>
                                        <p:attrNameLst>
                                          <p:attrName>style.visibility</p:attrName>
                                        </p:attrNameLst>
                                      </p:cBhvr>
                                      <p:to>
                                        <p:strVal val="visible"/>
                                      </p:to>
                                    </p:set>
                                    <p:animEffect transition="in" filter="wipe(up)">
                                      <p:cBhvr>
                                        <p:cTn id="25" dur="500"/>
                                        <p:tgtEl>
                                          <p:spTgt spid="90118"/>
                                        </p:tgtEl>
                                      </p:cBhvr>
                                    </p:animEffect>
                                  </p:childTnLst>
                                </p:cTn>
                              </p:par>
                            </p:childTnLst>
                          </p:cTn>
                        </p:par>
                        <p:par>
                          <p:cTn id="26" fill="hold" nodeType="afterGroup">
                            <p:stCondLst>
                              <p:cond delay="1000"/>
                            </p:stCondLst>
                            <p:childTnLst>
                              <p:par>
                                <p:cTn id="27" presetID="22" presetClass="entr" presetSubtype="1" fill="hold" nodeType="afterEffect">
                                  <p:stCondLst>
                                    <p:cond delay="0"/>
                                  </p:stCondLst>
                                  <p:childTnLst>
                                    <p:set>
                                      <p:cBhvr>
                                        <p:cTn id="28" dur="1" fill="hold">
                                          <p:stCondLst>
                                            <p:cond delay="0"/>
                                          </p:stCondLst>
                                        </p:cTn>
                                        <p:tgtEl>
                                          <p:spTgt spid="90115">
                                            <p:txEl>
                                              <p:pRg st="6" end="6"/>
                                            </p:txEl>
                                          </p:spTgt>
                                        </p:tgtEl>
                                        <p:attrNameLst>
                                          <p:attrName>style.visibility</p:attrName>
                                        </p:attrNameLst>
                                      </p:cBhvr>
                                      <p:to>
                                        <p:strVal val="visible"/>
                                      </p:to>
                                    </p:set>
                                    <p:animEffect transition="in" filter="wipe(up)">
                                      <p:cBhvr>
                                        <p:cTn id="29" dur="500"/>
                                        <p:tgtEl>
                                          <p:spTgt spid="90115">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90115">
                                            <p:txEl>
                                              <p:pRg st="7" end="7"/>
                                            </p:txEl>
                                          </p:spTgt>
                                        </p:tgtEl>
                                        <p:attrNameLst>
                                          <p:attrName>style.visibility</p:attrName>
                                        </p:attrNameLst>
                                      </p:cBhvr>
                                      <p:to>
                                        <p:strVal val="visible"/>
                                      </p:to>
                                    </p:set>
                                    <p:animEffect transition="in" filter="wipe(up)">
                                      <p:cBhvr>
                                        <p:cTn id="34" dur="500"/>
                                        <p:tgtEl>
                                          <p:spTgt spid="901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82125DC9-24BD-4412-9568-066E406FEE18}" type="slidenum">
              <a:rPr lang="en-US" altLang="zh-CN" sz="1400" b="0" smtClean="0">
                <a:latin typeface="Tahoma" pitchFamily="34" charset="0"/>
                <a:ea typeface="宋体" charset="-122"/>
              </a:rPr>
              <a:pPr eaLnBrk="1" hangingPunct="1">
                <a:spcBef>
                  <a:spcPct val="0"/>
                </a:spcBef>
                <a:buClrTx/>
                <a:buSzTx/>
                <a:buFontTx/>
                <a:buNone/>
              </a:pPr>
              <a:t>66</a:t>
            </a:fld>
            <a:endParaRPr lang="en-US" altLang="zh-CN" sz="1400" b="0" smtClean="0">
              <a:latin typeface="Tahoma" pitchFamily="34" charset="0"/>
              <a:ea typeface="宋体" charset="-122"/>
            </a:endParaRPr>
          </a:p>
        </p:txBody>
      </p:sp>
      <p:sp>
        <p:nvSpPr>
          <p:cNvPr id="72708"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en-US" altLang="zh-CN" smtClean="0"/>
              <a:t>	</a:t>
            </a:r>
            <a:r>
              <a:rPr lang="zh-CN" altLang="en-US" smtClean="0"/>
              <a:t>用上述相关运算代替上图中的匹配滤波器得到如下图所示的相关接收法方框图。</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a:t>
            </a:r>
          </a:p>
          <a:p>
            <a:pPr lvl="3" eaLnBrk="1" hangingPunct="1">
              <a:buFont typeface="Wingdings" pitchFamily="2" charset="2"/>
              <a:buNone/>
            </a:pPr>
            <a:r>
              <a:rPr lang="zh-CN" altLang="en-US" smtClean="0"/>
              <a:t>	</a:t>
            </a:r>
            <a:r>
              <a:rPr lang="zh-CN" altLang="en-US" b="1" smtClean="0">
                <a:solidFill>
                  <a:srgbClr val="C00000"/>
                </a:solidFill>
              </a:rPr>
              <a:t>匹配滤波法和相关接收法完全等效，都是最佳接收方法。</a:t>
            </a:r>
            <a:r>
              <a:rPr lang="zh-CN" altLang="en-US" smtClean="0"/>
              <a:t> </a:t>
            </a:r>
          </a:p>
        </p:txBody>
      </p:sp>
      <p:grpSp>
        <p:nvGrpSpPr>
          <p:cNvPr id="72709" name="Group 5"/>
          <p:cNvGrpSpPr>
            <a:grpSpLocks/>
          </p:cNvGrpSpPr>
          <p:nvPr/>
        </p:nvGrpSpPr>
        <p:grpSpPr bwMode="auto">
          <a:xfrm>
            <a:off x="1241425" y="1943100"/>
            <a:ext cx="7902575" cy="2498725"/>
            <a:chOff x="2246" y="5691"/>
            <a:chExt cx="7894" cy="2421"/>
          </a:xfrm>
        </p:grpSpPr>
        <p:grpSp>
          <p:nvGrpSpPr>
            <p:cNvPr id="72710" name="Group 6"/>
            <p:cNvGrpSpPr>
              <a:grpSpLocks/>
            </p:cNvGrpSpPr>
            <p:nvPr/>
          </p:nvGrpSpPr>
          <p:grpSpPr bwMode="auto">
            <a:xfrm>
              <a:off x="2246" y="5691"/>
              <a:ext cx="7456" cy="2421"/>
              <a:chOff x="2246" y="5691"/>
              <a:chExt cx="7456" cy="2421"/>
            </a:xfrm>
          </p:grpSpPr>
          <p:grpSp>
            <p:nvGrpSpPr>
              <p:cNvPr id="72712" name="Group 7"/>
              <p:cNvGrpSpPr>
                <a:grpSpLocks/>
              </p:cNvGrpSpPr>
              <p:nvPr/>
            </p:nvGrpSpPr>
            <p:grpSpPr bwMode="auto">
              <a:xfrm>
                <a:off x="5358" y="5697"/>
                <a:ext cx="1080" cy="1716"/>
                <a:chOff x="5358" y="5697"/>
                <a:chExt cx="1080" cy="1716"/>
              </a:xfrm>
            </p:grpSpPr>
            <p:sp>
              <p:nvSpPr>
                <p:cNvPr id="72746" name="Text Box 8"/>
                <p:cNvSpPr txBox="1">
                  <a:spLocks noChangeArrowheads="1"/>
                </p:cNvSpPr>
                <p:nvPr/>
              </p:nvSpPr>
              <p:spPr bwMode="auto">
                <a:xfrm>
                  <a:off x="5358" y="5697"/>
                  <a:ext cx="1080" cy="468"/>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2000" b="0">
                      <a:ea typeface="宋体" charset="-122"/>
                    </a:rPr>
                    <a:t>积分</a:t>
                  </a:r>
                  <a:endParaRPr lang="zh-CN" altLang="en-US" sz="3600" b="0">
                    <a:latin typeface="Tahoma" pitchFamily="34" charset="0"/>
                    <a:ea typeface="宋体" charset="-122"/>
                  </a:endParaRPr>
                </a:p>
              </p:txBody>
            </p:sp>
            <p:sp>
              <p:nvSpPr>
                <p:cNvPr id="72747" name="Text Box 9"/>
                <p:cNvSpPr txBox="1">
                  <a:spLocks noChangeArrowheads="1"/>
                </p:cNvSpPr>
                <p:nvPr/>
              </p:nvSpPr>
              <p:spPr bwMode="auto">
                <a:xfrm>
                  <a:off x="5358" y="6945"/>
                  <a:ext cx="1080" cy="468"/>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2000" b="0">
                      <a:ea typeface="宋体" charset="-122"/>
                    </a:rPr>
                    <a:t>积分</a:t>
                  </a:r>
                  <a:endParaRPr lang="zh-CN" altLang="en-US" sz="3600" b="0">
                    <a:latin typeface="Tahoma" pitchFamily="34" charset="0"/>
                    <a:ea typeface="宋体" charset="-122"/>
                  </a:endParaRPr>
                </a:p>
              </p:txBody>
            </p:sp>
          </p:grpSp>
          <p:grpSp>
            <p:nvGrpSpPr>
              <p:cNvPr id="72713" name="Group 10"/>
              <p:cNvGrpSpPr>
                <a:grpSpLocks/>
              </p:cNvGrpSpPr>
              <p:nvPr/>
            </p:nvGrpSpPr>
            <p:grpSpPr bwMode="auto">
              <a:xfrm>
                <a:off x="2246" y="5691"/>
                <a:ext cx="7456" cy="2421"/>
                <a:chOff x="2246" y="5691"/>
                <a:chExt cx="7456" cy="2421"/>
              </a:xfrm>
            </p:grpSpPr>
            <p:grpSp>
              <p:nvGrpSpPr>
                <p:cNvPr id="72714" name="Group 11"/>
                <p:cNvGrpSpPr>
                  <a:grpSpLocks/>
                </p:cNvGrpSpPr>
                <p:nvPr/>
              </p:nvGrpSpPr>
              <p:grpSpPr bwMode="auto">
                <a:xfrm>
                  <a:off x="2456" y="5691"/>
                  <a:ext cx="2918" cy="2421"/>
                  <a:chOff x="2456" y="5691"/>
                  <a:chExt cx="2918" cy="2421"/>
                </a:xfrm>
              </p:grpSpPr>
              <p:sp>
                <p:nvSpPr>
                  <p:cNvPr id="72732" name="Line 12"/>
                  <p:cNvSpPr>
                    <a:spLocks noChangeShapeType="1"/>
                  </p:cNvSpPr>
                  <p:nvPr/>
                </p:nvSpPr>
                <p:spPr bwMode="auto">
                  <a:xfrm flipV="1">
                    <a:off x="3208" y="5913"/>
                    <a:ext cx="0" cy="12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733" name="Line 13"/>
                  <p:cNvSpPr>
                    <a:spLocks noChangeShapeType="1"/>
                  </p:cNvSpPr>
                  <p:nvPr/>
                </p:nvSpPr>
                <p:spPr bwMode="auto">
                  <a:xfrm flipH="1">
                    <a:off x="2456" y="6507"/>
                    <a:ext cx="72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grpSp>
                <p:nvGrpSpPr>
                  <p:cNvPr id="72734" name="Group 14"/>
                  <p:cNvGrpSpPr>
                    <a:grpSpLocks/>
                  </p:cNvGrpSpPr>
                  <p:nvPr/>
                </p:nvGrpSpPr>
                <p:grpSpPr bwMode="auto">
                  <a:xfrm>
                    <a:off x="3214" y="5691"/>
                    <a:ext cx="2160" cy="1158"/>
                    <a:chOff x="3198" y="5631"/>
                    <a:chExt cx="2160" cy="1158"/>
                  </a:xfrm>
                </p:grpSpPr>
                <p:sp>
                  <p:nvSpPr>
                    <p:cNvPr id="72741" name="Line 15"/>
                    <p:cNvSpPr>
                      <a:spLocks noChangeShapeType="1"/>
                    </p:cNvSpPr>
                    <p:nvPr/>
                  </p:nvSpPr>
                  <p:spPr bwMode="auto">
                    <a:xfrm flipH="1">
                      <a:off x="4308" y="6060"/>
                      <a:ext cx="0" cy="342"/>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72742" name="Line 16"/>
                    <p:cNvSpPr>
                      <a:spLocks noChangeShapeType="1"/>
                    </p:cNvSpPr>
                    <p:nvPr/>
                  </p:nvSpPr>
                  <p:spPr bwMode="auto">
                    <a:xfrm>
                      <a:off x="3198" y="5853"/>
                      <a:ext cx="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743" name="Line 17"/>
                    <p:cNvSpPr>
                      <a:spLocks noChangeShapeType="1"/>
                    </p:cNvSpPr>
                    <p:nvPr/>
                  </p:nvSpPr>
                  <p:spPr bwMode="auto">
                    <a:xfrm>
                      <a:off x="4548" y="5853"/>
                      <a:ext cx="8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744" name="Text Box 18"/>
                    <p:cNvSpPr txBox="1">
                      <a:spLocks noChangeArrowheads="1"/>
                    </p:cNvSpPr>
                    <p:nvPr/>
                  </p:nvSpPr>
                  <p:spPr bwMode="auto">
                    <a:xfrm>
                      <a:off x="3918" y="6321"/>
                      <a:ext cx="72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s</a:t>
                      </a:r>
                      <a:r>
                        <a:rPr lang="en-US" altLang="zh-CN" sz="2000" b="0" baseline="-25000">
                          <a:ea typeface="宋体" charset="-122"/>
                        </a:rPr>
                        <a:t>1</a:t>
                      </a:r>
                      <a:r>
                        <a:rPr lang="en-US" altLang="zh-CN" sz="2000" b="0">
                          <a:ea typeface="宋体" charset="-122"/>
                        </a:rPr>
                        <a:t>(</a:t>
                      </a:r>
                      <a:r>
                        <a:rPr lang="en-US" altLang="zh-CN" sz="2000" b="0" i="1">
                          <a:ea typeface="宋体" charset="-122"/>
                        </a:rPr>
                        <a:t>t</a:t>
                      </a:r>
                      <a:r>
                        <a:rPr lang="en-US" altLang="zh-CN" sz="2000" b="0">
                          <a:ea typeface="宋体" charset="-122"/>
                        </a:rPr>
                        <a:t>)</a:t>
                      </a:r>
                      <a:endParaRPr lang="en-US" altLang="zh-CN" sz="3600" b="0">
                        <a:latin typeface="Tahoma" pitchFamily="34" charset="0"/>
                        <a:ea typeface="宋体" charset="-122"/>
                      </a:endParaRPr>
                    </a:p>
                  </p:txBody>
                </p:sp>
                <p:sp>
                  <p:nvSpPr>
                    <p:cNvPr id="72745" name="AutoShape 19"/>
                    <p:cNvSpPr>
                      <a:spLocks noChangeArrowheads="1"/>
                    </p:cNvSpPr>
                    <p:nvPr/>
                  </p:nvSpPr>
                  <p:spPr bwMode="auto">
                    <a:xfrm>
                      <a:off x="4080" y="5631"/>
                      <a:ext cx="452" cy="420"/>
                    </a:xfrm>
                    <a:prstGeom prst="flowChartSummingJunction">
                      <a:avLst/>
                    </a:prstGeom>
                    <a:solidFill>
                      <a:srgbClr val="FFFFFF"/>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grpSp>
                <p:nvGrpSpPr>
                  <p:cNvPr id="72735" name="Group 20"/>
                  <p:cNvGrpSpPr>
                    <a:grpSpLocks/>
                  </p:cNvGrpSpPr>
                  <p:nvPr/>
                </p:nvGrpSpPr>
                <p:grpSpPr bwMode="auto">
                  <a:xfrm>
                    <a:off x="3198" y="6996"/>
                    <a:ext cx="2160" cy="1116"/>
                    <a:chOff x="3198" y="7056"/>
                    <a:chExt cx="2160" cy="1116"/>
                  </a:xfrm>
                </p:grpSpPr>
                <p:sp>
                  <p:nvSpPr>
                    <p:cNvPr id="72736" name="Line 21"/>
                    <p:cNvSpPr>
                      <a:spLocks noChangeShapeType="1"/>
                    </p:cNvSpPr>
                    <p:nvPr/>
                  </p:nvSpPr>
                  <p:spPr bwMode="auto">
                    <a:xfrm>
                      <a:off x="4294" y="7503"/>
                      <a:ext cx="0" cy="312"/>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72737" name="Line 22"/>
                    <p:cNvSpPr>
                      <a:spLocks noChangeShapeType="1"/>
                    </p:cNvSpPr>
                    <p:nvPr/>
                  </p:nvSpPr>
                  <p:spPr bwMode="auto">
                    <a:xfrm>
                      <a:off x="3198" y="7257"/>
                      <a:ext cx="88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738" name="Line 23"/>
                    <p:cNvSpPr>
                      <a:spLocks noChangeShapeType="1"/>
                    </p:cNvSpPr>
                    <p:nvPr/>
                  </p:nvSpPr>
                  <p:spPr bwMode="auto">
                    <a:xfrm>
                      <a:off x="4534" y="7257"/>
                      <a:ext cx="82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739" name="Text Box 24"/>
                    <p:cNvSpPr txBox="1">
                      <a:spLocks noChangeArrowheads="1"/>
                    </p:cNvSpPr>
                    <p:nvPr/>
                  </p:nvSpPr>
                  <p:spPr bwMode="auto">
                    <a:xfrm>
                      <a:off x="3918" y="7704"/>
                      <a:ext cx="72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s</a:t>
                      </a:r>
                      <a:r>
                        <a:rPr lang="en-US" altLang="zh-CN" sz="2000" b="0" baseline="-25000">
                          <a:ea typeface="宋体" charset="-122"/>
                        </a:rPr>
                        <a:t>0</a:t>
                      </a:r>
                      <a:r>
                        <a:rPr lang="en-US" altLang="zh-CN" sz="2000" b="0">
                          <a:ea typeface="宋体" charset="-122"/>
                        </a:rPr>
                        <a:t>(</a:t>
                      </a:r>
                      <a:r>
                        <a:rPr lang="en-US" altLang="zh-CN" sz="2000" b="0" i="1">
                          <a:ea typeface="宋体" charset="-122"/>
                        </a:rPr>
                        <a:t>t</a:t>
                      </a:r>
                      <a:r>
                        <a:rPr lang="en-US" altLang="zh-CN" sz="2000" b="0">
                          <a:ea typeface="宋体" charset="-122"/>
                        </a:rPr>
                        <a:t>)</a:t>
                      </a:r>
                      <a:endParaRPr lang="en-US" altLang="zh-CN" sz="3600" b="0">
                        <a:latin typeface="Tahoma" pitchFamily="34" charset="0"/>
                        <a:ea typeface="宋体" charset="-122"/>
                      </a:endParaRPr>
                    </a:p>
                  </p:txBody>
                </p:sp>
                <p:sp>
                  <p:nvSpPr>
                    <p:cNvPr id="72740" name="AutoShape 25"/>
                    <p:cNvSpPr>
                      <a:spLocks noChangeArrowheads="1"/>
                    </p:cNvSpPr>
                    <p:nvPr/>
                  </p:nvSpPr>
                  <p:spPr bwMode="auto">
                    <a:xfrm>
                      <a:off x="4080" y="7056"/>
                      <a:ext cx="452" cy="420"/>
                    </a:xfrm>
                    <a:prstGeom prst="flowChartSummingJunction">
                      <a:avLst/>
                    </a:prstGeom>
                    <a:solidFill>
                      <a:srgbClr val="FFFFFF"/>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grpSp>
            <p:grpSp>
              <p:nvGrpSpPr>
                <p:cNvPr id="72715" name="Group 26"/>
                <p:cNvGrpSpPr>
                  <a:grpSpLocks/>
                </p:cNvGrpSpPr>
                <p:nvPr/>
              </p:nvGrpSpPr>
              <p:grpSpPr bwMode="auto">
                <a:xfrm>
                  <a:off x="2246" y="5727"/>
                  <a:ext cx="7456" cy="2184"/>
                  <a:chOff x="2246" y="5727"/>
                  <a:chExt cx="7456" cy="2184"/>
                </a:xfrm>
              </p:grpSpPr>
              <p:grpSp>
                <p:nvGrpSpPr>
                  <p:cNvPr id="72716" name="Group 27"/>
                  <p:cNvGrpSpPr>
                    <a:grpSpLocks/>
                  </p:cNvGrpSpPr>
                  <p:nvPr/>
                </p:nvGrpSpPr>
                <p:grpSpPr bwMode="auto">
                  <a:xfrm>
                    <a:off x="6462" y="5727"/>
                    <a:ext cx="3240" cy="2184"/>
                    <a:chOff x="5562" y="5652"/>
                    <a:chExt cx="3240" cy="2184"/>
                  </a:xfrm>
                </p:grpSpPr>
                <p:sp>
                  <p:nvSpPr>
                    <p:cNvPr id="72718" name="Text Box 28"/>
                    <p:cNvSpPr txBox="1">
                      <a:spLocks noChangeArrowheads="1"/>
                    </p:cNvSpPr>
                    <p:nvPr/>
                  </p:nvSpPr>
                  <p:spPr bwMode="auto">
                    <a:xfrm>
                      <a:off x="6102" y="5652"/>
                      <a:ext cx="900" cy="468"/>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2000" b="0">
                          <a:ea typeface="宋体" charset="-122"/>
                        </a:rPr>
                        <a:t>抽样</a:t>
                      </a:r>
                      <a:endParaRPr lang="zh-CN" altLang="en-US" sz="3600" b="0">
                        <a:latin typeface="Tahoma" pitchFamily="34" charset="0"/>
                        <a:ea typeface="宋体" charset="-122"/>
                      </a:endParaRPr>
                    </a:p>
                  </p:txBody>
                </p:sp>
                <p:sp>
                  <p:nvSpPr>
                    <p:cNvPr id="72719" name="Text Box 29"/>
                    <p:cNvSpPr txBox="1">
                      <a:spLocks noChangeArrowheads="1"/>
                    </p:cNvSpPr>
                    <p:nvPr/>
                  </p:nvSpPr>
                  <p:spPr bwMode="auto">
                    <a:xfrm>
                      <a:off x="7362" y="6120"/>
                      <a:ext cx="900" cy="624"/>
                    </a:xfrm>
                    <a:prstGeom prst="rect">
                      <a:avLst/>
                    </a:prstGeom>
                    <a:solidFill>
                      <a:srgbClr val="FFFFFF"/>
                    </a:solidFill>
                    <a:ln w="9525">
                      <a:solidFill>
                        <a:srgbClr val="000000"/>
                      </a:solidFill>
                      <a:miter lim="800000"/>
                      <a:headEnd/>
                      <a:tailEnd/>
                    </a:ln>
                  </p:spPr>
                  <p:txBody>
                    <a:bodyPr tIns="0" bIns="10800"/>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2000" b="0" baseline="-25000">
                          <a:ea typeface="宋体" charset="-122"/>
                        </a:rPr>
                        <a:t>比较</a:t>
                      </a:r>
                    </a:p>
                    <a:p>
                      <a:pPr algn="ctr" eaLnBrk="1" hangingPunct="1">
                        <a:spcBef>
                          <a:spcPct val="0"/>
                        </a:spcBef>
                        <a:buClrTx/>
                        <a:buSzTx/>
                        <a:buFontTx/>
                        <a:buNone/>
                      </a:pPr>
                      <a:r>
                        <a:rPr lang="zh-CN" altLang="en-US" sz="2000" b="0" baseline="-25000">
                          <a:ea typeface="宋体" charset="-122"/>
                        </a:rPr>
                        <a:t>判决</a:t>
                      </a:r>
                      <a:endParaRPr lang="zh-CN" altLang="en-US" sz="3600" b="0">
                        <a:latin typeface="Tahoma" pitchFamily="34" charset="0"/>
                        <a:ea typeface="宋体" charset="-122"/>
                      </a:endParaRPr>
                    </a:p>
                  </p:txBody>
                </p:sp>
                <p:sp>
                  <p:nvSpPr>
                    <p:cNvPr id="72720" name="Text Box 30"/>
                    <p:cNvSpPr txBox="1">
                      <a:spLocks noChangeArrowheads="1"/>
                    </p:cNvSpPr>
                    <p:nvPr/>
                  </p:nvSpPr>
                  <p:spPr bwMode="auto">
                    <a:xfrm>
                      <a:off x="6102" y="6744"/>
                      <a:ext cx="900" cy="468"/>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2000" b="0">
                          <a:ea typeface="宋体" charset="-122"/>
                        </a:rPr>
                        <a:t>抽样</a:t>
                      </a:r>
                      <a:endParaRPr lang="zh-CN" altLang="en-US" sz="3600" b="0">
                        <a:latin typeface="Tahoma" pitchFamily="34" charset="0"/>
                        <a:ea typeface="宋体" charset="-122"/>
                      </a:endParaRPr>
                    </a:p>
                  </p:txBody>
                </p:sp>
                <p:sp>
                  <p:nvSpPr>
                    <p:cNvPr id="72721" name="Line 31"/>
                    <p:cNvSpPr>
                      <a:spLocks noChangeShapeType="1"/>
                    </p:cNvSpPr>
                    <p:nvPr/>
                  </p:nvSpPr>
                  <p:spPr bwMode="auto">
                    <a:xfrm>
                      <a:off x="5562" y="5808"/>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722" name="Line 32"/>
                    <p:cNvSpPr>
                      <a:spLocks noChangeShapeType="1"/>
                    </p:cNvSpPr>
                    <p:nvPr/>
                  </p:nvSpPr>
                  <p:spPr bwMode="auto">
                    <a:xfrm>
                      <a:off x="5562" y="7056"/>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723" name="Line 33"/>
                    <p:cNvSpPr>
                      <a:spLocks noChangeShapeType="1"/>
                    </p:cNvSpPr>
                    <p:nvPr/>
                  </p:nvSpPr>
                  <p:spPr bwMode="auto">
                    <a:xfrm>
                      <a:off x="7002" y="7056"/>
                      <a:ext cx="7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724" name="Line 34"/>
                    <p:cNvSpPr>
                      <a:spLocks noChangeShapeType="1"/>
                    </p:cNvSpPr>
                    <p:nvPr/>
                  </p:nvSpPr>
                  <p:spPr bwMode="auto">
                    <a:xfrm>
                      <a:off x="7002" y="5808"/>
                      <a:ext cx="7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725" name="Line 35"/>
                    <p:cNvSpPr>
                      <a:spLocks noChangeShapeType="1"/>
                    </p:cNvSpPr>
                    <p:nvPr/>
                  </p:nvSpPr>
                  <p:spPr bwMode="auto">
                    <a:xfrm>
                      <a:off x="7722" y="5808"/>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726" name="Line 36"/>
                    <p:cNvSpPr>
                      <a:spLocks noChangeShapeType="1"/>
                    </p:cNvSpPr>
                    <p:nvPr/>
                  </p:nvSpPr>
                  <p:spPr bwMode="auto">
                    <a:xfrm>
                      <a:off x="7722" y="6744"/>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727" name="Line 37"/>
                    <p:cNvSpPr>
                      <a:spLocks noChangeShapeType="1"/>
                    </p:cNvSpPr>
                    <p:nvPr/>
                  </p:nvSpPr>
                  <p:spPr bwMode="auto">
                    <a:xfrm>
                      <a:off x="8262" y="6432"/>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728" name="Line 38"/>
                    <p:cNvSpPr>
                      <a:spLocks noChangeShapeType="1"/>
                    </p:cNvSpPr>
                    <p:nvPr/>
                  </p:nvSpPr>
                  <p:spPr bwMode="auto">
                    <a:xfrm flipV="1">
                      <a:off x="6642" y="6120"/>
                      <a:ext cx="0" cy="3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729" name="Line 39"/>
                    <p:cNvSpPr>
                      <a:spLocks noChangeShapeType="1"/>
                    </p:cNvSpPr>
                    <p:nvPr/>
                  </p:nvSpPr>
                  <p:spPr bwMode="auto">
                    <a:xfrm flipV="1">
                      <a:off x="6642" y="7212"/>
                      <a:ext cx="0" cy="3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2730" name="Text Box 40"/>
                    <p:cNvSpPr txBox="1">
                      <a:spLocks noChangeArrowheads="1"/>
                    </p:cNvSpPr>
                    <p:nvPr/>
                  </p:nvSpPr>
                  <p:spPr bwMode="auto">
                    <a:xfrm>
                      <a:off x="6282" y="6096"/>
                      <a:ext cx="72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i="1">
                          <a:ea typeface="宋体" charset="-122"/>
                        </a:rPr>
                        <a:t>t </a:t>
                      </a:r>
                      <a:r>
                        <a:rPr lang="en-US" altLang="zh-CN" sz="1800" b="0">
                          <a:ea typeface="宋体" charset="-122"/>
                        </a:rPr>
                        <a:t>= </a:t>
                      </a:r>
                      <a:r>
                        <a:rPr lang="en-US" altLang="zh-CN" sz="1800" b="0" i="1">
                          <a:ea typeface="宋体" charset="-122"/>
                        </a:rPr>
                        <a:t>T</a:t>
                      </a:r>
                      <a:r>
                        <a:rPr lang="en-US" altLang="zh-CN" sz="1800" b="0" i="1" baseline="-25000">
                          <a:ea typeface="宋体" charset="-122"/>
                        </a:rPr>
                        <a:t>s</a:t>
                      </a:r>
                      <a:endParaRPr lang="en-US" altLang="zh-CN" sz="3600" b="0">
                        <a:latin typeface="Tahoma" pitchFamily="34" charset="0"/>
                        <a:ea typeface="宋体" charset="-122"/>
                      </a:endParaRPr>
                    </a:p>
                  </p:txBody>
                </p:sp>
                <p:sp>
                  <p:nvSpPr>
                    <p:cNvPr id="72731" name="Text Box 41"/>
                    <p:cNvSpPr txBox="1">
                      <a:spLocks noChangeArrowheads="1"/>
                    </p:cNvSpPr>
                    <p:nvPr/>
                  </p:nvSpPr>
                  <p:spPr bwMode="auto">
                    <a:xfrm>
                      <a:off x="6282" y="7368"/>
                      <a:ext cx="72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i="1">
                          <a:ea typeface="宋体" charset="-122"/>
                        </a:rPr>
                        <a:t>t </a:t>
                      </a:r>
                      <a:r>
                        <a:rPr lang="en-US" altLang="zh-CN" sz="1800" b="0">
                          <a:ea typeface="宋体" charset="-122"/>
                        </a:rPr>
                        <a:t>= </a:t>
                      </a:r>
                      <a:r>
                        <a:rPr lang="en-US" altLang="zh-CN" sz="1800" b="0" i="1">
                          <a:ea typeface="宋体" charset="-122"/>
                        </a:rPr>
                        <a:t>T</a:t>
                      </a:r>
                      <a:r>
                        <a:rPr lang="en-US" altLang="zh-CN" sz="1800" b="0" i="1" baseline="-25000">
                          <a:ea typeface="宋体" charset="-122"/>
                        </a:rPr>
                        <a:t>s</a:t>
                      </a:r>
                      <a:endParaRPr lang="en-US" altLang="zh-CN" sz="3600" b="0">
                        <a:latin typeface="Tahoma" pitchFamily="34" charset="0"/>
                        <a:ea typeface="宋体" charset="-122"/>
                      </a:endParaRPr>
                    </a:p>
                  </p:txBody>
                </p:sp>
              </p:grpSp>
              <p:sp>
                <p:nvSpPr>
                  <p:cNvPr id="72717" name="Text Box 42"/>
                  <p:cNvSpPr txBox="1">
                    <a:spLocks noChangeArrowheads="1"/>
                  </p:cNvSpPr>
                  <p:nvPr/>
                </p:nvSpPr>
                <p:spPr bwMode="auto">
                  <a:xfrm>
                    <a:off x="2246" y="6138"/>
                    <a:ext cx="776"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zh-CN" altLang="en-US" sz="2000" b="0">
                        <a:ea typeface="宋体" charset="-122"/>
                      </a:rPr>
                      <a:t>输入</a:t>
                    </a:r>
                    <a:endParaRPr lang="zh-CN" altLang="en-US" sz="3600" b="0">
                      <a:latin typeface="Tahoma" pitchFamily="34" charset="0"/>
                      <a:ea typeface="宋体" charset="-122"/>
                    </a:endParaRPr>
                  </a:p>
                </p:txBody>
              </p:sp>
            </p:grpSp>
          </p:grpSp>
        </p:grpSp>
        <p:sp>
          <p:nvSpPr>
            <p:cNvPr id="72711" name="Text Box 43"/>
            <p:cNvSpPr txBox="1">
              <a:spLocks noChangeArrowheads="1"/>
            </p:cNvSpPr>
            <p:nvPr/>
          </p:nvSpPr>
          <p:spPr bwMode="auto">
            <a:xfrm>
              <a:off x="9238" y="6060"/>
              <a:ext cx="902"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zh-CN" altLang="en-US" sz="2000" b="0">
                  <a:ea typeface="宋体" charset="-122"/>
                </a:rPr>
                <a:t>输出</a:t>
              </a:r>
              <a:endParaRPr lang="zh-CN" altLang="en-US" sz="3600" b="0">
                <a:latin typeface="Tahoma" pitchFamily="34" charset="0"/>
                <a:ea typeface="宋体" charset="-122"/>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E142150D-ED1E-4372-8031-56585BEAE8C4}" type="slidenum">
              <a:rPr lang="en-US" altLang="zh-CN" sz="1400" b="0" smtClean="0">
                <a:latin typeface="Tahoma" pitchFamily="34" charset="0"/>
                <a:ea typeface="宋体" charset="-122"/>
              </a:rPr>
              <a:pPr eaLnBrk="1" hangingPunct="1">
                <a:spcBef>
                  <a:spcPct val="0"/>
                </a:spcBef>
                <a:buClrTx/>
                <a:buSzTx/>
                <a:buFontTx/>
                <a:buNone/>
              </a:pPr>
              <a:t>67</a:t>
            </a:fld>
            <a:endParaRPr lang="en-US" altLang="zh-CN" sz="1400" b="0" smtClean="0">
              <a:latin typeface="Tahoma" pitchFamily="34" charset="0"/>
              <a:ea typeface="宋体" charset="-122"/>
            </a:endParaRPr>
          </a:p>
        </p:txBody>
      </p:sp>
      <p:sp>
        <p:nvSpPr>
          <p:cNvPr id="92163" name="Rectangle 3"/>
          <p:cNvSpPr>
            <a:spLocks noGrp="1" noChangeArrowheads="1"/>
          </p:cNvSpPr>
          <p:nvPr>
            <p:ph type="body" idx="1"/>
          </p:nvPr>
        </p:nvSpPr>
        <p:spPr>
          <a:xfrm>
            <a:off x="522288" y="1179513"/>
            <a:ext cx="8621712" cy="5678487"/>
          </a:xfrm>
        </p:spPr>
        <p:txBody>
          <a:bodyPr/>
          <a:lstStyle/>
          <a:p>
            <a:pPr lvl="1" eaLnBrk="1" hangingPunct="1"/>
            <a:r>
              <a:rPr lang="en-US" altLang="zh-CN" sz="2200" smtClean="0"/>
              <a:t>【</a:t>
            </a:r>
            <a:r>
              <a:rPr lang="zh-CN" altLang="en-US" sz="2200" smtClean="0"/>
              <a:t>例</a:t>
            </a:r>
            <a:r>
              <a:rPr lang="en-US" altLang="zh-CN" sz="2200" smtClean="0"/>
              <a:t>10.3】</a:t>
            </a:r>
            <a:r>
              <a:rPr lang="zh-CN" altLang="en-US" sz="2200" smtClean="0"/>
              <a:t>设有一个信号码元如例</a:t>
            </a:r>
            <a:r>
              <a:rPr lang="en-US" altLang="zh-CN" sz="2200" smtClean="0"/>
              <a:t>10.2</a:t>
            </a:r>
            <a:r>
              <a:rPr lang="zh-CN" altLang="en-US" sz="2200" smtClean="0"/>
              <a:t>中所给出的</a:t>
            </a:r>
            <a:r>
              <a:rPr lang="en-US" altLang="zh-CN" sz="2200" i="1" smtClean="0"/>
              <a:t>s(t)</a:t>
            </a:r>
            <a:r>
              <a:rPr lang="zh-CN" altLang="en-US" sz="2200" smtClean="0"/>
              <a:t>。试比较它分别通过匹配滤波器和相关接收器时的输出波形。</a:t>
            </a:r>
          </a:p>
          <a:p>
            <a:pPr lvl="1" eaLnBrk="1" hangingPunct="1">
              <a:buFont typeface="Wingdings" pitchFamily="2" charset="2"/>
              <a:buNone/>
            </a:pPr>
            <a:r>
              <a:rPr lang="zh-CN" altLang="en-US" sz="2200" smtClean="0"/>
              <a:t>	</a:t>
            </a:r>
            <a:r>
              <a:rPr lang="en-US" altLang="zh-CN" sz="2200" smtClean="0"/>
              <a:t>【</a:t>
            </a:r>
            <a:r>
              <a:rPr lang="zh-CN" altLang="en-US" sz="2200" smtClean="0"/>
              <a:t>解</a:t>
            </a:r>
            <a:r>
              <a:rPr lang="en-US" altLang="zh-CN" sz="2200" smtClean="0"/>
              <a:t>】</a:t>
            </a:r>
            <a:r>
              <a:rPr lang="zh-CN" altLang="en-US" sz="2200" smtClean="0"/>
              <a:t>此信号码元通过相关接收器后，输出信号波形等于</a:t>
            </a:r>
          </a:p>
          <a:p>
            <a:pPr lvl="1" eaLnBrk="1" hangingPunct="1">
              <a:buFont typeface="Wingdings" pitchFamily="2" charset="2"/>
              <a:buNone/>
            </a:pPr>
            <a:endParaRPr lang="zh-CN" altLang="en-US" sz="2200" smtClean="0"/>
          </a:p>
          <a:p>
            <a:pPr lvl="1" eaLnBrk="1" hangingPunct="1">
              <a:buFont typeface="Wingdings" pitchFamily="2" charset="2"/>
              <a:buNone/>
            </a:pPr>
            <a:endParaRPr lang="zh-CN" altLang="en-US" sz="2200" smtClean="0"/>
          </a:p>
          <a:p>
            <a:pPr lvl="1" eaLnBrk="1" hangingPunct="1">
              <a:buFont typeface="Wingdings" pitchFamily="2" charset="2"/>
              <a:buNone/>
            </a:pPr>
            <a:endParaRPr lang="zh-CN" altLang="en-US" sz="2200" smtClean="0"/>
          </a:p>
          <a:p>
            <a:pPr lvl="1" eaLnBrk="1" hangingPunct="1">
              <a:lnSpc>
                <a:spcPct val="120000"/>
              </a:lnSpc>
              <a:buFont typeface="Wingdings" pitchFamily="2" charset="2"/>
              <a:buNone/>
            </a:pPr>
            <a:r>
              <a:rPr lang="zh-CN" altLang="en-US" sz="2200" smtClean="0"/>
              <a:t>		上式中已经假定</a:t>
            </a:r>
            <a:r>
              <a:rPr lang="en-US" altLang="zh-CN" sz="2200" i="1" smtClean="0"/>
              <a:t>f</a:t>
            </a:r>
            <a:r>
              <a:rPr lang="en-US" altLang="zh-CN" sz="2200" baseline="-25000" smtClean="0"/>
              <a:t>0</a:t>
            </a:r>
            <a:r>
              <a:rPr lang="zh-CN" altLang="en-US" sz="2200" smtClean="0"/>
              <a:t>很大，从而结果可以近似等于</a:t>
            </a:r>
            <a:r>
              <a:rPr lang="en-US" altLang="zh-CN" sz="2200" i="1" smtClean="0"/>
              <a:t>t </a:t>
            </a:r>
            <a:r>
              <a:rPr lang="en-US" altLang="zh-CN" sz="2200" smtClean="0"/>
              <a:t>/ 2</a:t>
            </a:r>
            <a:r>
              <a:rPr lang="zh-CN" altLang="en-US" sz="2200" smtClean="0"/>
              <a:t>，即与</a:t>
            </a:r>
            <a:r>
              <a:rPr lang="en-US" altLang="zh-CN" sz="2200" i="1" smtClean="0"/>
              <a:t>t </a:t>
            </a:r>
            <a:r>
              <a:rPr lang="zh-CN" altLang="en-US" sz="2200" smtClean="0"/>
              <a:t>成直线关系。这两种结果示于下图中。由此图可见，只有当</a:t>
            </a:r>
            <a:r>
              <a:rPr lang="en-US" altLang="zh-CN" sz="2200" i="1" smtClean="0"/>
              <a:t>t</a:t>
            </a:r>
            <a:r>
              <a:rPr lang="en-US" altLang="zh-CN" sz="2200" smtClean="0"/>
              <a:t> = </a:t>
            </a:r>
            <a:r>
              <a:rPr lang="en-US" altLang="zh-CN" sz="2200" i="1" smtClean="0"/>
              <a:t>T</a:t>
            </a:r>
            <a:r>
              <a:rPr lang="en-US" altLang="zh-CN" sz="2200" i="1" baseline="-25000" smtClean="0"/>
              <a:t>s</a:t>
            </a:r>
            <a:r>
              <a:rPr lang="zh-CN" altLang="en-US" sz="2200" smtClean="0"/>
              <a:t>时，两者的抽样值才相等。</a:t>
            </a:r>
          </a:p>
        </p:txBody>
      </p:sp>
      <p:sp>
        <p:nvSpPr>
          <p:cNvPr id="73733" name="Rectangle 5"/>
          <p:cNvSpPr>
            <a:spLocks noChangeArrowheads="1"/>
          </p:cNvSpPr>
          <p:nvPr/>
        </p:nvSpPr>
        <p:spPr bwMode="auto">
          <a:xfrm>
            <a:off x="0" y="3033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92164" name="Object 4"/>
          <p:cNvGraphicFramePr>
            <a:graphicFrameLocks noChangeAspect="1"/>
          </p:cNvGraphicFramePr>
          <p:nvPr/>
        </p:nvGraphicFramePr>
        <p:xfrm>
          <a:off x="1781175" y="2303463"/>
          <a:ext cx="6751638" cy="1304925"/>
        </p:xfrm>
        <a:graphic>
          <a:graphicData uri="http://schemas.openxmlformats.org/presentationml/2006/ole">
            <mc:AlternateContent xmlns:mc="http://schemas.openxmlformats.org/markup-compatibility/2006">
              <mc:Choice xmlns:v="urn:schemas-microsoft-com:vml" Requires="v">
                <p:oleObj spid="_x0000_s73764" name="公式" r:id="rId3" imgW="3708400" imgH="787400" progId="Equation.3">
                  <p:embed/>
                </p:oleObj>
              </mc:Choice>
              <mc:Fallback>
                <p:oleObj name="公式" r:id="rId3" imgW="3708400" imgH="787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175" y="2303463"/>
                        <a:ext cx="675163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2166" name="Group 6"/>
          <p:cNvGrpSpPr>
            <a:grpSpLocks/>
          </p:cNvGrpSpPr>
          <p:nvPr/>
        </p:nvGrpSpPr>
        <p:grpSpPr bwMode="auto">
          <a:xfrm>
            <a:off x="4418013" y="4419600"/>
            <a:ext cx="4725987" cy="2438400"/>
            <a:chOff x="3898" y="6999"/>
            <a:chExt cx="5372" cy="2526"/>
          </a:xfrm>
        </p:grpSpPr>
        <p:sp>
          <p:nvSpPr>
            <p:cNvPr id="73736" name="Text Box 7"/>
            <p:cNvSpPr txBox="1">
              <a:spLocks noChangeArrowheads="1"/>
            </p:cNvSpPr>
            <p:nvPr/>
          </p:nvSpPr>
          <p:spPr bwMode="auto">
            <a:xfrm>
              <a:off x="5864" y="6999"/>
              <a:ext cx="1604"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zh-CN" altLang="en-US" sz="1600" b="0">
                  <a:ea typeface="宋体" charset="-122"/>
                </a:rPr>
                <a:t>相关器输出</a:t>
              </a:r>
              <a:endParaRPr lang="zh-CN" altLang="en-US" sz="2800" b="0">
                <a:latin typeface="Tahoma" pitchFamily="34" charset="0"/>
                <a:ea typeface="宋体" charset="-122"/>
              </a:endParaRPr>
            </a:p>
          </p:txBody>
        </p:sp>
        <p:grpSp>
          <p:nvGrpSpPr>
            <p:cNvPr id="73737" name="Group 8"/>
            <p:cNvGrpSpPr>
              <a:grpSpLocks/>
            </p:cNvGrpSpPr>
            <p:nvPr/>
          </p:nvGrpSpPr>
          <p:grpSpPr bwMode="auto">
            <a:xfrm>
              <a:off x="3898" y="7440"/>
              <a:ext cx="3930" cy="2085"/>
              <a:chOff x="3824" y="6810"/>
              <a:chExt cx="3930" cy="2085"/>
            </a:xfrm>
          </p:grpSpPr>
          <p:pic>
            <p:nvPicPr>
              <p:cNvPr id="73739" name="Picture 9" descr="匹配滤波和相关波形比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 y="6990"/>
                <a:ext cx="393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0" name="Line 10"/>
              <p:cNvSpPr>
                <a:spLocks noChangeShapeType="1"/>
              </p:cNvSpPr>
              <p:nvPr/>
            </p:nvSpPr>
            <p:spPr bwMode="auto">
              <a:xfrm flipV="1">
                <a:off x="6390" y="7440"/>
                <a:ext cx="838" cy="225"/>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73741" name="Line 11"/>
              <p:cNvSpPr>
                <a:spLocks noChangeShapeType="1"/>
              </p:cNvSpPr>
              <p:nvPr/>
            </p:nvSpPr>
            <p:spPr bwMode="auto">
              <a:xfrm flipV="1">
                <a:off x="6014" y="6810"/>
                <a:ext cx="286" cy="495"/>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grpSp>
        <p:sp>
          <p:nvSpPr>
            <p:cNvPr id="73738" name="Text Box 12"/>
            <p:cNvSpPr txBox="1">
              <a:spLocks noChangeArrowheads="1"/>
            </p:cNvSpPr>
            <p:nvPr/>
          </p:nvSpPr>
          <p:spPr bwMode="auto">
            <a:xfrm>
              <a:off x="7274" y="7785"/>
              <a:ext cx="1996"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zh-CN" altLang="en-US" sz="1600" b="0">
                  <a:ea typeface="宋体" charset="-122"/>
                </a:rPr>
                <a:t>匹配滤波器输出</a:t>
              </a:r>
            </a:p>
            <a:p>
              <a:pPr eaLnBrk="1" hangingPunct="1">
                <a:spcBef>
                  <a:spcPct val="0"/>
                </a:spcBef>
                <a:buClrTx/>
                <a:buSzTx/>
                <a:buFontTx/>
                <a:buNone/>
              </a:pPr>
              <a:endParaRPr lang="en-US" altLang="zh-CN" sz="2800" b="0">
                <a:latin typeface="Tahoma" pitchFamily="34" charset="0"/>
                <a:ea typeface="宋体"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animEffect transition="in" filter="wipe(up)">
                                      <p:cBhvr>
                                        <p:cTn id="7" dur="500"/>
                                        <p:tgtEl>
                                          <p:spTgt spid="921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2164"/>
                                        </p:tgtEl>
                                        <p:attrNameLst>
                                          <p:attrName>style.visibility</p:attrName>
                                        </p:attrNameLst>
                                      </p:cBhvr>
                                      <p:to>
                                        <p:strVal val="visible"/>
                                      </p:to>
                                    </p:set>
                                    <p:animEffect transition="in" filter="wipe(up)">
                                      <p:cBhvr>
                                        <p:cTn id="12" dur="500"/>
                                        <p:tgtEl>
                                          <p:spTgt spid="921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92163">
                                            <p:txEl>
                                              <p:pRg st="5" end="5"/>
                                            </p:txEl>
                                          </p:spTgt>
                                        </p:tgtEl>
                                        <p:attrNameLst>
                                          <p:attrName>style.visibility</p:attrName>
                                        </p:attrNameLst>
                                      </p:cBhvr>
                                      <p:to>
                                        <p:strVal val="visible"/>
                                      </p:to>
                                    </p:set>
                                    <p:animEffect transition="in" filter="wipe(up)">
                                      <p:cBhvr>
                                        <p:cTn id="17" dur="500"/>
                                        <p:tgtEl>
                                          <p:spTgt spid="9216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92166"/>
                                        </p:tgtEl>
                                        <p:attrNameLst>
                                          <p:attrName>style.visibility</p:attrName>
                                        </p:attrNameLst>
                                      </p:cBhvr>
                                      <p:to>
                                        <p:strVal val="visible"/>
                                      </p:to>
                                    </p:set>
                                    <p:animEffect transition="in" filter="wipe(up)">
                                      <p:cBhvr>
                                        <p:cTn id="22" dur="5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02274D48-12B0-4ABD-9BEB-2044F53C6061}" type="slidenum">
              <a:rPr lang="en-US" altLang="zh-CN" sz="1400" b="0" smtClean="0">
                <a:latin typeface="Tahoma" pitchFamily="34" charset="0"/>
                <a:ea typeface="宋体" charset="-122"/>
              </a:rPr>
              <a:pPr eaLnBrk="1" hangingPunct="1">
                <a:spcBef>
                  <a:spcPct val="0"/>
                </a:spcBef>
                <a:buClrTx/>
                <a:buSzTx/>
                <a:buFontTx/>
                <a:buNone/>
              </a:pPr>
              <a:t>68</a:t>
            </a:fld>
            <a:endParaRPr lang="en-US" altLang="zh-CN" sz="1400" b="0" smtClean="0">
              <a:latin typeface="Tahoma" pitchFamily="34" charset="0"/>
              <a:ea typeface="宋体" charset="-122"/>
            </a:endParaRPr>
          </a:p>
        </p:txBody>
      </p:sp>
      <p:sp>
        <p:nvSpPr>
          <p:cNvPr id="93187" name="Rectangle 3"/>
          <p:cNvSpPr>
            <a:spLocks noGrp="1" noChangeArrowheads="1"/>
          </p:cNvSpPr>
          <p:nvPr>
            <p:ph type="body" idx="1"/>
          </p:nvPr>
        </p:nvSpPr>
        <p:spPr>
          <a:xfrm>
            <a:off x="476250" y="1179513"/>
            <a:ext cx="8667750" cy="5678487"/>
          </a:xfrm>
        </p:spPr>
        <p:txBody>
          <a:bodyPr/>
          <a:lstStyle/>
          <a:p>
            <a:pPr lvl="1" eaLnBrk="1" hangingPunct="1"/>
            <a:r>
              <a:rPr lang="zh-CN" altLang="en-US" smtClean="0">
                <a:solidFill>
                  <a:srgbClr val="0000FF"/>
                </a:solidFill>
              </a:rPr>
              <a:t>匹配滤波器的实际应用</a:t>
            </a:r>
          </a:p>
          <a:p>
            <a:pPr lvl="3" eaLnBrk="1" hangingPunct="1">
              <a:lnSpc>
                <a:spcPct val="140000"/>
              </a:lnSpc>
              <a:buFont typeface="Wingdings" pitchFamily="2" charset="2"/>
              <a:buNone/>
            </a:pPr>
            <a:r>
              <a:rPr lang="en-US" altLang="zh-CN" b="1" smtClean="0">
                <a:solidFill>
                  <a:srgbClr val="C00000"/>
                </a:solidFill>
              </a:rPr>
              <a:t>		</a:t>
            </a:r>
            <a:r>
              <a:rPr lang="zh-CN" altLang="en-US" b="1" smtClean="0">
                <a:solidFill>
                  <a:srgbClr val="C00000"/>
                </a:solidFill>
              </a:rPr>
              <a:t>匹配滤波器的冲激响应</a:t>
            </a:r>
            <a:r>
              <a:rPr lang="en-US" altLang="zh-CN" b="1" i="1" smtClean="0">
                <a:solidFill>
                  <a:srgbClr val="C00000"/>
                </a:solidFill>
              </a:rPr>
              <a:t>h</a:t>
            </a:r>
            <a:r>
              <a:rPr lang="en-US" altLang="zh-CN" b="1" smtClean="0">
                <a:solidFill>
                  <a:srgbClr val="C00000"/>
                </a:solidFill>
              </a:rPr>
              <a:t>(</a:t>
            </a:r>
            <a:r>
              <a:rPr lang="en-US" altLang="zh-CN" b="1" i="1" smtClean="0">
                <a:solidFill>
                  <a:srgbClr val="C00000"/>
                </a:solidFill>
              </a:rPr>
              <a:t>t</a:t>
            </a:r>
            <a:r>
              <a:rPr lang="en-US" altLang="zh-CN" b="1" smtClean="0">
                <a:solidFill>
                  <a:srgbClr val="C00000"/>
                </a:solidFill>
              </a:rPr>
              <a:t>)</a:t>
            </a:r>
            <a:r>
              <a:rPr lang="zh-CN" altLang="en-US" b="1" smtClean="0">
                <a:solidFill>
                  <a:srgbClr val="C00000"/>
                </a:solidFill>
              </a:rPr>
              <a:t>应该和信号波形</a:t>
            </a:r>
            <a:r>
              <a:rPr lang="en-US" altLang="zh-CN" b="1" i="1" smtClean="0">
                <a:solidFill>
                  <a:srgbClr val="C00000"/>
                </a:solidFill>
              </a:rPr>
              <a:t>s</a:t>
            </a:r>
            <a:r>
              <a:rPr lang="en-US" altLang="zh-CN" b="1" smtClean="0">
                <a:solidFill>
                  <a:srgbClr val="C00000"/>
                </a:solidFill>
              </a:rPr>
              <a:t>(</a:t>
            </a:r>
            <a:r>
              <a:rPr lang="en-US" altLang="zh-CN" b="1" i="1" smtClean="0">
                <a:solidFill>
                  <a:srgbClr val="C00000"/>
                </a:solidFill>
              </a:rPr>
              <a:t>t</a:t>
            </a:r>
            <a:r>
              <a:rPr lang="en-US" altLang="zh-CN" b="1" smtClean="0">
                <a:solidFill>
                  <a:srgbClr val="C00000"/>
                </a:solidFill>
              </a:rPr>
              <a:t>)</a:t>
            </a:r>
            <a:r>
              <a:rPr lang="zh-CN" altLang="en-US" b="1" smtClean="0">
                <a:solidFill>
                  <a:srgbClr val="C00000"/>
                </a:solidFill>
              </a:rPr>
              <a:t>严格匹配，包括对相位也有要求</a:t>
            </a:r>
            <a:r>
              <a:rPr lang="zh-CN" altLang="en-US" smtClean="0"/>
              <a:t>。对于确知信号的接收，这是可以做到的。对于随相信号而言，就不可能使信号的随机相位和</a:t>
            </a:r>
            <a:r>
              <a:rPr lang="en-US" altLang="zh-CN" i="1" smtClean="0"/>
              <a:t>h</a:t>
            </a:r>
            <a:r>
              <a:rPr lang="en-US" altLang="zh-CN" smtClean="0"/>
              <a:t>(</a:t>
            </a:r>
            <a:r>
              <a:rPr lang="en-US" altLang="zh-CN" i="1" smtClean="0"/>
              <a:t>t</a:t>
            </a:r>
            <a:r>
              <a:rPr lang="en-US" altLang="zh-CN" smtClean="0"/>
              <a:t>)</a:t>
            </a:r>
            <a:r>
              <a:rPr lang="zh-CN" altLang="en-US" smtClean="0"/>
              <a:t>的相位匹配。但是，匹配滤波器还是可以用于接收随相信号的。下面就对此作进一步的分析。</a:t>
            </a:r>
          </a:p>
          <a:p>
            <a:pPr lvl="3" eaLnBrk="1" hangingPunct="1">
              <a:lnSpc>
                <a:spcPct val="140000"/>
              </a:lnSpc>
              <a:buFont typeface="Wingdings" pitchFamily="2" charset="2"/>
              <a:buNone/>
            </a:pPr>
            <a:r>
              <a:rPr lang="zh-CN" altLang="en-US" smtClean="0"/>
              <a:t>	设匹配滤波器的特性仍如例</a:t>
            </a:r>
            <a:r>
              <a:rPr lang="en-US" altLang="zh-CN" smtClean="0"/>
              <a:t>10.2</a:t>
            </a:r>
            <a:r>
              <a:rPr lang="zh-CN" altLang="en-US" smtClean="0"/>
              <a:t>所给出：</a:t>
            </a:r>
          </a:p>
          <a:p>
            <a:pPr lvl="3" eaLnBrk="1" hangingPunct="1">
              <a:lnSpc>
                <a:spcPct val="140000"/>
              </a:lnSpc>
              <a:buFont typeface="Wingdings" pitchFamily="2" charset="2"/>
              <a:buNone/>
            </a:pPr>
            <a:endParaRPr lang="zh-CN" altLang="en-US" smtClean="0"/>
          </a:p>
          <a:p>
            <a:pPr lvl="3" eaLnBrk="1" hangingPunct="1">
              <a:lnSpc>
                <a:spcPct val="140000"/>
              </a:lnSpc>
              <a:buFont typeface="Wingdings" pitchFamily="2" charset="2"/>
              <a:buNone/>
            </a:pPr>
            <a:r>
              <a:rPr lang="zh-CN" altLang="en-US" smtClean="0"/>
              <a:t>	并设此匹配滤波器的输入是</a:t>
            </a:r>
            <a:r>
              <a:rPr lang="en-US" altLang="zh-CN" i="1" smtClean="0"/>
              <a:t>r</a:t>
            </a:r>
            <a:r>
              <a:rPr lang="en-US" altLang="zh-CN" smtClean="0"/>
              <a:t>(</a:t>
            </a:r>
            <a:r>
              <a:rPr lang="en-US" altLang="zh-CN" i="1" smtClean="0"/>
              <a:t>t</a:t>
            </a:r>
            <a:r>
              <a:rPr lang="en-US" altLang="zh-CN" smtClean="0"/>
              <a:t>)</a:t>
            </a:r>
            <a:r>
              <a:rPr lang="zh-CN" altLang="en-US" smtClean="0"/>
              <a:t>，则此滤波器的输出</a:t>
            </a:r>
            <a:r>
              <a:rPr lang="en-US" altLang="zh-CN" i="1" smtClean="0"/>
              <a:t>y</a:t>
            </a:r>
            <a:r>
              <a:rPr lang="en-US" altLang="zh-CN" smtClean="0"/>
              <a:t>(</a:t>
            </a:r>
            <a:r>
              <a:rPr lang="en-US" altLang="zh-CN" i="1" smtClean="0"/>
              <a:t>t</a:t>
            </a:r>
            <a:r>
              <a:rPr lang="en-US" altLang="zh-CN" smtClean="0"/>
              <a:t>)</a:t>
            </a:r>
            <a:r>
              <a:rPr lang="zh-CN" altLang="en-US" smtClean="0"/>
              <a:t>由卷积公式求出为：</a:t>
            </a:r>
          </a:p>
        </p:txBody>
      </p:sp>
      <p:sp>
        <p:nvSpPr>
          <p:cNvPr id="74757" name="Rectangle 5"/>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93188" name="Object 4"/>
          <p:cNvGraphicFramePr>
            <a:graphicFrameLocks noChangeAspect="1"/>
          </p:cNvGraphicFramePr>
          <p:nvPr/>
        </p:nvGraphicFramePr>
        <p:xfrm>
          <a:off x="2276475" y="4733925"/>
          <a:ext cx="6462713" cy="469900"/>
        </p:xfrm>
        <a:graphic>
          <a:graphicData uri="http://schemas.openxmlformats.org/presentationml/2006/ole">
            <mc:AlternateContent xmlns:mc="http://schemas.openxmlformats.org/markup-compatibility/2006">
              <mc:Choice xmlns:v="urn:schemas-microsoft-com:vml" Requires="v">
                <p:oleObj spid="_x0000_s74781" name="公式" r:id="rId3" imgW="3149600" imgH="228600" progId="Equation.3">
                  <p:embed/>
                </p:oleObj>
              </mc:Choice>
              <mc:Fallback>
                <p:oleObj name="公式" r:id="rId3" imgW="31496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475" y="4733925"/>
                        <a:ext cx="64627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anim calcmode="lin" valueType="num">
                                      <p:cBhvr additive="base">
                                        <p:cTn id="7"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93188"/>
                                        </p:tgtEl>
                                        <p:attrNameLst>
                                          <p:attrName>style.visibility</p:attrName>
                                        </p:attrNameLst>
                                      </p:cBhvr>
                                      <p:to>
                                        <p:strVal val="visible"/>
                                      </p:to>
                                    </p:set>
                                    <p:anim calcmode="lin" valueType="num">
                                      <p:cBhvr additive="base">
                                        <p:cTn id="12" dur="500" fill="hold"/>
                                        <p:tgtEl>
                                          <p:spTgt spid="93188"/>
                                        </p:tgtEl>
                                        <p:attrNameLst>
                                          <p:attrName>ppt_x</p:attrName>
                                        </p:attrNameLst>
                                      </p:cBhvr>
                                      <p:tavLst>
                                        <p:tav tm="0">
                                          <p:val>
                                            <p:strVal val="#ppt_x"/>
                                          </p:val>
                                        </p:tav>
                                        <p:tav tm="100000">
                                          <p:val>
                                            <p:strVal val="#ppt_x"/>
                                          </p:val>
                                        </p:tav>
                                      </p:tavLst>
                                    </p:anim>
                                    <p:anim calcmode="lin" valueType="num">
                                      <p:cBhvr additive="base">
                                        <p:cTn id="13" dur="500" fill="hold"/>
                                        <p:tgtEl>
                                          <p:spTgt spid="9318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93187">
                                            <p:txEl>
                                              <p:pRg st="4" end="4"/>
                                            </p:txEl>
                                          </p:spTgt>
                                        </p:tgtEl>
                                        <p:attrNameLst>
                                          <p:attrName>style.visibility</p:attrName>
                                        </p:attrNameLst>
                                      </p:cBhvr>
                                      <p:to>
                                        <p:strVal val="visible"/>
                                      </p:to>
                                    </p:set>
                                    <p:anim calcmode="lin" valueType="num">
                                      <p:cBhvr additive="base">
                                        <p:cTn id="18"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31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A78FBB61-DE28-4156-A5E3-BEBE6D715BEB}" type="slidenum">
              <a:rPr lang="en-US" altLang="zh-CN" sz="1400" b="0" smtClean="0">
                <a:latin typeface="Tahoma" pitchFamily="34" charset="0"/>
                <a:ea typeface="宋体" charset="-122"/>
              </a:rPr>
              <a:pPr eaLnBrk="1" hangingPunct="1">
                <a:spcBef>
                  <a:spcPct val="0"/>
                </a:spcBef>
                <a:buClrTx/>
                <a:buSzTx/>
                <a:buFontTx/>
                <a:buNone/>
              </a:pPr>
              <a:t>69</a:t>
            </a:fld>
            <a:endParaRPr lang="en-US" altLang="zh-CN" sz="1400" b="0" smtClean="0">
              <a:latin typeface="Tahoma" pitchFamily="34" charset="0"/>
              <a:ea typeface="宋体" charset="-122"/>
            </a:endParaRPr>
          </a:p>
        </p:txBody>
      </p:sp>
      <p:sp>
        <p:nvSpPr>
          <p:cNvPr id="94211"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r>
              <a:rPr lang="en-US" altLang="zh-CN" smtClean="0"/>
              <a:t>	</a:t>
            </a:r>
            <a:r>
              <a:rPr lang="zh-CN" altLang="en-US" smtClean="0"/>
              <a:t>式中</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lnSpc>
                <a:spcPct val="120000"/>
              </a:lnSpc>
              <a:buFont typeface="Wingdings" pitchFamily="2" charset="2"/>
              <a:buNone/>
            </a:pPr>
            <a:r>
              <a:rPr lang="zh-CN" altLang="en-US" smtClean="0"/>
              <a:t>	当</a:t>
            </a:r>
            <a:r>
              <a:rPr lang="en-US" altLang="zh-CN" i="1" smtClean="0"/>
              <a:t>t</a:t>
            </a:r>
            <a:r>
              <a:rPr lang="en-US" altLang="zh-CN" smtClean="0"/>
              <a:t> = </a:t>
            </a:r>
            <a:r>
              <a:rPr lang="en-US" altLang="zh-CN" i="1" smtClean="0"/>
              <a:t>T</a:t>
            </a:r>
            <a:r>
              <a:rPr lang="en-US" altLang="zh-CN" baseline="-25000" smtClean="0"/>
              <a:t>s</a:t>
            </a:r>
            <a:r>
              <a:rPr lang="zh-CN" altLang="en-US" smtClean="0"/>
              <a:t>时，上式的</a:t>
            </a:r>
            <a:r>
              <a:rPr lang="en-US" altLang="zh-CN" i="1" smtClean="0"/>
              <a:t>y</a:t>
            </a:r>
            <a:r>
              <a:rPr lang="en-US" altLang="zh-CN" smtClean="0"/>
              <a:t>(</a:t>
            </a:r>
            <a:r>
              <a:rPr lang="en-US" altLang="zh-CN" i="1" smtClean="0"/>
              <a:t>t</a:t>
            </a:r>
            <a:r>
              <a:rPr lang="en-US" altLang="zh-CN" smtClean="0"/>
              <a:t>)</a:t>
            </a:r>
            <a:r>
              <a:rPr lang="zh-CN" altLang="en-US" smtClean="0"/>
              <a:t>的包络和</a:t>
            </a:r>
            <a:r>
              <a:rPr lang="en-US" altLang="zh-CN" smtClean="0"/>
              <a:t>10.5</a:t>
            </a:r>
            <a:r>
              <a:rPr lang="zh-CN" altLang="en-US" smtClean="0"/>
              <a:t>节随相信号最佳接收判决条件式中的</a:t>
            </a:r>
            <a:r>
              <a:rPr lang="en-US" altLang="zh-CN" i="1" smtClean="0"/>
              <a:t>M</a:t>
            </a:r>
            <a:r>
              <a:rPr lang="en-US" altLang="zh-CN" baseline="-25000" smtClean="0"/>
              <a:t>0</a:t>
            </a:r>
            <a:r>
              <a:rPr lang="zh-CN" altLang="en-US" smtClean="0"/>
              <a:t>和</a:t>
            </a:r>
            <a:r>
              <a:rPr lang="en-US" altLang="zh-CN" i="1" smtClean="0"/>
              <a:t>M</a:t>
            </a:r>
            <a:r>
              <a:rPr lang="en-US" altLang="zh-CN" baseline="-25000" smtClean="0"/>
              <a:t>1</a:t>
            </a:r>
            <a:r>
              <a:rPr lang="zh-CN" altLang="en-US" smtClean="0"/>
              <a:t>形式相同。所以，按照</a:t>
            </a:r>
            <a:r>
              <a:rPr lang="en-US" altLang="zh-CN" smtClean="0"/>
              <a:t>10.5</a:t>
            </a:r>
            <a:r>
              <a:rPr lang="zh-CN" altLang="en-US" smtClean="0"/>
              <a:t>节随相信号最佳接收时的判决准则比较</a:t>
            </a:r>
            <a:r>
              <a:rPr lang="en-US" altLang="zh-CN" i="1" smtClean="0"/>
              <a:t>M</a:t>
            </a:r>
            <a:r>
              <a:rPr lang="en-US" altLang="zh-CN" baseline="-25000" smtClean="0"/>
              <a:t>0</a:t>
            </a:r>
            <a:r>
              <a:rPr lang="zh-CN" altLang="en-US" smtClean="0"/>
              <a:t>和</a:t>
            </a:r>
            <a:r>
              <a:rPr lang="en-US" altLang="zh-CN" i="1" smtClean="0"/>
              <a:t>M</a:t>
            </a:r>
            <a:r>
              <a:rPr lang="en-US" altLang="zh-CN" baseline="-25000" smtClean="0"/>
              <a:t>1</a:t>
            </a:r>
            <a:r>
              <a:rPr lang="zh-CN" altLang="en-US" smtClean="0"/>
              <a:t>，就相当于比较上式的包络。 </a:t>
            </a:r>
          </a:p>
        </p:txBody>
      </p:sp>
      <p:sp>
        <p:nvSpPr>
          <p:cNvPr id="7578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75782" name="Object 4"/>
          <p:cNvGraphicFramePr>
            <a:graphicFrameLocks noChangeAspect="1"/>
          </p:cNvGraphicFramePr>
          <p:nvPr/>
        </p:nvGraphicFramePr>
        <p:xfrm>
          <a:off x="1196975" y="1319213"/>
          <a:ext cx="7947025" cy="1970087"/>
        </p:xfrm>
        <a:graphic>
          <a:graphicData uri="http://schemas.openxmlformats.org/presentationml/2006/ole">
            <mc:AlternateContent xmlns:mc="http://schemas.openxmlformats.org/markup-compatibility/2006">
              <mc:Choice xmlns:v="urn:schemas-microsoft-com:vml" Requires="v">
                <p:oleObj spid="_x0000_s75829" name="公式" r:id="rId3" imgW="4610100" imgH="1143000" progId="Equation.3">
                  <p:embed/>
                </p:oleObj>
              </mc:Choice>
              <mc:Fallback>
                <p:oleObj name="公式" r:id="rId3" imgW="4610100" imgH="1143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975" y="1319213"/>
                        <a:ext cx="794702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3" name="Rectangle 7"/>
          <p:cNvSpPr>
            <a:spLocks noChangeArrowheads="1"/>
          </p:cNvSpPr>
          <p:nvPr/>
        </p:nvSpPr>
        <p:spPr bwMode="auto">
          <a:xfrm>
            <a:off x="0" y="3100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94214" name="Object 6"/>
          <p:cNvGraphicFramePr>
            <a:graphicFrameLocks noChangeAspect="1"/>
          </p:cNvGraphicFramePr>
          <p:nvPr/>
        </p:nvGraphicFramePr>
        <p:xfrm>
          <a:off x="2459038" y="3473450"/>
          <a:ext cx="3235325" cy="1108075"/>
        </p:xfrm>
        <a:graphic>
          <a:graphicData uri="http://schemas.openxmlformats.org/presentationml/2006/ole">
            <mc:AlternateContent xmlns:mc="http://schemas.openxmlformats.org/markup-compatibility/2006">
              <mc:Choice xmlns:v="urn:schemas-microsoft-com:vml" Requires="v">
                <p:oleObj spid="_x0000_s75830" name="Equation" r:id="rId5" imgW="1917700" imgH="660400" progId="Equation.DSMT4">
                  <p:embed/>
                </p:oleObj>
              </mc:Choice>
              <mc:Fallback>
                <p:oleObj name="Equation" r:id="rId5" imgW="1917700" imgH="6604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9038" y="3473450"/>
                        <a:ext cx="32353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4211">
                                            <p:txEl>
                                              <p:pRg st="6" end="6"/>
                                            </p:txEl>
                                          </p:spTgt>
                                        </p:tgtEl>
                                        <p:attrNameLst>
                                          <p:attrName>style.visibility</p:attrName>
                                        </p:attrNameLst>
                                      </p:cBhvr>
                                      <p:to>
                                        <p:strVal val="visible"/>
                                      </p:to>
                                    </p:set>
                                    <p:animEffect transition="in" filter="wipe(up)">
                                      <p:cBhvr>
                                        <p:cTn id="7" dur="500"/>
                                        <p:tgtEl>
                                          <p:spTgt spid="94211">
                                            <p:txEl>
                                              <p:pRg st="6" end="6"/>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94214"/>
                                        </p:tgtEl>
                                        <p:attrNameLst>
                                          <p:attrName>style.visibility</p:attrName>
                                        </p:attrNameLst>
                                      </p:cBhvr>
                                      <p:to>
                                        <p:strVal val="visible"/>
                                      </p:to>
                                    </p:set>
                                    <p:animEffect transition="in" filter="wipe(up)">
                                      <p:cBhvr>
                                        <p:cTn id="11" dur="500"/>
                                        <p:tgtEl>
                                          <p:spTgt spid="942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94211">
                                            <p:txEl>
                                              <p:pRg st="9" end="9"/>
                                            </p:txEl>
                                          </p:spTgt>
                                        </p:tgtEl>
                                        <p:attrNameLst>
                                          <p:attrName>style.visibility</p:attrName>
                                        </p:attrNameLst>
                                      </p:cBhvr>
                                      <p:to>
                                        <p:strVal val="visible"/>
                                      </p:to>
                                    </p:set>
                                    <p:animEffect transition="in" filter="wipe(up)">
                                      <p:cBhvr>
                                        <p:cTn id="16" dur="500"/>
                                        <p:tgtEl>
                                          <p:spTgt spid="942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7D20BEF1-6B04-4B56-85A8-CE3A7D352AF0}" type="slidenum">
              <a:rPr lang="en-US" altLang="zh-CN" sz="1400" b="0" smtClean="0">
                <a:latin typeface="Tahoma" pitchFamily="34" charset="0"/>
                <a:ea typeface="宋体" charset="-122"/>
              </a:rPr>
              <a:pPr eaLnBrk="1" hangingPunct="1">
                <a:spcBef>
                  <a:spcPct val="0"/>
                </a:spcBef>
                <a:buClrTx/>
                <a:buSzTx/>
                <a:buFontTx/>
                <a:buNone/>
              </a:pPr>
              <a:t>7</a:t>
            </a:fld>
            <a:endParaRPr lang="en-US" altLang="zh-CN" sz="1400" b="0" smtClean="0">
              <a:latin typeface="Tahoma" pitchFamily="34" charset="0"/>
              <a:ea typeface="宋体" charset="-122"/>
            </a:endParaRPr>
          </a:p>
        </p:txBody>
      </p:sp>
      <p:sp>
        <p:nvSpPr>
          <p:cNvPr id="28675" name="Rectangle 3"/>
          <p:cNvSpPr>
            <a:spLocks noGrp="1" noChangeArrowheads="1"/>
          </p:cNvSpPr>
          <p:nvPr>
            <p:ph type="body" idx="1"/>
          </p:nvPr>
        </p:nvSpPr>
        <p:spPr>
          <a:xfrm>
            <a:off x="792163" y="1179513"/>
            <a:ext cx="8351837" cy="5678487"/>
          </a:xfrm>
        </p:spPr>
        <p:txBody>
          <a:bodyPr/>
          <a:lstStyle/>
          <a:p>
            <a:pPr lvl="1" eaLnBrk="1" hangingPunct="1">
              <a:lnSpc>
                <a:spcPct val="120000"/>
              </a:lnSpc>
            </a:pPr>
            <a:r>
              <a:rPr lang="zh-CN" altLang="en-US" sz="2200" dirty="0" smtClean="0"/>
              <a:t>在</a:t>
            </a:r>
            <a:r>
              <a:rPr lang="zh-CN" altLang="en-US" sz="2200" dirty="0" smtClean="0">
                <a:solidFill>
                  <a:srgbClr val="C00000"/>
                </a:solidFill>
              </a:rPr>
              <a:t>码元持续时间</a:t>
            </a:r>
            <a:r>
              <a:rPr lang="en-US" altLang="zh-CN" sz="2200" i="1" dirty="0" err="1" smtClean="0">
                <a:solidFill>
                  <a:srgbClr val="C00000"/>
                </a:solidFill>
              </a:rPr>
              <a:t>T</a:t>
            </a:r>
            <a:r>
              <a:rPr lang="en-US" altLang="zh-CN" sz="2200" i="1" baseline="-25000" dirty="0" err="1" smtClean="0">
                <a:solidFill>
                  <a:srgbClr val="C00000"/>
                </a:solidFill>
              </a:rPr>
              <a:t>s</a:t>
            </a:r>
            <a:r>
              <a:rPr lang="zh-CN" altLang="en-US" sz="2200" dirty="0" smtClean="0"/>
              <a:t>、</a:t>
            </a:r>
            <a:r>
              <a:rPr lang="zh-CN" altLang="en-US" sz="2200" dirty="0" smtClean="0">
                <a:solidFill>
                  <a:srgbClr val="C00000"/>
                </a:solidFill>
              </a:rPr>
              <a:t>噪声单边功率谱密度</a:t>
            </a:r>
            <a:r>
              <a:rPr lang="en-US" altLang="zh-CN" sz="2200" i="1" dirty="0" smtClean="0">
                <a:solidFill>
                  <a:srgbClr val="C00000"/>
                </a:solidFill>
              </a:rPr>
              <a:t>n</a:t>
            </a:r>
            <a:r>
              <a:rPr lang="en-US" altLang="zh-CN" sz="2200" baseline="-25000" dirty="0" smtClean="0">
                <a:solidFill>
                  <a:srgbClr val="C00000"/>
                </a:solidFill>
              </a:rPr>
              <a:t>0</a:t>
            </a:r>
            <a:r>
              <a:rPr lang="zh-CN" altLang="en-US" sz="2200" dirty="0" smtClean="0"/>
              <a:t>和</a:t>
            </a:r>
            <a:r>
              <a:rPr lang="zh-CN" altLang="en-US" sz="2200" dirty="0" smtClean="0">
                <a:solidFill>
                  <a:srgbClr val="C00000"/>
                </a:solidFill>
              </a:rPr>
              <a:t>抽样数</a:t>
            </a:r>
            <a:r>
              <a:rPr lang="en-US" altLang="zh-CN" sz="2200" i="1" dirty="0" smtClean="0">
                <a:solidFill>
                  <a:srgbClr val="C00000"/>
                </a:solidFill>
              </a:rPr>
              <a:t>k</a:t>
            </a:r>
            <a:r>
              <a:rPr lang="zh-CN" altLang="en-US" sz="2200" dirty="0" smtClean="0"/>
              <a:t>（它和系统带宽有关）给定后，</a:t>
            </a:r>
            <a:r>
              <a:rPr lang="en-US" altLang="zh-CN" sz="2200" i="1" dirty="0" smtClean="0"/>
              <a:t>f</a:t>
            </a:r>
            <a:r>
              <a:rPr lang="en-US" altLang="zh-CN" sz="2200" dirty="0" smtClean="0"/>
              <a:t>(</a:t>
            </a:r>
            <a:r>
              <a:rPr lang="en-US" altLang="zh-CN" sz="2200" b="1" i="1" dirty="0" smtClean="0"/>
              <a:t>n</a:t>
            </a:r>
            <a:r>
              <a:rPr lang="en-US" altLang="zh-CN" sz="2200" dirty="0" smtClean="0"/>
              <a:t>)</a:t>
            </a:r>
            <a:r>
              <a:rPr lang="zh-CN" altLang="en-US" sz="2200" dirty="0" smtClean="0"/>
              <a:t>仅决定于该码元期间内噪声的能量：</a:t>
            </a:r>
          </a:p>
          <a:p>
            <a:pPr lvl="1" eaLnBrk="1" hangingPunct="1">
              <a:lnSpc>
                <a:spcPct val="120000"/>
              </a:lnSpc>
            </a:pPr>
            <a:endParaRPr lang="zh-CN" altLang="en-US" sz="2200" dirty="0" smtClean="0"/>
          </a:p>
          <a:p>
            <a:pPr lvl="1" eaLnBrk="1" hangingPunct="1">
              <a:lnSpc>
                <a:spcPct val="120000"/>
              </a:lnSpc>
            </a:pPr>
            <a:r>
              <a:rPr lang="zh-CN" altLang="en-US" sz="2200" dirty="0" smtClean="0"/>
              <a:t>由于噪声的随机性，每个码元持续时间内噪声的波形和能量都是不同的，这就使被传输的码元中有一些会发生错误，而另一些则无错。</a:t>
            </a:r>
          </a:p>
        </p:txBody>
      </p:sp>
      <p:graphicFrame>
        <p:nvGraphicFramePr>
          <p:cNvPr id="28676" name="Object 4"/>
          <p:cNvGraphicFramePr>
            <a:graphicFrameLocks noChangeAspect="1"/>
          </p:cNvGraphicFramePr>
          <p:nvPr/>
        </p:nvGraphicFramePr>
        <p:xfrm>
          <a:off x="2906713" y="2259013"/>
          <a:ext cx="1216025" cy="617537"/>
        </p:xfrm>
        <a:graphic>
          <a:graphicData uri="http://schemas.openxmlformats.org/presentationml/2006/ole">
            <mc:AlternateContent xmlns:mc="http://schemas.openxmlformats.org/markup-compatibility/2006">
              <mc:Choice xmlns:v="urn:schemas-microsoft-com:vml" Requires="v">
                <p:oleObj spid="_x0000_s8221" name="公式" r:id="rId3" imgW="660113" imgH="330057" progId="Equation.3">
                  <p:embed/>
                </p:oleObj>
              </mc:Choice>
              <mc:Fallback>
                <p:oleObj name="公式" r:id="rId3" imgW="660113" imgH="33005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6713" y="2259013"/>
                        <a:ext cx="1216025"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up)">
                                      <p:cBhvr>
                                        <p:cTn id="7" dur="500"/>
                                        <p:tgtEl>
                                          <p:spTgt spid="28675">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8676"/>
                                        </p:tgtEl>
                                        <p:attrNameLst>
                                          <p:attrName>style.visibility</p:attrName>
                                        </p:attrNameLst>
                                      </p:cBhvr>
                                      <p:to>
                                        <p:strVal val="visible"/>
                                      </p:to>
                                    </p:set>
                                    <p:animEffect transition="in" filter="wipe(up)">
                                      <p:cBhvr>
                                        <p:cTn id="11" dur="500"/>
                                        <p:tgtEl>
                                          <p:spTgt spid="28676"/>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wipe(up)">
                                      <p:cBhvr>
                                        <p:cTn id="15"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4C56F483-993F-413C-BAEE-E0FA38829BB1}" type="slidenum">
              <a:rPr lang="en-US" altLang="zh-CN" sz="1400" b="0" smtClean="0">
                <a:latin typeface="Tahoma" pitchFamily="34" charset="0"/>
                <a:ea typeface="宋体" charset="-122"/>
              </a:rPr>
              <a:pPr eaLnBrk="1" hangingPunct="1">
                <a:spcBef>
                  <a:spcPct val="0"/>
                </a:spcBef>
                <a:buClrTx/>
                <a:buSzTx/>
                <a:buFontTx/>
                <a:buNone/>
              </a:pPr>
              <a:t>70</a:t>
            </a:fld>
            <a:endParaRPr lang="en-US" altLang="zh-CN" sz="1400" b="0" smtClean="0">
              <a:latin typeface="Tahoma" pitchFamily="34" charset="0"/>
              <a:ea typeface="宋体" charset="-122"/>
            </a:endParaRPr>
          </a:p>
        </p:txBody>
      </p:sp>
      <p:sp>
        <p:nvSpPr>
          <p:cNvPr id="95235"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en-US" altLang="zh-CN" smtClean="0"/>
              <a:t>	</a:t>
            </a:r>
            <a:r>
              <a:rPr lang="zh-CN" altLang="en-US" smtClean="0"/>
              <a:t>因此，</a:t>
            </a:r>
            <a:r>
              <a:rPr lang="en-US" altLang="zh-CN" smtClean="0"/>
              <a:t>10.5</a:t>
            </a:r>
            <a:r>
              <a:rPr lang="zh-CN" altLang="en-US" smtClean="0"/>
              <a:t>节中的随相信号最佳接收机结构图可以改成如下图所示的结构：</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在此图中，有两个匹配滤波器，其特性分别对二进制的两种码元匹配。匹配滤波器的输出经过包络检波，然后作比较判决。</a:t>
            </a:r>
          </a:p>
          <a:p>
            <a:pPr lvl="3" eaLnBrk="1" hangingPunct="1">
              <a:buFont typeface="Wingdings" pitchFamily="2" charset="2"/>
              <a:buNone/>
            </a:pPr>
            <a:r>
              <a:rPr lang="zh-CN" altLang="en-US" smtClean="0"/>
              <a:t>	由于起伏信号最佳接收机的结构和随相信号的相同，所以上图同样适用于对起伏信号作最佳接收。</a:t>
            </a:r>
          </a:p>
        </p:txBody>
      </p:sp>
      <p:grpSp>
        <p:nvGrpSpPr>
          <p:cNvPr id="76804" name="Group 32"/>
          <p:cNvGrpSpPr>
            <a:grpSpLocks/>
          </p:cNvGrpSpPr>
          <p:nvPr/>
        </p:nvGrpSpPr>
        <p:grpSpPr bwMode="auto">
          <a:xfrm>
            <a:off x="1285875" y="1970088"/>
            <a:ext cx="7561263" cy="2538412"/>
            <a:chOff x="810" y="1241"/>
            <a:chExt cx="4763" cy="1599"/>
          </a:xfrm>
        </p:grpSpPr>
        <p:sp>
          <p:nvSpPr>
            <p:cNvPr id="76806" name="Text Box 27"/>
            <p:cNvSpPr txBox="1">
              <a:spLocks noChangeArrowheads="1"/>
            </p:cNvSpPr>
            <p:nvPr/>
          </p:nvSpPr>
          <p:spPr bwMode="auto">
            <a:xfrm>
              <a:off x="848" y="1595"/>
              <a:ext cx="543" cy="2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a:ea typeface="宋体" charset="-122"/>
                </a:rPr>
                <a:t>r(t)</a:t>
              </a:r>
            </a:p>
          </p:txBody>
        </p:sp>
        <p:sp>
          <p:nvSpPr>
            <p:cNvPr id="76807" name="Text Box 20"/>
            <p:cNvSpPr txBox="1">
              <a:spLocks noChangeArrowheads="1"/>
            </p:cNvSpPr>
            <p:nvPr/>
          </p:nvSpPr>
          <p:spPr bwMode="auto">
            <a:xfrm>
              <a:off x="3334" y="1695"/>
              <a:ext cx="542" cy="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a:ea typeface="宋体" charset="-122"/>
                </a:rPr>
                <a:t>t=T</a:t>
              </a:r>
              <a:r>
                <a:rPr lang="en-US" altLang="zh-CN" sz="1800" b="0" baseline="-25000">
                  <a:ea typeface="宋体" charset="-122"/>
                </a:rPr>
                <a:t>s</a:t>
              </a:r>
            </a:p>
          </p:txBody>
        </p:sp>
        <p:sp>
          <p:nvSpPr>
            <p:cNvPr id="76808" name="Text Box 21"/>
            <p:cNvSpPr txBox="1">
              <a:spLocks noChangeArrowheads="1"/>
            </p:cNvSpPr>
            <p:nvPr/>
          </p:nvSpPr>
          <p:spPr bwMode="auto">
            <a:xfrm>
              <a:off x="4020" y="1281"/>
              <a:ext cx="542" cy="2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a:ea typeface="宋体" charset="-122"/>
                </a:rPr>
                <a:t>M</a:t>
              </a:r>
              <a:r>
                <a:rPr lang="en-US" altLang="zh-CN" sz="1800" b="0" baseline="-25000">
                  <a:ea typeface="宋体" charset="-122"/>
                </a:rPr>
                <a:t>0</a:t>
              </a:r>
            </a:p>
          </p:txBody>
        </p:sp>
        <p:sp>
          <p:nvSpPr>
            <p:cNvPr id="76809" name="Text Box 22"/>
            <p:cNvSpPr txBox="1">
              <a:spLocks noChangeArrowheads="1"/>
            </p:cNvSpPr>
            <p:nvPr/>
          </p:nvSpPr>
          <p:spPr bwMode="auto">
            <a:xfrm>
              <a:off x="4059" y="2116"/>
              <a:ext cx="543" cy="2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a:ea typeface="宋体" charset="-122"/>
                </a:rPr>
                <a:t>M</a:t>
              </a:r>
              <a:r>
                <a:rPr lang="en-US" altLang="zh-CN" sz="1800" b="0" baseline="-25000">
                  <a:ea typeface="宋体" charset="-122"/>
                </a:rPr>
                <a:t>1</a:t>
              </a:r>
            </a:p>
          </p:txBody>
        </p:sp>
        <p:sp>
          <p:nvSpPr>
            <p:cNvPr id="76810" name="Text Box 30"/>
            <p:cNvSpPr txBox="1">
              <a:spLocks noChangeArrowheads="1"/>
            </p:cNvSpPr>
            <p:nvPr/>
          </p:nvSpPr>
          <p:spPr bwMode="auto">
            <a:xfrm>
              <a:off x="2487" y="1848"/>
              <a:ext cx="496" cy="2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a:ea typeface="宋体" charset="-122"/>
                </a:rPr>
                <a:t>y</a:t>
              </a:r>
              <a:r>
                <a:rPr lang="en-US" altLang="zh-CN" sz="1800" b="0" baseline="-25000">
                  <a:ea typeface="宋体" charset="-122"/>
                </a:rPr>
                <a:t>1</a:t>
              </a:r>
              <a:r>
                <a:rPr lang="en-US" altLang="zh-CN" sz="1800" b="0">
                  <a:ea typeface="宋体" charset="-122"/>
                </a:rPr>
                <a:t>(t)</a:t>
              </a:r>
            </a:p>
          </p:txBody>
        </p:sp>
        <p:sp>
          <p:nvSpPr>
            <p:cNvPr id="76811" name="Text Box 29"/>
            <p:cNvSpPr txBox="1">
              <a:spLocks noChangeArrowheads="1"/>
            </p:cNvSpPr>
            <p:nvPr/>
          </p:nvSpPr>
          <p:spPr bwMode="auto">
            <a:xfrm>
              <a:off x="2486" y="1241"/>
              <a:ext cx="495" cy="2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1800" b="0">
                  <a:ea typeface="宋体" charset="-122"/>
                </a:rPr>
                <a:t>y</a:t>
              </a:r>
              <a:r>
                <a:rPr lang="en-US" altLang="zh-CN" sz="1800" b="0" baseline="-25000">
                  <a:ea typeface="宋体" charset="-122"/>
                </a:rPr>
                <a:t>0</a:t>
              </a:r>
              <a:r>
                <a:rPr lang="en-US" altLang="zh-CN" sz="1800" b="0">
                  <a:ea typeface="宋体" charset="-122"/>
                </a:rPr>
                <a:t>(t)</a:t>
              </a:r>
            </a:p>
          </p:txBody>
        </p:sp>
        <p:sp>
          <p:nvSpPr>
            <p:cNvPr id="76812" name="AutoShape 5"/>
            <p:cNvSpPr>
              <a:spLocks noChangeAspect="1" noChangeArrowheads="1"/>
            </p:cNvSpPr>
            <p:nvPr/>
          </p:nvSpPr>
          <p:spPr bwMode="auto">
            <a:xfrm>
              <a:off x="810" y="1281"/>
              <a:ext cx="4763" cy="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nvGrpSpPr>
            <p:cNvPr id="76813" name="Group 6"/>
            <p:cNvGrpSpPr>
              <a:grpSpLocks/>
            </p:cNvGrpSpPr>
            <p:nvPr/>
          </p:nvGrpSpPr>
          <p:grpSpPr bwMode="auto">
            <a:xfrm>
              <a:off x="1563" y="1383"/>
              <a:ext cx="1305" cy="303"/>
              <a:chOff x="3395" y="7802"/>
              <a:chExt cx="1781" cy="416"/>
            </a:xfrm>
          </p:grpSpPr>
          <p:sp>
            <p:nvSpPr>
              <p:cNvPr id="76829" name="Text Box 7"/>
              <p:cNvSpPr txBox="1">
                <a:spLocks noChangeArrowheads="1"/>
              </p:cNvSpPr>
              <p:nvPr/>
            </p:nvSpPr>
            <p:spPr bwMode="auto">
              <a:xfrm>
                <a:off x="3395" y="7802"/>
                <a:ext cx="1325" cy="416"/>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匹配滤波器</a:t>
                </a:r>
                <a:r>
                  <a:rPr lang="en-US" altLang="zh-CN" sz="1800" b="0">
                    <a:ea typeface="宋体" charset="-122"/>
                  </a:rPr>
                  <a:t>f</a:t>
                </a:r>
                <a:r>
                  <a:rPr lang="en-US" altLang="zh-CN" sz="1800" b="0" baseline="-25000">
                    <a:ea typeface="宋体" charset="-122"/>
                  </a:rPr>
                  <a:t>0</a:t>
                </a:r>
              </a:p>
            </p:txBody>
          </p:sp>
          <p:sp>
            <p:nvSpPr>
              <p:cNvPr id="76830" name="Line 8"/>
              <p:cNvSpPr>
                <a:spLocks noChangeShapeType="1"/>
              </p:cNvSpPr>
              <p:nvPr/>
            </p:nvSpPr>
            <p:spPr bwMode="auto">
              <a:xfrm>
                <a:off x="4720" y="8015"/>
                <a:ext cx="45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76814" name="Text Box 9"/>
            <p:cNvSpPr txBox="1">
              <a:spLocks noChangeArrowheads="1"/>
            </p:cNvSpPr>
            <p:nvPr/>
          </p:nvSpPr>
          <p:spPr bwMode="auto">
            <a:xfrm>
              <a:off x="2868" y="1393"/>
              <a:ext cx="970" cy="30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包络检波器</a:t>
              </a:r>
            </a:p>
          </p:txBody>
        </p:sp>
        <p:sp>
          <p:nvSpPr>
            <p:cNvPr id="76815" name="Line 10"/>
            <p:cNvSpPr>
              <a:spLocks noChangeShapeType="1"/>
            </p:cNvSpPr>
            <p:nvPr/>
          </p:nvSpPr>
          <p:spPr bwMode="auto">
            <a:xfrm>
              <a:off x="3838" y="1539"/>
              <a:ext cx="582"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16" name="Text Box 11"/>
            <p:cNvSpPr txBox="1">
              <a:spLocks noChangeArrowheads="1"/>
            </p:cNvSpPr>
            <p:nvPr/>
          </p:nvSpPr>
          <p:spPr bwMode="auto">
            <a:xfrm>
              <a:off x="4060" y="1705"/>
              <a:ext cx="770" cy="30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比较判决</a:t>
              </a:r>
            </a:p>
          </p:txBody>
        </p:sp>
        <p:sp>
          <p:nvSpPr>
            <p:cNvPr id="76817" name="Text Box 12"/>
            <p:cNvSpPr txBox="1">
              <a:spLocks noChangeArrowheads="1"/>
            </p:cNvSpPr>
            <p:nvPr/>
          </p:nvSpPr>
          <p:spPr bwMode="auto">
            <a:xfrm>
              <a:off x="1572" y="2018"/>
              <a:ext cx="971" cy="30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匹配滤波器</a:t>
              </a:r>
              <a:r>
                <a:rPr lang="en-US" altLang="zh-CN" sz="1800" b="0">
                  <a:ea typeface="宋体" charset="-122"/>
                </a:rPr>
                <a:t>f1</a:t>
              </a:r>
            </a:p>
          </p:txBody>
        </p:sp>
        <p:sp>
          <p:nvSpPr>
            <p:cNvPr id="76818" name="Line 13"/>
            <p:cNvSpPr>
              <a:spLocks noChangeShapeType="1"/>
            </p:cNvSpPr>
            <p:nvPr/>
          </p:nvSpPr>
          <p:spPr bwMode="auto">
            <a:xfrm>
              <a:off x="2543" y="2172"/>
              <a:ext cx="33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6819" name="Text Box 14"/>
            <p:cNvSpPr txBox="1">
              <a:spLocks noChangeArrowheads="1"/>
            </p:cNvSpPr>
            <p:nvPr/>
          </p:nvSpPr>
          <p:spPr bwMode="auto">
            <a:xfrm>
              <a:off x="2868" y="2007"/>
              <a:ext cx="970" cy="303"/>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zh-CN" altLang="en-US" sz="1800" b="0">
                  <a:ea typeface="宋体" charset="-122"/>
                </a:rPr>
                <a:t>包络检波器</a:t>
              </a:r>
            </a:p>
          </p:txBody>
        </p:sp>
        <p:sp>
          <p:nvSpPr>
            <p:cNvPr id="76820" name="Line 15"/>
            <p:cNvSpPr>
              <a:spLocks noChangeShapeType="1"/>
            </p:cNvSpPr>
            <p:nvPr/>
          </p:nvSpPr>
          <p:spPr bwMode="auto">
            <a:xfrm>
              <a:off x="3830" y="2172"/>
              <a:ext cx="629"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21" name="Line 16"/>
            <p:cNvSpPr>
              <a:spLocks noChangeShapeType="1"/>
            </p:cNvSpPr>
            <p:nvPr/>
          </p:nvSpPr>
          <p:spPr bwMode="auto">
            <a:xfrm>
              <a:off x="4830" y="1851"/>
              <a:ext cx="392" cy="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6822" name="Line 17"/>
            <p:cNvSpPr>
              <a:spLocks noChangeShapeType="1"/>
            </p:cNvSpPr>
            <p:nvPr/>
          </p:nvSpPr>
          <p:spPr bwMode="auto">
            <a:xfrm>
              <a:off x="4431" y="1544"/>
              <a:ext cx="1" cy="1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6823" name="Line 18"/>
            <p:cNvSpPr>
              <a:spLocks noChangeShapeType="1"/>
            </p:cNvSpPr>
            <p:nvPr/>
          </p:nvSpPr>
          <p:spPr bwMode="auto">
            <a:xfrm>
              <a:off x="4459" y="2007"/>
              <a:ext cx="0" cy="171"/>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76824" name="Line 19"/>
            <p:cNvSpPr>
              <a:spLocks noChangeShapeType="1"/>
            </p:cNvSpPr>
            <p:nvPr/>
          </p:nvSpPr>
          <p:spPr bwMode="auto">
            <a:xfrm>
              <a:off x="3830" y="1847"/>
              <a:ext cx="21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6825" name="Line 23"/>
            <p:cNvSpPr>
              <a:spLocks noChangeShapeType="1"/>
            </p:cNvSpPr>
            <p:nvPr/>
          </p:nvSpPr>
          <p:spPr bwMode="auto">
            <a:xfrm flipH="1">
              <a:off x="1352" y="1544"/>
              <a:ext cx="21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26" name="Line 24"/>
            <p:cNvSpPr>
              <a:spLocks noChangeShapeType="1"/>
            </p:cNvSpPr>
            <p:nvPr/>
          </p:nvSpPr>
          <p:spPr bwMode="auto">
            <a:xfrm flipH="1">
              <a:off x="1343" y="2169"/>
              <a:ext cx="21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27" name="Line 25"/>
            <p:cNvSpPr>
              <a:spLocks noChangeShapeType="1"/>
            </p:cNvSpPr>
            <p:nvPr/>
          </p:nvSpPr>
          <p:spPr bwMode="auto">
            <a:xfrm>
              <a:off x="1343" y="1535"/>
              <a:ext cx="1" cy="64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28" name="Line 26"/>
            <p:cNvSpPr>
              <a:spLocks noChangeShapeType="1"/>
            </p:cNvSpPr>
            <p:nvPr/>
          </p:nvSpPr>
          <p:spPr bwMode="auto">
            <a:xfrm>
              <a:off x="1077" y="1837"/>
              <a:ext cx="26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5235">
                                            <p:txEl>
                                              <p:pRg st="7" end="7"/>
                                            </p:txEl>
                                          </p:spTgt>
                                        </p:tgtEl>
                                        <p:attrNameLst>
                                          <p:attrName>style.visibility</p:attrName>
                                        </p:attrNameLst>
                                      </p:cBhvr>
                                      <p:to>
                                        <p:strVal val="visible"/>
                                      </p:to>
                                    </p:set>
                                    <p:animEffect transition="in" filter="wipe(up)">
                                      <p:cBhvr>
                                        <p:cTn id="7" dur="500"/>
                                        <p:tgtEl>
                                          <p:spTgt spid="95235">
                                            <p:txEl>
                                              <p:pRg st="7" end="7"/>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5235">
                                            <p:txEl>
                                              <p:pRg st="8" end="8"/>
                                            </p:txEl>
                                          </p:spTgt>
                                        </p:tgtEl>
                                        <p:attrNameLst>
                                          <p:attrName>style.visibility</p:attrName>
                                        </p:attrNameLst>
                                      </p:cBhvr>
                                      <p:to>
                                        <p:strVal val="visible"/>
                                      </p:to>
                                    </p:set>
                                    <p:animEffect transition="in" filter="wipe(up)">
                                      <p:cBhvr>
                                        <p:cTn id="12" dur="500"/>
                                        <p:tgtEl>
                                          <p:spTgt spid="952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6362EA66-62E7-4567-A407-412DB9CC7575}" type="slidenum">
              <a:rPr lang="en-US" altLang="zh-CN" sz="1400" b="0" smtClean="0">
                <a:latin typeface="Tahoma" pitchFamily="34" charset="0"/>
                <a:ea typeface="宋体" charset="-122"/>
              </a:rPr>
              <a:pPr eaLnBrk="1" hangingPunct="1">
                <a:spcBef>
                  <a:spcPct val="0"/>
                </a:spcBef>
                <a:buClrTx/>
                <a:buSzTx/>
                <a:buFontTx/>
                <a:buNone/>
              </a:pPr>
              <a:t>71</a:t>
            </a:fld>
            <a:endParaRPr lang="en-US" altLang="zh-CN" sz="1400" b="0" smtClean="0">
              <a:latin typeface="Tahoma" pitchFamily="34" charset="0"/>
              <a:ea typeface="宋体" charset="-122"/>
            </a:endParaRPr>
          </a:p>
        </p:txBody>
      </p:sp>
      <p:sp>
        <p:nvSpPr>
          <p:cNvPr id="77827" name="Rectangle 2"/>
          <p:cNvSpPr>
            <a:spLocks noGrp="1" noChangeArrowheads="1"/>
          </p:cNvSpPr>
          <p:nvPr>
            <p:ph type="title"/>
          </p:nvPr>
        </p:nvSpPr>
        <p:spPr/>
        <p:txBody>
          <a:bodyPr/>
          <a:lstStyle/>
          <a:p>
            <a:pPr eaLnBrk="1" hangingPunct="1"/>
            <a:r>
              <a:rPr lang="en-US" altLang="zh-CN" sz="4400" b="1" dirty="0"/>
              <a:t>10.9 </a:t>
            </a:r>
            <a:r>
              <a:rPr lang="zh-CN" altLang="en-US" sz="4400" b="1" dirty="0"/>
              <a:t>最佳基带传输系统</a:t>
            </a:r>
          </a:p>
        </p:txBody>
      </p:sp>
      <p:sp>
        <p:nvSpPr>
          <p:cNvPr id="96259" name="Rectangle 3"/>
          <p:cNvSpPr>
            <a:spLocks noGrp="1" noChangeArrowheads="1"/>
          </p:cNvSpPr>
          <p:nvPr>
            <p:ph type="body" idx="1"/>
          </p:nvPr>
        </p:nvSpPr>
        <p:spPr/>
        <p:txBody>
          <a:bodyPr/>
          <a:lstStyle/>
          <a:p>
            <a:pPr lvl="1" eaLnBrk="1" hangingPunct="1"/>
            <a:r>
              <a:rPr lang="zh-CN" altLang="en-US" dirty="0" smtClean="0"/>
              <a:t>何谓最佳基带传输系统？</a:t>
            </a:r>
          </a:p>
          <a:p>
            <a:pPr lvl="3" eaLnBrk="1" hangingPunct="1">
              <a:buFont typeface="Wingdings" pitchFamily="2" charset="2"/>
              <a:buNone/>
            </a:pPr>
            <a:r>
              <a:rPr lang="zh-CN" altLang="en-US" dirty="0" smtClean="0"/>
              <a:t>	设基带数字信号传输系统由发送滤波器、信道和接收滤波器组成：</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lnSpc>
                <a:spcPct val="120000"/>
              </a:lnSpc>
              <a:buFont typeface="Wingdings" pitchFamily="2" charset="2"/>
              <a:buNone/>
            </a:pPr>
            <a:r>
              <a:rPr lang="zh-CN" altLang="en-US" dirty="0" smtClean="0"/>
              <a:t>	其传输函数分别为</a:t>
            </a:r>
            <a:r>
              <a:rPr lang="en-US" altLang="zh-CN" i="1" dirty="0" smtClean="0"/>
              <a:t>G</a:t>
            </a:r>
            <a:r>
              <a:rPr lang="en-US" altLang="zh-CN" i="1" baseline="-25000" dirty="0" smtClean="0"/>
              <a:t>T</a:t>
            </a:r>
            <a:r>
              <a:rPr lang="en-US" altLang="zh-CN" dirty="0" smtClean="0"/>
              <a:t>(</a:t>
            </a:r>
            <a:r>
              <a:rPr lang="en-US" altLang="zh-CN" i="1" dirty="0" smtClean="0"/>
              <a:t>f</a:t>
            </a:r>
            <a:r>
              <a:rPr lang="en-US" altLang="zh-CN" dirty="0" smtClean="0"/>
              <a:t>)</a:t>
            </a:r>
            <a:r>
              <a:rPr lang="zh-CN" altLang="en-US" dirty="0" smtClean="0"/>
              <a:t>、</a:t>
            </a:r>
            <a:r>
              <a:rPr lang="en-US" altLang="zh-CN" i="1" dirty="0" smtClean="0"/>
              <a:t>C</a:t>
            </a:r>
            <a:r>
              <a:rPr lang="en-US" altLang="zh-CN" dirty="0" smtClean="0"/>
              <a:t>(</a:t>
            </a:r>
            <a:r>
              <a:rPr lang="en-US" altLang="zh-CN" i="1" dirty="0" smtClean="0"/>
              <a:t>f</a:t>
            </a:r>
            <a:r>
              <a:rPr lang="en-US" altLang="zh-CN" dirty="0" smtClean="0"/>
              <a:t>)</a:t>
            </a:r>
            <a:r>
              <a:rPr lang="zh-CN" altLang="en-US" dirty="0" smtClean="0"/>
              <a:t>和</a:t>
            </a:r>
            <a:r>
              <a:rPr lang="en-US" altLang="zh-CN" i="1" dirty="0" smtClean="0"/>
              <a:t>G</a:t>
            </a:r>
            <a:r>
              <a:rPr lang="en-US" altLang="zh-CN" i="1" baseline="-25000" dirty="0" smtClean="0"/>
              <a:t>R</a:t>
            </a:r>
            <a:r>
              <a:rPr lang="en-US" altLang="zh-CN" dirty="0" smtClean="0"/>
              <a:t>(</a:t>
            </a:r>
            <a:r>
              <a:rPr lang="en-US" altLang="zh-CN" i="1" dirty="0" smtClean="0"/>
              <a:t>f</a:t>
            </a:r>
            <a:r>
              <a:rPr lang="en-US" altLang="zh-CN" dirty="0" smtClean="0"/>
              <a:t>)</a:t>
            </a:r>
            <a:r>
              <a:rPr lang="zh-CN" altLang="en-US" dirty="0" smtClean="0"/>
              <a:t>。</a:t>
            </a:r>
          </a:p>
          <a:p>
            <a:pPr lvl="3" eaLnBrk="1" hangingPunct="1">
              <a:lnSpc>
                <a:spcPct val="120000"/>
              </a:lnSpc>
              <a:buFont typeface="Wingdings" pitchFamily="2" charset="2"/>
              <a:buNone/>
            </a:pPr>
            <a:r>
              <a:rPr lang="zh-CN" altLang="en-US" dirty="0" smtClean="0"/>
              <a:t>	在第</a:t>
            </a:r>
            <a:r>
              <a:rPr lang="en-US" altLang="zh-CN" dirty="0" smtClean="0"/>
              <a:t>6</a:t>
            </a:r>
            <a:r>
              <a:rPr lang="zh-CN" altLang="en-US" dirty="0" smtClean="0"/>
              <a:t>章中将这</a:t>
            </a:r>
            <a:r>
              <a:rPr lang="en-US" altLang="zh-CN" dirty="0" smtClean="0"/>
              <a:t>3</a:t>
            </a:r>
            <a:r>
              <a:rPr lang="zh-CN" altLang="en-US" dirty="0" smtClean="0"/>
              <a:t>个滤波器集中用一个基带总传输函数</a:t>
            </a:r>
            <a:r>
              <a:rPr lang="en-US" altLang="zh-CN" i="1" dirty="0" smtClean="0"/>
              <a:t>H</a:t>
            </a:r>
            <a:r>
              <a:rPr lang="en-US" altLang="zh-CN" dirty="0" smtClean="0"/>
              <a:t>(</a:t>
            </a:r>
            <a:r>
              <a:rPr lang="en-US" altLang="zh-CN" i="1" dirty="0" smtClean="0"/>
              <a:t>f</a:t>
            </a:r>
            <a:r>
              <a:rPr lang="en-US" altLang="zh-CN" dirty="0" smtClean="0"/>
              <a:t>)</a:t>
            </a:r>
            <a:r>
              <a:rPr lang="zh-CN" altLang="en-US" dirty="0" smtClean="0"/>
              <a:t>表示：</a:t>
            </a:r>
          </a:p>
          <a:p>
            <a:pPr lvl="3" eaLnBrk="1" hangingPunct="1">
              <a:buFont typeface="Wingdings" pitchFamily="2" charset="2"/>
              <a:buNone/>
            </a:pPr>
            <a:r>
              <a:rPr lang="zh-CN" altLang="en-US" i="1" dirty="0" smtClean="0"/>
              <a:t>			</a:t>
            </a:r>
            <a:r>
              <a:rPr lang="en-US" altLang="zh-CN" i="1" dirty="0" smtClean="0"/>
              <a:t>H</a:t>
            </a:r>
            <a:r>
              <a:rPr lang="en-US" altLang="zh-CN" dirty="0" smtClean="0"/>
              <a:t>(</a:t>
            </a:r>
            <a:r>
              <a:rPr lang="en-US" altLang="zh-CN" i="1" dirty="0" smtClean="0"/>
              <a:t>f</a:t>
            </a:r>
            <a:r>
              <a:rPr lang="en-US" altLang="zh-CN" dirty="0" smtClean="0"/>
              <a:t>) = </a:t>
            </a:r>
            <a:r>
              <a:rPr lang="en-US" altLang="zh-CN" i="1" dirty="0" smtClean="0"/>
              <a:t>G</a:t>
            </a:r>
            <a:r>
              <a:rPr lang="en-US" altLang="zh-CN" i="1" baseline="-25000" dirty="0" smtClean="0"/>
              <a:t>T</a:t>
            </a:r>
            <a:r>
              <a:rPr lang="en-US" altLang="zh-CN" dirty="0" smtClean="0"/>
              <a:t>(</a:t>
            </a:r>
            <a:r>
              <a:rPr lang="en-US" altLang="zh-CN" i="1" dirty="0" smtClean="0"/>
              <a:t>f</a:t>
            </a:r>
            <a:r>
              <a:rPr lang="en-US" altLang="zh-CN" dirty="0" smtClean="0"/>
              <a:t>)</a:t>
            </a:r>
            <a:r>
              <a:rPr lang="en-US" altLang="zh-CN" dirty="0" smtClean="0">
                <a:sym typeface="Symbol" pitchFamily="18" charset="2"/>
              </a:rPr>
              <a:t></a:t>
            </a:r>
            <a:r>
              <a:rPr lang="en-US" altLang="zh-CN" i="1" dirty="0" smtClean="0"/>
              <a:t>C</a:t>
            </a:r>
            <a:r>
              <a:rPr lang="en-US" altLang="zh-CN" dirty="0" smtClean="0"/>
              <a:t>(</a:t>
            </a:r>
            <a:r>
              <a:rPr lang="en-US" altLang="zh-CN" i="1" dirty="0" smtClean="0"/>
              <a:t>f</a:t>
            </a:r>
            <a:r>
              <a:rPr lang="en-US" altLang="zh-CN" dirty="0" smtClean="0"/>
              <a:t>)</a:t>
            </a:r>
            <a:r>
              <a:rPr lang="en-US" altLang="zh-CN" dirty="0" smtClean="0">
                <a:sym typeface="Symbol" pitchFamily="18" charset="2"/>
              </a:rPr>
              <a:t></a:t>
            </a:r>
            <a:r>
              <a:rPr lang="en-US" altLang="zh-CN" i="1" dirty="0" smtClean="0"/>
              <a:t>G</a:t>
            </a:r>
            <a:r>
              <a:rPr lang="en-US" altLang="zh-CN" i="1" baseline="-25000" dirty="0" smtClean="0"/>
              <a:t>R</a:t>
            </a:r>
            <a:r>
              <a:rPr lang="en-US" altLang="zh-CN" dirty="0" smtClean="0"/>
              <a:t>(</a:t>
            </a:r>
            <a:r>
              <a:rPr lang="en-US" altLang="zh-CN" i="1" dirty="0" smtClean="0"/>
              <a:t>f</a:t>
            </a:r>
            <a:r>
              <a:rPr lang="en-US" altLang="zh-CN" dirty="0" smtClean="0"/>
              <a:t>) </a:t>
            </a:r>
          </a:p>
          <a:p>
            <a:pPr lvl="3" eaLnBrk="1" hangingPunct="1">
              <a:buFont typeface="Wingdings" pitchFamily="2" charset="2"/>
              <a:buNone/>
            </a:pPr>
            <a:endParaRPr lang="en-US" altLang="zh-CN" dirty="0" smtClean="0"/>
          </a:p>
        </p:txBody>
      </p:sp>
      <p:grpSp>
        <p:nvGrpSpPr>
          <p:cNvPr id="96262" name="Group 6"/>
          <p:cNvGrpSpPr>
            <a:grpSpLocks/>
          </p:cNvGrpSpPr>
          <p:nvPr/>
        </p:nvGrpSpPr>
        <p:grpSpPr bwMode="auto">
          <a:xfrm>
            <a:off x="250825" y="3024188"/>
            <a:ext cx="8621713" cy="1484312"/>
            <a:chOff x="158" y="1905"/>
            <a:chExt cx="5431" cy="935"/>
          </a:xfrm>
        </p:grpSpPr>
        <p:pic>
          <p:nvPicPr>
            <p:cNvPr id="77830" name="Picture 4" descr="t05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1905"/>
              <a:ext cx="5431"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Text Box 5"/>
            <p:cNvSpPr txBox="1">
              <a:spLocks noChangeArrowheads="1"/>
            </p:cNvSpPr>
            <p:nvPr/>
          </p:nvSpPr>
          <p:spPr bwMode="auto">
            <a:xfrm>
              <a:off x="4581" y="2217"/>
              <a:ext cx="340" cy="3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zh-CN" altLang="en-US" sz="1800" b="0">
                  <a:ea typeface="宋体" charset="-122"/>
                </a:rPr>
                <a:t>抽样</a:t>
              </a:r>
            </a:p>
            <a:p>
              <a:pPr algn="just" eaLnBrk="1" hangingPunct="1">
                <a:spcBef>
                  <a:spcPct val="0"/>
                </a:spcBef>
                <a:buClrTx/>
                <a:buSzTx/>
                <a:buFontTx/>
                <a:buNone/>
              </a:pPr>
              <a:r>
                <a:rPr lang="zh-CN" altLang="en-US" sz="1800" b="0">
                  <a:ea typeface="宋体" charset="-122"/>
                </a:rPr>
                <a:t>判决</a:t>
              </a:r>
              <a:endParaRPr lang="zh-CN" altLang="en-US" sz="3600" b="0">
                <a:latin typeface="Tahoma" pitchFamily="34" charset="0"/>
                <a:ea typeface="宋体"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up)">
                                      <p:cBhvr>
                                        <p:cTn id="7" dur="500"/>
                                        <p:tgtEl>
                                          <p:spTgt spid="96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6262"/>
                                        </p:tgtEl>
                                        <p:attrNameLst>
                                          <p:attrName>style.visibility</p:attrName>
                                        </p:attrNameLst>
                                      </p:cBhvr>
                                      <p:to>
                                        <p:strVal val="visible"/>
                                      </p:to>
                                    </p:set>
                                    <p:animEffect transition="in" filter="wipe(up)">
                                      <p:cBhvr>
                                        <p:cTn id="12" dur="500"/>
                                        <p:tgtEl>
                                          <p:spTgt spid="962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96259">
                                            <p:txEl>
                                              <p:pRg st="6" end="6"/>
                                            </p:txEl>
                                          </p:spTgt>
                                        </p:tgtEl>
                                        <p:attrNameLst>
                                          <p:attrName>style.visibility</p:attrName>
                                        </p:attrNameLst>
                                      </p:cBhvr>
                                      <p:to>
                                        <p:strVal val="visible"/>
                                      </p:to>
                                    </p:set>
                                    <p:animEffect transition="in" filter="wipe(up)">
                                      <p:cBhvr>
                                        <p:cTn id="17" dur="500"/>
                                        <p:tgtEl>
                                          <p:spTgt spid="96259">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96259">
                                            <p:txEl>
                                              <p:pRg st="7" end="7"/>
                                            </p:txEl>
                                          </p:spTgt>
                                        </p:tgtEl>
                                        <p:attrNameLst>
                                          <p:attrName>style.visibility</p:attrName>
                                        </p:attrNameLst>
                                      </p:cBhvr>
                                      <p:to>
                                        <p:strVal val="visible"/>
                                      </p:to>
                                    </p:set>
                                    <p:animEffect transition="in" filter="wipe(up)">
                                      <p:cBhvr>
                                        <p:cTn id="22" dur="500"/>
                                        <p:tgtEl>
                                          <p:spTgt spid="96259">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96259">
                                            <p:txEl>
                                              <p:pRg st="8" end="8"/>
                                            </p:txEl>
                                          </p:spTgt>
                                        </p:tgtEl>
                                        <p:attrNameLst>
                                          <p:attrName>style.visibility</p:attrName>
                                        </p:attrNameLst>
                                      </p:cBhvr>
                                      <p:to>
                                        <p:strVal val="visible"/>
                                      </p:to>
                                    </p:set>
                                    <p:animEffect transition="in" filter="wipe(up)">
                                      <p:cBhvr>
                                        <p:cTn id="27" dur="500"/>
                                        <p:tgtEl>
                                          <p:spTgt spid="962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D216BED3-9DAE-477C-ADEC-7212D1F8E7B5}" type="slidenum">
              <a:rPr lang="en-US" altLang="zh-CN" sz="1400" b="0" smtClean="0">
                <a:latin typeface="Tahoma" pitchFamily="34" charset="0"/>
                <a:ea typeface="宋体" charset="-122"/>
              </a:rPr>
              <a:pPr eaLnBrk="1" hangingPunct="1">
                <a:spcBef>
                  <a:spcPct val="0"/>
                </a:spcBef>
                <a:buClrTx/>
                <a:buSzTx/>
                <a:buFontTx/>
                <a:buNone/>
              </a:pPr>
              <a:t>72</a:t>
            </a:fld>
            <a:endParaRPr lang="en-US" altLang="zh-CN" sz="1400" b="0" smtClean="0">
              <a:latin typeface="Tahoma" pitchFamily="34" charset="0"/>
              <a:ea typeface="宋体" charset="-122"/>
            </a:endParaRPr>
          </a:p>
        </p:txBody>
      </p:sp>
      <p:sp>
        <p:nvSpPr>
          <p:cNvPr id="97283" name="Rectangle 3"/>
          <p:cNvSpPr>
            <a:spLocks noGrp="1" noChangeArrowheads="1"/>
          </p:cNvSpPr>
          <p:nvPr>
            <p:ph type="body" idx="1"/>
          </p:nvPr>
        </p:nvSpPr>
        <p:spPr>
          <a:xfrm>
            <a:off x="0" y="1179513"/>
            <a:ext cx="9144000" cy="5678487"/>
          </a:xfrm>
        </p:spPr>
        <p:txBody>
          <a:bodyPr/>
          <a:lstStyle/>
          <a:p>
            <a:pPr lvl="3" eaLnBrk="1" hangingPunct="1">
              <a:lnSpc>
                <a:spcPct val="120000"/>
              </a:lnSpc>
              <a:buFont typeface="Wingdings" pitchFamily="2" charset="2"/>
              <a:buNone/>
            </a:pPr>
            <a:r>
              <a:rPr lang="en-US" altLang="zh-CN" smtClean="0"/>
              <a:t>	</a:t>
            </a:r>
            <a:r>
              <a:rPr lang="zh-CN" altLang="en-US" smtClean="0"/>
              <a:t>在第</a:t>
            </a:r>
            <a:r>
              <a:rPr lang="en-US" altLang="zh-CN" smtClean="0"/>
              <a:t>6</a:t>
            </a:r>
            <a:r>
              <a:rPr lang="zh-CN" altLang="en-US" smtClean="0"/>
              <a:t>章中，为了消除码间串扰，要求</a:t>
            </a:r>
            <a:r>
              <a:rPr lang="en-US" altLang="zh-CN" i="1" smtClean="0"/>
              <a:t>H</a:t>
            </a:r>
            <a:r>
              <a:rPr lang="en-US" altLang="zh-CN" smtClean="0"/>
              <a:t>(</a:t>
            </a:r>
            <a:r>
              <a:rPr lang="en-US" altLang="zh-CN" i="1" smtClean="0"/>
              <a:t>f</a:t>
            </a:r>
            <a:r>
              <a:rPr lang="en-US" altLang="zh-CN" smtClean="0"/>
              <a:t>)</a:t>
            </a:r>
            <a:r>
              <a:rPr lang="zh-CN" altLang="en-US" smtClean="0"/>
              <a:t>必须满足奈奎斯特第一准则。当时忽略了噪声的影响，只考虑码间串扰。 </a:t>
            </a:r>
          </a:p>
          <a:p>
            <a:pPr lvl="3" eaLnBrk="1" hangingPunct="1">
              <a:lnSpc>
                <a:spcPct val="120000"/>
              </a:lnSpc>
              <a:buFont typeface="Wingdings" pitchFamily="2" charset="2"/>
              <a:buNone/>
            </a:pPr>
            <a:r>
              <a:rPr lang="zh-CN" altLang="en-US" smtClean="0"/>
              <a:t>	现在，我们将分析在</a:t>
            </a:r>
            <a:r>
              <a:rPr lang="en-US" altLang="zh-CN" i="1" smtClean="0"/>
              <a:t>H</a:t>
            </a:r>
            <a:r>
              <a:rPr lang="en-US" altLang="zh-CN" smtClean="0"/>
              <a:t>(</a:t>
            </a:r>
            <a:r>
              <a:rPr lang="en-US" altLang="zh-CN" i="1" smtClean="0"/>
              <a:t>f</a:t>
            </a:r>
            <a:r>
              <a:rPr lang="en-US" altLang="zh-CN" smtClean="0"/>
              <a:t>)</a:t>
            </a:r>
            <a:r>
              <a:rPr lang="zh-CN" altLang="en-US" smtClean="0"/>
              <a:t>满足消除码间串扰的条件之后，如何设计</a:t>
            </a:r>
            <a:r>
              <a:rPr lang="en-US" altLang="zh-CN" i="1" smtClean="0"/>
              <a:t>G</a:t>
            </a:r>
            <a:r>
              <a:rPr lang="en-US" altLang="zh-CN" i="1" baseline="-25000" smtClean="0"/>
              <a:t>T</a:t>
            </a:r>
            <a:r>
              <a:rPr lang="en-US" altLang="zh-CN" smtClean="0"/>
              <a:t>(</a:t>
            </a:r>
            <a:r>
              <a:rPr lang="en-US" altLang="zh-CN" i="1" smtClean="0"/>
              <a:t>f</a:t>
            </a:r>
            <a:r>
              <a:rPr lang="en-US" altLang="zh-CN" smtClean="0"/>
              <a:t>)</a:t>
            </a:r>
            <a:r>
              <a:rPr lang="zh-CN" altLang="en-US" smtClean="0"/>
              <a:t>、</a:t>
            </a:r>
            <a:r>
              <a:rPr lang="en-US" altLang="zh-CN" i="1" smtClean="0"/>
              <a:t>C</a:t>
            </a:r>
            <a:r>
              <a:rPr lang="en-US" altLang="zh-CN" smtClean="0"/>
              <a:t>(</a:t>
            </a:r>
            <a:r>
              <a:rPr lang="en-US" altLang="zh-CN" i="1" smtClean="0"/>
              <a:t>f</a:t>
            </a:r>
            <a:r>
              <a:rPr lang="en-US" altLang="zh-CN" smtClean="0"/>
              <a:t>)</a:t>
            </a:r>
            <a:r>
              <a:rPr lang="zh-CN" altLang="en-US" smtClean="0"/>
              <a:t>和</a:t>
            </a:r>
            <a:r>
              <a:rPr lang="en-US" altLang="zh-CN" i="1" smtClean="0"/>
              <a:t>G</a:t>
            </a:r>
            <a:r>
              <a:rPr lang="en-US" altLang="zh-CN" i="1" baseline="-25000" smtClean="0"/>
              <a:t>R</a:t>
            </a:r>
            <a:r>
              <a:rPr lang="en-US" altLang="zh-CN" smtClean="0"/>
              <a:t>(</a:t>
            </a:r>
            <a:r>
              <a:rPr lang="en-US" altLang="zh-CN" i="1" smtClean="0"/>
              <a:t>f</a:t>
            </a:r>
            <a:r>
              <a:rPr lang="en-US" altLang="zh-CN" smtClean="0"/>
              <a:t>)</a:t>
            </a:r>
            <a:r>
              <a:rPr lang="zh-CN" altLang="en-US" smtClean="0"/>
              <a:t>，以使系统在加性白色高斯噪声条件下误码率最小。</a:t>
            </a:r>
          </a:p>
          <a:p>
            <a:pPr lvl="3" eaLnBrk="1" hangingPunct="1">
              <a:lnSpc>
                <a:spcPct val="120000"/>
              </a:lnSpc>
              <a:buFont typeface="Wingdings" pitchFamily="2" charset="2"/>
              <a:buNone/>
            </a:pPr>
            <a:r>
              <a:rPr lang="zh-CN" altLang="en-US" smtClean="0"/>
              <a:t>	将</a:t>
            </a:r>
            <a:r>
              <a:rPr lang="zh-CN" altLang="en-US" b="1" smtClean="0">
                <a:solidFill>
                  <a:srgbClr val="C00000"/>
                </a:solidFill>
              </a:rPr>
              <a:t>消除了码间串扰</a:t>
            </a:r>
            <a:r>
              <a:rPr lang="zh-CN" altLang="en-US" smtClean="0"/>
              <a:t>并且</a:t>
            </a:r>
            <a:r>
              <a:rPr lang="zh-CN" altLang="en-US" b="1" smtClean="0">
                <a:solidFill>
                  <a:srgbClr val="C00000"/>
                </a:solidFill>
              </a:rPr>
              <a:t>噪声最小</a:t>
            </a:r>
            <a:r>
              <a:rPr lang="zh-CN" altLang="en-US" smtClean="0"/>
              <a:t>的基带传输系统称为</a:t>
            </a:r>
            <a:r>
              <a:rPr lang="zh-CN" altLang="en-US" b="1" smtClean="0">
                <a:solidFill>
                  <a:srgbClr val="C00000"/>
                </a:solidFill>
              </a:rPr>
              <a:t>最佳基带传输系统</a:t>
            </a:r>
            <a:r>
              <a:rPr lang="zh-CN" altLang="en-US" smtClean="0"/>
              <a:t>。</a:t>
            </a:r>
          </a:p>
          <a:p>
            <a:pPr lvl="1" eaLnBrk="1" hangingPunct="1">
              <a:lnSpc>
                <a:spcPct val="120000"/>
              </a:lnSpc>
            </a:pPr>
            <a:r>
              <a:rPr lang="zh-CN" altLang="en-US" sz="2400" smtClean="0">
                <a:solidFill>
                  <a:srgbClr val="0000FF"/>
                </a:solidFill>
              </a:rPr>
              <a:t>设计最佳基带传输系统的方法</a:t>
            </a:r>
          </a:p>
          <a:p>
            <a:pPr lvl="3" eaLnBrk="1" hangingPunct="1">
              <a:lnSpc>
                <a:spcPct val="120000"/>
              </a:lnSpc>
              <a:buFont typeface="Wingdings" pitchFamily="2" charset="2"/>
              <a:buNone/>
            </a:pPr>
            <a:r>
              <a:rPr lang="zh-CN" altLang="en-US" sz="2000" smtClean="0"/>
              <a:t>	</a:t>
            </a:r>
            <a:r>
              <a:rPr lang="zh-CN" altLang="en-US" smtClean="0"/>
              <a:t>由于信道的传输特性</a:t>
            </a:r>
            <a:r>
              <a:rPr lang="en-US" altLang="zh-CN" i="1" smtClean="0"/>
              <a:t>C</a:t>
            </a:r>
            <a:r>
              <a:rPr lang="en-US" altLang="zh-CN" smtClean="0"/>
              <a:t>(</a:t>
            </a:r>
            <a:r>
              <a:rPr lang="en-US" altLang="zh-CN" i="1" smtClean="0"/>
              <a:t>f</a:t>
            </a:r>
            <a:r>
              <a:rPr lang="en-US" altLang="zh-CN" smtClean="0"/>
              <a:t>)</a:t>
            </a:r>
            <a:r>
              <a:rPr lang="zh-CN" altLang="en-US" smtClean="0"/>
              <a:t>往往不易得知，并且还可能是时变的。所以，在系统设计时，有两种分析方法：</a:t>
            </a:r>
          </a:p>
          <a:p>
            <a:pPr lvl="3" eaLnBrk="1" hangingPunct="1">
              <a:lnSpc>
                <a:spcPct val="120000"/>
              </a:lnSpc>
              <a:buFont typeface="Wingdings" pitchFamily="2" charset="2"/>
              <a:buNone/>
            </a:pPr>
            <a:r>
              <a:rPr lang="zh-CN" altLang="en-US" smtClean="0"/>
              <a:t>		</a:t>
            </a:r>
            <a:r>
              <a:rPr lang="en-US" altLang="zh-CN" smtClean="0"/>
              <a:t>1</a:t>
            </a:r>
            <a:r>
              <a:rPr lang="zh-CN" altLang="en-US" smtClean="0"/>
              <a:t>）假设信道具有理想特性，即假设</a:t>
            </a:r>
            <a:r>
              <a:rPr lang="en-US" altLang="zh-CN" i="1" smtClean="0"/>
              <a:t>C</a:t>
            </a:r>
            <a:r>
              <a:rPr lang="en-US" altLang="zh-CN" smtClean="0"/>
              <a:t>(</a:t>
            </a:r>
            <a:r>
              <a:rPr lang="en-US" altLang="zh-CN" i="1" smtClean="0"/>
              <a:t>f</a:t>
            </a:r>
            <a:r>
              <a:rPr lang="en-US" altLang="zh-CN" smtClean="0"/>
              <a:t>) = 1</a:t>
            </a:r>
            <a:r>
              <a:rPr lang="zh-CN" altLang="en-US" smtClean="0"/>
              <a:t>。</a:t>
            </a:r>
          </a:p>
          <a:p>
            <a:pPr lvl="3" eaLnBrk="1" hangingPunct="1">
              <a:lnSpc>
                <a:spcPct val="120000"/>
              </a:lnSpc>
              <a:buFont typeface="Wingdings" pitchFamily="2" charset="2"/>
              <a:buNone/>
            </a:pPr>
            <a:r>
              <a:rPr lang="zh-CN" altLang="en-US" smtClean="0"/>
              <a:t>		</a:t>
            </a:r>
            <a:r>
              <a:rPr lang="en-US" altLang="zh-CN" smtClean="0"/>
              <a:t>2</a:t>
            </a:r>
            <a:r>
              <a:rPr lang="zh-CN" altLang="en-US" smtClean="0"/>
              <a:t>）考虑到信道的非理想特性。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wipe(up)">
                                      <p:cBhvr>
                                        <p:cTn id="7" dur="500"/>
                                        <p:tgtEl>
                                          <p:spTgt spid="97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wipe(up)">
                                      <p:cBhvr>
                                        <p:cTn id="12" dur="500"/>
                                        <p:tgtEl>
                                          <p:spTgt spid="97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wipe(up)">
                                      <p:cBhvr>
                                        <p:cTn id="17" dur="500"/>
                                        <p:tgtEl>
                                          <p:spTgt spid="972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97283">
                                            <p:txEl>
                                              <p:pRg st="3" end="3"/>
                                            </p:txEl>
                                          </p:spTgt>
                                        </p:tgtEl>
                                        <p:attrNameLst>
                                          <p:attrName>style.visibility</p:attrName>
                                        </p:attrNameLst>
                                      </p:cBhvr>
                                      <p:to>
                                        <p:strVal val="visible"/>
                                      </p:to>
                                    </p:set>
                                    <p:animEffect transition="in" filter="wipe(up)">
                                      <p:cBhvr>
                                        <p:cTn id="22" dur="500"/>
                                        <p:tgtEl>
                                          <p:spTgt spid="972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animEffect transition="in" filter="wipe(up)">
                                      <p:cBhvr>
                                        <p:cTn id="27" dur="500"/>
                                        <p:tgtEl>
                                          <p:spTgt spid="97283">
                                            <p:txEl>
                                              <p:pRg st="4" end="4"/>
                                            </p:txEl>
                                          </p:spTgt>
                                        </p:tgtEl>
                                      </p:cBhvr>
                                    </p:animEffect>
                                  </p:childTnLst>
                                </p:cTn>
                              </p:par>
                            </p:childTnLst>
                          </p:cTn>
                        </p:par>
                        <p:par>
                          <p:cTn id="28" fill="hold" nodeType="afterGroup">
                            <p:stCondLst>
                              <p:cond delay="500"/>
                            </p:stCondLst>
                            <p:childTnLst>
                              <p:par>
                                <p:cTn id="29" presetID="22" presetClass="entr" presetSubtype="1" fill="hold" nodeType="afterEffect">
                                  <p:stCondLst>
                                    <p:cond delay="0"/>
                                  </p:stCondLst>
                                  <p:childTnLst>
                                    <p:set>
                                      <p:cBhvr>
                                        <p:cTn id="30" dur="1" fill="hold">
                                          <p:stCondLst>
                                            <p:cond delay="0"/>
                                          </p:stCondLst>
                                        </p:cTn>
                                        <p:tgtEl>
                                          <p:spTgt spid="97283">
                                            <p:txEl>
                                              <p:pRg st="5" end="5"/>
                                            </p:txEl>
                                          </p:spTgt>
                                        </p:tgtEl>
                                        <p:attrNameLst>
                                          <p:attrName>style.visibility</p:attrName>
                                        </p:attrNameLst>
                                      </p:cBhvr>
                                      <p:to>
                                        <p:strVal val="visible"/>
                                      </p:to>
                                    </p:set>
                                    <p:animEffect transition="in" filter="wipe(up)">
                                      <p:cBhvr>
                                        <p:cTn id="31" dur="500"/>
                                        <p:tgtEl>
                                          <p:spTgt spid="97283">
                                            <p:txEl>
                                              <p:pRg st="5" end="5"/>
                                            </p:txEl>
                                          </p:spTgt>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97283">
                                            <p:txEl>
                                              <p:pRg st="6" end="6"/>
                                            </p:txEl>
                                          </p:spTgt>
                                        </p:tgtEl>
                                        <p:attrNameLst>
                                          <p:attrName>style.visibility</p:attrName>
                                        </p:attrNameLst>
                                      </p:cBhvr>
                                      <p:to>
                                        <p:strVal val="visible"/>
                                      </p:to>
                                    </p:set>
                                    <p:animEffect transition="in" filter="wipe(up)">
                                      <p:cBhvr>
                                        <p:cTn id="35" dur="500"/>
                                        <p:tgtEl>
                                          <p:spTgt spid="97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E2D3AD61-8906-48F8-91B2-56AAD9969682}" type="slidenum">
              <a:rPr lang="en-US" altLang="zh-CN" sz="1400" b="0" smtClean="0">
                <a:latin typeface="Tahoma" pitchFamily="34" charset="0"/>
                <a:ea typeface="宋体" charset="-122"/>
              </a:rPr>
              <a:pPr eaLnBrk="1" hangingPunct="1">
                <a:spcBef>
                  <a:spcPct val="0"/>
                </a:spcBef>
                <a:buClrTx/>
                <a:buSzTx/>
                <a:buFontTx/>
                <a:buNone/>
              </a:pPr>
              <a:t>73</a:t>
            </a:fld>
            <a:endParaRPr lang="en-US" altLang="zh-CN" sz="1400" b="0" smtClean="0">
              <a:latin typeface="Tahoma" pitchFamily="34" charset="0"/>
              <a:ea typeface="宋体" charset="-122"/>
            </a:endParaRPr>
          </a:p>
        </p:txBody>
      </p:sp>
      <p:sp>
        <p:nvSpPr>
          <p:cNvPr id="98307" name="Rectangle 3"/>
          <p:cNvSpPr>
            <a:spLocks noGrp="1" noChangeArrowheads="1"/>
          </p:cNvSpPr>
          <p:nvPr>
            <p:ph type="body" idx="1"/>
          </p:nvPr>
        </p:nvSpPr>
        <p:spPr/>
        <p:txBody>
          <a:bodyPr/>
          <a:lstStyle/>
          <a:p>
            <a:pPr lvl="1" eaLnBrk="1" hangingPunct="1"/>
            <a:r>
              <a:rPr lang="zh-CN" altLang="en-US" sz="2400" smtClean="0">
                <a:solidFill>
                  <a:srgbClr val="0000FF"/>
                </a:solidFill>
              </a:rPr>
              <a:t>一、理想信道的最佳传输系统</a:t>
            </a:r>
          </a:p>
          <a:p>
            <a:pPr lvl="2" eaLnBrk="1" hangingPunct="1"/>
            <a:r>
              <a:rPr lang="zh-CN" altLang="en-US" sz="2200" smtClean="0">
                <a:solidFill>
                  <a:srgbClr val="0000FF"/>
                </a:solidFill>
              </a:rPr>
              <a:t>最佳传输系统的条件</a:t>
            </a:r>
          </a:p>
          <a:p>
            <a:pPr lvl="1" eaLnBrk="1" hangingPunct="1">
              <a:buFont typeface="Wingdings" pitchFamily="2" charset="2"/>
              <a:buNone/>
            </a:pPr>
            <a:r>
              <a:rPr lang="zh-CN" altLang="en-US" sz="2600" smtClean="0"/>
              <a:t>	</a:t>
            </a:r>
            <a:r>
              <a:rPr lang="zh-CN" altLang="en-US" sz="2200" smtClean="0"/>
              <a:t>假设信道传输函数</a:t>
            </a:r>
            <a:r>
              <a:rPr lang="en-US" altLang="zh-CN" sz="2200" i="1" smtClean="0"/>
              <a:t>C</a:t>
            </a:r>
            <a:r>
              <a:rPr lang="en-US" altLang="zh-CN" sz="2200" smtClean="0"/>
              <a:t>(</a:t>
            </a:r>
            <a:r>
              <a:rPr lang="en-US" altLang="zh-CN" sz="2200" i="1" smtClean="0"/>
              <a:t>f</a:t>
            </a:r>
            <a:r>
              <a:rPr lang="en-US" altLang="zh-CN" sz="2200" smtClean="0"/>
              <a:t>) = 1</a:t>
            </a:r>
            <a:r>
              <a:rPr lang="zh-CN" altLang="en-US" sz="2200" smtClean="0"/>
              <a:t>。于是，基带系统的传输特性变为	</a:t>
            </a:r>
            <a:r>
              <a:rPr lang="en-US" altLang="zh-CN" sz="2200" i="1" smtClean="0"/>
              <a:t>H</a:t>
            </a:r>
            <a:r>
              <a:rPr lang="en-US" altLang="zh-CN" sz="2200" smtClean="0"/>
              <a:t>(</a:t>
            </a:r>
            <a:r>
              <a:rPr lang="en-US" altLang="zh-CN" sz="2200" i="1" smtClean="0"/>
              <a:t>f</a:t>
            </a:r>
            <a:r>
              <a:rPr lang="en-US" altLang="zh-CN" sz="2200" smtClean="0"/>
              <a:t>) = </a:t>
            </a:r>
            <a:r>
              <a:rPr lang="en-US" altLang="zh-CN" sz="2200" i="1" smtClean="0"/>
              <a:t>G</a:t>
            </a:r>
            <a:r>
              <a:rPr lang="en-US" altLang="zh-CN" sz="2200" i="1" baseline="-25000" smtClean="0"/>
              <a:t>T</a:t>
            </a:r>
            <a:r>
              <a:rPr lang="en-US" altLang="zh-CN" sz="2200" smtClean="0"/>
              <a:t>(</a:t>
            </a:r>
            <a:r>
              <a:rPr lang="en-US" altLang="zh-CN" sz="2200" i="1" smtClean="0"/>
              <a:t>f</a:t>
            </a:r>
            <a:r>
              <a:rPr lang="en-US" altLang="zh-CN" sz="2200" smtClean="0"/>
              <a:t>)</a:t>
            </a:r>
            <a:r>
              <a:rPr lang="en-US" altLang="zh-CN" sz="2200" smtClean="0">
                <a:sym typeface="Symbol" pitchFamily="18" charset="2"/>
              </a:rPr>
              <a:t></a:t>
            </a:r>
            <a:r>
              <a:rPr lang="en-US" altLang="zh-CN" sz="2200" i="1" smtClean="0"/>
              <a:t> G</a:t>
            </a:r>
            <a:r>
              <a:rPr lang="en-US" altLang="zh-CN" sz="2200" i="1" baseline="-25000" smtClean="0"/>
              <a:t>R</a:t>
            </a:r>
            <a:r>
              <a:rPr lang="en-US" altLang="zh-CN" sz="2200" smtClean="0"/>
              <a:t>(</a:t>
            </a:r>
            <a:r>
              <a:rPr lang="en-US" altLang="zh-CN" sz="2200" i="1" smtClean="0"/>
              <a:t>f</a:t>
            </a:r>
            <a:r>
              <a:rPr lang="en-US" altLang="zh-CN" sz="2200" smtClean="0"/>
              <a:t>)				</a:t>
            </a:r>
          </a:p>
          <a:p>
            <a:pPr lvl="1" eaLnBrk="1" hangingPunct="1">
              <a:buFont typeface="Wingdings" pitchFamily="2" charset="2"/>
              <a:buNone/>
            </a:pPr>
            <a:r>
              <a:rPr lang="en-US" altLang="zh-CN" sz="2200" smtClean="0"/>
              <a:t>	</a:t>
            </a:r>
            <a:r>
              <a:rPr lang="zh-CN" altLang="en-US" sz="2200" smtClean="0"/>
              <a:t>若传输系统的输入为冲激脉冲，则</a:t>
            </a:r>
            <a:r>
              <a:rPr lang="en-US" altLang="zh-CN" sz="2200" i="1" smtClean="0"/>
              <a:t>G</a:t>
            </a:r>
            <a:r>
              <a:rPr lang="en-US" altLang="zh-CN" sz="2200" i="1" baseline="-25000" smtClean="0"/>
              <a:t>T</a:t>
            </a:r>
            <a:r>
              <a:rPr lang="en-US" altLang="zh-CN" sz="2200" smtClean="0"/>
              <a:t>(</a:t>
            </a:r>
            <a:r>
              <a:rPr lang="en-US" altLang="zh-CN" sz="2200" i="1" smtClean="0"/>
              <a:t>f</a:t>
            </a:r>
            <a:r>
              <a:rPr lang="en-US" altLang="zh-CN" sz="2200" smtClean="0"/>
              <a:t>)</a:t>
            </a:r>
            <a:r>
              <a:rPr lang="zh-CN" altLang="en-US" sz="2200" smtClean="0"/>
              <a:t>的传输特性即为发送信号码元的频谱。</a:t>
            </a:r>
          </a:p>
          <a:p>
            <a:pPr lvl="1" eaLnBrk="1" hangingPunct="1">
              <a:buFont typeface="Wingdings" pitchFamily="2" charset="2"/>
              <a:buNone/>
            </a:pPr>
            <a:r>
              <a:rPr lang="zh-CN" altLang="en-US" sz="2200" smtClean="0"/>
              <a:t>	现在，将分析</a:t>
            </a:r>
            <a:r>
              <a:rPr lang="zh-CN" altLang="en-US" sz="2200" smtClean="0">
                <a:solidFill>
                  <a:srgbClr val="0000FF"/>
                </a:solidFill>
              </a:rPr>
              <a:t>在</a:t>
            </a:r>
            <a:r>
              <a:rPr lang="en-US" altLang="zh-CN" sz="2200" i="1" smtClean="0">
                <a:solidFill>
                  <a:srgbClr val="0000FF"/>
                </a:solidFill>
              </a:rPr>
              <a:t>H</a:t>
            </a:r>
            <a:r>
              <a:rPr lang="en-US" altLang="zh-CN" sz="2200" smtClean="0">
                <a:solidFill>
                  <a:srgbClr val="0000FF"/>
                </a:solidFill>
              </a:rPr>
              <a:t>(</a:t>
            </a:r>
            <a:r>
              <a:rPr lang="en-US" altLang="zh-CN" sz="2200" i="1" smtClean="0">
                <a:solidFill>
                  <a:srgbClr val="0000FF"/>
                </a:solidFill>
              </a:rPr>
              <a:t>f</a:t>
            </a:r>
            <a:r>
              <a:rPr lang="en-US" altLang="zh-CN" sz="2200" smtClean="0">
                <a:solidFill>
                  <a:srgbClr val="0000FF"/>
                </a:solidFill>
              </a:rPr>
              <a:t>)</a:t>
            </a:r>
            <a:r>
              <a:rPr lang="zh-CN" altLang="en-US" sz="2200" smtClean="0">
                <a:solidFill>
                  <a:srgbClr val="0000FF"/>
                </a:solidFill>
              </a:rPr>
              <a:t>按照消除码间串扰的条件确定之后，如何设计</a:t>
            </a:r>
            <a:r>
              <a:rPr lang="en-US" altLang="zh-CN" sz="2200" i="1" smtClean="0">
                <a:solidFill>
                  <a:srgbClr val="0000FF"/>
                </a:solidFill>
              </a:rPr>
              <a:t>G</a:t>
            </a:r>
            <a:r>
              <a:rPr lang="en-US" altLang="zh-CN" sz="2200" i="1" baseline="-25000" smtClean="0">
                <a:solidFill>
                  <a:srgbClr val="0000FF"/>
                </a:solidFill>
              </a:rPr>
              <a:t>T</a:t>
            </a:r>
            <a:r>
              <a:rPr lang="en-US" altLang="zh-CN" sz="2200" smtClean="0">
                <a:solidFill>
                  <a:srgbClr val="0000FF"/>
                </a:solidFill>
              </a:rPr>
              <a:t>(</a:t>
            </a:r>
            <a:r>
              <a:rPr lang="en-US" altLang="zh-CN" sz="2200" i="1" smtClean="0">
                <a:solidFill>
                  <a:srgbClr val="0000FF"/>
                </a:solidFill>
              </a:rPr>
              <a:t>f</a:t>
            </a:r>
            <a:r>
              <a:rPr lang="en-US" altLang="zh-CN" sz="2200" smtClean="0">
                <a:solidFill>
                  <a:srgbClr val="0000FF"/>
                </a:solidFill>
              </a:rPr>
              <a:t>)</a:t>
            </a:r>
            <a:r>
              <a:rPr lang="zh-CN" altLang="en-US" sz="2200" smtClean="0">
                <a:solidFill>
                  <a:srgbClr val="0000FF"/>
                </a:solidFill>
              </a:rPr>
              <a:t>和</a:t>
            </a:r>
            <a:r>
              <a:rPr lang="en-US" altLang="zh-CN" sz="2200" i="1" smtClean="0">
                <a:solidFill>
                  <a:srgbClr val="0000FF"/>
                </a:solidFill>
              </a:rPr>
              <a:t>G</a:t>
            </a:r>
            <a:r>
              <a:rPr lang="en-US" altLang="zh-CN" sz="2200" i="1" baseline="-25000" smtClean="0">
                <a:solidFill>
                  <a:srgbClr val="0000FF"/>
                </a:solidFill>
              </a:rPr>
              <a:t>R</a:t>
            </a:r>
            <a:r>
              <a:rPr lang="en-US" altLang="zh-CN" sz="2200" smtClean="0">
                <a:solidFill>
                  <a:srgbClr val="0000FF"/>
                </a:solidFill>
              </a:rPr>
              <a:t>(</a:t>
            </a:r>
            <a:r>
              <a:rPr lang="en-US" altLang="zh-CN" sz="2200" i="1" smtClean="0">
                <a:solidFill>
                  <a:srgbClr val="0000FF"/>
                </a:solidFill>
              </a:rPr>
              <a:t>f</a:t>
            </a:r>
            <a:r>
              <a:rPr lang="en-US" altLang="zh-CN" sz="2200" smtClean="0">
                <a:solidFill>
                  <a:srgbClr val="0000FF"/>
                </a:solidFill>
              </a:rPr>
              <a:t>)</a:t>
            </a:r>
            <a:r>
              <a:rPr lang="zh-CN" altLang="en-US" sz="2200" smtClean="0">
                <a:solidFill>
                  <a:srgbClr val="0000FF"/>
                </a:solidFill>
              </a:rPr>
              <a:t>，以使系统在加性白色高斯噪声条件下误码率最小</a:t>
            </a:r>
            <a:r>
              <a:rPr lang="zh-CN" altLang="en-US" sz="2200" smtClean="0"/>
              <a:t>。</a:t>
            </a:r>
          </a:p>
          <a:p>
            <a:pPr lvl="1" eaLnBrk="1" hangingPunct="1">
              <a:buFont typeface="Wingdings" pitchFamily="2" charset="2"/>
              <a:buNone/>
            </a:pPr>
            <a:r>
              <a:rPr lang="zh-CN" altLang="en-US" sz="2200" smtClean="0"/>
              <a:t>	由对匹配滤波器频率特性的要求可知，接收匹配滤波器的传输函数</a:t>
            </a:r>
            <a:r>
              <a:rPr lang="en-US" altLang="zh-CN" sz="2200" i="1" smtClean="0"/>
              <a:t>G</a:t>
            </a:r>
            <a:r>
              <a:rPr lang="en-US" altLang="zh-CN" sz="2200" i="1" baseline="-25000" smtClean="0"/>
              <a:t>R</a:t>
            </a:r>
            <a:r>
              <a:rPr lang="en-US" altLang="zh-CN" sz="2200" smtClean="0"/>
              <a:t>(</a:t>
            </a:r>
            <a:r>
              <a:rPr lang="en-US" altLang="zh-CN" sz="2200" i="1" smtClean="0"/>
              <a:t>f</a:t>
            </a:r>
            <a:r>
              <a:rPr lang="en-US" altLang="zh-CN" sz="2200" smtClean="0"/>
              <a:t>)</a:t>
            </a:r>
            <a:r>
              <a:rPr lang="zh-CN" altLang="en-US" sz="2200" smtClean="0"/>
              <a:t>应当是信号频谱</a:t>
            </a:r>
            <a:r>
              <a:rPr lang="en-US" altLang="zh-CN" sz="2200" i="1" smtClean="0"/>
              <a:t>S</a:t>
            </a:r>
            <a:r>
              <a:rPr lang="en-US" altLang="zh-CN" sz="2200" smtClean="0"/>
              <a:t>(</a:t>
            </a:r>
            <a:r>
              <a:rPr lang="en-US" altLang="zh-CN" sz="2200" i="1" smtClean="0"/>
              <a:t>f</a:t>
            </a:r>
            <a:r>
              <a:rPr lang="en-US" altLang="zh-CN" sz="2200" smtClean="0"/>
              <a:t>)</a:t>
            </a:r>
            <a:r>
              <a:rPr lang="zh-CN" altLang="en-US" sz="2200" smtClean="0"/>
              <a:t>的复共轭。现在，信号的频谱就是发送滤波器的传输函数</a:t>
            </a:r>
            <a:r>
              <a:rPr lang="en-US" altLang="zh-CN" sz="2200" i="1" smtClean="0"/>
              <a:t>G</a:t>
            </a:r>
            <a:r>
              <a:rPr lang="en-US" altLang="zh-CN" sz="2200" i="1" baseline="-25000" smtClean="0"/>
              <a:t>T</a:t>
            </a:r>
            <a:r>
              <a:rPr lang="en-US" altLang="zh-CN" sz="2200" smtClean="0"/>
              <a:t>(</a:t>
            </a:r>
            <a:r>
              <a:rPr lang="en-US" altLang="zh-CN" sz="2200" i="1" smtClean="0"/>
              <a:t>f</a:t>
            </a:r>
            <a:r>
              <a:rPr lang="en-US" altLang="zh-CN" sz="2200" smtClean="0"/>
              <a:t>)</a:t>
            </a:r>
            <a:r>
              <a:rPr lang="zh-CN" altLang="en-US" sz="2200" smtClean="0"/>
              <a:t>，所以要求接收匹配滤波器的传输函数为：</a:t>
            </a:r>
          </a:p>
          <a:p>
            <a:pPr lvl="1" eaLnBrk="1" hangingPunct="1">
              <a:buFont typeface="Wingdings" pitchFamily="2" charset="2"/>
              <a:buNone/>
            </a:pPr>
            <a:r>
              <a:rPr lang="zh-CN" altLang="en-US" sz="2200" smtClean="0"/>
              <a:t>	上式中已经假定</a:t>
            </a:r>
            <a:r>
              <a:rPr lang="en-US" altLang="zh-CN" sz="2200" i="1" smtClean="0"/>
              <a:t>k</a:t>
            </a:r>
            <a:r>
              <a:rPr lang="en-US" altLang="zh-CN" sz="2200" smtClean="0"/>
              <a:t> = 1</a:t>
            </a:r>
            <a:r>
              <a:rPr lang="zh-CN" altLang="en-US" sz="2200" smtClean="0"/>
              <a:t>。</a:t>
            </a:r>
          </a:p>
        </p:txBody>
      </p:sp>
      <p:sp>
        <p:nvSpPr>
          <p:cNvPr id="79877" name="Rectangle 5"/>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98308" name="Object 4"/>
          <p:cNvGraphicFramePr>
            <a:graphicFrameLocks noChangeAspect="1"/>
          </p:cNvGraphicFramePr>
          <p:nvPr/>
        </p:nvGraphicFramePr>
        <p:xfrm>
          <a:off x="3941763" y="5678488"/>
          <a:ext cx="2519362" cy="420687"/>
        </p:xfrm>
        <a:graphic>
          <a:graphicData uri="http://schemas.openxmlformats.org/presentationml/2006/ole">
            <mc:AlternateContent xmlns:mc="http://schemas.openxmlformats.org/markup-compatibility/2006">
              <mc:Choice xmlns:v="urn:schemas-microsoft-com:vml" Requires="v">
                <p:oleObj spid="_x0000_s79901" name="公式" r:id="rId3" imgW="1371600" imgH="228600" progId="Equation.3">
                  <p:embed/>
                </p:oleObj>
              </mc:Choice>
              <mc:Fallback>
                <p:oleObj name="公式" r:id="rId3" imgW="13716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763" y="5678488"/>
                        <a:ext cx="25193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wipe(up)">
                                      <p:cBhvr>
                                        <p:cTn id="7" dur="500"/>
                                        <p:tgtEl>
                                          <p:spTgt spid="9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wipe(up)">
                                      <p:cBhvr>
                                        <p:cTn id="12" dur="500"/>
                                        <p:tgtEl>
                                          <p:spTgt spid="98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98307">
                                            <p:txEl>
                                              <p:pRg st="3" end="3"/>
                                            </p:txEl>
                                          </p:spTgt>
                                        </p:tgtEl>
                                        <p:attrNameLst>
                                          <p:attrName>style.visibility</p:attrName>
                                        </p:attrNameLst>
                                      </p:cBhvr>
                                      <p:to>
                                        <p:strVal val="visible"/>
                                      </p:to>
                                    </p:set>
                                    <p:animEffect transition="in" filter="wipe(up)">
                                      <p:cBhvr>
                                        <p:cTn id="17" dur="500"/>
                                        <p:tgtEl>
                                          <p:spTgt spid="983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98307">
                                            <p:txEl>
                                              <p:pRg st="4" end="4"/>
                                            </p:txEl>
                                          </p:spTgt>
                                        </p:tgtEl>
                                        <p:attrNameLst>
                                          <p:attrName>style.visibility</p:attrName>
                                        </p:attrNameLst>
                                      </p:cBhvr>
                                      <p:to>
                                        <p:strVal val="visible"/>
                                      </p:to>
                                    </p:set>
                                    <p:animEffect transition="in" filter="wipe(up)">
                                      <p:cBhvr>
                                        <p:cTn id="22" dur="500"/>
                                        <p:tgtEl>
                                          <p:spTgt spid="9830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98307">
                                            <p:txEl>
                                              <p:pRg st="5" end="5"/>
                                            </p:txEl>
                                          </p:spTgt>
                                        </p:tgtEl>
                                        <p:attrNameLst>
                                          <p:attrName>style.visibility</p:attrName>
                                        </p:attrNameLst>
                                      </p:cBhvr>
                                      <p:to>
                                        <p:strVal val="visible"/>
                                      </p:to>
                                    </p:set>
                                    <p:animEffect transition="in" filter="wipe(up)">
                                      <p:cBhvr>
                                        <p:cTn id="27" dur="500"/>
                                        <p:tgtEl>
                                          <p:spTgt spid="9830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98308"/>
                                        </p:tgtEl>
                                        <p:attrNameLst>
                                          <p:attrName>style.visibility</p:attrName>
                                        </p:attrNameLst>
                                      </p:cBhvr>
                                      <p:to>
                                        <p:strVal val="visible"/>
                                      </p:to>
                                    </p:set>
                                    <p:animEffect transition="in" filter="wipe(up)">
                                      <p:cBhvr>
                                        <p:cTn id="32" dur="500"/>
                                        <p:tgtEl>
                                          <p:spTgt spid="98308"/>
                                        </p:tgtEl>
                                      </p:cBhvr>
                                    </p:animEffect>
                                  </p:childTnLst>
                                </p:cTn>
                              </p:par>
                            </p:childTnLst>
                          </p:cTn>
                        </p:par>
                        <p:par>
                          <p:cTn id="33" fill="hold" nodeType="afterGroup">
                            <p:stCondLst>
                              <p:cond delay="500"/>
                            </p:stCondLst>
                            <p:childTnLst>
                              <p:par>
                                <p:cTn id="34" presetID="22" presetClass="entr" presetSubtype="1" fill="hold" nodeType="afterEffect">
                                  <p:stCondLst>
                                    <p:cond delay="0"/>
                                  </p:stCondLst>
                                  <p:childTnLst>
                                    <p:set>
                                      <p:cBhvr>
                                        <p:cTn id="35" dur="1" fill="hold">
                                          <p:stCondLst>
                                            <p:cond delay="0"/>
                                          </p:stCondLst>
                                        </p:cTn>
                                        <p:tgtEl>
                                          <p:spTgt spid="98307">
                                            <p:txEl>
                                              <p:pRg st="6" end="6"/>
                                            </p:txEl>
                                          </p:spTgt>
                                        </p:tgtEl>
                                        <p:attrNameLst>
                                          <p:attrName>style.visibility</p:attrName>
                                        </p:attrNameLst>
                                      </p:cBhvr>
                                      <p:to>
                                        <p:strVal val="visible"/>
                                      </p:to>
                                    </p:set>
                                    <p:animEffect transition="in" filter="wipe(up)">
                                      <p:cBhvr>
                                        <p:cTn id="36" dur="500"/>
                                        <p:tgtEl>
                                          <p:spTgt spid="983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80835602-3223-45A1-A813-CAB591891971}" type="slidenum">
              <a:rPr lang="en-US" altLang="zh-CN" sz="1400" b="0" smtClean="0">
                <a:latin typeface="Tahoma" pitchFamily="34" charset="0"/>
                <a:ea typeface="宋体" charset="-122"/>
              </a:rPr>
              <a:pPr eaLnBrk="1" hangingPunct="1">
                <a:spcBef>
                  <a:spcPct val="0"/>
                </a:spcBef>
                <a:buClrTx/>
                <a:buSzTx/>
                <a:buFontTx/>
                <a:buNone/>
              </a:pPr>
              <a:t>74</a:t>
            </a:fld>
            <a:endParaRPr lang="en-US" altLang="zh-CN" sz="1400" b="0" smtClean="0">
              <a:latin typeface="Tahoma" pitchFamily="34" charset="0"/>
              <a:ea typeface="宋体" charset="-122"/>
            </a:endParaRPr>
          </a:p>
        </p:txBody>
      </p:sp>
      <p:sp>
        <p:nvSpPr>
          <p:cNvPr id="99331" name="Rectangle 3"/>
          <p:cNvSpPr>
            <a:spLocks noGrp="1" noChangeArrowheads="1"/>
          </p:cNvSpPr>
          <p:nvPr>
            <p:ph type="body" idx="1"/>
          </p:nvPr>
        </p:nvSpPr>
        <p:spPr>
          <a:xfrm>
            <a:off x="0" y="1179513"/>
            <a:ext cx="9144000" cy="5678487"/>
          </a:xfrm>
        </p:spPr>
        <p:txBody>
          <a:bodyPr/>
          <a:lstStyle/>
          <a:p>
            <a:pPr lvl="3" eaLnBrk="1" hangingPunct="1">
              <a:lnSpc>
                <a:spcPct val="120000"/>
              </a:lnSpc>
              <a:buFont typeface="Wingdings" pitchFamily="2" charset="2"/>
              <a:buNone/>
            </a:pPr>
            <a:r>
              <a:rPr lang="en-US" altLang="zh-CN" smtClean="0"/>
              <a:t>	</a:t>
            </a:r>
            <a:r>
              <a:rPr lang="zh-CN" altLang="en-US" smtClean="0"/>
              <a:t>由 </a:t>
            </a:r>
            <a:r>
              <a:rPr lang="en-US" altLang="zh-CN" i="1" smtClean="0"/>
              <a:t>H</a:t>
            </a:r>
            <a:r>
              <a:rPr lang="en-US" altLang="zh-CN" smtClean="0"/>
              <a:t>(</a:t>
            </a:r>
            <a:r>
              <a:rPr lang="en-US" altLang="zh-CN" i="1" smtClean="0"/>
              <a:t>f</a:t>
            </a:r>
            <a:r>
              <a:rPr lang="en-US" altLang="zh-CN" smtClean="0"/>
              <a:t>) = </a:t>
            </a:r>
            <a:r>
              <a:rPr lang="en-US" altLang="zh-CN" i="1" smtClean="0"/>
              <a:t>G</a:t>
            </a:r>
            <a:r>
              <a:rPr lang="en-US" altLang="zh-CN" i="1" baseline="-25000" smtClean="0"/>
              <a:t>T</a:t>
            </a:r>
            <a:r>
              <a:rPr lang="en-US" altLang="zh-CN" smtClean="0"/>
              <a:t>(</a:t>
            </a:r>
            <a:r>
              <a:rPr lang="en-US" altLang="zh-CN" i="1" smtClean="0"/>
              <a:t>f</a:t>
            </a:r>
            <a:r>
              <a:rPr lang="en-US" altLang="zh-CN" smtClean="0"/>
              <a:t>)</a:t>
            </a:r>
            <a:r>
              <a:rPr lang="en-US" altLang="zh-CN" smtClean="0">
                <a:sym typeface="Symbol" pitchFamily="18" charset="2"/>
              </a:rPr>
              <a:t></a:t>
            </a:r>
            <a:r>
              <a:rPr lang="en-US" altLang="zh-CN" i="1" smtClean="0"/>
              <a:t> G</a:t>
            </a:r>
            <a:r>
              <a:rPr lang="en-US" altLang="zh-CN" i="1" baseline="-25000" smtClean="0"/>
              <a:t>R</a:t>
            </a:r>
            <a:r>
              <a:rPr lang="en-US" altLang="zh-CN" smtClean="0"/>
              <a:t>(</a:t>
            </a:r>
            <a:r>
              <a:rPr lang="en-US" altLang="zh-CN" i="1" smtClean="0"/>
              <a:t>f</a:t>
            </a:r>
            <a:r>
              <a:rPr lang="en-US" altLang="zh-CN" smtClean="0"/>
              <a:t>) </a:t>
            </a:r>
            <a:r>
              <a:rPr lang="zh-CN" altLang="en-US" smtClean="0"/>
              <a:t>，有</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r>
              <a:rPr lang="zh-CN" altLang="en-US" smtClean="0"/>
              <a:t>	将上式代入所要求的接收匹配滤波器的传输函数 </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r>
              <a:rPr lang="zh-CN" altLang="en-US" smtClean="0"/>
              <a:t>	得到</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r>
              <a:rPr lang="zh-CN" altLang="en-US" smtClean="0"/>
              <a:t>	即</a:t>
            </a:r>
          </a:p>
          <a:p>
            <a:pPr lvl="3" eaLnBrk="1" hangingPunct="1">
              <a:lnSpc>
                <a:spcPct val="120000"/>
              </a:lnSpc>
              <a:buFont typeface="Wingdings" pitchFamily="2" charset="2"/>
              <a:buNone/>
            </a:pPr>
            <a:r>
              <a:rPr lang="zh-CN" altLang="en-US" smtClean="0"/>
              <a:t>	上式左端是一个实数，所以上式右端也必须是实数。因此，上式可以写为</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r>
              <a:rPr lang="zh-CN" altLang="en-US" smtClean="0"/>
              <a:t>	所以得到接收匹配滤波器应满足的条件为 </a:t>
            </a:r>
          </a:p>
        </p:txBody>
      </p:sp>
      <p:graphicFrame>
        <p:nvGraphicFramePr>
          <p:cNvPr id="99332" name="Object 4"/>
          <p:cNvGraphicFramePr>
            <a:graphicFrameLocks noChangeAspect="1"/>
          </p:cNvGraphicFramePr>
          <p:nvPr/>
        </p:nvGraphicFramePr>
        <p:xfrm>
          <a:off x="2587625" y="1722438"/>
          <a:ext cx="2481263" cy="381000"/>
        </p:xfrm>
        <a:graphic>
          <a:graphicData uri="http://schemas.openxmlformats.org/presentationml/2006/ole">
            <mc:AlternateContent xmlns:mc="http://schemas.openxmlformats.org/markup-compatibility/2006">
              <mc:Choice xmlns:v="urn:schemas-microsoft-com:vml" Requires="v">
                <p:oleObj spid="_x0000_s81042" name="Equation" r:id="rId3" imgW="1485900" imgH="228600" progId="Equation.3">
                  <p:embed/>
                </p:oleObj>
              </mc:Choice>
              <mc:Fallback>
                <p:oleObj name="Equation" r:id="rId3" imgW="14859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25" y="1722438"/>
                        <a:ext cx="24812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34" name="Object 6"/>
          <p:cNvGraphicFramePr>
            <a:graphicFrameLocks noChangeAspect="1"/>
          </p:cNvGraphicFramePr>
          <p:nvPr/>
        </p:nvGraphicFramePr>
        <p:xfrm>
          <a:off x="2546350" y="2619375"/>
          <a:ext cx="2565400" cy="428625"/>
        </p:xfrm>
        <a:graphic>
          <a:graphicData uri="http://schemas.openxmlformats.org/presentationml/2006/ole">
            <mc:AlternateContent xmlns:mc="http://schemas.openxmlformats.org/markup-compatibility/2006">
              <mc:Choice xmlns:v="urn:schemas-microsoft-com:vml" Requires="v">
                <p:oleObj spid="_x0000_s81043" name="公式" r:id="rId5" imgW="1371600" imgH="228600" progId="Equation.3">
                  <p:embed/>
                </p:oleObj>
              </mc:Choice>
              <mc:Fallback>
                <p:oleObj name="公式" r:id="rId5" imgW="13716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6350" y="2619375"/>
                        <a:ext cx="2565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36" name="Object 8"/>
          <p:cNvGraphicFramePr>
            <a:graphicFrameLocks noChangeAspect="1"/>
          </p:cNvGraphicFramePr>
          <p:nvPr/>
        </p:nvGraphicFramePr>
        <p:xfrm>
          <a:off x="2592388" y="3384550"/>
          <a:ext cx="3240087" cy="414338"/>
        </p:xfrm>
        <a:graphic>
          <a:graphicData uri="http://schemas.openxmlformats.org/presentationml/2006/ole">
            <mc:AlternateContent xmlns:mc="http://schemas.openxmlformats.org/markup-compatibility/2006">
              <mc:Choice xmlns:v="urn:schemas-microsoft-com:vml" Requires="v">
                <p:oleObj spid="_x0000_s81044" name="公式" r:id="rId7" imgW="1790700" imgH="228600" progId="Equation.3">
                  <p:embed/>
                </p:oleObj>
              </mc:Choice>
              <mc:Fallback>
                <p:oleObj name="公式" r:id="rId7" imgW="17907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2388" y="3384550"/>
                        <a:ext cx="324008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904" name="Rectangle 11"/>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99338" name="Object 10"/>
          <p:cNvGraphicFramePr>
            <a:graphicFrameLocks noChangeAspect="1"/>
          </p:cNvGraphicFramePr>
          <p:nvPr/>
        </p:nvGraphicFramePr>
        <p:xfrm>
          <a:off x="2681288" y="4014788"/>
          <a:ext cx="2835275" cy="523875"/>
        </p:xfrm>
        <a:graphic>
          <a:graphicData uri="http://schemas.openxmlformats.org/presentationml/2006/ole">
            <mc:AlternateContent xmlns:mc="http://schemas.openxmlformats.org/markup-compatibility/2006">
              <mc:Choice xmlns:v="urn:schemas-microsoft-com:vml" Requires="v">
                <p:oleObj spid="_x0000_s81045" name="公式" r:id="rId9" imgW="1498600" imgH="279400" progId="Equation.3">
                  <p:embed/>
                </p:oleObj>
              </mc:Choice>
              <mc:Fallback>
                <p:oleObj name="公式" r:id="rId9" imgW="1498600" imgH="2794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1288" y="4014788"/>
                        <a:ext cx="2835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906" name="Rectangle 13"/>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99340" name="Object 12"/>
          <p:cNvGraphicFramePr>
            <a:graphicFrameLocks noChangeAspect="1"/>
          </p:cNvGraphicFramePr>
          <p:nvPr/>
        </p:nvGraphicFramePr>
        <p:xfrm>
          <a:off x="2951163" y="5319713"/>
          <a:ext cx="2116137" cy="511175"/>
        </p:xfrm>
        <a:graphic>
          <a:graphicData uri="http://schemas.openxmlformats.org/presentationml/2006/ole">
            <mc:AlternateContent xmlns:mc="http://schemas.openxmlformats.org/markup-compatibility/2006">
              <mc:Choice xmlns:v="urn:schemas-microsoft-com:vml" Requires="v">
                <p:oleObj spid="_x0000_s81046" name="公式" r:id="rId11" imgW="1143000" imgH="279400" progId="Equation.3">
                  <p:embed/>
                </p:oleObj>
              </mc:Choice>
              <mc:Fallback>
                <p:oleObj name="公式" r:id="rId11" imgW="1143000" imgH="27940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51163" y="5319713"/>
                        <a:ext cx="21161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908" name="Rectangle 15"/>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99342" name="Object 14"/>
          <p:cNvGraphicFramePr>
            <a:graphicFrameLocks noChangeAspect="1"/>
          </p:cNvGraphicFramePr>
          <p:nvPr/>
        </p:nvGraphicFramePr>
        <p:xfrm>
          <a:off x="2816225" y="6232525"/>
          <a:ext cx="2160588" cy="509588"/>
        </p:xfrm>
        <a:graphic>
          <a:graphicData uri="http://schemas.openxmlformats.org/presentationml/2006/ole">
            <mc:AlternateContent xmlns:mc="http://schemas.openxmlformats.org/markup-compatibility/2006">
              <mc:Choice xmlns:v="urn:schemas-microsoft-com:vml" Requires="v">
                <p:oleObj spid="_x0000_s81047" name="公式" r:id="rId13" imgW="1168400" imgH="279400" progId="Equation.3">
                  <p:embed/>
                </p:oleObj>
              </mc:Choice>
              <mc:Fallback>
                <p:oleObj name="公式" r:id="rId13" imgW="1168400" imgH="27940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6225" y="6232525"/>
                        <a:ext cx="21605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up)">
                                      <p:cBhvr>
                                        <p:cTn id="7" dur="500"/>
                                        <p:tgtEl>
                                          <p:spTgt spid="99331">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99332"/>
                                        </p:tgtEl>
                                        <p:attrNameLst>
                                          <p:attrName>style.visibility</p:attrName>
                                        </p:attrNameLst>
                                      </p:cBhvr>
                                      <p:to>
                                        <p:strVal val="visible"/>
                                      </p:to>
                                    </p:set>
                                    <p:animEffect transition="in" filter="wipe(up)">
                                      <p:cBhvr>
                                        <p:cTn id="11" dur="500"/>
                                        <p:tgtEl>
                                          <p:spTgt spid="993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99331">
                                            <p:txEl>
                                              <p:pRg st="2" end="2"/>
                                            </p:txEl>
                                          </p:spTgt>
                                        </p:tgtEl>
                                        <p:attrNameLst>
                                          <p:attrName>style.visibility</p:attrName>
                                        </p:attrNameLst>
                                      </p:cBhvr>
                                      <p:to>
                                        <p:strVal val="visible"/>
                                      </p:to>
                                    </p:set>
                                    <p:animEffect transition="in" filter="wipe(up)">
                                      <p:cBhvr>
                                        <p:cTn id="16" dur="500"/>
                                        <p:tgtEl>
                                          <p:spTgt spid="99331">
                                            <p:txEl>
                                              <p:pRg st="2" end="2"/>
                                            </p:txEl>
                                          </p:spTgt>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99334"/>
                                        </p:tgtEl>
                                        <p:attrNameLst>
                                          <p:attrName>style.visibility</p:attrName>
                                        </p:attrNameLst>
                                      </p:cBhvr>
                                      <p:to>
                                        <p:strVal val="visible"/>
                                      </p:to>
                                    </p:set>
                                    <p:animEffect transition="in" filter="wipe(up)">
                                      <p:cBhvr>
                                        <p:cTn id="20" dur="500"/>
                                        <p:tgtEl>
                                          <p:spTgt spid="9933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99331">
                                            <p:txEl>
                                              <p:pRg st="4" end="4"/>
                                            </p:txEl>
                                          </p:spTgt>
                                        </p:tgtEl>
                                        <p:attrNameLst>
                                          <p:attrName>style.visibility</p:attrName>
                                        </p:attrNameLst>
                                      </p:cBhvr>
                                      <p:to>
                                        <p:strVal val="visible"/>
                                      </p:to>
                                    </p:set>
                                    <p:animEffect transition="in" filter="wipe(up)">
                                      <p:cBhvr>
                                        <p:cTn id="25" dur="500"/>
                                        <p:tgtEl>
                                          <p:spTgt spid="99331">
                                            <p:txEl>
                                              <p:pRg st="4" end="4"/>
                                            </p:txEl>
                                          </p:spTgt>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99336"/>
                                        </p:tgtEl>
                                        <p:attrNameLst>
                                          <p:attrName>style.visibility</p:attrName>
                                        </p:attrNameLst>
                                      </p:cBhvr>
                                      <p:to>
                                        <p:strVal val="visible"/>
                                      </p:to>
                                    </p:set>
                                    <p:animEffect transition="in" filter="wipe(up)">
                                      <p:cBhvr>
                                        <p:cTn id="29" dur="500"/>
                                        <p:tgtEl>
                                          <p:spTgt spid="9933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99331">
                                            <p:txEl>
                                              <p:pRg st="6" end="6"/>
                                            </p:txEl>
                                          </p:spTgt>
                                        </p:tgtEl>
                                        <p:attrNameLst>
                                          <p:attrName>style.visibility</p:attrName>
                                        </p:attrNameLst>
                                      </p:cBhvr>
                                      <p:to>
                                        <p:strVal val="visible"/>
                                      </p:to>
                                    </p:set>
                                    <p:animEffect transition="in" filter="wipe(up)">
                                      <p:cBhvr>
                                        <p:cTn id="34" dur="500"/>
                                        <p:tgtEl>
                                          <p:spTgt spid="99331">
                                            <p:txEl>
                                              <p:pRg st="6" end="6"/>
                                            </p:txEl>
                                          </p:spTgt>
                                        </p:tgtEl>
                                      </p:cBhvr>
                                    </p:animEffect>
                                  </p:childTnLst>
                                </p:cTn>
                              </p:par>
                            </p:childTnLst>
                          </p:cTn>
                        </p:par>
                        <p:par>
                          <p:cTn id="35" fill="hold" nodeType="afterGroup">
                            <p:stCondLst>
                              <p:cond delay="500"/>
                            </p:stCondLst>
                            <p:childTnLst>
                              <p:par>
                                <p:cTn id="36" presetID="22" presetClass="entr" presetSubtype="1" fill="hold" nodeType="afterEffect">
                                  <p:stCondLst>
                                    <p:cond delay="0"/>
                                  </p:stCondLst>
                                  <p:childTnLst>
                                    <p:set>
                                      <p:cBhvr>
                                        <p:cTn id="37" dur="1" fill="hold">
                                          <p:stCondLst>
                                            <p:cond delay="0"/>
                                          </p:stCondLst>
                                        </p:cTn>
                                        <p:tgtEl>
                                          <p:spTgt spid="99338"/>
                                        </p:tgtEl>
                                        <p:attrNameLst>
                                          <p:attrName>style.visibility</p:attrName>
                                        </p:attrNameLst>
                                      </p:cBhvr>
                                      <p:to>
                                        <p:strVal val="visible"/>
                                      </p:to>
                                    </p:set>
                                    <p:animEffect transition="in" filter="wipe(up)">
                                      <p:cBhvr>
                                        <p:cTn id="38" dur="500"/>
                                        <p:tgtEl>
                                          <p:spTgt spid="9933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99331">
                                            <p:txEl>
                                              <p:pRg st="7" end="7"/>
                                            </p:txEl>
                                          </p:spTgt>
                                        </p:tgtEl>
                                        <p:attrNameLst>
                                          <p:attrName>style.visibility</p:attrName>
                                        </p:attrNameLst>
                                      </p:cBhvr>
                                      <p:to>
                                        <p:strVal val="visible"/>
                                      </p:to>
                                    </p:set>
                                    <p:animEffect transition="in" filter="wipe(up)">
                                      <p:cBhvr>
                                        <p:cTn id="43" dur="500"/>
                                        <p:tgtEl>
                                          <p:spTgt spid="99331">
                                            <p:txEl>
                                              <p:pRg st="7" end="7"/>
                                            </p:txEl>
                                          </p:spTgt>
                                        </p:tgtEl>
                                      </p:cBhvr>
                                    </p:animEffect>
                                  </p:childTnLst>
                                </p:cTn>
                              </p:par>
                            </p:childTnLst>
                          </p:cTn>
                        </p:par>
                        <p:par>
                          <p:cTn id="44" fill="hold" nodeType="afterGroup">
                            <p:stCondLst>
                              <p:cond delay="500"/>
                            </p:stCondLst>
                            <p:childTnLst>
                              <p:par>
                                <p:cTn id="45" presetID="22" presetClass="entr" presetSubtype="1" fill="hold" nodeType="afterEffect">
                                  <p:stCondLst>
                                    <p:cond delay="0"/>
                                  </p:stCondLst>
                                  <p:childTnLst>
                                    <p:set>
                                      <p:cBhvr>
                                        <p:cTn id="46" dur="1" fill="hold">
                                          <p:stCondLst>
                                            <p:cond delay="0"/>
                                          </p:stCondLst>
                                        </p:cTn>
                                        <p:tgtEl>
                                          <p:spTgt spid="99340"/>
                                        </p:tgtEl>
                                        <p:attrNameLst>
                                          <p:attrName>style.visibility</p:attrName>
                                        </p:attrNameLst>
                                      </p:cBhvr>
                                      <p:to>
                                        <p:strVal val="visible"/>
                                      </p:to>
                                    </p:set>
                                    <p:animEffect transition="in" filter="wipe(up)">
                                      <p:cBhvr>
                                        <p:cTn id="47" dur="500"/>
                                        <p:tgtEl>
                                          <p:spTgt spid="9934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99331">
                                            <p:txEl>
                                              <p:pRg st="9" end="9"/>
                                            </p:txEl>
                                          </p:spTgt>
                                        </p:tgtEl>
                                        <p:attrNameLst>
                                          <p:attrName>style.visibility</p:attrName>
                                        </p:attrNameLst>
                                      </p:cBhvr>
                                      <p:to>
                                        <p:strVal val="visible"/>
                                      </p:to>
                                    </p:set>
                                    <p:animEffect transition="in" filter="wipe(up)">
                                      <p:cBhvr>
                                        <p:cTn id="52" dur="500"/>
                                        <p:tgtEl>
                                          <p:spTgt spid="99331">
                                            <p:txEl>
                                              <p:pRg st="9" end="9"/>
                                            </p:txEl>
                                          </p:spTgt>
                                        </p:tgtEl>
                                      </p:cBhvr>
                                    </p:animEffect>
                                  </p:childTnLst>
                                </p:cTn>
                              </p:par>
                            </p:childTnLst>
                          </p:cTn>
                        </p:par>
                        <p:par>
                          <p:cTn id="53" fill="hold" nodeType="afterGroup">
                            <p:stCondLst>
                              <p:cond delay="500"/>
                            </p:stCondLst>
                            <p:childTnLst>
                              <p:par>
                                <p:cTn id="54" presetID="22" presetClass="entr" presetSubtype="1" fill="hold" nodeType="afterEffect">
                                  <p:stCondLst>
                                    <p:cond delay="0"/>
                                  </p:stCondLst>
                                  <p:childTnLst>
                                    <p:set>
                                      <p:cBhvr>
                                        <p:cTn id="55" dur="1" fill="hold">
                                          <p:stCondLst>
                                            <p:cond delay="0"/>
                                          </p:stCondLst>
                                        </p:cTn>
                                        <p:tgtEl>
                                          <p:spTgt spid="99342"/>
                                        </p:tgtEl>
                                        <p:attrNameLst>
                                          <p:attrName>style.visibility</p:attrName>
                                        </p:attrNameLst>
                                      </p:cBhvr>
                                      <p:to>
                                        <p:strVal val="visible"/>
                                      </p:to>
                                    </p:set>
                                    <p:animEffect transition="in" filter="wipe(up)">
                                      <p:cBhvr>
                                        <p:cTn id="56" dur="500"/>
                                        <p:tgtEl>
                                          <p:spTgt spid="99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DD7624C3-BF67-4477-A938-CFE88B453D58}" type="slidenum">
              <a:rPr lang="en-US" altLang="zh-CN" sz="1400" b="0" smtClean="0">
                <a:latin typeface="Tahoma" pitchFamily="34" charset="0"/>
                <a:ea typeface="宋体" charset="-122"/>
              </a:rPr>
              <a:pPr eaLnBrk="1" hangingPunct="1">
                <a:spcBef>
                  <a:spcPct val="0"/>
                </a:spcBef>
                <a:buClrTx/>
                <a:buSzTx/>
                <a:buFontTx/>
                <a:buNone/>
              </a:pPr>
              <a:t>75</a:t>
            </a:fld>
            <a:endParaRPr lang="en-US" altLang="zh-CN" sz="1400" b="0" smtClean="0">
              <a:latin typeface="Tahoma" pitchFamily="34" charset="0"/>
              <a:ea typeface="宋体" charset="-122"/>
            </a:endParaRPr>
          </a:p>
        </p:txBody>
      </p:sp>
      <p:sp>
        <p:nvSpPr>
          <p:cNvPr id="100355"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en-US" altLang="zh-CN" smtClean="0"/>
              <a:t>	</a:t>
            </a:r>
          </a:p>
          <a:p>
            <a:pPr lvl="3" eaLnBrk="1" hangingPunct="1">
              <a:buFont typeface="Wingdings" pitchFamily="2" charset="2"/>
              <a:buNone/>
            </a:pPr>
            <a:r>
              <a:rPr lang="en-US" altLang="zh-CN" smtClean="0"/>
              <a:t>	</a:t>
            </a:r>
          </a:p>
          <a:p>
            <a:pPr lvl="3" eaLnBrk="1" hangingPunct="1">
              <a:buFont typeface="Wingdings" pitchFamily="2" charset="2"/>
              <a:buNone/>
            </a:pPr>
            <a:r>
              <a:rPr lang="en-US" altLang="zh-CN" smtClean="0"/>
              <a:t>	</a:t>
            </a:r>
            <a:r>
              <a:rPr lang="zh-CN" altLang="en-US" smtClean="0"/>
              <a:t>由于上式条件没有限定对接收滤波器的相位要求，所以可以选用</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这样，由</a:t>
            </a:r>
            <a:r>
              <a:rPr lang="en-US" altLang="zh-CN" sz="1900" i="1" smtClean="0"/>
              <a:t>H</a:t>
            </a:r>
            <a:r>
              <a:rPr lang="en-US" altLang="zh-CN" sz="1900" smtClean="0"/>
              <a:t>(</a:t>
            </a:r>
            <a:r>
              <a:rPr lang="en-US" altLang="zh-CN" sz="1900" i="1" smtClean="0"/>
              <a:t>f</a:t>
            </a:r>
            <a:r>
              <a:rPr lang="en-US" altLang="zh-CN" sz="1900" smtClean="0"/>
              <a:t>) = </a:t>
            </a:r>
            <a:r>
              <a:rPr lang="en-US" altLang="zh-CN" sz="1900" i="1" smtClean="0"/>
              <a:t>G</a:t>
            </a:r>
            <a:r>
              <a:rPr lang="en-US" altLang="zh-CN" sz="1900" i="1" baseline="-25000" smtClean="0"/>
              <a:t>T</a:t>
            </a:r>
            <a:r>
              <a:rPr lang="en-US" altLang="zh-CN" sz="1900" smtClean="0"/>
              <a:t>(</a:t>
            </a:r>
            <a:r>
              <a:rPr lang="en-US" altLang="zh-CN" sz="1900" i="1" smtClean="0"/>
              <a:t>f</a:t>
            </a:r>
            <a:r>
              <a:rPr lang="en-US" altLang="zh-CN" sz="1900" smtClean="0"/>
              <a:t>)</a:t>
            </a:r>
            <a:r>
              <a:rPr lang="en-US" altLang="zh-CN" sz="1900" smtClean="0">
                <a:sym typeface="Symbol" pitchFamily="18" charset="2"/>
              </a:rPr>
              <a:t></a:t>
            </a:r>
            <a:r>
              <a:rPr lang="en-US" altLang="zh-CN" sz="1900" i="1" smtClean="0"/>
              <a:t> G</a:t>
            </a:r>
            <a:r>
              <a:rPr lang="en-US" altLang="zh-CN" sz="1900" i="1" baseline="-25000" smtClean="0"/>
              <a:t>R</a:t>
            </a:r>
            <a:r>
              <a:rPr lang="en-US" altLang="zh-CN" sz="1900" smtClean="0"/>
              <a:t>(</a:t>
            </a:r>
            <a:r>
              <a:rPr lang="en-US" altLang="zh-CN" sz="1900" i="1" smtClean="0"/>
              <a:t>f</a:t>
            </a:r>
            <a:r>
              <a:rPr lang="en-US" altLang="zh-CN" sz="1900" smtClean="0"/>
              <a:t>)</a:t>
            </a:r>
            <a:r>
              <a:rPr lang="en-US" altLang="zh-CN" smtClean="0"/>
              <a:t> </a:t>
            </a:r>
            <a:r>
              <a:rPr lang="zh-CN" altLang="en-US" smtClean="0"/>
              <a:t>，得到发送滤波器的传输特性为</a:t>
            </a:r>
          </a:p>
          <a:p>
            <a:pPr lvl="3" eaLnBrk="1" hangingPunct="1">
              <a:buFont typeface="Wingdings" pitchFamily="2" charset="2"/>
              <a:buNone/>
            </a:pPr>
            <a:endParaRPr lang="zh-CN" altLang="en-US" smtClean="0"/>
          </a:p>
          <a:p>
            <a:pPr lvl="3" eaLnBrk="1" hangingPunct="1">
              <a:lnSpc>
                <a:spcPct val="140000"/>
              </a:lnSpc>
              <a:buFont typeface="Wingdings" pitchFamily="2" charset="2"/>
              <a:buNone/>
            </a:pPr>
            <a:r>
              <a:rPr lang="zh-CN" altLang="en-US" smtClean="0"/>
              <a:t>	上两式就是最佳基带传输系统对于收发滤波器传输函数的要求。 </a:t>
            </a:r>
          </a:p>
        </p:txBody>
      </p:sp>
      <p:graphicFrame>
        <p:nvGraphicFramePr>
          <p:cNvPr id="81925" name="Object 4"/>
          <p:cNvGraphicFramePr>
            <a:graphicFrameLocks noChangeAspect="1"/>
          </p:cNvGraphicFramePr>
          <p:nvPr/>
        </p:nvGraphicFramePr>
        <p:xfrm>
          <a:off x="3402013" y="1358900"/>
          <a:ext cx="2160587" cy="509588"/>
        </p:xfrm>
        <a:graphic>
          <a:graphicData uri="http://schemas.openxmlformats.org/presentationml/2006/ole">
            <mc:AlternateContent xmlns:mc="http://schemas.openxmlformats.org/markup-compatibility/2006">
              <mc:Choice xmlns:v="urn:schemas-microsoft-com:vml" Requires="v">
                <p:oleObj spid="_x0000_s81995" name="公式" r:id="rId3" imgW="1168400" imgH="279400" progId="Equation.3">
                  <p:embed/>
                </p:oleObj>
              </mc:Choice>
              <mc:Fallback>
                <p:oleObj name="公式" r:id="rId3" imgW="1168400" imgH="279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013" y="1358900"/>
                        <a:ext cx="21605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0357" name="Object 5"/>
          <p:cNvGraphicFramePr>
            <a:graphicFrameLocks noChangeAspect="1"/>
          </p:cNvGraphicFramePr>
          <p:nvPr/>
        </p:nvGraphicFramePr>
        <p:xfrm>
          <a:off x="3357563" y="2619375"/>
          <a:ext cx="2070100" cy="427038"/>
        </p:xfrm>
        <a:graphic>
          <a:graphicData uri="http://schemas.openxmlformats.org/presentationml/2006/ole">
            <mc:AlternateContent xmlns:mc="http://schemas.openxmlformats.org/markup-compatibility/2006">
              <mc:Choice xmlns:v="urn:schemas-microsoft-com:vml" Requires="v">
                <p:oleObj spid="_x0000_s81996" name="公式" r:id="rId5" imgW="1104900" imgH="228600" progId="Equation.3">
                  <p:embed/>
                </p:oleObj>
              </mc:Choice>
              <mc:Fallback>
                <p:oleObj name="公式" r:id="rId5" imgW="110490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563" y="2619375"/>
                        <a:ext cx="20701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27" name="Rectangle 8"/>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0359" name="Object 7"/>
          <p:cNvGraphicFramePr>
            <a:graphicFrameLocks noChangeAspect="1"/>
          </p:cNvGraphicFramePr>
          <p:nvPr/>
        </p:nvGraphicFramePr>
        <p:xfrm>
          <a:off x="3402013" y="3608388"/>
          <a:ext cx="2024062" cy="419100"/>
        </p:xfrm>
        <a:graphic>
          <a:graphicData uri="http://schemas.openxmlformats.org/presentationml/2006/ole">
            <mc:AlternateContent xmlns:mc="http://schemas.openxmlformats.org/markup-compatibility/2006">
              <mc:Choice xmlns:v="urn:schemas-microsoft-com:vml" Requires="v">
                <p:oleObj spid="_x0000_s81997" name="公式" r:id="rId7" imgW="1104900" imgH="228600" progId="Equation.3">
                  <p:embed/>
                </p:oleObj>
              </mc:Choice>
              <mc:Fallback>
                <p:oleObj name="公式" r:id="rId7" imgW="1104900" imgH="228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2013" y="3608388"/>
                        <a:ext cx="2024062" cy="4191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0355">
                                            <p:txEl>
                                              <p:pRg st="2" end="2"/>
                                            </p:txEl>
                                          </p:spTgt>
                                        </p:tgtEl>
                                        <p:attrNameLst>
                                          <p:attrName>style.visibility</p:attrName>
                                        </p:attrNameLst>
                                      </p:cBhvr>
                                      <p:to>
                                        <p:strVal val="visible"/>
                                      </p:to>
                                    </p:set>
                                    <p:animEffect transition="in" filter="wipe(up)">
                                      <p:cBhvr>
                                        <p:cTn id="7" dur="500"/>
                                        <p:tgtEl>
                                          <p:spTgt spid="100355">
                                            <p:txEl>
                                              <p:pRg st="2" end="2"/>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00357"/>
                                        </p:tgtEl>
                                        <p:attrNameLst>
                                          <p:attrName>style.visibility</p:attrName>
                                        </p:attrNameLst>
                                      </p:cBhvr>
                                      <p:to>
                                        <p:strVal val="visible"/>
                                      </p:to>
                                    </p:set>
                                    <p:animEffect transition="in" filter="wipe(up)">
                                      <p:cBhvr>
                                        <p:cTn id="11" dur="500"/>
                                        <p:tgtEl>
                                          <p:spTgt spid="10035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0355">
                                            <p:txEl>
                                              <p:pRg st="4" end="4"/>
                                            </p:txEl>
                                          </p:spTgt>
                                        </p:tgtEl>
                                        <p:attrNameLst>
                                          <p:attrName>style.visibility</p:attrName>
                                        </p:attrNameLst>
                                      </p:cBhvr>
                                      <p:to>
                                        <p:strVal val="visible"/>
                                      </p:to>
                                    </p:set>
                                    <p:animEffect transition="in" filter="wipe(up)">
                                      <p:cBhvr>
                                        <p:cTn id="16" dur="500"/>
                                        <p:tgtEl>
                                          <p:spTgt spid="100355">
                                            <p:txEl>
                                              <p:pRg st="4" end="4"/>
                                            </p:txEl>
                                          </p:spTgt>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100359"/>
                                        </p:tgtEl>
                                        <p:attrNameLst>
                                          <p:attrName>style.visibility</p:attrName>
                                        </p:attrNameLst>
                                      </p:cBhvr>
                                      <p:to>
                                        <p:strVal val="visible"/>
                                      </p:to>
                                    </p:set>
                                    <p:animEffect transition="in" filter="wipe(up)">
                                      <p:cBhvr>
                                        <p:cTn id="20" dur="500"/>
                                        <p:tgtEl>
                                          <p:spTgt spid="100359"/>
                                        </p:tgtEl>
                                      </p:cBhvr>
                                    </p:animEffect>
                                  </p:childTnLst>
                                </p:cTn>
                              </p:par>
                            </p:childTnLst>
                          </p:cTn>
                        </p:par>
                        <p:par>
                          <p:cTn id="21" fill="hold" nodeType="afterGroup">
                            <p:stCondLst>
                              <p:cond delay="1000"/>
                            </p:stCondLst>
                            <p:childTnLst>
                              <p:par>
                                <p:cTn id="22" presetID="22" presetClass="entr" presetSubtype="1" fill="hold" nodeType="afterEffect">
                                  <p:stCondLst>
                                    <p:cond delay="0"/>
                                  </p:stCondLst>
                                  <p:childTnLst>
                                    <p:set>
                                      <p:cBhvr>
                                        <p:cTn id="23" dur="1" fill="hold">
                                          <p:stCondLst>
                                            <p:cond delay="0"/>
                                          </p:stCondLst>
                                        </p:cTn>
                                        <p:tgtEl>
                                          <p:spTgt spid="100355">
                                            <p:txEl>
                                              <p:pRg st="6" end="6"/>
                                            </p:txEl>
                                          </p:spTgt>
                                        </p:tgtEl>
                                        <p:attrNameLst>
                                          <p:attrName>style.visibility</p:attrName>
                                        </p:attrNameLst>
                                      </p:cBhvr>
                                      <p:to>
                                        <p:strVal val="visible"/>
                                      </p:to>
                                    </p:set>
                                    <p:animEffect transition="in" filter="wipe(up)">
                                      <p:cBhvr>
                                        <p:cTn id="24" dur="500"/>
                                        <p:tgtEl>
                                          <p:spTgt spid="100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30B8BD07-920D-492F-9F09-987303120DAC}" type="slidenum">
              <a:rPr lang="en-US" altLang="zh-CN" sz="1400" b="0" smtClean="0">
                <a:latin typeface="Tahoma" pitchFamily="34" charset="0"/>
                <a:ea typeface="宋体" charset="-122"/>
              </a:rPr>
              <a:pPr eaLnBrk="1" hangingPunct="1">
                <a:spcBef>
                  <a:spcPct val="0"/>
                </a:spcBef>
                <a:buClrTx/>
                <a:buSzTx/>
                <a:buFontTx/>
                <a:buNone/>
              </a:pPr>
              <a:t>76</a:t>
            </a:fld>
            <a:endParaRPr lang="en-US" altLang="zh-CN" sz="1400" b="0" smtClean="0">
              <a:latin typeface="Tahoma" pitchFamily="34" charset="0"/>
              <a:ea typeface="宋体" charset="-122"/>
            </a:endParaRPr>
          </a:p>
        </p:txBody>
      </p:sp>
      <p:sp>
        <p:nvSpPr>
          <p:cNvPr id="101379" name="Rectangle 3"/>
          <p:cNvSpPr>
            <a:spLocks noGrp="1" noChangeArrowheads="1"/>
          </p:cNvSpPr>
          <p:nvPr>
            <p:ph type="body" idx="1"/>
          </p:nvPr>
        </p:nvSpPr>
        <p:spPr>
          <a:xfrm>
            <a:off x="250825" y="1179513"/>
            <a:ext cx="8893175" cy="5678487"/>
          </a:xfrm>
        </p:spPr>
        <p:txBody>
          <a:bodyPr/>
          <a:lstStyle/>
          <a:p>
            <a:pPr lvl="2" eaLnBrk="1" hangingPunct="1"/>
            <a:r>
              <a:rPr lang="zh-CN" altLang="en-US" smtClean="0"/>
              <a:t>最佳基带传输系统的误码率性能</a:t>
            </a:r>
          </a:p>
          <a:p>
            <a:pPr lvl="3" eaLnBrk="1" hangingPunct="1">
              <a:buFont typeface="Wingdings" pitchFamily="2" charset="2"/>
              <a:buNone/>
            </a:pPr>
            <a:r>
              <a:rPr lang="zh-CN" altLang="en-US" smtClean="0"/>
              <a:t>	设基带信号码元为</a:t>
            </a:r>
            <a:r>
              <a:rPr lang="en-US" altLang="zh-CN" i="1" smtClean="0"/>
              <a:t>M </a:t>
            </a:r>
            <a:r>
              <a:rPr lang="zh-CN" altLang="en-US" smtClean="0"/>
              <a:t>进制的多电平信号。一个码元可以取下列</a:t>
            </a:r>
            <a:r>
              <a:rPr lang="en-US" altLang="zh-CN" i="1" smtClean="0"/>
              <a:t>M </a:t>
            </a:r>
            <a:r>
              <a:rPr lang="zh-CN" altLang="en-US" smtClean="0"/>
              <a:t>种电平之一：</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其中</a:t>
            </a:r>
            <a:r>
              <a:rPr lang="en-US" altLang="zh-CN" i="1" smtClean="0"/>
              <a:t>d</a:t>
            </a:r>
            <a:r>
              <a:rPr lang="zh-CN" altLang="en-US" smtClean="0"/>
              <a:t>为相邻电平间隔的一半，如下图所示。图中的</a:t>
            </a:r>
            <a:r>
              <a:rPr lang="en-US" altLang="zh-CN" i="1" smtClean="0"/>
              <a:t>M</a:t>
            </a:r>
            <a:r>
              <a:rPr lang="en-US" altLang="zh-CN" smtClean="0"/>
              <a:t> </a:t>
            </a:r>
            <a:r>
              <a:rPr lang="zh-CN" altLang="en-US" smtClean="0"/>
              <a:t>＝ </a:t>
            </a:r>
            <a:r>
              <a:rPr lang="en-US" altLang="zh-CN" smtClean="0"/>
              <a:t>8</a:t>
            </a:r>
            <a:r>
              <a:rPr lang="zh-CN" altLang="en-US" smtClean="0"/>
              <a:t>。</a:t>
            </a:r>
          </a:p>
          <a:p>
            <a:pPr lvl="3" eaLnBrk="1" hangingPunct="1">
              <a:buFont typeface="Wingdings" pitchFamily="2" charset="2"/>
              <a:buNone/>
            </a:pPr>
            <a:r>
              <a:rPr lang="zh-CN" altLang="en-US" smtClean="0"/>
              <a:t>	在接收端，判决电路的判决</a:t>
            </a:r>
          </a:p>
          <a:p>
            <a:pPr lvl="3" eaLnBrk="1" hangingPunct="1">
              <a:buFont typeface="Wingdings" pitchFamily="2" charset="2"/>
              <a:buNone/>
            </a:pPr>
            <a:r>
              <a:rPr lang="zh-CN" altLang="en-US" smtClean="0"/>
              <a:t>	门限值则应当设定在：</a:t>
            </a:r>
          </a:p>
        </p:txBody>
      </p:sp>
      <p:graphicFrame>
        <p:nvGraphicFramePr>
          <p:cNvPr id="101380" name="Object 4"/>
          <p:cNvGraphicFramePr>
            <a:graphicFrameLocks noChangeAspect="1"/>
          </p:cNvGraphicFramePr>
          <p:nvPr/>
        </p:nvGraphicFramePr>
        <p:xfrm>
          <a:off x="2997200" y="2303463"/>
          <a:ext cx="3330575" cy="419100"/>
        </p:xfrm>
        <a:graphic>
          <a:graphicData uri="http://schemas.openxmlformats.org/presentationml/2006/ole">
            <mc:AlternateContent xmlns:mc="http://schemas.openxmlformats.org/markup-compatibility/2006">
              <mc:Choice xmlns:v="urn:schemas-microsoft-com:vml" Requires="v">
                <p:oleObj spid="_x0000_s83020" name="公式" r:id="rId3" imgW="1739900" imgH="215900" progId="Equation.3">
                  <p:embed/>
                </p:oleObj>
              </mc:Choice>
              <mc:Fallback>
                <p:oleObj name="公式" r:id="rId3" imgW="1739900" imgH="2159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200" y="2303463"/>
                        <a:ext cx="33305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1383" name="Group 7"/>
          <p:cNvGrpSpPr>
            <a:grpSpLocks/>
          </p:cNvGrpSpPr>
          <p:nvPr/>
        </p:nvGrpSpPr>
        <p:grpSpPr bwMode="auto">
          <a:xfrm>
            <a:off x="5472113" y="3114675"/>
            <a:ext cx="3671887" cy="3743325"/>
            <a:chOff x="6294" y="2805"/>
            <a:chExt cx="3562" cy="2793"/>
          </a:xfrm>
        </p:grpSpPr>
        <p:sp>
          <p:nvSpPr>
            <p:cNvPr id="82953" name="Line 8"/>
            <p:cNvSpPr>
              <a:spLocks noChangeShapeType="1"/>
            </p:cNvSpPr>
            <p:nvPr/>
          </p:nvSpPr>
          <p:spPr bwMode="auto">
            <a:xfrm>
              <a:off x="6798" y="4194"/>
              <a:ext cx="300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2954" name="Line 9"/>
            <p:cNvSpPr>
              <a:spLocks noChangeShapeType="1"/>
            </p:cNvSpPr>
            <p:nvPr/>
          </p:nvSpPr>
          <p:spPr bwMode="auto">
            <a:xfrm flipV="1">
              <a:off x="6786" y="2805"/>
              <a:ext cx="24" cy="279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2955" name="Group 10"/>
            <p:cNvGrpSpPr>
              <a:grpSpLocks/>
            </p:cNvGrpSpPr>
            <p:nvPr/>
          </p:nvGrpSpPr>
          <p:grpSpPr bwMode="auto">
            <a:xfrm>
              <a:off x="6812" y="4020"/>
              <a:ext cx="2354" cy="336"/>
              <a:chOff x="6812" y="4020"/>
              <a:chExt cx="2354" cy="336"/>
            </a:xfrm>
          </p:grpSpPr>
          <p:sp>
            <p:nvSpPr>
              <p:cNvPr id="82974" name="Line 11"/>
              <p:cNvSpPr>
                <a:spLocks noChangeShapeType="1"/>
              </p:cNvSpPr>
              <p:nvPr/>
            </p:nvSpPr>
            <p:spPr bwMode="auto">
              <a:xfrm>
                <a:off x="6812" y="4020"/>
                <a:ext cx="2354"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975" name="Line 12"/>
              <p:cNvSpPr>
                <a:spLocks noChangeShapeType="1"/>
              </p:cNvSpPr>
              <p:nvPr/>
            </p:nvSpPr>
            <p:spPr bwMode="auto">
              <a:xfrm>
                <a:off x="6812" y="4356"/>
                <a:ext cx="2354"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2956" name="Group 13"/>
            <p:cNvGrpSpPr>
              <a:grpSpLocks/>
            </p:cNvGrpSpPr>
            <p:nvPr/>
          </p:nvGrpSpPr>
          <p:grpSpPr bwMode="auto">
            <a:xfrm>
              <a:off x="6824" y="3348"/>
              <a:ext cx="2354" cy="336"/>
              <a:chOff x="6812" y="4020"/>
              <a:chExt cx="2354" cy="336"/>
            </a:xfrm>
          </p:grpSpPr>
          <p:sp>
            <p:nvSpPr>
              <p:cNvPr id="82972" name="Line 14"/>
              <p:cNvSpPr>
                <a:spLocks noChangeShapeType="1"/>
              </p:cNvSpPr>
              <p:nvPr/>
            </p:nvSpPr>
            <p:spPr bwMode="auto">
              <a:xfrm>
                <a:off x="6812" y="4020"/>
                <a:ext cx="2354"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973" name="Line 15"/>
              <p:cNvSpPr>
                <a:spLocks noChangeShapeType="1"/>
              </p:cNvSpPr>
              <p:nvPr/>
            </p:nvSpPr>
            <p:spPr bwMode="auto">
              <a:xfrm>
                <a:off x="6812" y="4356"/>
                <a:ext cx="2354"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2957" name="Group 16"/>
            <p:cNvGrpSpPr>
              <a:grpSpLocks/>
            </p:cNvGrpSpPr>
            <p:nvPr/>
          </p:nvGrpSpPr>
          <p:grpSpPr bwMode="auto">
            <a:xfrm>
              <a:off x="6800" y="4674"/>
              <a:ext cx="2354" cy="336"/>
              <a:chOff x="6812" y="4020"/>
              <a:chExt cx="2354" cy="336"/>
            </a:xfrm>
          </p:grpSpPr>
          <p:sp>
            <p:nvSpPr>
              <p:cNvPr id="82970" name="Line 17"/>
              <p:cNvSpPr>
                <a:spLocks noChangeShapeType="1"/>
              </p:cNvSpPr>
              <p:nvPr/>
            </p:nvSpPr>
            <p:spPr bwMode="auto">
              <a:xfrm>
                <a:off x="6812" y="4020"/>
                <a:ext cx="2354"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971" name="Line 18"/>
              <p:cNvSpPr>
                <a:spLocks noChangeShapeType="1"/>
              </p:cNvSpPr>
              <p:nvPr/>
            </p:nvSpPr>
            <p:spPr bwMode="auto">
              <a:xfrm>
                <a:off x="6812" y="4356"/>
                <a:ext cx="2354"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82958" name="Text Box 19"/>
            <p:cNvSpPr txBox="1">
              <a:spLocks noChangeArrowheads="1"/>
            </p:cNvSpPr>
            <p:nvPr/>
          </p:nvSpPr>
          <p:spPr bwMode="auto">
            <a:xfrm>
              <a:off x="6474" y="3771"/>
              <a:ext cx="36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d</a:t>
              </a:r>
              <a:endParaRPr lang="en-US" altLang="zh-CN" sz="4000" b="0">
                <a:latin typeface="Tahoma" pitchFamily="34" charset="0"/>
                <a:ea typeface="宋体" charset="-122"/>
              </a:endParaRPr>
            </a:p>
          </p:txBody>
        </p:sp>
        <p:sp>
          <p:nvSpPr>
            <p:cNvPr id="82959" name="Text Box 20"/>
            <p:cNvSpPr txBox="1">
              <a:spLocks noChangeArrowheads="1"/>
            </p:cNvSpPr>
            <p:nvPr/>
          </p:nvSpPr>
          <p:spPr bwMode="auto">
            <a:xfrm>
              <a:off x="6434" y="3483"/>
              <a:ext cx="48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a:ea typeface="宋体" charset="-122"/>
                </a:rPr>
                <a:t>3</a:t>
              </a:r>
              <a:r>
                <a:rPr lang="en-US" altLang="zh-CN" sz="2000" b="0" i="1">
                  <a:ea typeface="宋体" charset="-122"/>
                </a:rPr>
                <a:t>d</a:t>
              </a:r>
              <a:endParaRPr lang="en-US" altLang="zh-CN" sz="4000" b="0">
                <a:latin typeface="Tahoma" pitchFamily="34" charset="0"/>
                <a:ea typeface="宋体" charset="-122"/>
              </a:endParaRPr>
            </a:p>
          </p:txBody>
        </p:sp>
        <p:sp>
          <p:nvSpPr>
            <p:cNvPr id="82960" name="Text Box 21"/>
            <p:cNvSpPr txBox="1">
              <a:spLocks noChangeArrowheads="1"/>
            </p:cNvSpPr>
            <p:nvPr/>
          </p:nvSpPr>
          <p:spPr bwMode="auto">
            <a:xfrm>
              <a:off x="6420" y="2832"/>
              <a:ext cx="48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a:ea typeface="宋体" charset="-122"/>
                </a:rPr>
                <a:t>7</a:t>
              </a:r>
              <a:r>
                <a:rPr lang="en-US" altLang="zh-CN" sz="2000" b="0" i="1">
                  <a:ea typeface="宋体" charset="-122"/>
                </a:rPr>
                <a:t>d</a:t>
              </a:r>
              <a:endParaRPr lang="en-US" altLang="zh-CN" sz="4000" b="0">
                <a:latin typeface="Tahoma" pitchFamily="34" charset="0"/>
                <a:ea typeface="宋体" charset="-122"/>
              </a:endParaRPr>
            </a:p>
          </p:txBody>
        </p:sp>
        <p:sp>
          <p:nvSpPr>
            <p:cNvPr id="82961" name="Text Box 22"/>
            <p:cNvSpPr txBox="1">
              <a:spLocks noChangeArrowheads="1"/>
            </p:cNvSpPr>
            <p:nvPr/>
          </p:nvSpPr>
          <p:spPr bwMode="auto">
            <a:xfrm>
              <a:off x="6320" y="4812"/>
              <a:ext cx="57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a:t>
              </a:r>
              <a:r>
                <a:rPr lang="en-US" altLang="zh-CN" sz="2000" b="0">
                  <a:ea typeface="宋体" charset="-122"/>
                </a:rPr>
                <a:t>5</a:t>
              </a:r>
              <a:r>
                <a:rPr lang="en-US" altLang="zh-CN" sz="2000" b="0" i="1">
                  <a:ea typeface="宋体" charset="-122"/>
                </a:rPr>
                <a:t>d</a:t>
              </a:r>
              <a:endParaRPr lang="en-US" altLang="zh-CN" sz="4000" b="0">
                <a:latin typeface="Tahoma" pitchFamily="34" charset="0"/>
                <a:ea typeface="宋体" charset="-122"/>
              </a:endParaRPr>
            </a:p>
          </p:txBody>
        </p:sp>
        <p:sp>
          <p:nvSpPr>
            <p:cNvPr id="82962" name="Text Box 23"/>
            <p:cNvSpPr txBox="1">
              <a:spLocks noChangeArrowheads="1"/>
            </p:cNvSpPr>
            <p:nvPr/>
          </p:nvSpPr>
          <p:spPr bwMode="auto">
            <a:xfrm>
              <a:off x="6320" y="4473"/>
              <a:ext cx="57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a:t>
              </a:r>
              <a:r>
                <a:rPr lang="en-US" altLang="zh-CN" sz="2000" b="0">
                  <a:ea typeface="宋体" charset="-122"/>
                </a:rPr>
                <a:t>3</a:t>
              </a:r>
              <a:r>
                <a:rPr lang="en-US" altLang="zh-CN" sz="2000" b="0" i="1">
                  <a:ea typeface="宋体" charset="-122"/>
                </a:rPr>
                <a:t>d</a:t>
              </a:r>
              <a:endParaRPr lang="en-US" altLang="zh-CN" sz="4000" b="0">
                <a:latin typeface="Tahoma" pitchFamily="34" charset="0"/>
                <a:ea typeface="宋体" charset="-122"/>
              </a:endParaRPr>
            </a:p>
          </p:txBody>
        </p:sp>
        <p:sp>
          <p:nvSpPr>
            <p:cNvPr id="82963" name="Text Box 24"/>
            <p:cNvSpPr txBox="1">
              <a:spLocks noChangeArrowheads="1"/>
            </p:cNvSpPr>
            <p:nvPr/>
          </p:nvSpPr>
          <p:spPr bwMode="auto">
            <a:xfrm>
              <a:off x="6434" y="4170"/>
              <a:ext cx="57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-d</a:t>
              </a:r>
              <a:endParaRPr lang="en-US" altLang="zh-CN" sz="4000" b="0">
                <a:latin typeface="Tahoma" pitchFamily="34" charset="0"/>
                <a:ea typeface="宋体" charset="-122"/>
              </a:endParaRPr>
            </a:p>
          </p:txBody>
        </p:sp>
        <p:sp>
          <p:nvSpPr>
            <p:cNvPr id="82964" name="Text Box 25"/>
            <p:cNvSpPr txBox="1">
              <a:spLocks noChangeArrowheads="1"/>
            </p:cNvSpPr>
            <p:nvPr/>
          </p:nvSpPr>
          <p:spPr bwMode="auto">
            <a:xfrm>
              <a:off x="6526" y="3993"/>
              <a:ext cx="36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0</a:t>
              </a:r>
              <a:endParaRPr lang="en-US" altLang="zh-CN" sz="4000" b="0">
                <a:latin typeface="Tahoma" pitchFamily="34" charset="0"/>
                <a:ea typeface="宋体" charset="-122"/>
              </a:endParaRPr>
            </a:p>
          </p:txBody>
        </p:sp>
        <p:sp>
          <p:nvSpPr>
            <p:cNvPr id="82965" name="Text Box 26"/>
            <p:cNvSpPr txBox="1">
              <a:spLocks noChangeArrowheads="1"/>
            </p:cNvSpPr>
            <p:nvPr/>
          </p:nvSpPr>
          <p:spPr bwMode="auto">
            <a:xfrm>
              <a:off x="9494" y="4119"/>
              <a:ext cx="36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t</a:t>
              </a:r>
              <a:endParaRPr lang="en-US" altLang="zh-CN" sz="4000" b="0">
                <a:latin typeface="Tahoma" pitchFamily="34" charset="0"/>
                <a:ea typeface="宋体" charset="-122"/>
              </a:endParaRPr>
            </a:p>
          </p:txBody>
        </p:sp>
        <p:sp>
          <p:nvSpPr>
            <p:cNvPr id="82966" name="Line 27"/>
            <p:cNvSpPr>
              <a:spLocks noChangeShapeType="1"/>
            </p:cNvSpPr>
            <p:nvPr/>
          </p:nvSpPr>
          <p:spPr bwMode="auto">
            <a:xfrm>
              <a:off x="6800" y="3030"/>
              <a:ext cx="2392"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967" name="Line 28"/>
            <p:cNvSpPr>
              <a:spLocks noChangeShapeType="1"/>
            </p:cNvSpPr>
            <p:nvPr/>
          </p:nvSpPr>
          <p:spPr bwMode="auto">
            <a:xfrm>
              <a:off x="6776" y="5346"/>
              <a:ext cx="2392"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968" name="Text Box 29"/>
            <p:cNvSpPr txBox="1">
              <a:spLocks noChangeArrowheads="1"/>
            </p:cNvSpPr>
            <p:nvPr/>
          </p:nvSpPr>
          <p:spPr bwMode="auto">
            <a:xfrm>
              <a:off x="6294" y="5124"/>
              <a:ext cx="57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a:t>
              </a:r>
              <a:r>
                <a:rPr lang="en-US" altLang="zh-CN" sz="2000" b="0">
                  <a:ea typeface="宋体" charset="-122"/>
                </a:rPr>
                <a:t>7</a:t>
              </a:r>
              <a:r>
                <a:rPr lang="en-US" altLang="zh-CN" sz="2000" b="0" i="1">
                  <a:ea typeface="宋体" charset="-122"/>
                </a:rPr>
                <a:t>d</a:t>
              </a:r>
              <a:endParaRPr lang="en-US" altLang="zh-CN" sz="4000" b="0">
                <a:latin typeface="Tahoma" pitchFamily="34" charset="0"/>
                <a:ea typeface="宋体" charset="-122"/>
              </a:endParaRPr>
            </a:p>
          </p:txBody>
        </p:sp>
        <p:sp>
          <p:nvSpPr>
            <p:cNvPr id="82969" name="Text Box 30"/>
            <p:cNvSpPr txBox="1">
              <a:spLocks noChangeArrowheads="1"/>
            </p:cNvSpPr>
            <p:nvPr/>
          </p:nvSpPr>
          <p:spPr bwMode="auto">
            <a:xfrm>
              <a:off x="6420" y="3147"/>
              <a:ext cx="48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a:ea typeface="宋体" charset="-122"/>
                </a:rPr>
                <a:t>5</a:t>
              </a:r>
              <a:r>
                <a:rPr lang="en-US" altLang="zh-CN" sz="2000" b="0" i="1">
                  <a:ea typeface="宋体" charset="-122"/>
                </a:rPr>
                <a:t>d</a:t>
              </a:r>
              <a:endParaRPr lang="en-US" altLang="zh-CN" sz="4000" b="0">
                <a:latin typeface="Tahoma" pitchFamily="34" charset="0"/>
                <a:ea typeface="宋体" charset="-122"/>
              </a:endParaRPr>
            </a:p>
          </p:txBody>
        </p:sp>
      </p:grpSp>
      <p:sp>
        <p:nvSpPr>
          <p:cNvPr id="82951" name="Rectangle 33"/>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1408" name="Object 32"/>
          <p:cNvGraphicFramePr>
            <a:graphicFrameLocks noChangeAspect="1"/>
          </p:cNvGraphicFramePr>
          <p:nvPr/>
        </p:nvGraphicFramePr>
        <p:xfrm>
          <a:off x="1827213" y="4284663"/>
          <a:ext cx="3817937" cy="398462"/>
        </p:xfrm>
        <a:graphic>
          <a:graphicData uri="http://schemas.openxmlformats.org/presentationml/2006/ole">
            <mc:AlternateContent xmlns:mc="http://schemas.openxmlformats.org/markup-compatibility/2006">
              <mc:Choice xmlns:v="urn:schemas-microsoft-com:vml" Requires="v">
                <p:oleObj spid="_x0000_s83021" name="公式" r:id="rId5" imgW="2094591" imgH="215806" progId="Equation.3">
                  <p:embed/>
                </p:oleObj>
              </mc:Choice>
              <mc:Fallback>
                <p:oleObj name="公式" r:id="rId5" imgW="2094591" imgH="215806" progId="Equation.3">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7213" y="4284663"/>
                        <a:ext cx="38179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animEffect transition="in" filter="wipe(up)">
                                      <p:cBhvr>
                                        <p:cTn id="7" dur="500"/>
                                        <p:tgtEl>
                                          <p:spTgt spid="101379">
                                            <p:txEl>
                                              <p:pRg st="1" end="1"/>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01380"/>
                                        </p:tgtEl>
                                        <p:attrNameLst>
                                          <p:attrName>style.visibility</p:attrName>
                                        </p:attrNameLst>
                                      </p:cBhvr>
                                      <p:to>
                                        <p:strVal val="visible"/>
                                      </p:to>
                                    </p:set>
                                    <p:animEffect transition="in" filter="wipe(up)">
                                      <p:cBhvr>
                                        <p:cTn id="11" dur="500"/>
                                        <p:tgtEl>
                                          <p:spTgt spid="101380"/>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1379">
                                            <p:txEl>
                                              <p:pRg st="3" end="3"/>
                                            </p:txEl>
                                          </p:spTgt>
                                        </p:tgtEl>
                                        <p:attrNameLst>
                                          <p:attrName>style.visibility</p:attrName>
                                        </p:attrNameLst>
                                      </p:cBhvr>
                                      <p:to>
                                        <p:strVal val="visible"/>
                                      </p:to>
                                    </p:set>
                                    <p:animEffect transition="in" filter="wipe(up)">
                                      <p:cBhvr>
                                        <p:cTn id="15" dur="500"/>
                                        <p:tgtEl>
                                          <p:spTgt spid="101379">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101383"/>
                                        </p:tgtEl>
                                        <p:attrNameLst>
                                          <p:attrName>style.visibility</p:attrName>
                                        </p:attrNameLst>
                                      </p:cBhvr>
                                      <p:to>
                                        <p:strVal val="visible"/>
                                      </p:to>
                                    </p:set>
                                    <p:animEffect transition="in" filter="wipe(up)">
                                      <p:cBhvr>
                                        <p:cTn id="20" dur="500"/>
                                        <p:tgtEl>
                                          <p:spTgt spid="10138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101379">
                                            <p:txEl>
                                              <p:pRg st="4" end="4"/>
                                            </p:txEl>
                                          </p:spTgt>
                                        </p:tgtEl>
                                        <p:attrNameLst>
                                          <p:attrName>style.visibility</p:attrName>
                                        </p:attrNameLst>
                                      </p:cBhvr>
                                      <p:to>
                                        <p:strVal val="visible"/>
                                      </p:to>
                                    </p:set>
                                    <p:animEffect transition="in" filter="wipe(up)">
                                      <p:cBhvr>
                                        <p:cTn id="25" dur="500"/>
                                        <p:tgtEl>
                                          <p:spTgt spid="101379">
                                            <p:txEl>
                                              <p:pRg st="4" end="4"/>
                                            </p:txEl>
                                          </p:spTgt>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01379">
                                            <p:txEl>
                                              <p:pRg st="5" end="5"/>
                                            </p:txEl>
                                          </p:spTgt>
                                        </p:tgtEl>
                                        <p:attrNameLst>
                                          <p:attrName>style.visibility</p:attrName>
                                        </p:attrNameLst>
                                      </p:cBhvr>
                                      <p:to>
                                        <p:strVal val="visible"/>
                                      </p:to>
                                    </p:set>
                                    <p:animEffect transition="in" filter="wipe(up)">
                                      <p:cBhvr>
                                        <p:cTn id="29" dur="500"/>
                                        <p:tgtEl>
                                          <p:spTgt spid="101379">
                                            <p:txEl>
                                              <p:pRg st="5" end="5"/>
                                            </p:txEl>
                                          </p:spTgt>
                                        </p:tgtEl>
                                      </p:cBhvr>
                                    </p:animEffect>
                                  </p:childTnLst>
                                </p:cTn>
                              </p:par>
                            </p:childTnLst>
                          </p:cTn>
                        </p:par>
                        <p:par>
                          <p:cTn id="30" fill="hold" nodeType="afterGroup">
                            <p:stCondLst>
                              <p:cond delay="1000"/>
                            </p:stCondLst>
                            <p:childTnLst>
                              <p:par>
                                <p:cTn id="31" presetID="22" presetClass="entr" presetSubtype="1" fill="hold" nodeType="afterEffect">
                                  <p:stCondLst>
                                    <p:cond delay="0"/>
                                  </p:stCondLst>
                                  <p:childTnLst>
                                    <p:set>
                                      <p:cBhvr>
                                        <p:cTn id="32" dur="1" fill="hold">
                                          <p:stCondLst>
                                            <p:cond delay="0"/>
                                          </p:stCondLst>
                                        </p:cTn>
                                        <p:tgtEl>
                                          <p:spTgt spid="101408"/>
                                        </p:tgtEl>
                                        <p:attrNameLst>
                                          <p:attrName>style.visibility</p:attrName>
                                        </p:attrNameLst>
                                      </p:cBhvr>
                                      <p:to>
                                        <p:strVal val="visible"/>
                                      </p:to>
                                    </p:set>
                                    <p:animEffect transition="in" filter="wipe(up)">
                                      <p:cBhvr>
                                        <p:cTn id="33" dur="500"/>
                                        <p:tgtEl>
                                          <p:spTgt spid="101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63AFFEC9-23A6-4E39-AE7F-8BC7DF611CBD}" type="slidenum">
              <a:rPr lang="en-US" altLang="zh-CN" sz="1400" b="0" smtClean="0">
                <a:latin typeface="Tahoma" pitchFamily="34" charset="0"/>
                <a:ea typeface="宋体" charset="-122"/>
              </a:rPr>
              <a:pPr eaLnBrk="1" hangingPunct="1">
                <a:spcBef>
                  <a:spcPct val="0"/>
                </a:spcBef>
                <a:buClrTx/>
                <a:buSzTx/>
                <a:buFontTx/>
                <a:buNone/>
              </a:pPr>
              <a:t>77</a:t>
            </a:fld>
            <a:endParaRPr lang="en-US" altLang="zh-CN" sz="1400" b="0" smtClean="0">
              <a:latin typeface="Tahoma" pitchFamily="34" charset="0"/>
              <a:ea typeface="宋体" charset="-122"/>
            </a:endParaRPr>
          </a:p>
        </p:txBody>
      </p:sp>
      <p:sp>
        <p:nvSpPr>
          <p:cNvPr id="102403" name="Rectangle 3"/>
          <p:cNvSpPr>
            <a:spLocks noGrp="1" noChangeArrowheads="1"/>
          </p:cNvSpPr>
          <p:nvPr>
            <p:ph type="body" idx="1"/>
          </p:nvPr>
        </p:nvSpPr>
        <p:spPr>
          <a:xfrm>
            <a:off x="0" y="1179513"/>
            <a:ext cx="9144000" cy="5678487"/>
          </a:xfrm>
        </p:spPr>
        <p:txBody>
          <a:bodyPr/>
          <a:lstStyle/>
          <a:p>
            <a:pPr lvl="3" eaLnBrk="1" hangingPunct="1">
              <a:lnSpc>
                <a:spcPct val="120000"/>
              </a:lnSpc>
              <a:buFont typeface="Wingdings" pitchFamily="2" charset="2"/>
              <a:buNone/>
            </a:pPr>
            <a:r>
              <a:rPr lang="en-US" altLang="zh-CN" smtClean="0"/>
              <a:t>	</a:t>
            </a:r>
            <a:r>
              <a:rPr lang="zh-CN" altLang="en-US" smtClean="0"/>
              <a:t>按照这样的规定，在接收端抽样判决时刻，若噪声值不超过</a:t>
            </a:r>
            <a:r>
              <a:rPr lang="en-US" altLang="zh-CN" i="1" smtClean="0"/>
              <a:t>d</a:t>
            </a:r>
            <a:r>
              <a:rPr lang="zh-CN" altLang="en-US" smtClean="0"/>
              <a:t>，则不会发生错误判决。但是，当噪声值大于最高信号电平值或小于最低电平值时，不会发生错误判决；也就是说，对于最外侧的两个电平，只在一个方向有出错的可能。这种情况的出现占所有可能的</a:t>
            </a:r>
            <a:r>
              <a:rPr lang="en-US" altLang="zh-CN" smtClean="0"/>
              <a:t>1/M</a:t>
            </a:r>
            <a:r>
              <a:rPr lang="zh-CN" altLang="en-US" smtClean="0"/>
              <a:t>。所以，错误概率为</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endParaRPr lang="zh-CN" altLang="en-US" smtClean="0"/>
          </a:p>
          <a:p>
            <a:pPr lvl="3" eaLnBrk="1" hangingPunct="1">
              <a:buFont typeface="Wingdings" pitchFamily="2" charset="2"/>
              <a:buNone/>
            </a:pPr>
            <a:r>
              <a:rPr lang="zh-CN" altLang="en-US" smtClean="0"/>
              <a:t>	式中，</a:t>
            </a:r>
            <a:r>
              <a:rPr lang="zh-CN" altLang="en-US" smtClean="0">
                <a:sym typeface="Symbol" pitchFamily="18" charset="2"/>
              </a:rPr>
              <a:t></a:t>
            </a:r>
            <a:r>
              <a:rPr lang="zh-CN" altLang="en-US" smtClean="0"/>
              <a:t>是噪声的抽样值，而</a:t>
            </a:r>
            <a:r>
              <a:rPr lang="en-US" altLang="zh-CN" smtClean="0"/>
              <a:t>P(| </a:t>
            </a:r>
            <a:r>
              <a:rPr lang="en-US" altLang="zh-CN" smtClean="0">
                <a:sym typeface="Symbol" pitchFamily="18" charset="2"/>
              </a:rPr>
              <a:t></a:t>
            </a:r>
            <a:r>
              <a:rPr lang="en-US" altLang="zh-CN" smtClean="0"/>
              <a:t> |&gt;d)</a:t>
            </a:r>
            <a:r>
              <a:rPr lang="zh-CN" altLang="en-US" smtClean="0"/>
              <a:t>是噪声抽样值大于</a:t>
            </a:r>
            <a:r>
              <a:rPr lang="en-US" altLang="zh-CN" i="1" smtClean="0"/>
              <a:t>d </a:t>
            </a:r>
            <a:r>
              <a:rPr lang="zh-CN" altLang="en-US" smtClean="0"/>
              <a:t>的概率。</a:t>
            </a:r>
          </a:p>
          <a:p>
            <a:pPr lvl="3" eaLnBrk="1" hangingPunct="1">
              <a:buFont typeface="Wingdings" pitchFamily="2" charset="2"/>
              <a:buNone/>
            </a:pPr>
            <a:r>
              <a:rPr lang="zh-CN" altLang="en-US" smtClean="0"/>
              <a:t>	现在来计算上式中的</a:t>
            </a:r>
            <a:r>
              <a:rPr lang="en-US" altLang="zh-CN" smtClean="0"/>
              <a:t>P(| </a:t>
            </a:r>
            <a:r>
              <a:rPr lang="en-US" altLang="zh-CN" smtClean="0">
                <a:sym typeface="Symbol" pitchFamily="18" charset="2"/>
              </a:rPr>
              <a:t></a:t>
            </a:r>
            <a:r>
              <a:rPr lang="en-US" altLang="zh-CN" smtClean="0"/>
              <a:t> |&gt;d) </a:t>
            </a:r>
            <a:r>
              <a:rPr lang="zh-CN" altLang="en-US" smtClean="0"/>
              <a:t>。设接收滤波器输入端高斯白噪声的单边功率谱密度为</a:t>
            </a:r>
            <a:r>
              <a:rPr lang="en-US" altLang="zh-CN" i="1" smtClean="0"/>
              <a:t>n</a:t>
            </a:r>
            <a:r>
              <a:rPr lang="en-US" altLang="zh-CN" baseline="-25000" smtClean="0"/>
              <a:t>0</a:t>
            </a:r>
            <a:r>
              <a:rPr lang="zh-CN" altLang="en-US" smtClean="0"/>
              <a:t>，接收滤波器输出的带限高斯噪声的功率为</a:t>
            </a:r>
            <a:r>
              <a:rPr lang="zh-CN" altLang="en-US" smtClean="0">
                <a:sym typeface="Symbol" pitchFamily="18" charset="2"/>
              </a:rPr>
              <a:t></a:t>
            </a:r>
            <a:r>
              <a:rPr lang="en-US" altLang="zh-CN" baseline="30000" smtClean="0">
                <a:sym typeface="Symbol" pitchFamily="18" charset="2"/>
              </a:rPr>
              <a:t>2</a:t>
            </a:r>
            <a:r>
              <a:rPr lang="zh-CN" altLang="en-US" smtClean="0"/>
              <a:t>，则有</a:t>
            </a:r>
          </a:p>
        </p:txBody>
      </p:sp>
      <p:sp>
        <p:nvSpPr>
          <p:cNvPr id="83973"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2404" name="Object 4"/>
          <p:cNvGraphicFramePr>
            <a:graphicFrameLocks noChangeAspect="1"/>
          </p:cNvGraphicFramePr>
          <p:nvPr/>
        </p:nvGraphicFramePr>
        <p:xfrm>
          <a:off x="3581400" y="3249613"/>
          <a:ext cx="2746375" cy="839787"/>
        </p:xfrm>
        <a:graphic>
          <a:graphicData uri="http://schemas.openxmlformats.org/presentationml/2006/ole">
            <mc:AlternateContent xmlns:mc="http://schemas.openxmlformats.org/markup-compatibility/2006">
              <mc:Choice xmlns:v="urn:schemas-microsoft-com:vml" Requires="v">
                <p:oleObj spid="_x0000_s84021" name="公式" r:id="rId3" imgW="1397000" imgH="431800" progId="Equation.3">
                  <p:embed/>
                </p:oleObj>
              </mc:Choice>
              <mc:Fallback>
                <p:oleObj name="公式" r:id="rId3" imgW="13970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249613"/>
                        <a:ext cx="27463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975" name="Rectangle 7"/>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2406" name="Object 6"/>
          <p:cNvGraphicFramePr>
            <a:graphicFrameLocks noChangeAspect="1"/>
          </p:cNvGraphicFramePr>
          <p:nvPr/>
        </p:nvGraphicFramePr>
        <p:xfrm>
          <a:off x="2457450" y="5949950"/>
          <a:ext cx="5264150" cy="777875"/>
        </p:xfrm>
        <a:graphic>
          <a:graphicData uri="http://schemas.openxmlformats.org/presentationml/2006/ole">
            <mc:AlternateContent xmlns:mc="http://schemas.openxmlformats.org/markup-compatibility/2006">
              <mc:Choice xmlns:v="urn:schemas-microsoft-com:vml" Requires="v">
                <p:oleObj spid="_x0000_s84022" name="公式" r:id="rId5" imgW="2768600" imgH="406400" progId="Equation.3">
                  <p:embed/>
                </p:oleObj>
              </mc:Choice>
              <mc:Fallback>
                <p:oleObj name="公式" r:id="rId5" imgW="2768600" imgH="406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7450" y="5949950"/>
                        <a:ext cx="52641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wipe(up)">
                                      <p:cBhvr>
                                        <p:cTn id="7" dur="500"/>
                                        <p:tgtEl>
                                          <p:spTgt spid="102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2404"/>
                                        </p:tgtEl>
                                        <p:attrNameLst>
                                          <p:attrName>style.visibility</p:attrName>
                                        </p:attrNameLst>
                                      </p:cBhvr>
                                      <p:to>
                                        <p:strVal val="visible"/>
                                      </p:to>
                                    </p:set>
                                    <p:animEffect transition="in" filter="wipe(up)">
                                      <p:cBhvr>
                                        <p:cTn id="12" dur="500"/>
                                        <p:tgtEl>
                                          <p:spTgt spid="1024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2403">
                                            <p:txEl>
                                              <p:pRg st="3" end="3"/>
                                            </p:txEl>
                                          </p:spTgt>
                                        </p:tgtEl>
                                        <p:attrNameLst>
                                          <p:attrName>style.visibility</p:attrName>
                                        </p:attrNameLst>
                                      </p:cBhvr>
                                      <p:to>
                                        <p:strVal val="visible"/>
                                      </p:to>
                                    </p:set>
                                    <p:animEffect transition="in" filter="wipe(up)">
                                      <p:cBhvr>
                                        <p:cTn id="17" dur="500"/>
                                        <p:tgtEl>
                                          <p:spTgt spid="1024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02403">
                                            <p:txEl>
                                              <p:pRg st="4" end="4"/>
                                            </p:txEl>
                                          </p:spTgt>
                                        </p:tgtEl>
                                        <p:attrNameLst>
                                          <p:attrName>style.visibility</p:attrName>
                                        </p:attrNameLst>
                                      </p:cBhvr>
                                      <p:to>
                                        <p:strVal val="visible"/>
                                      </p:to>
                                    </p:set>
                                    <p:animEffect transition="in" filter="wipe(up)">
                                      <p:cBhvr>
                                        <p:cTn id="22" dur="500"/>
                                        <p:tgtEl>
                                          <p:spTgt spid="1024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02406"/>
                                        </p:tgtEl>
                                        <p:attrNameLst>
                                          <p:attrName>style.visibility</p:attrName>
                                        </p:attrNameLst>
                                      </p:cBhvr>
                                      <p:to>
                                        <p:strVal val="visible"/>
                                      </p:to>
                                    </p:set>
                                    <p:animEffect transition="in" filter="wipe(up)">
                                      <p:cBhvr>
                                        <p:cTn id="27" dur="500"/>
                                        <p:tgtEl>
                                          <p:spTgt spid="102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BA01EDB8-FA8A-4264-9828-2CC06C02A4A0}" type="slidenum">
              <a:rPr lang="en-US" altLang="zh-CN" sz="1400" b="0" smtClean="0">
                <a:latin typeface="Tahoma" pitchFamily="34" charset="0"/>
                <a:ea typeface="宋体" charset="-122"/>
              </a:rPr>
              <a:pPr eaLnBrk="1" hangingPunct="1">
                <a:spcBef>
                  <a:spcPct val="0"/>
                </a:spcBef>
                <a:buClrTx/>
                <a:buSzTx/>
                <a:buFontTx/>
                <a:buNone/>
              </a:pPr>
              <a:t>78</a:t>
            </a:fld>
            <a:endParaRPr lang="en-US" altLang="zh-CN" sz="1400" b="0" smtClean="0">
              <a:latin typeface="Tahoma" pitchFamily="34" charset="0"/>
              <a:ea typeface="宋体" charset="-122"/>
            </a:endParaRPr>
          </a:p>
        </p:txBody>
      </p:sp>
      <p:sp>
        <p:nvSpPr>
          <p:cNvPr id="103427"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en-US" altLang="zh-CN" smtClean="0"/>
              <a:t>	</a:t>
            </a:r>
          </a:p>
          <a:p>
            <a:pPr lvl="3" eaLnBrk="1" hangingPunct="1">
              <a:buFont typeface="Wingdings" pitchFamily="2" charset="2"/>
              <a:buNone/>
            </a:pPr>
            <a:endParaRPr lang="en-US" altLang="zh-CN" smtClean="0"/>
          </a:p>
          <a:p>
            <a:pPr lvl="3" eaLnBrk="1" hangingPunct="1">
              <a:buFont typeface="Wingdings" pitchFamily="2" charset="2"/>
              <a:buNone/>
            </a:pPr>
            <a:r>
              <a:rPr lang="en-US" altLang="zh-CN" smtClean="0"/>
              <a:t>	</a:t>
            </a:r>
            <a:r>
              <a:rPr lang="zh-CN" altLang="en-US" smtClean="0"/>
              <a:t>上式中的积分值是一个实常数，我们假设其等于</a:t>
            </a:r>
            <a:r>
              <a:rPr lang="en-US" altLang="zh-CN" smtClean="0"/>
              <a:t>1</a:t>
            </a:r>
            <a:r>
              <a:rPr lang="zh-CN" altLang="en-US" smtClean="0"/>
              <a:t>，即假设</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故有</a:t>
            </a:r>
          </a:p>
          <a:p>
            <a:pPr lvl="3" eaLnBrk="1" hangingPunct="1">
              <a:buFont typeface="Wingdings" pitchFamily="2" charset="2"/>
              <a:buNone/>
            </a:pPr>
            <a:endParaRPr lang="zh-CN" altLang="en-US" smtClean="0"/>
          </a:p>
          <a:p>
            <a:pPr lvl="3" eaLnBrk="1" hangingPunct="1">
              <a:lnSpc>
                <a:spcPct val="110000"/>
              </a:lnSpc>
              <a:buFont typeface="Wingdings" pitchFamily="2" charset="2"/>
              <a:buNone/>
            </a:pPr>
            <a:r>
              <a:rPr lang="zh-CN" altLang="en-US" smtClean="0"/>
              <a:t>	这样假设并不影响对误码率性能的分析。由于接收滤波器是一个线性滤波器，故其输出噪声的统计特性仍服从高斯分布。因此输出噪声</a:t>
            </a:r>
            <a:r>
              <a:rPr lang="zh-CN" altLang="en-US" smtClean="0">
                <a:sym typeface="Symbol" pitchFamily="18" charset="2"/>
              </a:rPr>
              <a:t></a:t>
            </a:r>
            <a:r>
              <a:rPr lang="zh-CN" altLang="en-US" smtClean="0"/>
              <a:t>的一维概率密度函数等于</a:t>
            </a:r>
          </a:p>
          <a:p>
            <a:pPr lvl="3" eaLnBrk="1" hangingPunct="1">
              <a:lnSpc>
                <a:spcPct val="110000"/>
              </a:lnSpc>
              <a:buFont typeface="Wingdings" pitchFamily="2" charset="2"/>
              <a:buNone/>
            </a:pPr>
            <a:endParaRPr lang="zh-CN" altLang="en-US" smtClean="0"/>
          </a:p>
          <a:p>
            <a:pPr lvl="3" eaLnBrk="1" hangingPunct="1">
              <a:lnSpc>
                <a:spcPct val="110000"/>
              </a:lnSpc>
              <a:buFont typeface="Wingdings" pitchFamily="2" charset="2"/>
              <a:buNone/>
            </a:pPr>
            <a:endParaRPr lang="zh-CN" altLang="en-US" smtClean="0"/>
          </a:p>
          <a:p>
            <a:pPr lvl="3" eaLnBrk="1" hangingPunct="1">
              <a:lnSpc>
                <a:spcPct val="110000"/>
              </a:lnSpc>
              <a:buFont typeface="Wingdings" pitchFamily="2" charset="2"/>
              <a:buNone/>
            </a:pPr>
            <a:r>
              <a:rPr lang="zh-CN" altLang="en-US" smtClean="0"/>
              <a:t>	对上式积分，就可以得到抽样噪声值超过</a:t>
            </a:r>
            <a:r>
              <a:rPr lang="en-US" altLang="zh-CN" i="1" smtClean="0"/>
              <a:t>d </a:t>
            </a:r>
            <a:r>
              <a:rPr lang="zh-CN" altLang="en-US" smtClean="0"/>
              <a:t>的概率：</a:t>
            </a:r>
          </a:p>
        </p:txBody>
      </p:sp>
      <p:sp>
        <p:nvSpPr>
          <p:cNvPr id="8499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84998" name="Object 4"/>
          <p:cNvGraphicFramePr>
            <a:graphicFrameLocks noChangeAspect="1"/>
          </p:cNvGraphicFramePr>
          <p:nvPr/>
        </p:nvGraphicFramePr>
        <p:xfrm>
          <a:off x="2232025" y="1223963"/>
          <a:ext cx="4995863" cy="738187"/>
        </p:xfrm>
        <a:graphic>
          <a:graphicData uri="http://schemas.openxmlformats.org/presentationml/2006/ole">
            <mc:AlternateContent xmlns:mc="http://schemas.openxmlformats.org/markup-compatibility/2006">
              <mc:Choice xmlns:v="urn:schemas-microsoft-com:vml" Requires="v">
                <p:oleObj spid="_x0000_s85093" name="公式" r:id="rId3" imgW="2768600" imgH="406400" progId="Equation.3">
                  <p:embed/>
                </p:oleObj>
              </mc:Choice>
              <mc:Fallback>
                <p:oleObj name="公式" r:id="rId3" imgW="2768600" imgH="406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025" y="1223963"/>
                        <a:ext cx="49958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999" name="Rectangle 7"/>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3430" name="Object 6"/>
          <p:cNvGraphicFramePr>
            <a:graphicFrameLocks noChangeAspect="1"/>
          </p:cNvGraphicFramePr>
          <p:nvPr/>
        </p:nvGraphicFramePr>
        <p:xfrm>
          <a:off x="2906713" y="2393950"/>
          <a:ext cx="2251075" cy="620713"/>
        </p:xfrm>
        <a:graphic>
          <a:graphicData uri="http://schemas.openxmlformats.org/presentationml/2006/ole">
            <mc:AlternateContent xmlns:mc="http://schemas.openxmlformats.org/markup-compatibility/2006">
              <mc:Choice xmlns:v="urn:schemas-microsoft-com:vml" Requires="v">
                <p:oleObj spid="_x0000_s85094" name="公式" r:id="rId5" imgW="1206500" imgH="330200" progId="Equation.3">
                  <p:embed/>
                </p:oleObj>
              </mc:Choice>
              <mc:Fallback>
                <p:oleObj name="公式" r:id="rId5" imgW="1206500" imgH="330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6713" y="2393950"/>
                        <a:ext cx="22510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01" name="Rectangle 9"/>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3432" name="Object 8"/>
          <p:cNvGraphicFramePr>
            <a:graphicFrameLocks noChangeAspect="1"/>
          </p:cNvGraphicFramePr>
          <p:nvPr/>
        </p:nvGraphicFramePr>
        <p:xfrm>
          <a:off x="3267075" y="2933700"/>
          <a:ext cx="1035050" cy="754063"/>
        </p:xfrm>
        <a:graphic>
          <a:graphicData uri="http://schemas.openxmlformats.org/presentationml/2006/ole">
            <mc:AlternateContent xmlns:mc="http://schemas.openxmlformats.org/markup-compatibility/2006">
              <mc:Choice xmlns:v="urn:schemas-microsoft-com:vml" Requires="v">
                <p:oleObj spid="_x0000_s85095" name="公式" r:id="rId7" imgW="558558" imgH="406224" progId="Equation.3">
                  <p:embed/>
                </p:oleObj>
              </mc:Choice>
              <mc:Fallback>
                <p:oleObj name="公式" r:id="rId7" imgW="558558" imgH="406224"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7075" y="2933700"/>
                        <a:ext cx="103505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03" name="Rectangle 11"/>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3434" name="Object 10"/>
          <p:cNvGraphicFramePr>
            <a:graphicFrameLocks noChangeAspect="1"/>
          </p:cNvGraphicFramePr>
          <p:nvPr/>
        </p:nvGraphicFramePr>
        <p:xfrm>
          <a:off x="2906713" y="4778375"/>
          <a:ext cx="3105150" cy="900113"/>
        </p:xfrm>
        <a:graphic>
          <a:graphicData uri="http://schemas.openxmlformats.org/presentationml/2006/ole">
            <mc:AlternateContent xmlns:mc="http://schemas.openxmlformats.org/markup-compatibility/2006">
              <mc:Choice xmlns:v="urn:schemas-microsoft-com:vml" Requires="v">
                <p:oleObj spid="_x0000_s85096" name="公式" r:id="rId9" imgW="1676400" imgH="482600" progId="Equation.3">
                  <p:embed/>
                </p:oleObj>
              </mc:Choice>
              <mc:Fallback>
                <p:oleObj name="公式" r:id="rId9" imgW="1676400" imgH="4826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6713" y="4778375"/>
                        <a:ext cx="31051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3427">
                                            <p:txEl>
                                              <p:pRg st="2" end="2"/>
                                            </p:txEl>
                                          </p:spTgt>
                                        </p:tgtEl>
                                        <p:attrNameLst>
                                          <p:attrName>style.visibility</p:attrName>
                                        </p:attrNameLst>
                                      </p:cBhvr>
                                      <p:to>
                                        <p:strVal val="visible"/>
                                      </p:to>
                                    </p:set>
                                    <p:animEffect transition="in" filter="wipe(up)">
                                      <p:cBhvr>
                                        <p:cTn id="7" dur="500"/>
                                        <p:tgtEl>
                                          <p:spTgt spid="10342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3430"/>
                                        </p:tgtEl>
                                        <p:attrNameLst>
                                          <p:attrName>style.visibility</p:attrName>
                                        </p:attrNameLst>
                                      </p:cBhvr>
                                      <p:to>
                                        <p:strVal val="visible"/>
                                      </p:to>
                                    </p:set>
                                    <p:animEffect transition="in" filter="wipe(up)">
                                      <p:cBhvr>
                                        <p:cTn id="12" dur="500"/>
                                        <p:tgtEl>
                                          <p:spTgt spid="1034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3427">
                                            <p:txEl>
                                              <p:pRg st="4" end="4"/>
                                            </p:txEl>
                                          </p:spTgt>
                                        </p:tgtEl>
                                        <p:attrNameLst>
                                          <p:attrName>style.visibility</p:attrName>
                                        </p:attrNameLst>
                                      </p:cBhvr>
                                      <p:to>
                                        <p:strVal val="visible"/>
                                      </p:to>
                                    </p:set>
                                    <p:animEffect transition="in" filter="wipe(up)">
                                      <p:cBhvr>
                                        <p:cTn id="17" dur="500"/>
                                        <p:tgtEl>
                                          <p:spTgt spid="10342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03432"/>
                                        </p:tgtEl>
                                        <p:attrNameLst>
                                          <p:attrName>style.visibility</p:attrName>
                                        </p:attrNameLst>
                                      </p:cBhvr>
                                      <p:to>
                                        <p:strVal val="visible"/>
                                      </p:to>
                                    </p:set>
                                    <p:animEffect transition="in" filter="wipe(up)">
                                      <p:cBhvr>
                                        <p:cTn id="22" dur="500"/>
                                        <p:tgtEl>
                                          <p:spTgt spid="1034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03427">
                                            <p:txEl>
                                              <p:pRg st="6" end="6"/>
                                            </p:txEl>
                                          </p:spTgt>
                                        </p:tgtEl>
                                        <p:attrNameLst>
                                          <p:attrName>style.visibility</p:attrName>
                                        </p:attrNameLst>
                                      </p:cBhvr>
                                      <p:to>
                                        <p:strVal val="visible"/>
                                      </p:to>
                                    </p:set>
                                    <p:animEffect transition="in" filter="wipe(up)">
                                      <p:cBhvr>
                                        <p:cTn id="27" dur="500"/>
                                        <p:tgtEl>
                                          <p:spTgt spid="10342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03427">
                                            <p:txEl>
                                              <p:pRg st="9" end="9"/>
                                            </p:txEl>
                                          </p:spTgt>
                                        </p:tgtEl>
                                        <p:attrNameLst>
                                          <p:attrName>style.visibility</p:attrName>
                                        </p:attrNameLst>
                                      </p:cBhvr>
                                      <p:to>
                                        <p:strVal val="visible"/>
                                      </p:to>
                                    </p:set>
                                    <p:animEffect transition="in" filter="wipe(up)">
                                      <p:cBhvr>
                                        <p:cTn id="32" dur="500"/>
                                        <p:tgtEl>
                                          <p:spTgt spid="103427">
                                            <p:txEl>
                                              <p:pRg st="9" end="9"/>
                                            </p:txEl>
                                          </p:spTgt>
                                        </p:tgtEl>
                                      </p:cBhvr>
                                    </p:animEffect>
                                  </p:childTnLst>
                                </p:cTn>
                              </p:par>
                            </p:childTnLst>
                          </p:cTn>
                        </p:par>
                        <p:par>
                          <p:cTn id="33" fill="hold" nodeType="afterGroup">
                            <p:stCondLst>
                              <p:cond delay="500"/>
                            </p:stCondLst>
                            <p:childTnLst>
                              <p:par>
                                <p:cTn id="34" presetID="22" presetClass="entr" presetSubtype="1" fill="hold" nodeType="afterEffect">
                                  <p:stCondLst>
                                    <p:cond delay="0"/>
                                  </p:stCondLst>
                                  <p:childTnLst>
                                    <p:set>
                                      <p:cBhvr>
                                        <p:cTn id="35" dur="1" fill="hold">
                                          <p:stCondLst>
                                            <p:cond delay="0"/>
                                          </p:stCondLst>
                                        </p:cTn>
                                        <p:tgtEl>
                                          <p:spTgt spid="103434"/>
                                        </p:tgtEl>
                                        <p:attrNameLst>
                                          <p:attrName>style.visibility</p:attrName>
                                        </p:attrNameLst>
                                      </p:cBhvr>
                                      <p:to>
                                        <p:strVal val="visible"/>
                                      </p:to>
                                    </p:set>
                                    <p:animEffect transition="in" filter="wipe(up)">
                                      <p:cBhvr>
                                        <p:cTn id="36" dur="500"/>
                                        <p:tgtEl>
                                          <p:spTgt spid="103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6B97C964-118C-4AC7-BFBE-6D5D3D697AC6}" type="slidenum">
              <a:rPr lang="en-US" altLang="zh-CN" sz="1400" b="0" smtClean="0">
                <a:latin typeface="Tahoma" pitchFamily="34" charset="0"/>
                <a:ea typeface="宋体" charset="-122"/>
              </a:rPr>
              <a:pPr eaLnBrk="1" hangingPunct="1">
                <a:spcBef>
                  <a:spcPct val="0"/>
                </a:spcBef>
                <a:buClrTx/>
                <a:buSzTx/>
                <a:buFontTx/>
                <a:buNone/>
              </a:pPr>
              <a:t>79</a:t>
            </a:fld>
            <a:endParaRPr lang="en-US" altLang="zh-CN" sz="1400" b="0" smtClean="0">
              <a:latin typeface="Tahoma" pitchFamily="34" charset="0"/>
              <a:ea typeface="宋体" charset="-122"/>
            </a:endParaRPr>
          </a:p>
        </p:txBody>
      </p:sp>
      <p:sp>
        <p:nvSpPr>
          <p:cNvPr id="86020" name="Rectangle 3"/>
          <p:cNvSpPr>
            <a:spLocks noGrp="1" noChangeArrowheads="1"/>
          </p:cNvSpPr>
          <p:nvPr>
            <p:ph type="body" idx="1"/>
          </p:nvPr>
        </p:nvSpPr>
        <p:spPr/>
        <p:txBody>
          <a:bodyPr/>
          <a:lstStyle/>
          <a:p>
            <a:pPr lvl="3" eaLnBrk="1" hangingPunct="1">
              <a:buFont typeface="Wingdings" pitchFamily="2" charset="2"/>
              <a:buNone/>
            </a:pPr>
            <a:r>
              <a:rPr lang="en-US" altLang="zh-CN" smtClean="0"/>
              <a:t>	</a:t>
            </a:r>
          </a:p>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lnSpc>
                <a:spcPct val="130000"/>
              </a:lnSpc>
              <a:buFont typeface="Wingdings" pitchFamily="2" charset="2"/>
              <a:buNone/>
            </a:pPr>
            <a:r>
              <a:rPr lang="zh-CN" altLang="en-US" smtClean="0"/>
              <a:t>上式中已作了如下变量代换：</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将上式代入误码率公式，得到 </a:t>
            </a:r>
          </a:p>
        </p:txBody>
      </p:sp>
      <p:sp>
        <p:nvSpPr>
          <p:cNvPr id="8602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86022" name="Object 4"/>
          <p:cNvGraphicFramePr>
            <a:graphicFrameLocks noChangeAspect="1"/>
          </p:cNvGraphicFramePr>
          <p:nvPr/>
        </p:nvGraphicFramePr>
        <p:xfrm>
          <a:off x="2322513" y="1223963"/>
          <a:ext cx="4905375" cy="1766887"/>
        </p:xfrm>
        <a:graphic>
          <a:graphicData uri="http://schemas.openxmlformats.org/presentationml/2006/ole">
            <mc:AlternateContent xmlns:mc="http://schemas.openxmlformats.org/markup-compatibility/2006">
              <mc:Choice xmlns:v="urn:schemas-microsoft-com:vml" Requires="v">
                <p:oleObj spid="_x0000_s86092" name="公式" r:id="rId3" imgW="2616200" imgH="939800" progId="Equation.3">
                  <p:embed/>
                </p:oleObj>
              </mc:Choice>
              <mc:Fallback>
                <p:oleObj name="公式" r:id="rId3" imgW="2616200" imgH="939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513" y="1223963"/>
                        <a:ext cx="490537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6023" name="Object 6"/>
          <p:cNvGraphicFramePr>
            <a:graphicFrameLocks noChangeAspect="1"/>
          </p:cNvGraphicFramePr>
          <p:nvPr/>
        </p:nvGraphicFramePr>
        <p:xfrm>
          <a:off x="3357563" y="3654425"/>
          <a:ext cx="1663700" cy="457200"/>
        </p:xfrm>
        <a:graphic>
          <a:graphicData uri="http://schemas.openxmlformats.org/presentationml/2006/ole">
            <mc:AlternateContent xmlns:mc="http://schemas.openxmlformats.org/markup-compatibility/2006">
              <mc:Choice xmlns:v="urn:schemas-microsoft-com:vml" Requires="v">
                <p:oleObj spid="_x0000_s86093" name="公式" r:id="rId5" imgW="825500" imgH="228600" progId="Equation.3">
                  <p:embed/>
                </p:oleObj>
              </mc:Choice>
              <mc:Fallback>
                <p:oleObj name="公式" r:id="rId5" imgW="8255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563" y="3654425"/>
                        <a:ext cx="166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24"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86025" name="Object 8"/>
          <p:cNvGraphicFramePr>
            <a:graphicFrameLocks noChangeAspect="1"/>
          </p:cNvGraphicFramePr>
          <p:nvPr/>
        </p:nvGraphicFramePr>
        <p:xfrm>
          <a:off x="2951163" y="4598988"/>
          <a:ext cx="2879725" cy="858837"/>
        </p:xfrm>
        <a:graphic>
          <a:graphicData uri="http://schemas.openxmlformats.org/presentationml/2006/ole">
            <mc:AlternateContent xmlns:mc="http://schemas.openxmlformats.org/markup-compatibility/2006">
              <mc:Choice xmlns:v="urn:schemas-microsoft-com:vml" Requires="v">
                <p:oleObj spid="_x0000_s86094" name="公式" r:id="rId7" imgW="1536700" imgH="457200" progId="Equation.3">
                  <p:embed/>
                </p:oleObj>
              </mc:Choice>
              <mc:Fallback>
                <p:oleObj name="公式" r:id="rId7" imgW="1536700" imgH="4572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1163" y="4598988"/>
                        <a:ext cx="28797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9B5CB981-8085-4FD0-AE2E-F6734C70407A}" type="slidenum">
              <a:rPr lang="en-US" altLang="zh-CN" sz="1400" b="0" smtClean="0">
                <a:latin typeface="Tahoma" pitchFamily="34" charset="0"/>
                <a:ea typeface="宋体" charset="-122"/>
              </a:rPr>
              <a:pPr eaLnBrk="1" hangingPunct="1">
                <a:spcBef>
                  <a:spcPct val="0"/>
                </a:spcBef>
                <a:buClrTx/>
                <a:buSzTx/>
                <a:buFontTx/>
                <a:buNone/>
              </a:pPr>
              <a:t>8</a:t>
            </a:fld>
            <a:endParaRPr lang="en-US" altLang="zh-CN" sz="1400" b="0" smtClean="0">
              <a:latin typeface="Tahoma" pitchFamily="34" charset="0"/>
              <a:ea typeface="宋体" charset="-122"/>
            </a:endParaRPr>
          </a:p>
        </p:txBody>
      </p:sp>
      <p:sp>
        <p:nvSpPr>
          <p:cNvPr id="29699" name="Rectangle 3"/>
          <p:cNvSpPr>
            <a:spLocks noGrp="1" noChangeArrowheads="1"/>
          </p:cNvSpPr>
          <p:nvPr>
            <p:ph type="body" idx="1"/>
          </p:nvPr>
        </p:nvSpPr>
        <p:spPr>
          <a:xfrm>
            <a:off x="746125" y="1179513"/>
            <a:ext cx="8397875" cy="5678487"/>
          </a:xfrm>
        </p:spPr>
        <p:txBody>
          <a:bodyPr/>
          <a:lstStyle/>
          <a:p>
            <a:pPr lvl="1" eaLnBrk="1" hangingPunct="1">
              <a:lnSpc>
                <a:spcPct val="120000"/>
              </a:lnSpc>
              <a:defRPr/>
            </a:pPr>
            <a:r>
              <a:rPr lang="zh-CN" altLang="en-US" sz="2200" dirty="0" smtClean="0"/>
              <a:t>设 </a:t>
            </a:r>
            <a:r>
              <a:rPr lang="en-US" altLang="zh-CN" sz="2200" i="1" dirty="0" smtClean="0"/>
              <a:t>r</a:t>
            </a:r>
            <a:r>
              <a:rPr lang="en-US" altLang="zh-CN" sz="2200" dirty="0" smtClean="0"/>
              <a:t>(</a:t>
            </a:r>
            <a:r>
              <a:rPr lang="en-US" altLang="zh-CN" sz="2200" i="1" dirty="0" smtClean="0"/>
              <a:t>t</a:t>
            </a:r>
            <a:r>
              <a:rPr lang="en-US" altLang="zh-CN" sz="2200" dirty="0" smtClean="0"/>
              <a:t>) </a:t>
            </a:r>
            <a:r>
              <a:rPr lang="zh-CN" altLang="en-US" sz="2200" dirty="0" smtClean="0"/>
              <a:t>为接收电压，则</a:t>
            </a:r>
            <a:endParaRPr lang="en-US" altLang="zh-CN" sz="2200" dirty="0" smtClean="0"/>
          </a:p>
          <a:p>
            <a:pPr marL="457200" lvl="1" indent="0" algn="ctr" eaLnBrk="1" hangingPunct="1">
              <a:lnSpc>
                <a:spcPct val="120000"/>
              </a:lnSpc>
              <a:buFont typeface="Wingdings" pitchFamily="2" charset="2"/>
              <a:buNone/>
              <a:defRPr/>
            </a:pPr>
            <a:r>
              <a:rPr lang="en-US" altLang="zh-CN" sz="2200" i="1" dirty="0" smtClean="0"/>
              <a:t>r</a:t>
            </a:r>
            <a:r>
              <a:rPr lang="en-US" altLang="zh-CN" sz="2200" dirty="0" smtClean="0"/>
              <a:t>(</a:t>
            </a:r>
            <a:r>
              <a:rPr lang="en-US" altLang="zh-CN" sz="2200" i="1" dirty="0" smtClean="0"/>
              <a:t>t</a:t>
            </a:r>
            <a:r>
              <a:rPr lang="en-US" altLang="zh-CN" sz="2200" dirty="0" smtClean="0"/>
              <a:t>) = </a:t>
            </a:r>
            <a:r>
              <a:rPr lang="en-US" altLang="zh-CN" sz="2200" i="1" dirty="0" smtClean="0"/>
              <a:t>s</a:t>
            </a:r>
            <a:r>
              <a:rPr lang="en-US" altLang="zh-CN" sz="2200" dirty="0" smtClean="0"/>
              <a:t>(</a:t>
            </a:r>
            <a:r>
              <a:rPr lang="en-US" altLang="zh-CN" sz="2200" i="1" dirty="0" smtClean="0"/>
              <a:t>t</a:t>
            </a:r>
            <a:r>
              <a:rPr lang="en-US" altLang="zh-CN" sz="2200" dirty="0" smtClean="0"/>
              <a:t>) + </a:t>
            </a:r>
            <a:r>
              <a:rPr lang="en-US" altLang="zh-CN" sz="2200" i="1" dirty="0" smtClean="0"/>
              <a:t>n</a:t>
            </a:r>
            <a:r>
              <a:rPr lang="en-US" altLang="zh-CN" sz="2200" dirty="0" smtClean="0"/>
              <a:t>(</a:t>
            </a:r>
            <a:r>
              <a:rPr lang="en-US" altLang="zh-CN" sz="2200" i="1" dirty="0" smtClean="0"/>
              <a:t>t</a:t>
            </a:r>
            <a:r>
              <a:rPr lang="en-US" altLang="zh-CN" sz="2200" dirty="0" smtClean="0"/>
              <a:t>)</a:t>
            </a:r>
            <a:endParaRPr lang="en-US" altLang="zh-CN" sz="2200" dirty="0"/>
          </a:p>
          <a:p>
            <a:pPr marL="457200" lvl="1" indent="0" eaLnBrk="1" hangingPunct="1">
              <a:lnSpc>
                <a:spcPct val="120000"/>
              </a:lnSpc>
              <a:buFont typeface="Wingdings" pitchFamily="2" charset="2"/>
              <a:buNone/>
              <a:defRPr/>
            </a:pPr>
            <a:r>
              <a:rPr lang="zh-CN" altLang="en-US" sz="2200" dirty="0" smtClean="0"/>
              <a:t>在发送码元确定时，</a:t>
            </a:r>
            <a:r>
              <a:rPr lang="en-US" altLang="zh-CN" sz="2200" i="1" dirty="0" smtClean="0"/>
              <a:t>r</a:t>
            </a:r>
            <a:r>
              <a:rPr lang="en-US" altLang="zh-CN" sz="2200" dirty="0" smtClean="0"/>
              <a:t>(</a:t>
            </a:r>
            <a:r>
              <a:rPr lang="en-US" altLang="zh-CN" sz="2200" i="1" dirty="0" smtClean="0"/>
              <a:t>t</a:t>
            </a:r>
            <a:r>
              <a:rPr lang="en-US" altLang="zh-CN" sz="2200" dirty="0" smtClean="0"/>
              <a:t>) </a:t>
            </a:r>
            <a:r>
              <a:rPr lang="zh-CN" altLang="en-US" sz="2200" dirty="0" smtClean="0"/>
              <a:t>随 </a:t>
            </a:r>
            <a:r>
              <a:rPr lang="en-US" altLang="zh-CN" sz="2200" i="1" dirty="0" smtClean="0"/>
              <a:t>n</a:t>
            </a:r>
            <a:r>
              <a:rPr lang="en-US" altLang="zh-CN" sz="2200" dirty="0" smtClean="0"/>
              <a:t>(</a:t>
            </a:r>
            <a:r>
              <a:rPr lang="en-US" altLang="zh-CN" sz="2200" i="1" dirty="0" smtClean="0"/>
              <a:t>t</a:t>
            </a:r>
            <a:r>
              <a:rPr lang="en-US" altLang="zh-CN" sz="2200" dirty="0" smtClean="0"/>
              <a:t>) </a:t>
            </a:r>
            <a:r>
              <a:rPr lang="zh-CN" altLang="en-US" sz="2200" dirty="0" smtClean="0"/>
              <a:t>而服从高斯分布</a:t>
            </a:r>
            <a:r>
              <a:rPr lang="zh-CN" altLang="en-US" sz="2200" dirty="0"/>
              <a:t>，</a:t>
            </a:r>
            <a:r>
              <a:rPr lang="zh-CN" altLang="en-US" sz="2200" dirty="0" smtClean="0"/>
              <a:t>方差仍为</a:t>
            </a:r>
            <a:r>
              <a:rPr lang="zh-CN" altLang="en-US" sz="2200" i="1" dirty="0" smtClean="0">
                <a:sym typeface="Symbol" pitchFamily="18" charset="2"/>
              </a:rPr>
              <a:t></a:t>
            </a:r>
            <a:r>
              <a:rPr lang="en-US" altLang="zh-CN" sz="2200" i="1" baseline="-25000" dirty="0" smtClean="0"/>
              <a:t>n</a:t>
            </a:r>
            <a:r>
              <a:rPr lang="en-US" altLang="zh-CN" sz="2200" baseline="30000" dirty="0" smtClean="0"/>
              <a:t>2</a:t>
            </a:r>
            <a:r>
              <a:rPr lang="zh-CN" altLang="en-US" sz="2200" dirty="0" smtClean="0"/>
              <a:t>，而均值为 </a:t>
            </a:r>
            <a:r>
              <a:rPr lang="en-US" altLang="zh-CN" sz="2200" i="1" dirty="0" smtClean="0"/>
              <a:t>s</a:t>
            </a:r>
            <a:r>
              <a:rPr lang="en-US" altLang="zh-CN" sz="2200" dirty="0" smtClean="0"/>
              <a:t>(</a:t>
            </a:r>
            <a:r>
              <a:rPr lang="en-US" altLang="zh-CN" sz="2200" i="1" dirty="0" smtClean="0"/>
              <a:t>t</a:t>
            </a:r>
            <a:r>
              <a:rPr lang="en-US" altLang="zh-CN" sz="2200" dirty="0" smtClean="0"/>
              <a:t>)</a:t>
            </a:r>
            <a:r>
              <a:rPr lang="zh-CN" altLang="en-US" sz="2200" dirty="0" smtClean="0"/>
              <a:t>。</a:t>
            </a:r>
            <a:endParaRPr lang="en-US" altLang="zh-CN" sz="2200" dirty="0" smtClean="0"/>
          </a:p>
          <a:p>
            <a:pPr marL="457200" lvl="1" indent="0" eaLnBrk="1" hangingPunct="1">
              <a:lnSpc>
                <a:spcPct val="120000"/>
              </a:lnSpc>
              <a:buFont typeface="Wingdings" pitchFamily="2" charset="2"/>
              <a:buNone/>
              <a:defRPr/>
            </a:pPr>
            <a:r>
              <a:rPr lang="zh-CN" altLang="en-US" sz="2200" dirty="0" smtClean="0"/>
              <a:t>设发送码元“</a:t>
            </a:r>
            <a:r>
              <a:rPr lang="en-US" altLang="zh-CN" sz="2200" dirty="0" smtClean="0"/>
              <a:t>0</a:t>
            </a:r>
            <a:r>
              <a:rPr lang="zh-CN" altLang="en-US" sz="2200" dirty="0" smtClean="0"/>
              <a:t>”的</a:t>
            </a:r>
            <a:r>
              <a:rPr lang="zh-CN" altLang="en-US" sz="2200" dirty="0" smtClean="0"/>
              <a:t>信号波形为 </a:t>
            </a:r>
            <a:r>
              <a:rPr lang="en-US" altLang="zh-CN" sz="2200" i="1" dirty="0" smtClean="0"/>
              <a:t>s</a:t>
            </a:r>
            <a:r>
              <a:rPr lang="en-US" altLang="zh-CN" sz="2200" baseline="-25000" dirty="0" smtClean="0"/>
              <a:t>0</a:t>
            </a:r>
            <a:r>
              <a:rPr lang="en-US" altLang="zh-CN" sz="2200" dirty="0" smtClean="0"/>
              <a:t>(</a:t>
            </a:r>
            <a:r>
              <a:rPr lang="en-US" altLang="zh-CN" sz="2200" i="1" dirty="0" smtClean="0"/>
              <a:t>t</a:t>
            </a:r>
            <a:r>
              <a:rPr lang="en-US" altLang="zh-CN" sz="2200" dirty="0" smtClean="0"/>
              <a:t>)</a:t>
            </a:r>
            <a:r>
              <a:rPr lang="zh-CN" altLang="en-US" sz="2200" dirty="0" smtClean="0"/>
              <a:t> ，“</a:t>
            </a:r>
            <a:r>
              <a:rPr lang="en-US" altLang="zh-CN" sz="2200" dirty="0" smtClean="0"/>
              <a:t>1</a:t>
            </a:r>
            <a:r>
              <a:rPr lang="zh-CN" altLang="en-US" sz="2200" dirty="0" smtClean="0"/>
              <a:t>”为 </a:t>
            </a:r>
            <a:r>
              <a:rPr lang="en-US" altLang="zh-CN" sz="2200" i="1" dirty="0" smtClean="0"/>
              <a:t>s</a:t>
            </a:r>
            <a:r>
              <a:rPr lang="en-US" altLang="zh-CN" sz="2200" baseline="-25000" dirty="0" smtClean="0"/>
              <a:t>1</a:t>
            </a:r>
            <a:r>
              <a:rPr lang="en-US" altLang="zh-CN" sz="2200" dirty="0" smtClean="0"/>
              <a:t>(</a:t>
            </a:r>
            <a:r>
              <a:rPr lang="en-US" altLang="zh-CN" sz="2200" i="1" dirty="0" smtClean="0"/>
              <a:t>t</a:t>
            </a:r>
            <a:r>
              <a:rPr lang="en-US" altLang="zh-CN" sz="2200" dirty="0" smtClean="0"/>
              <a:t>)</a:t>
            </a:r>
            <a:r>
              <a:rPr lang="zh-CN" altLang="en-US" sz="2200" dirty="0" smtClean="0"/>
              <a:t>，</a:t>
            </a:r>
            <a:r>
              <a:rPr lang="en-US" altLang="zh-CN" sz="2200" i="1" dirty="0" smtClean="0"/>
              <a:t>r</a:t>
            </a:r>
            <a:r>
              <a:rPr lang="en-US" altLang="zh-CN" sz="2200" dirty="0" smtClean="0"/>
              <a:t>(</a:t>
            </a:r>
            <a:r>
              <a:rPr lang="en-US" altLang="zh-CN" sz="2200" i="1" dirty="0" smtClean="0"/>
              <a:t>t</a:t>
            </a:r>
            <a:r>
              <a:rPr lang="en-US" altLang="zh-CN" sz="2200" dirty="0" smtClean="0"/>
              <a:t>) </a:t>
            </a:r>
            <a:r>
              <a:rPr lang="zh-CN" altLang="en-US" sz="2200" dirty="0" smtClean="0"/>
              <a:t>的 </a:t>
            </a:r>
            <a:r>
              <a:rPr lang="en-US" altLang="zh-CN" sz="2200" i="1" dirty="0" smtClean="0"/>
              <a:t>k </a:t>
            </a:r>
            <a:r>
              <a:rPr lang="zh-CN" altLang="en-US" sz="2200" dirty="0" smtClean="0"/>
              <a:t>维联合概率密度函数为</a:t>
            </a:r>
          </a:p>
          <a:p>
            <a:pPr lvl="1" eaLnBrk="1" hangingPunct="1">
              <a:lnSpc>
                <a:spcPct val="120000"/>
              </a:lnSpc>
              <a:buFont typeface="Wingdings" pitchFamily="2" charset="2"/>
              <a:buNone/>
              <a:defRPr/>
            </a:pPr>
            <a:endParaRPr lang="zh-CN" altLang="en-US" sz="2200" dirty="0" smtClean="0"/>
          </a:p>
          <a:p>
            <a:pPr lvl="1" eaLnBrk="1" hangingPunct="1">
              <a:lnSpc>
                <a:spcPct val="120000"/>
              </a:lnSpc>
              <a:buFont typeface="Wingdings" pitchFamily="2" charset="2"/>
              <a:buNone/>
              <a:defRPr/>
            </a:pPr>
            <a:endParaRPr lang="zh-CN" altLang="en-US" sz="2200" dirty="0" smtClean="0"/>
          </a:p>
          <a:p>
            <a:pPr lvl="1" eaLnBrk="1" hangingPunct="1">
              <a:buFont typeface="Wingdings" pitchFamily="2" charset="2"/>
              <a:buNone/>
              <a:defRPr/>
            </a:pPr>
            <a:r>
              <a:rPr lang="zh-CN" altLang="en-US" sz="2200" dirty="0" smtClean="0"/>
              <a:t>	</a:t>
            </a:r>
            <a:endParaRPr lang="en-US" altLang="zh-CN" sz="2200" dirty="0" smtClean="0"/>
          </a:p>
          <a:p>
            <a:pPr lvl="1" eaLnBrk="1" hangingPunct="1">
              <a:buFont typeface="Wingdings" pitchFamily="2" charset="2"/>
              <a:buNone/>
              <a:defRPr/>
            </a:pPr>
            <a:endParaRPr lang="en-US" altLang="zh-CN" sz="2200" dirty="0"/>
          </a:p>
          <a:p>
            <a:pPr lvl="1" eaLnBrk="1" hangingPunct="1">
              <a:buFont typeface="Wingdings" pitchFamily="2" charset="2"/>
              <a:buNone/>
              <a:defRPr/>
            </a:pPr>
            <a:r>
              <a:rPr lang="en-US" altLang="zh-CN" sz="2200" b="1" i="1" dirty="0" smtClean="0"/>
              <a:t>r</a:t>
            </a:r>
            <a:r>
              <a:rPr lang="en-US" altLang="zh-CN" sz="2200" dirty="0" smtClean="0"/>
              <a:t> = </a:t>
            </a:r>
            <a:r>
              <a:rPr lang="en-US" altLang="zh-CN" sz="2200" b="1" i="1" dirty="0" smtClean="0"/>
              <a:t>s</a:t>
            </a:r>
            <a:r>
              <a:rPr lang="en-US" altLang="zh-CN" sz="2200" dirty="0" smtClean="0"/>
              <a:t> + </a:t>
            </a:r>
            <a:r>
              <a:rPr lang="en-US" altLang="zh-CN" sz="2200" b="1" i="1" dirty="0" smtClean="0"/>
              <a:t>n</a:t>
            </a:r>
            <a:r>
              <a:rPr lang="en-US" altLang="zh-CN" sz="2200" dirty="0" smtClean="0"/>
              <a:t> </a:t>
            </a:r>
            <a:r>
              <a:rPr lang="zh-CN" altLang="en-US" sz="2200" dirty="0" smtClean="0"/>
              <a:t>：</a:t>
            </a:r>
            <a:r>
              <a:rPr lang="en-US" altLang="zh-CN" sz="2200" i="1" dirty="0" smtClean="0"/>
              <a:t>k </a:t>
            </a:r>
            <a:r>
              <a:rPr lang="zh-CN" altLang="en-US" sz="2200" dirty="0" smtClean="0"/>
              <a:t>维矢量，表示一个码元内接收电压的</a:t>
            </a:r>
            <a:r>
              <a:rPr lang="en-US" altLang="zh-CN" sz="2200" i="1" dirty="0" smtClean="0"/>
              <a:t>k</a:t>
            </a:r>
            <a:r>
              <a:rPr lang="zh-CN" altLang="en-US" sz="2200" dirty="0" smtClean="0"/>
              <a:t>个抽样值；</a:t>
            </a:r>
          </a:p>
          <a:p>
            <a:pPr lvl="1" eaLnBrk="1" hangingPunct="1">
              <a:buFont typeface="Wingdings" pitchFamily="2" charset="2"/>
              <a:buNone/>
              <a:defRPr/>
            </a:pPr>
            <a:r>
              <a:rPr lang="en-US" altLang="zh-CN" sz="2200" b="1" i="1" dirty="0" smtClean="0"/>
              <a:t>s</a:t>
            </a:r>
            <a:r>
              <a:rPr lang="en-US" altLang="zh-CN" sz="2200" dirty="0" smtClean="0"/>
              <a:t> </a:t>
            </a:r>
            <a:r>
              <a:rPr lang="zh-CN" altLang="en-US" sz="2200" dirty="0" smtClean="0"/>
              <a:t>： </a:t>
            </a:r>
            <a:r>
              <a:rPr lang="en-US" altLang="zh-CN" sz="2200" i="1" dirty="0" smtClean="0"/>
              <a:t>k </a:t>
            </a:r>
            <a:r>
              <a:rPr lang="zh-CN" altLang="en-US" sz="2200" dirty="0" smtClean="0"/>
              <a:t>维矢量，表示一个码元内信号电压的</a:t>
            </a:r>
            <a:r>
              <a:rPr lang="en-US" altLang="zh-CN" sz="2200" i="1" dirty="0" smtClean="0"/>
              <a:t>k</a:t>
            </a:r>
            <a:r>
              <a:rPr lang="zh-CN" altLang="en-US" sz="2200" dirty="0" smtClean="0"/>
              <a:t>个抽样值。</a:t>
            </a:r>
          </a:p>
        </p:txBody>
      </p:sp>
      <p:sp>
        <p:nvSpPr>
          <p:cNvPr id="9221" name="Rectangle 5"/>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29700" name="Object 4"/>
          <p:cNvGraphicFramePr>
            <a:graphicFrameLocks noChangeAspect="1"/>
          </p:cNvGraphicFramePr>
          <p:nvPr/>
        </p:nvGraphicFramePr>
        <p:xfrm>
          <a:off x="2220913" y="3789363"/>
          <a:ext cx="5016500" cy="1808162"/>
        </p:xfrm>
        <a:graphic>
          <a:graphicData uri="http://schemas.openxmlformats.org/presentationml/2006/ole">
            <mc:AlternateContent xmlns:mc="http://schemas.openxmlformats.org/markup-compatibility/2006">
              <mc:Choice xmlns:v="urn:schemas-microsoft-com:vml" Requires="v">
                <p:oleObj spid="_x0000_s9245" name="Equation" r:id="rId3" imgW="2971800" imgH="1066800" progId="Equation.3">
                  <p:embed/>
                </p:oleObj>
              </mc:Choice>
              <mc:Fallback>
                <p:oleObj name="Equation" r:id="rId3" imgW="2971800" imgH="1066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913" y="3789363"/>
                        <a:ext cx="50165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up)">
                                      <p:cBhvr>
                                        <p:cTn id="7" dur="500"/>
                                        <p:tgtEl>
                                          <p:spTgt spid="29699">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wipe(up)">
                                      <p:cBhvr>
                                        <p:cTn id="11" dur="500"/>
                                        <p:tgtEl>
                                          <p:spTgt spid="2969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29699">
                                            <p:txEl>
                                              <p:pRg st="2" end="2"/>
                                            </p:txEl>
                                          </p:spTgt>
                                        </p:tgtEl>
                                        <p:attrNameLst>
                                          <p:attrName>style.visibility</p:attrName>
                                        </p:attrNameLst>
                                      </p:cBhvr>
                                      <p:to>
                                        <p:strVal val="visible"/>
                                      </p:to>
                                    </p:set>
                                    <p:animEffect transition="in" filter="wipe(up)">
                                      <p:cBhvr>
                                        <p:cTn id="16" dur="500"/>
                                        <p:tgtEl>
                                          <p:spTgt spid="2969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29699">
                                            <p:txEl>
                                              <p:pRg st="3" end="3"/>
                                            </p:txEl>
                                          </p:spTgt>
                                        </p:tgtEl>
                                        <p:attrNameLst>
                                          <p:attrName>style.visibility</p:attrName>
                                        </p:attrNameLst>
                                      </p:cBhvr>
                                      <p:to>
                                        <p:strVal val="visible"/>
                                      </p:to>
                                    </p:set>
                                    <p:animEffect transition="in" filter="wipe(up)">
                                      <p:cBhvr>
                                        <p:cTn id="21" dur="500"/>
                                        <p:tgtEl>
                                          <p:spTgt spid="2969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29700"/>
                                        </p:tgtEl>
                                        <p:attrNameLst>
                                          <p:attrName>style.visibility</p:attrName>
                                        </p:attrNameLst>
                                      </p:cBhvr>
                                      <p:to>
                                        <p:strVal val="visible"/>
                                      </p:to>
                                    </p:set>
                                    <p:animEffect transition="in" filter="wipe(up)">
                                      <p:cBhvr>
                                        <p:cTn id="26" dur="500"/>
                                        <p:tgtEl>
                                          <p:spTgt spid="2970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29699">
                                            <p:txEl>
                                              <p:pRg st="8" end="8"/>
                                            </p:txEl>
                                          </p:spTgt>
                                        </p:tgtEl>
                                        <p:attrNameLst>
                                          <p:attrName>style.visibility</p:attrName>
                                        </p:attrNameLst>
                                      </p:cBhvr>
                                      <p:to>
                                        <p:strVal val="visible"/>
                                      </p:to>
                                    </p:set>
                                    <p:animEffect transition="in" filter="wipe(up)">
                                      <p:cBhvr>
                                        <p:cTn id="31" dur="500"/>
                                        <p:tgtEl>
                                          <p:spTgt spid="29699">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29699">
                                            <p:txEl>
                                              <p:pRg st="9" end="9"/>
                                            </p:txEl>
                                          </p:spTgt>
                                        </p:tgtEl>
                                        <p:attrNameLst>
                                          <p:attrName>style.visibility</p:attrName>
                                        </p:attrNameLst>
                                      </p:cBhvr>
                                      <p:to>
                                        <p:strVal val="visible"/>
                                      </p:to>
                                    </p:set>
                                    <p:animEffect transition="in" filter="wipe(up)">
                                      <p:cBhvr>
                                        <p:cTn id="36" dur="500"/>
                                        <p:tgtEl>
                                          <p:spTgt spid="29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55B6EDCE-FBE5-4A18-967A-F6CB24695985}" type="slidenum">
              <a:rPr lang="en-US" altLang="zh-CN" sz="1400" b="0" smtClean="0">
                <a:latin typeface="Tahoma" pitchFamily="34" charset="0"/>
                <a:ea typeface="宋体" charset="-122"/>
              </a:rPr>
              <a:pPr eaLnBrk="1" hangingPunct="1">
                <a:spcBef>
                  <a:spcPct val="0"/>
                </a:spcBef>
                <a:buClrTx/>
                <a:buSzTx/>
                <a:buFontTx/>
                <a:buNone/>
              </a:pPr>
              <a:t>80</a:t>
            </a:fld>
            <a:endParaRPr lang="en-US" altLang="zh-CN" sz="1400" b="0" smtClean="0">
              <a:latin typeface="Tahoma" pitchFamily="34" charset="0"/>
              <a:ea typeface="宋体" charset="-122"/>
            </a:endParaRPr>
          </a:p>
        </p:txBody>
      </p:sp>
      <p:sp>
        <p:nvSpPr>
          <p:cNvPr id="105475"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en-US" altLang="zh-CN" smtClean="0"/>
              <a:t>	</a:t>
            </a:r>
          </a:p>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r>
              <a:rPr lang="en-US" altLang="zh-CN" smtClean="0"/>
              <a:t>	</a:t>
            </a:r>
            <a:r>
              <a:rPr lang="zh-CN" altLang="en-US" smtClean="0">
                <a:solidFill>
                  <a:srgbClr val="0000FF"/>
                </a:solidFill>
              </a:rPr>
              <a:t>再将上式中的</a:t>
            </a:r>
            <a:r>
              <a:rPr lang="en-US" altLang="zh-CN" i="1" smtClean="0">
                <a:solidFill>
                  <a:srgbClr val="0000FF"/>
                </a:solidFill>
              </a:rPr>
              <a:t>P</a:t>
            </a:r>
            <a:r>
              <a:rPr lang="en-US" altLang="zh-CN" i="1" baseline="-25000" smtClean="0">
                <a:solidFill>
                  <a:srgbClr val="0000FF"/>
                </a:solidFill>
              </a:rPr>
              <a:t>e</a:t>
            </a:r>
            <a:r>
              <a:rPr lang="zh-CN" altLang="en-US" smtClean="0">
                <a:solidFill>
                  <a:srgbClr val="0000FF"/>
                </a:solidFill>
              </a:rPr>
              <a:t>和</a:t>
            </a:r>
            <a:r>
              <a:rPr lang="en-US" altLang="zh-CN" i="1" smtClean="0">
                <a:solidFill>
                  <a:srgbClr val="0000FF"/>
                </a:solidFill>
              </a:rPr>
              <a:t>d</a:t>
            </a:r>
            <a:r>
              <a:rPr lang="en-US" altLang="zh-CN" smtClean="0">
                <a:solidFill>
                  <a:srgbClr val="0000FF"/>
                </a:solidFill>
              </a:rPr>
              <a:t>/</a:t>
            </a:r>
            <a:r>
              <a:rPr lang="en-US" altLang="zh-CN" smtClean="0">
                <a:solidFill>
                  <a:srgbClr val="0000FF"/>
                </a:solidFill>
                <a:sym typeface="Symbol" pitchFamily="18" charset="2"/>
              </a:rPr>
              <a:t></a:t>
            </a:r>
            <a:r>
              <a:rPr lang="zh-CN" altLang="en-US" smtClean="0">
                <a:solidFill>
                  <a:srgbClr val="0000FF"/>
                </a:solidFill>
              </a:rPr>
              <a:t>的关系变换成</a:t>
            </a:r>
            <a:r>
              <a:rPr lang="en-US" altLang="zh-CN" i="1" smtClean="0">
                <a:solidFill>
                  <a:srgbClr val="0000FF"/>
                </a:solidFill>
              </a:rPr>
              <a:t>P</a:t>
            </a:r>
            <a:r>
              <a:rPr lang="en-US" altLang="zh-CN" i="1" baseline="-25000" smtClean="0">
                <a:solidFill>
                  <a:srgbClr val="0000FF"/>
                </a:solidFill>
              </a:rPr>
              <a:t>e</a:t>
            </a:r>
            <a:r>
              <a:rPr lang="zh-CN" altLang="en-US" smtClean="0">
                <a:solidFill>
                  <a:srgbClr val="0000FF"/>
                </a:solidFill>
              </a:rPr>
              <a:t>和</a:t>
            </a:r>
            <a:r>
              <a:rPr lang="en-US" altLang="zh-CN" i="1" smtClean="0">
                <a:solidFill>
                  <a:srgbClr val="0000FF"/>
                </a:solidFill>
              </a:rPr>
              <a:t>E/n</a:t>
            </a:r>
            <a:r>
              <a:rPr lang="en-US" altLang="zh-CN" baseline="-25000" smtClean="0">
                <a:solidFill>
                  <a:srgbClr val="0000FF"/>
                </a:solidFill>
              </a:rPr>
              <a:t>0</a:t>
            </a:r>
            <a:r>
              <a:rPr lang="zh-CN" altLang="en-US" smtClean="0">
                <a:solidFill>
                  <a:srgbClr val="0000FF"/>
                </a:solidFill>
              </a:rPr>
              <a:t>的关系</a:t>
            </a:r>
            <a:r>
              <a:rPr lang="zh-CN" altLang="en-US" smtClean="0"/>
              <a:t>。由上述讨论我们已经知道，在</a:t>
            </a:r>
            <a:r>
              <a:rPr lang="en-US" altLang="zh-CN" i="1" smtClean="0"/>
              <a:t>M </a:t>
            </a:r>
            <a:r>
              <a:rPr lang="zh-CN" altLang="en-US" smtClean="0"/>
              <a:t>进制基带多电平最佳传输系统中，发送码元的频谱形状由发送滤波器的特性决定：</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发送码元多电平波形的最大值为</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等。这样，利用巴塞伐尔定理</a:t>
            </a:r>
          </a:p>
          <a:p>
            <a:pPr lvl="3" eaLnBrk="1" hangingPunct="1">
              <a:buFont typeface="Wingdings" pitchFamily="2" charset="2"/>
              <a:buNone/>
            </a:pPr>
            <a:endParaRPr lang="zh-CN" altLang="en-US" smtClean="0"/>
          </a:p>
          <a:p>
            <a:pPr lvl="3" eaLnBrk="1" hangingPunct="1">
              <a:lnSpc>
                <a:spcPct val="150000"/>
              </a:lnSpc>
              <a:buFont typeface="Wingdings" pitchFamily="2" charset="2"/>
              <a:buNone/>
            </a:pPr>
            <a:r>
              <a:rPr lang="zh-CN" altLang="en-US" smtClean="0"/>
              <a:t>	计算码元能量时，设多电平码元的波形为</a:t>
            </a:r>
            <a:r>
              <a:rPr lang="en-US" altLang="zh-CN" i="1" smtClean="0"/>
              <a:t>Ax</a:t>
            </a:r>
            <a:r>
              <a:rPr lang="en-US" altLang="zh-CN" smtClean="0"/>
              <a:t>(</a:t>
            </a:r>
            <a:r>
              <a:rPr lang="en-US" altLang="zh-CN" i="1" smtClean="0"/>
              <a:t>t</a:t>
            </a:r>
            <a:r>
              <a:rPr lang="en-US" altLang="zh-CN" smtClean="0"/>
              <a:t>)</a:t>
            </a:r>
            <a:r>
              <a:rPr lang="zh-CN" altLang="en-US" smtClean="0"/>
              <a:t>，其中</a:t>
            </a:r>
            <a:r>
              <a:rPr lang="en-US" altLang="zh-CN" i="1" smtClean="0"/>
              <a:t>x</a:t>
            </a:r>
            <a:r>
              <a:rPr lang="en-US" altLang="zh-CN" smtClean="0"/>
              <a:t>(</a:t>
            </a:r>
            <a:r>
              <a:rPr lang="en-US" altLang="zh-CN" i="1" smtClean="0"/>
              <a:t>t</a:t>
            </a:r>
            <a:r>
              <a:rPr lang="en-US" altLang="zh-CN" smtClean="0"/>
              <a:t>)</a:t>
            </a:r>
            <a:r>
              <a:rPr lang="zh-CN" altLang="en-US" smtClean="0"/>
              <a:t>的最大值等于</a:t>
            </a:r>
            <a:r>
              <a:rPr lang="en-US" altLang="zh-CN" smtClean="0"/>
              <a:t>1</a:t>
            </a:r>
            <a:r>
              <a:rPr lang="zh-CN" altLang="en-US" smtClean="0"/>
              <a:t>，以及</a:t>
            </a:r>
          </a:p>
        </p:txBody>
      </p:sp>
      <p:graphicFrame>
        <p:nvGraphicFramePr>
          <p:cNvPr id="87045" name="Object 4"/>
          <p:cNvGraphicFramePr>
            <a:graphicFrameLocks noChangeAspect="1"/>
          </p:cNvGraphicFramePr>
          <p:nvPr/>
        </p:nvGraphicFramePr>
        <p:xfrm>
          <a:off x="3176588" y="1358900"/>
          <a:ext cx="2879725" cy="858838"/>
        </p:xfrm>
        <a:graphic>
          <a:graphicData uri="http://schemas.openxmlformats.org/presentationml/2006/ole">
            <mc:AlternateContent xmlns:mc="http://schemas.openxmlformats.org/markup-compatibility/2006">
              <mc:Choice xmlns:v="urn:schemas-microsoft-com:vml" Requires="v">
                <p:oleObj spid="_x0000_s87164" name="公式" r:id="rId3" imgW="1536700" imgH="457200" progId="Equation.3">
                  <p:embed/>
                </p:oleObj>
              </mc:Choice>
              <mc:Fallback>
                <p:oleObj name="公式" r:id="rId3" imgW="15367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1358900"/>
                        <a:ext cx="28797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6" name="Rectangle 6"/>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5477" name="Object 5"/>
          <p:cNvGraphicFramePr>
            <a:graphicFrameLocks noChangeAspect="1"/>
          </p:cNvGraphicFramePr>
          <p:nvPr/>
        </p:nvGraphicFramePr>
        <p:xfrm>
          <a:off x="3762375" y="3473450"/>
          <a:ext cx="2025650" cy="419100"/>
        </p:xfrm>
        <a:graphic>
          <a:graphicData uri="http://schemas.openxmlformats.org/presentationml/2006/ole">
            <mc:AlternateContent xmlns:mc="http://schemas.openxmlformats.org/markup-compatibility/2006">
              <mc:Choice xmlns:v="urn:schemas-microsoft-com:vml" Requires="v">
                <p:oleObj spid="_x0000_s87165" name="公式" r:id="rId5" imgW="1104900" imgH="228600" progId="Equation.3">
                  <p:embed/>
                </p:oleObj>
              </mc:Choice>
              <mc:Fallback>
                <p:oleObj name="公式" r:id="rId5" imgW="110490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2375" y="3473450"/>
                        <a:ext cx="20256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8" name="Rectangle 8"/>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5479" name="Object 7"/>
          <p:cNvGraphicFramePr>
            <a:graphicFrameLocks noChangeAspect="1"/>
          </p:cNvGraphicFramePr>
          <p:nvPr/>
        </p:nvGraphicFramePr>
        <p:xfrm>
          <a:off x="3041650" y="4238625"/>
          <a:ext cx="3330575" cy="417513"/>
        </p:xfrm>
        <a:graphic>
          <a:graphicData uri="http://schemas.openxmlformats.org/presentationml/2006/ole">
            <mc:AlternateContent xmlns:mc="http://schemas.openxmlformats.org/markup-compatibility/2006">
              <mc:Choice xmlns:v="urn:schemas-microsoft-com:vml" Requires="v">
                <p:oleObj spid="_x0000_s87166" name="公式" r:id="rId7" imgW="1739900" imgH="215900" progId="Equation.3">
                  <p:embed/>
                </p:oleObj>
              </mc:Choice>
              <mc:Fallback>
                <p:oleObj name="公式" r:id="rId7" imgW="1739900" imgH="2159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1650" y="4238625"/>
                        <a:ext cx="33305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50" name="Rectangle 10"/>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5481" name="Object 9"/>
          <p:cNvGraphicFramePr>
            <a:graphicFrameLocks noChangeAspect="1"/>
          </p:cNvGraphicFramePr>
          <p:nvPr/>
        </p:nvGraphicFramePr>
        <p:xfrm>
          <a:off x="2997200" y="5049838"/>
          <a:ext cx="3060700" cy="620712"/>
        </p:xfrm>
        <a:graphic>
          <a:graphicData uri="http://schemas.openxmlformats.org/presentationml/2006/ole">
            <mc:AlternateContent xmlns:mc="http://schemas.openxmlformats.org/markup-compatibility/2006">
              <mc:Choice xmlns:v="urn:schemas-microsoft-com:vml" Requires="v">
                <p:oleObj spid="_x0000_s87167" name="公式" r:id="rId9" imgW="1651000" imgH="330200" progId="Equation.3">
                  <p:embed/>
                </p:oleObj>
              </mc:Choice>
              <mc:Fallback>
                <p:oleObj name="公式" r:id="rId9" imgW="1651000" imgH="3302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7200" y="5049838"/>
                        <a:ext cx="30607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5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5483" name="Object 11"/>
          <p:cNvGraphicFramePr>
            <a:graphicFrameLocks noChangeAspect="1"/>
          </p:cNvGraphicFramePr>
          <p:nvPr/>
        </p:nvGraphicFramePr>
        <p:xfrm>
          <a:off x="4076700" y="6084888"/>
          <a:ext cx="3841750" cy="423862"/>
        </p:xfrm>
        <a:graphic>
          <a:graphicData uri="http://schemas.openxmlformats.org/presentationml/2006/ole">
            <mc:AlternateContent xmlns:mc="http://schemas.openxmlformats.org/markup-compatibility/2006">
              <mc:Choice xmlns:v="urn:schemas-microsoft-com:vml" Requires="v">
                <p:oleObj spid="_x0000_s87168" name="公式" r:id="rId11" imgW="1981200" imgH="215900" progId="Equation.3">
                  <p:embed/>
                </p:oleObj>
              </mc:Choice>
              <mc:Fallback>
                <p:oleObj name="公式" r:id="rId11" imgW="1981200" imgH="2159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76700" y="6084888"/>
                        <a:ext cx="38417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5475">
                                            <p:txEl>
                                              <p:pRg st="3" end="3"/>
                                            </p:txEl>
                                          </p:spTgt>
                                        </p:tgtEl>
                                        <p:attrNameLst>
                                          <p:attrName>style.visibility</p:attrName>
                                        </p:attrNameLst>
                                      </p:cBhvr>
                                      <p:to>
                                        <p:strVal val="visible"/>
                                      </p:to>
                                    </p:set>
                                    <p:animEffect transition="in" filter="wipe(up)">
                                      <p:cBhvr>
                                        <p:cTn id="7" dur="500"/>
                                        <p:tgtEl>
                                          <p:spTgt spid="105475">
                                            <p:txEl>
                                              <p:pRg st="3" end="3"/>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05477"/>
                                        </p:tgtEl>
                                        <p:attrNameLst>
                                          <p:attrName>style.visibility</p:attrName>
                                        </p:attrNameLst>
                                      </p:cBhvr>
                                      <p:to>
                                        <p:strVal val="visible"/>
                                      </p:to>
                                    </p:set>
                                    <p:animEffect transition="in" filter="wipe(up)">
                                      <p:cBhvr>
                                        <p:cTn id="11" dur="500"/>
                                        <p:tgtEl>
                                          <p:spTgt spid="1054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5475">
                                            <p:txEl>
                                              <p:pRg st="5" end="5"/>
                                            </p:txEl>
                                          </p:spTgt>
                                        </p:tgtEl>
                                        <p:attrNameLst>
                                          <p:attrName>style.visibility</p:attrName>
                                        </p:attrNameLst>
                                      </p:cBhvr>
                                      <p:to>
                                        <p:strVal val="visible"/>
                                      </p:to>
                                    </p:set>
                                    <p:animEffect transition="in" filter="wipe(up)">
                                      <p:cBhvr>
                                        <p:cTn id="16" dur="500"/>
                                        <p:tgtEl>
                                          <p:spTgt spid="105475">
                                            <p:txEl>
                                              <p:pRg st="5" end="5"/>
                                            </p:txEl>
                                          </p:spTgt>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105479"/>
                                        </p:tgtEl>
                                        <p:attrNameLst>
                                          <p:attrName>style.visibility</p:attrName>
                                        </p:attrNameLst>
                                      </p:cBhvr>
                                      <p:to>
                                        <p:strVal val="visible"/>
                                      </p:to>
                                    </p:set>
                                    <p:animEffect transition="in" filter="wipe(up)">
                                      <p:cBhvr>
                                        <p:cTn id="20" dur="500"/>
                                        <p:tgtEl>
                                          <p:spTgt spid="10547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105475">
                                            <p:txEl>
                                              <p:pRg st="7" end="7"/>
                                            </p:txEl>
                                          </p:spTgt>
                                        </p:tgtEl>
                                        <p:attrNameLst>
                                          <p:attrName>style.visibility</p:attrName>
                                        </p:attrNameLst>
                                      </p:cBhvr>
                                      <p:to>
                                        <p:strVal val="visible"/>
                                      </p:to>
                                    </p:set>
                                    <p:animEffect transition="in" filter="wipe(up)">
                                      <p:cBhvr>
                                        <p:cTn id="25" dur="500"/>
                                        <p:tgtEl>
                                          <p:spTgt spid="105475">
                                            <p:txEl>
                                              <p:pRg st="7" end="7"/>
                                            </p:txEl>
                                          </p:spTgt>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05481"/>
                                        </p:tgtEl>
                                        <p:attrNameLst>
                                          <p:attrName>style.visibility</p:attrName>
                                        </p:attrNameLst>
                                      </p:cBhvr>
                                      <p:to>
                                        <p:strVal val="visible"/>
                                      </p:to>
                                    </p:set>
                                    <p:animEffect transition="in" filter="wipe(up)">
                                      <p:cBhvr>
                                        <p:cTn id="29" dur="500"/>
                                        <p:tgtEl>
                                          <p:spTgt spid="105481"/>
                                        </p:tgtEl>
                                      </p:cBhvr>
                                    </p:animEffect>
                                  </p:childTnLst>
                                </p:cTn>
                              </p:par>
                            </p:childTnLst>
                          </p:cTn>
                        </p:par>
                        <p:par>
                          <p:cTn id="30" fill="hold" nodeType="afterGroup">
                            <p:stCondLst>
                              <p:cond delay="1000"/>
                            </p:stCondLst>
                            <p:childTnLst>
                              <p:par>
                                <p:cTn id="31" presetID="22" presetClass="entr" presetSubtype="1" fill="hold" nodeType="afterEffect">
                                  <p:stCondLst>
                                    <p:cond delay="0"/>
                                  </p:stCondLst>
                                  <p:childTnLst>
                                    <p:set>
                                      <p:cBhvr>
                                        <p:cTn id="32" dur="1" fill="hold">
                                          <p:stCondLst>
                                            <p:cond delay="0"/>
                                          </p:stCondLst>
                                        </p:cTn>
                                        <p:tgtEl>
                                          <p:spTgt spid="105475">
                                            <p:txEl>
                                              <p:pRg st="9" end="9"/>
                                            </p:txEl>
                                          </p:spTgt>
                                        </p:tgtEl>
                                        <p:attrNameLst>
                                          <p:attrName>style.visibility</p:attrName>
                                        </p:attrNameLst>
                                      </p:cBhvr>
                                      <p:to>
                                        <p:strVal val="visible"/>
                                      </p:to>
                                    </p:set>
                                    <p:animEffect transition="in" filter="wipe(up)">
                                      <p:cBhvr>
                                        <p:cTn id="33" dur="500"/>
                                        <p:tgtEl>
                                          <p:spTgt spid="105475">
                                            <p:txEl>
                                              <p:pRg st="9" end="9"/>
                                            </p:txEl>
                                          </p:spTgt>
                                        </p:tgtEl>
                                      </p:cBhvr>
                                    </p:animEffect>
                                  </p:childTnLst>
                                </p:cTn>
                              </p:par>
                            </p:childTnLst>
                          </p:cTn>
                        </p:par>
                        <p:par>
                          <p:cTn id="34" fill="hold" nodeType="afterGroup">
                            <p:stCondLst>
                              <p:cond delay="1500"/>
                            </p:stCondLst>
                            <p:childTnLst>
                              <p:par>
                                <p:cTn id="35" presetID="22" presetClass="entr" presetSubtype="1" fill="hold" nodeType="afterEffect">
                                  <p:stCondLst>
                                    <p:cond delay="0"/>
                                  </p:stCondLst>
                                  <p:childTnLst>
                                    <p:set>
                                      <p:cBhvr>
                                        <p:cTn id="36" dur="1" fill="hold">
                                          <p:stCondLst>
                                            <p:cond delay="0"/>
                                          </p:stCondLst>
                                        </p:cTn>
                                        <p:tgtEl>
                                          <p:spTgt spid="105483"/>
                                        </p:tgtEl>
                                        <p:attrNameLst>
                                          <p:attrName>style.visibility</p:attrName>
                                        </p:attrNameLst>
                                      </p:cBhvr>
                                      <p:to>
                                        <p:strVal val="visible"/>
                                      </p:to>
                                    </p:set>
                                    <p:animEffect transition="in" filter="wipe(up)">
                                      <p:cBhvr>
                                        <p:cTn id="37" dur="500"/>
                                        <p:tgtEl>
                                          <p:spTgt spid="105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F8D11EB4-C4FA-4124-988B-201C7A3ABCFA}" type="slidenum">
              <a:rPr lang="en-US" altLang="zh-CN" sz="1400" b="0" smtClean="0">
                <a:latin typeface="Tahoma" pitchFamily="34" charset="0"/>
                <a:ea typeface="宋体" charset="-122"/>
              </a:rPr>
              <a:pPr eaLnBrk="1" hangingPunct="1">
                <a:spcBef>
                  <a:spcPct val="0"/>
                </a:spcBef>
                <a:buClrTx/>
                <a:buSzTx/>
                <a:buFontTx/>
                <a:buNone/>
              </a:pPr>
              <a:t>81</a:t>
            </a:fld>
            <a:endParaRPr lang="en-US" altLang="zh-CN" sz="1400" b="0" smtClean="0">
              <a:latin typeface="Tahoma" pitchFamily="34" charset="0"/>
              <a:ea typeface="宋体" charset="-122"/>
            </a:endParaRPr>
          </a:p>
        </p:txBody>
      </p:sp>
      <p:sp>
        <p:nvSpPr>
          <p:cNvPr id="106499" name="Rectangle 3"/>
          <p:cNvSpPr>
            <a:spLocks noGrp="1" noChangeArrowheads="1"/>
          </p:cNvSpPr>
          <p:nvPr>
            <p:ph type="body" idx="1"/>
          </p:nvPr>
        </p:nvSpPr>
        <p:spPr>
          <a:xfrm>
            <a:off x="0" y="1179513"/>
            <a:ext cx="9144000" cy="5678487"/>
          </a:xfrm>
        </p:spPr>
        <p:txBody>
          <a:bodyPr/>
          <a:lstStyle/>
          <a:p>
            <a:pPr lvl="3" eaLnBrk="1" hangingPunct="1">
              <a:lnSpc>
                <a:spcPct val="120000"/>
              </a:lnSpc>
              <a:buFont typeface="Wingdings" pitchFamily="2" charset="2"/>
              <a:buNone/>
            </a:pPr>
            <a:r>
              <a:rPr lang="en-US" altLang="zh-CN" smtClean="0"/>
              <a:t>	</a:t>
            </a:r>
            <a:r>
              <a:rPr lang="zh-CN" altLang="en-US" smtClean="0"/>
              <a:t>则有码元能量等于</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r>
              <a:rPr lang="zh-CN" altLang="en-US" smtClean="0"/>
              <a:t>	因此，对于</a:t>
            </a:r>
            <a:r>
              <a:rPr lang="en-US" altLang="zh-CN" i="1" smtClean="0"/>
              <a:t>M </a:t>
            </a:r>
            <a:r>
              <a:rPr lang="zh-CN" altLang="en-US" smtClean="0"/>
              <a:t>进制等概率多电平码元，求出其平均码元能量</a:t>
            </a:r>
            <a:r>
              <a:rPr lang="en-US" altLang="zh-CN" i="1" smtClean="0"/>
              <a:t>E</a:t>
            </a:r>
            <a:r>
              <a:rPr lang="zh-CN" altLang="en-US" smtClean="0"/>
              <a:t>等于</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r>
              <a:rPr lang="zh-CN" altLang="en-US" smtClean="0"/>
              <a:t>	因此有</a:t>
            </a:r>
          </a:p>
          <a:p>
            <a:pPr lvl="3" eaLnBrk="1" hangingPunct="1">
              <a:lnSpc>
                <a:spcPct val="120000"/>
              </a:lnSpc>
              <a:buFont typeface="Wingdings" pitchFamily="2" charset="2"/>
              <a:buNone/>
            </a:pPr>
            <a:endParaRPr lang="zh-CN" altLang="en-US" smtClean="0"/>
          </a:p>
          <a:p>
            <a:pPr lvl="3" eaLnBrk="1" hangingPunct="1">
              <a:lnSpc>
                <a:spcPct val="110000"/>
              </a:lnSpc>
              <a:buFont typeface="Wingdings" pitchFamily="2" charset="2"/>
              <a:buNone/>
            </a:pPr>
            <a:r>
              <a:rPr lang="zh-CN" altLang="en-US" smtClean="0"/>
              <a:t>	于是得到误码率的最终表示式：</a:t>
            </a:r>
          </a:p>
        </p:txBody>
      </p:sp>
      <p:graphicFrame>
        <p:nvGraphicFramePr>
          <p:cNvPr id="106500" name="Object 4"/>
          <p:cNvGraphicFramePr>
            <a:graphicFrameLocks noChangeAspect="1"/>
          </p:cNvGraphicFramePr>
          <p:nvPr/>
        </p:nvGraphicFramePr>
        <p:xfrm>
          <a:off x="2457450" y="1584325"/>
          <a:ext cx="4275138" cy="633413"/>
        </p:xfrm>
        <a:graphic>
          <a:graphicData uri="http://schemas.openxmlformats.org/presentationml/2006/ole">
            <mc:AlternateContent xmlns:mc="http://schemas.openxmlformats.org/markup-compatibility/2006">
              <mc:Choice xmlns:v="urn:schemas-microsoft-com:vml" Requires="v">
                <p:oleObj spid="_x0000_s88164" name="公式" r:id="rId3" imgW="2247900" imgH="330200" progId="Equation.3">
                  <p:embed/>
                </p:oleObj>
              </mc:Choice>
              <mc:Fallback>
                <p:oleObj name="公式" r:id="rId3" imgW="2247900" imgH="330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450" y="1584325"/>
                        <a:ext cx="42751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70" name="Rectangle 7"/>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6502" name="Object 6"/>
          <p:cNvGraphicFramePr>
            <a:graphicFrameLocks noChangeAspect="1"/>
          </p:cNvGraphicFramePr>
          <p:nvPr/>
        </p:nvGraphicFramePr>
        <p:xfrm>
          <a:off x="2097088" y="2933700"/>
          <a:ext cx="6300787" cy="1592263"/>
        </p:xfrm>
        <a:graphic>
          <a:graphicData uri="http://schemas.openxmlformats.org/presentationml/2006/ole">
            <mc:AlternateContent xmlns:mc="http://schemas.openxmlformats.org/markup-compatibility/2006">
              <mc:Choice xmlns:v="urn:schemas-microsoft-com:vml" Requires="v">
                <p:oleObj spid="_x0000_s88165" name="公式" r:id="rId5" imgW="3429000" imgH="863600" progId="Equation.3">
                  <p:embed/>
                </p:oleObj>
              </mc:Choice>
              <mc:Fallback>
                <p:oleObj name="公式" r:id="rId5" imgW="3429000" imgH="863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7088" y="2933700"/>
                        <a:ext cx="6300787"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72" name="Rectangle 9"/>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6504" name="Object 8"/>
          <p:cNvGraphicFramePr>
            <a:graphicFrameLocks noChangeAspect="1"/>
          </p:cNvGraphicFramePr>
          <p:nvPr/>
        </p:nvGraphicFramePr>
        <p:xfrm>
          <a:off x="2681288" y="4598988"/>
          <a:ext cx="1530350" cy="738187"/>
        </p:xfrm>
        <a:graphic>
          <a:graphicData uri="http://schemas.openxmlformats.org/presentationml/2006/ole">
            <mc:AlternateContent xmlns:mc="http://schemas.openxmlformats.org/markup-compatibility/2006">
              <mc:Choice xmlns:v="urn:schemas-microsoft-com:vml" Requires="v">
                <p:oleObj spid="_x0000_s88166" name="公式" r:id="rId7" imgW="812447" imgH="393529" progId="Equation.3">
                  <p:embed/>
                </p:oleObj>
              </mc:Choice>
              <mc:Fallback>
                <p:oleObj name="公式" r:id="rId7" imgW="812447" imgH="393529"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1288" y="4598988"/>
                        <a:ext cx="15303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74" name="Rectangle 11"/>
          <p:cNvSpPr>
            <a:spLocks noChangeArrowheads="1"/>
          </p:cNvSpPr>
          <p:nvPr/>
        </p:nvSpPr>
        <p:spPr bwMode="auto">
          <a:xfrm>
            <a:off x="0" y="3148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6506" name="Object 10"/>
          <p:cNvGraphicFramePr>
            <a:graphicFrameLocks noChangeAspect="1"/>
          </p:cNvGraphicFramePr>
          <p:nvPr/>
        </p:nvGraphicFramePr>
        <p:xfrm>
          <a:off x="1422400" y="5678488"/>
          <a:ext cx="6929438" cy="1063625"/>
        </p:xfrm>
        <a:graphic>
          <a:graphicData uri="http://schemas.openxmlformats.org/presentationml/2006/ole">
            <mc:AlternateContent xmlns:mc="http://schemas.openxmlformats.org/markup-compatibility/2006">
              <mc:Choice xmlns:v="urn:schemas-microsoft-com:vml" Requires="v">
                <p:oleObj spid="_x0000_s88167" name="公式" r:id="rId9" imgW="3530600" imgH="558800" progId="Equation.3">
                  <p:embed/>
                </p:oleObj>
              </mc:Choice>
              <mc:Fallback>
                <p:oleObj name="公式" r:id="rId9" imgW="3530600" imgH="5588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2400" y="5678488"/>
                        <a:ext cx="692943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wipe(up)">
                                      <p:cBhvr>
                                        <p:cTn id="7" dur="500"/>
                                        <p:tgtEl>
                                          <p:spTgt spid="106499">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06500"/>
                                        </p:tgtEl>
                                        <p:attrNameLst>
                                          <p:attrName>style.visibility</p:attrName>
                                        </p:attrNameLst>
                                      </p:cBhvr>
                                      <p:to>
                                        <p:strVal val="visible"/>
                                      </p:to>
                                    </p:set>
                                    <p:animEffect transition="in" filter="wipe(up)">
                                      <p:cBhvr>
                                        <p:cTn id="11" dur="500"/>
                                        <p:tgtEl>
                                          <p:spTgt spid="1065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6499">
                                            <p:txEl>
                                              <p:pRg st="2" end="2"/>
                                            </p:txEl>
                                          </p:spTgt>
                                        </p:tgtEl>
                                        <p:attrNameLst>
                                          <p:attrName>style.visibility</p:attrName>
                                        </p:attrNameLst>
                                      </p:cBhvr>
                                      <p:to>
                                        <p:strVal val="visible"/>
                                      </p:to>
                                    </p:set>
                                    <p:animEffect transition="in" filter="wipe(up)">
                                      <p:cBhvr>
                                        <p:cTn id="16" dur="500"/>
                                        <p:tgtEl>
                                          <p:spTgt spid="106499">
                                            <p:txEl>
                                              <p:pRg st="2" end="2"/>
                                            </p:txEl>
                                          </p:spTgt>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106502"/>
                                        </p:tgtEl>
                                        <p:attrNameLst>
                                          <p:attrName>style.visibility</p:attrName>
                                        </p:attrNameLst>
                                      </p:cBhvr>
                                      <p:to>
                                        <p:strVal val="visible"/>
                                      </p:to>
                                    </p:set>
                                    <p:animEffect transition="in" filter="wipe(up)">
                                      <p:cBhvr>
                                        <p:cTn id="20" dur="500"/>
                                        <p:tgtEl>
                                          <p:spTgt spid="10650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106499">
                                            <p:txEl>
                                              <p:pRg st="6" end="6"/>
                                            </p:txEl>
                                          </p:spTgt>
                                        </p:tgtEl>
                                        <p:attrNameLst>
                                          <p:attrName>style.visibility</p:attrName>
                                        </p:attrNameLst>
                                      </p:cBhvr>
                                      <p:to>
                                        <p:strVal val="visible"/>
                                      </p:to>
                                    </p:set>
                                    <p:animEffect transition="in" filter="wipe(up)">
                                      <p:cBhvr>
                                        <p:cTn id="25" dur="500"/>
                                        <p:tgtEl>
                                          <p:spTgt spid="106499">
                                            <p:txEl>
                                              <p:pRg st="6" end="6"/>
                                            </p:txEl>
                                          </p:spTgt>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06504"/>
                                        </p:tgtEl>
                                        <p:attrNameLst>
                                          <p:attrName>style.visibility</p:attrName>
                                        </p:attrNameLst>
                                      </p:cBhvr>
                                      <p:to>
                                        <p:strVal val="visible"/>
                                      </p:to>
                                    </p:set>
                                    <p:animEffect transition="in" filter="wipe(up)">
                                      <p:cBhvr>
                                        <p:cTn id="29" dur="500"/>
                                        <p:tgtEl>
                                          <p:spTgt spid="10650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106499">
                                            <p:txEl>
                                              <p:pRg st="8" end="8"/>
                                            </p:txEl>
                                          </p:spTgt>
                                        </p:tgtEl>
                                        <p:attrNameLst>
                                          <p:attrName>style.visibility</p:attrName>
                                        </p:attrNameLst>
                                      </p:cBhvr>
                                      <p:to>
                                        <p:strVal val="visible"/>
                                      </p:to>
                                    </p:set>
                                    <p:animEffect transition="in" filter="wipe(up)">
                                      <p:cBhvr>
                                        <p:cTn id="34" dur="500"/>
                                        <p:tgtEl>
                                          <p:spTgt spid="106499">
                                            <p:txEl>
                                              <p:pRg st="8" end="8"/>
                                            </p:txEl>
                                          </p:spTgt>
                                        </p:tgtEl>
                                      </p:cBhvr>
                                    </p:animEffect>
                                  </p:childTnLst>
                                </p:cTn>
                              </p:par>
                            </p:childTnLst>
                          </p:cTn>
                        </p:par>
                        <p:par>
                          <p:cTn id="35" fill="hold" nodeType="afterGroup">
                            <p:stCondLst>
                              <p:cond delay="500"/>
                            </p:stCondLst>
                            <p:childTnLst>
                              <p:par>
                                <p:cTn id="36" presetID="22" presetClass="entr" presetSubtype="1" fill="hold" nodeType="afterEffect">
                                  <p:stCondLst>
                                    <p:cond delay="0"/>
                                  </p:stCondLst>
                                  <p:childTnLst>
                                    <p:set>
                                      <p:cBhvr>
                                        <p:cTn id="37" dur="1" fill="hold">
                                          <p:stCondLst>
                                            <p:cond delay="0"/>
                                          </p:stCondLst>
                                        </p:cTn>
                                        <p:tgtEl>
                                          <p:spTgt spid="106506"/>
                                        </p:tgtEl>
                                        <p:attrNameLst>
                                          <p:attrName>style.visibility</p:attrName>
                                        </p:attrNameLst>
                                      </p:cBhvr>
                                      <p:to>
                                        <p:strVal val="visible"/>
                                      </p:to>
                                    </p:set>
                                    <p:animEffect transition="in" filter="wipe(up)">
                                      <p:cBhvr>
                                        <p:cTn id="38" dur="500"/>
                                        <p:tgtEl>
                                          <p:spTgt spid="106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67CCCC0E-D45F-40DD-80A9-3DC19B1CABDE}" type="slidenum">
              <a:rPr lang="en-US" altLang="zh-CN" sz="1400" b="0" smtClean="0">
                <a:latin typeface="Tahoma" pitchFamily="34" charset="0"/>
                <a:ea typeface="宋体" charset="-122"/>
              </a:rPr>
              <a:pPr eaLnBrk="1" hangingPunct="1">
                <a:spcBef>
                  <a:spcPct val="0"/>
                </a:spcBef>
                <a:buClrTx/>
                <a:buSzTx/>
                <a:buFontTx/>
                <a:buNone/>
              </a:pPr>
              <a:t>82</a:t>
            </a:fld>
            <a:endParaRPr lang="en-US" altLang="zh-CN" sz="1400" b="0" smtClean="0">
              <a:latin typeface="Tahoma" pitchFamily="34" charset="0"/>
              <a:ea typeface="宋体" charset="-122"/>
            </a:endParaRPr>
          </a:p>
        </p:txBody>
      </p:sp>
      <p:sp>
        <p:nvSpPr>
          <p:cNvPr id="107523"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en-US" altLang="zh-CN" smtClean="0"/>
              <a:t>	</a:t>
            </a:r>
            <a:r>
              <a:rPr lang="zh-CN" altLang="en-US" smtClean="0"/>
              <a:t>当</a:t>
            </a:r>
            <a:r>
              <a:rPr lang="en-US" altLang="zh-CN" i="1" smtClean="0"/>
              <a:t>M</a:t>
            </a:r>
            <a:r>
              <a:rPr lang="zh-CN" altLang="en-US" smtClean="0"/>
              <a:t>＝</a:t>
            </a:r>
            <a:r>
              <a:rPr lang="en-US" altLang="zh-CN" smtClean="0"/>
              <a:t>2</a:t>
            </a:r>
            <a:r>
              <a:rPr lang="zh-CN" altLang="en-US" smtClean="0"/>
              <a:t>时，</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	上式是在理想信道中，消除码间串扰条件下，二进制双极性基带信号传输的最佳误码率。</a:t>
            </a:r>
          </a:p>
          <a:p>
            <a:pPr lvl="3" eaLnBrk="1" hangingPunct="1">
              <a:buFont typeface="Wingdings" pitchFamily="2" charset="2"/>
              <a:buNone/>
            </a:pPr>
            <a:r>
              <a:rPr lang="zh-CN" altLang="en-US" smtClean="0"/>
              <a:t>	</a:t>
            </a:r>
            <a:r>
              <a:rPr lang="en-US" altLang="zh-CN" i="1" smtClean="0"/>
              <a:t>M</a:t>
            </a:r>
            <a:r>
              <a:rPr lang="zh-CN" altLang="en-US" smtClean="0"/>
              <a:t>进制多电平信号的误码率曲线：</a:t>
            </a:r>
          </a:p>
          <a:p>
            <a:pPr lvl="3" eaLnBrk="1" hangingPunct="1">
              <a:buFont typeface="Wingdings" pitchFamily="2" charset="2"/>
              <a:buNone/>
            </a:pPr>
            <a:r>
              <a:rPr lang="zh-CN" altLang="en-US" smtClean="0"/>
              <a:t>	由此图可见，当误码率</a:t>
            </a:r>
          </a:p>
          <a:p>
            <a:pPr lvl="3" eaLnBrk="1" hangingPunct="1">
              <a:buFont typeface="Wingdings" pitchFamily="2" charset="2"/>
              <a:buNone/>
            </a:pPr>
            <a:r>
              <a:rPr lang="zh-CN" altLang="en-US" smtClean="0"/>
              <a:t>	较低时，为保持误码率</a:t>
            </a:r>
          </a:p>
          <a:p>
            <a:pPr lvl="3" eaLnBrk="1" hangingPunct="1">
              <a:buFont typeface="Wingdings" pitchFamily="2" charset="2"/>
              <a:buNone/>
            </a:pPr>
            <a:r>
              <a:rPr lang="zh-CN" altLang="en-US" smtClean="0"/>
              <a:t>	不变，</a:t>
            </a:r>
            <a:r>
              <a:rPr lang="en-US" altLang="zh-CN" i="1" smtClean="0"/>
              <a:t>M</a:t>
            </a:r>
            <a:r>
              <a:rPr lang="zh-CN" altLang="en-US" smtClean="0"/>
              <a:t>值增大到</a:t>
            </a:r>
            <a:r>
              <a:rPr lang="en-US" altLang="zh-CN" smtClean="0"/>
              <a:t>2</a:t>
            </a:r>
            <a:r>
              <a:rPr lang="zh-CN" altLang="en-US" smtClean="0"/>
              <a:t>倍，</a:t>
            </a:r>
          </a:p>
          <a:p>
            <a:pPr lvl="3" eaLnBrk="1" hangingPunct="1">
              <a:buFont typeface="Wingdings" pitchFamily="2" charset="2"/>
              <a:buNone/>
            </a:pPr>
            <a:r>
              <a:rPr lang="zh-CN" altLang="en-US" smtClean="0"/>
              <a:t>	信噪比大约需要增大</a:t>
            </a:r>
          </a:p>
          <a:p>
            <a:pPr lvl="3" eaLnBrk="1" hangingPunct="1">
              <a:buFont typeface="Wingdings" pitchFamily="2" charset="2"/>
              <a:buNone/>
            </a:pPr>
            <a:r>
              <a:rPr lang="zh-CN" altLang="en-US" smtClean="0"/>
              <a:t>	</a:t>
            </a:r>
            <a:r>
              <a:rPr lang="en-US" altLang="zh-CN" smtClean="0"/>
              <a:t>7 dB</a:t>
            </a:r>
            <a:r>
              <a:rPr lang="zh-CN" altLang="en-US" smtClean="0"/>
              <a:t>。</a:t>
            </a:r>
          </a:p>
        </p:txBody>
      </p:sp>
      <p:graphicFrame>
        <p:nvGraphicFramePr>
          <p:cNvPr id="107524" name="Object 4"/>
          <p:cNvGraphicFramePr>
            <a:graphicFrameLocks noChangeAspect="1"/>
          </p:cNvGraphicFramePr>
          <p:nvPr/>
        </p:nvGraphicFramePr>
        <p:xfrm>
          <a:off x="3146425" y="1223963"/>
          <a:ext cx="2295525" cy="741362"/>
        </p:xfrm>
        <a:graphic>
          <a:graphicData uri="http://schemas.openxmlformats.org/presentationml/2006/ole">
            <mc:AlternateContent xmlns:mc="http://schemas.openxmlformats.org/markup-compatibility/2006">
              <mc:Choice xmlns:v="urn:schemas-microsoft-com:vml" Requires="v">
                <p:oleObj spid="_x0000_s89143" name="公式" r:id="rId3" imgW="1205977" imgH="393529" progId="Equation.3">
                  <p:embed/>
                </p:oleObj>
              </mc:Choice>
              <mc:Fallback>
                <p:oleObj name="公式" r:id="rId3" imgW="1205977"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425" y="1223963"/>
                        <a:ext cx="229552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7528" name="Group 8"/>
          <p:cNvGrpSpPr>
            <a:grpSpLocks/>
          </p:cNvGrpSpPr>
          <p:nvPr/>
        </p:nvGrpSpPr>
        <p:grpSpPr bwMode="auto">
          <a:xfrm>
            <a:off x="4616450" y="3203575"/>
            <a:ext cx="3870325" cy="3473450"/>
            <a:chOff x="6330" y="6900"/>
            <a:chExt cx="3902" cy="4245"/>
          </a:xfrm>
        </p:grpSpPr>
        <p:grpSp>
          <p:nvGrpSpPr>
            <p:cNvPr id="89095" name="Group 9"/>
            <p:cNvGrpSpPr>
              <a:grpSpLocks/>
            </p:cNvGrpSpPr>
            <p:nvPr/>
          </p:nvGrpSpPr>
          <p:grpSpPr bwMode="auto">
            <a:xfrm>
              <a:off x="6330" y="6900"/>
              <a:ext cx="3814" cy="4245"/>
              <a:chOff x="6238" y="6885"/>
              <a:chExt cx="3814" cy="4245"/>
            </a:xfrm>
          </p:grpSpPr>
          <p:pic>
            <p:nvPicPr>
              <p:cNvPr id="89105" name="Picture 10" descr="多电平误码率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 y="6918"/>
                <a:ext cx="3704" cy="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6" name="Text Box 11"/>
              <p:cNvSpPr txBox="1">
                <a:spLocks noChangeArrowheads="1"/>
              </p:cNvSpPr>
              <p:nvPr/>
            </p:nvSpPr>
            <p:spPr bwMode="auto">
              <a:xfrm>
                <a:off x="6238" y="8355"/>
                <a:ext cx="496"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i="1">
                    <a:ea typeface="宋体" charset="-122"/>
                  </a:rPr>
                  <a:t>P</a:t>
                </a:r>
                <a:r>
                  <a:rPr lang="en-US" altLang="zh-CN" sz="1800" b="0" baseline="-25000">
                    <a:ea typeface="宋体" charset="-122"/>
                  </a:rPr>
                  <a:t>e</a:t>
                </a:r>
                <a:endParaRPr lang="en-US" altLang="zh-CN" b="0">
                  <a:latin typeface="Tahoma" pitchFamily="34" charset="0"/>
                  <a:ea typeface="宋体" charset="-122"/>
                </a:endParaRPr>
              </a:p>
            </p:txBody>
          </p:sp>
          <p:grpSp>
            <p:nvGrpSpPr>
              <p:cNvPr id="89107" name="Group 12"/>
              <p:cNvGrpSpPr>
                <a:grpSpLocks/>
              </p:cNvGrpSpPr>
              <p:nvPr/>
            </p:nvGrpSpPr>
            <p:grpSpPr bwMode="auto">
              <a:xfrm>
                <a:off x="6450" y="6885"/>
                <a:ext cx="812" cy="3825"/>
                <a:chOff x="6450" y="6885"/>
                <a:chExt cx="812" cy="3825"/>
              </a:xfrm>
            </p:grpSpPr>
            <p:sp>
              <p:nvSpPr>
                <p:cNvPr id="89114" name="Text Box 13"/>
                <p:cNvSpPr txBox="1">
                  <a:spLocks noChangeArrowheads="1"/>
                </p:cNvSpPr>
                <p:nvPr/>
              </p:nvSpPr>
              <p:spPr bwMode="auto">
                <a:xfrm>
                  <a:off x="6630" y="6885"/>
                  <a:ext cx="496"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1</a:t>
                  </a:r>
                  <a:endParaRPr lang="en-US" altLang="zh-CN" b="0">
                    <a:latin typeface="Tahoma" pitchFamily="34" charset="0"/>
                    <a:ea typeface="宋体" charset="-122"/>
                  </a:endParaRPr>
                </a:p>
              </p:txBody>
            </p:sp>
            <p:sp>
              <p:nvSpPr>
                <p:cNvPr id="89115" name="Text Box 14"/>
                <p:cNvSpPr txBox="1">
                  <a:spLocks noChangeArrowheads="1"/>
                </p:cNvSpPr>
                <p:nvPr/>
              </p:nvSpPr>
              <p:spPr bwMode="auto">
                <a:xfrm>
                  <a:off x="6450" y="7485"/>
                  <a:ext cx="81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10</a:t>
                  </a:r>
                  <a:r>
                    <a:rPr lang="en-US" altLang="zh-CN" sz="1800" b="0" baseline="30000">
                      <a:ea typeface="宋体" charset="-122"/>
                    </a:rPr>
                    <a:t>-1</a:t>
                  </a:r>
                  <a:endParaRPr lang="en-US" altLang="zh-CN" b="0">
                    <a:latin typeface="Tahoma" pitchFamily="34" charset="0"/>
                    <a:ea typeface="宋体" charset="-122"/>
                  </a:endParaRPr>
                </a:p>
              </p:txBody>
            </p:sp>
            <p:sp>
              <p:nvSpPr>
                <p:cNvPr id="89116" name="Text Box 15"/>
                <p:cNvSpPr txBox="1">
                  <a:spLocks noChangeArrowheads="1"/>
                </p:cNvSpPr>
                <p:nvPr/>
              </p:nvSpPr>
              <p:spPr bwMode="auto">
                <a:xfrm>
                  <a:off x="6450" y="8010"/>
                  <a:ext cx="81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10</a:t>
                  </a:r>
                  <a:r>
                    <a:rPr lang="en-US" altLang="zh-CN" sz="1800" b="0" baseline="30000">
                      <a:ea typeface="宋体" charset="-122"/>
                    </a:rPr>
                    <a:t>-2</a:t>
                  </a:r>
                  <a:endParaRPr lang="en-US" altLang="zh-CN" b="0">
                    <a:latin typeface="Tahoma" pitchFamily="34" charset="0"/>
                    <a:ea typeface="宋体" charset="-122"/>
                  </a:endParaRPr>
                </a:p>
              </p:txBody>
            </p:sp>
            <p:sp>
              <p:nvSpPr>
                <p:cNvPr id="89117" name="Text Box 16"/>
                <p:cNvSpPr txBox="1">
                  <a:spLocks noChangeArrowheads="1"/>
                </p:cNvSpPr>
                <p:nvPr/>
              </p:nvSpPr>
              <p:spPr bwMode="auto">
                <a:xfrm>
                  <a:off x="6450" y="8580"/>
                  <a:ext cx="81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10</a:t>
                  </a:r>
                  <a:r>
                    <a:rPr lang="en-US" altLang="zh-CN" sz="1800" b="0" baseline="30000">
                      <a:ea typeface="宋体" charset="-122"/>
                    </a:rPr>
                    <a:t>-3</a:t>
                  </a:r>
                  <a:endParaRPr lang="en-US" altLang="zh-CN" b="0">
                    <a:latin typeface="Tahoma" pitchFamily="34" charset="0"/>
                    <a:ea typeface="宋体" charset="-122"/>
                  </a:endParaRPr>
                </a:p>
              </p:txBody>
            </p:sp>
            <p:sp>
              <p:nvSpPr>
                <p:cNvPr id="89118" name="Text Box 17"/>
                <p:cNvSpPr txBox="1">
                  <a:spLocks noChangeArrowheads="1"/>
                </p:cNvSpPr>
                <p:nvPr/>
              </p:nvSpPr>
              <p:spPr bwMode="auto">
                <a:xfrm>
                  <a:off x="6450" y="9165"/>
                  <a:ext cx="81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10</a:t>
                  </a:r>
                  <a:r>
                    <a:rPr lang="en-US" altLang="zh-CN" sz="1800" b="0" baseline="30000">
                      <a:ea typeface="宋体" charset="-122"/>
                    </a:rPr>
                    <a:t>-4</a:t>
                  </a:r>
                  <a:endParaRPr lang="en-US" altLang="zh-CN" b="0">
                    <a:latin typeface="Tahoma" pitchFamily="34" charset="0"/>
                    <a:ea typeface="宋体" charset="-122"/>
                  </a:endParaRPr>
                </a:p>
              </p:txBody>
            </p:sp>
            <p:sp>
              <p:nvSpPr>
                <p:cNvPr id="89119" name="Text Box 18"/>
                <p:cNvSpPr txBox="1">
                  <a:spLocks noChangeArrowheads="1"/>
                </p:cNvSpPr>
                <p:nvPr/>
              </p:nvSpPr>
              <p:spPr bwMode="auto">
                <a:xfrm>
                  <a:off x="6450" y="10215"/>
                  <a:ext cx="81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10</a:t>
                  </a:r>
                  <a:r>
                    <a:rPr lang="en-US" altLang="zh-CN" sz="1800" b="0" baseline="30000">
                      <a:ea typeface="宋体" charset="-122"/>
                    </a:rPr>
                    <a:t>-6</a:t>
                  </a:r>
                  <a:endParaRPr lang="en-US" altLang="zh-CN" b="0">
                    <a:latin typeface="Tahoma" pitchFamily="34" charset="0"/>
                    <a:ea typeface="宋体" charset="-122"/>
                  </a:endParaRPr>
                </a:p>
              </p:txBody>
            </p:sp>
            <p:sp>
              <p:nvSpPr>
                <p:cNvPr id="89120" name="Text Box 19"/>
                <p:cNvSpPr txBox="1">
                  <a:spLocks noChangeArrowheads="1"/>
                </p:cNvSpPr>
                <p:nvPr/>
              </p:nvSpPr>
              <p:spPr bwMode="auto">
                <a:xfrm>
                  <a:off x="6450" y="9690"/>
                  <a:ext cx="81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10</a:t>
                  </a:r>
                  <a:r>
                    <a:rPr lang="en-US" altLang="zh-CN" sz="1800" b="0" baseline="30000">
                      <a:ea typeface="宋体" charset="-122"/>
                    </a:rPr>
                    <a:t>-5</a:t>
                  </a:r>
                  <a:endParaRPr lang="en-US" altLang="zh-CN" b="0">
                    <a:latin typeface="Tahoma" pitchFamily="34" charset="0"/>
                    <a:ea typeface="宋体" charset="-122"/>
                  </a:endParaRPr>
                </a:p>
              </p:txBody>
            </p:sp>
          </p:grpSp>
          <p:sp>
            <p:nvSpPr>
              <p:cNvPr id="89108" name="Text Box 20"/>
              <p:cNvSpPr txBox="1">
                <a:spLocks noChangeArrowheads="1"/>
              </p:cNvSpPr>
              <p:nvPr/>
            </p:nvSpPr>
            <p:spPr bwMode="auto">
              <a:xfrm>
                <a:off x="8204" y="10635"/>
                <a:ext cx="1186"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i="1">
                    <a:ea typeface="宋体" charset="-122"/>
                  </a:rPr>
                  <a:t>E/n</a:t>
                </a:r>
                <a:r>
                  <a:rPr lang="en-US" altLang="zh-CN" sz="1600" b="0" baseline="-25000">
                    <a:ea typeface="宋体" charset="-122"/>
                  </a:rPr>
                  <a:t>0</a:t>
                </a:r>
                <a:r>
                  <a:rPr lang="en-US" altLang="zh-CN" sz="1600" b="0">
                    <a:ea typeface="宋体" charset="-122"/>
                  </a:rPr>
                  <a:t> </a:t>
                </a:r>
                <a:r>
                  <a:rPr lang="en-US" altLang="zh-CN" sz="1800" b="0">
                    <a:ea typeface="宋体" charset="-122"/>
                  </a:rPr>
                  <a:t>(dB)</a:t>
                </a:r>
                <a:endParaRPr lang="en-US" altLang="zh-CN" b="0">
                  <a:latin typeface="Tahoma" pitchFamily="34" charset="0"/>
                  <a:ea typeface="宋体" charset="-122"/>
                </a:endParaRPr>
              </a:p>
            </p:txBody>
          </p:sp>
          <p:grpSp>
            <p:nvGrpSpPr>
              <p:cNvPr id="89109" name="Group 21"/>
              <p:cNvGrpSpPr>
                <a:grpSpLocks/>
              </p:cNvGrpSpPr>
              <p:nvPr/>
            </p:nvGrpSpPr>
            <p:grpSpPr bwMode="auto">
              <a:xfrm>
                <a:off x="7288" y="9210"/>
                <a:ext cx="2374" cy="495"/>
                <a:chOff x="7288" y="9210"/>
                <a:chExt cx="2374" cy="495"/>
              </a:xfrm>
            </p:grpSpPr>
            <p:sp>
              <p:nvSpPr>
                <p:cNvPr id="89110" name="Text Box 22"/>
                <p:cNvSpPr txBox="1">
                  <a:spLocks noChangeArrowheads="1"/>
                </p:cNvSpPr>
                <p:nvPr/>
              </p:nvSpPr>
              <p:spPr bwMode="auto">
                <a:xfrm>
                  <a:off x="7288" y="9210"/>
                  <a:ext cx="81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i="1">
                      <a:ea typeface="宋体" charset="-122"/>
                    </a:rPr>
                    <a:t>M</a:t>
                  </a:r>
                  <a:r>
                    <a:rPr lang="en-US" altLang="zh-CN" sz="1800" b="0">
                      <a:ea typeface="宋体" charset="-122"/>
                    </a:rPr>
                    <a:t>=2</a:t>
                  </a:r>
                  <a:endParaRPr lang="en-US" altLang="zh-CN" b="0">
                    <a:latin typeface="Tahoma" pitchFamily="34" charset="0"/>
                    <a:ea typeface="宋体" charset="-122"/>
                  </a:endParaRPr>
                </a:p>
              </p:txBody>
            </p:sp>
            <p:sp>
              <p:nvSpPr>
                <p:cNvPr id="89111" name="Text Box 23"/>
                <p:cNvSpPr txBox="1">
                  <a:spLocks noChangeArrowheads="1"/>
                </p:cNvSpPr>
                <p:nvPr/>
              </p:nvSpPr>
              <p:spPr bwMode="auto">
                <a:xfrm>
                  <a:off x="8130" y="9210"/>
                  <a:ext cx="466"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4</a:t>
                  </a:r>
                  <a:endParaRPr lang="en-US" altLang="zh-CN" b="0">
                    <a:latin typeface="Tahoma" pitchFamily="34" charset="0"/>
                    <a:ea typeface="宋体" charset="-122"/>
                  </a:endParaRPr>
                </a:p>
              </p:txBody>
            </p:sp>
            <p:sp>
              <p:nvSpPr>
                <p:cNvPr id="89112" name="Text Box 24"/>
                <p:cNvSpPr txBox="1">
                  <a:spLocks noChangeArrowheads="1"/>
                </p:cNvSpPr>
                <p:nvPr/>
              </p:nvSpPr>
              <p:spPr bwMode="auto">
                <a:xfrm>
                  <a:off x="8670" y="9210"/>
                  <a:ext cx="466"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8</a:t>
                  </a:r>
                  <a:endParaRPr lang="en-US" altLang="zh-CN" b="0">
                    <a:latin typeface="Tahoma" pitchFamily="34" charset="0"/>
                    <a:ea typeface="宋体" charset="-122"/>
                  </a:endParaRPr>
                </a:p>
              </p:txBody>
            </p:sp>
            <p:sp>
              <p:nvSpPr>
                <p:cNvPr id="89113" name="Text Box 25"/>
                <p:cNvSpPr txBox="1">
                  <a:spLocks noChangeArrowheads="1"/>
                </p:cNvSpPr>
                <p:nvPr/>
              </p:nvSpPr>
              <p:spPr bwMode="auto">
                <a:xfrm>
                  <a:off x="9090" y="9210"/>
                  <a:ext cx="57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16</a:t>
                  </a:r>
                  <a:endParaRPr lang="en-US" altLang="zh-CN" b="0">
                    <a:latin typeface="Tahoma" pitchFamily="34" charset="0"/>
                    <a:ea typeface="宋体" charset="-122"/>
                  </a:endParaRPr>
                </a:p>
              </p:txBody>
            </p:sp>
          </p:grpSp>
        </p:grpSp>
        <p:grpSp>
          <p:nvGrpSpPr>
            <p:cNvPr id="89096" name="Group 26"/>
            <p:cNvGrpSpPr>
              <a:grpSpLocks/>
            </p:cNvGrpSpPr>
            <p:nvPr/>
          </p:nvGrpSpPr>
          <p:grpSpPr bwMode="auto">
            <a:xfrm>
              <a:off x="6854" y="10362"/>
              <a:ext cx="3378" cy="495"/>
              <a:chOff x="6780" y="10320"/>
              <a:chExt cx="3378" cy="495"/>
            </a:xfrm>
          </p:grpSpPr>
          <p:sp>
            <p:nvSpPr>
              <p:cNvPr id="89097" name="Text Box 27"/>
              <p:cNvSpPr txBox="1">
                <a:spLocks noChangeArrowheads="1"/>
              </p:cNvSpPr>
              <p:nvPr/>
            </p:nvSpPr>
            <p:spPr bwMode="auto">
              <a:xfrm>
                <a:off x="6780" y="10320"/>
                <a:ext cx="48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0</a:t>
                </a:r>
                <a:endParaRPr lang="en-US" altLang="zh-CN" b="0">
                  <a:latin typeface="Tahoma" pitchFamily="34" charset="0"/>
                  <a:ea typeface="宋体" charset="-122"/>
                </a:endParaRPr>
              </a:p>
            </p:txBody>
          </p:sp>
          <p:sp>
            <p:nvSpPr>
              <p:cNvPr id="89098" name="Text Box 28"/>
              <p:cNvSpPr txBox="1">
                <a:spLocks noChangeArrowheads="1"/>
              </p:cNvSpPr>
              <p:nvPr/>
            </p:nvSpPr>
            <p:spPr bwMode="auto">
              <a:xfrm>
                <a:off x="7200" y="10320"/>
                <a:ext cx="48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5</a:t>
                </a:r>
                <a:endParaRPr lang="en-US" altLang="zh-CN" b="0">
                  <a:latin typeface="Tahoma" pitchFamily="34" charset="0"/>
                  <a:ea typeface="宋体" charset="-122"/>
                </a:endParaRPr>
              </a:p>
            </p:txBody>
          </p:sp>
          <p:sp>
            <p:nvSpPr>
              <p:cNvPr id="89099" name="Text Box 29"/>
              <p:cNvSpPr txBox="1">
                <a:spLocks noChangeArrowheads="1"/>
              </p:cNvSpPr>
              <p:nvPr/>
            </p:nvSpPr>
            <p:spPr bwMode="auto">
              <a:xfrm>
                <a:off x="7560" y="10320"/>
                <a:ext cx="648"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10</a:t>
                </a:r>
                <a:endParaRPr lang="en-US" altLang="zh-CN" b="0">
                  <a:latin typeface="Tahoma" pitchFamily="34" charset="0"/>
                  <a:ea typeface="宋体" charset="-122"/>
                </a:endParaRPr>
              </a:p>
            </p:txBody>
          </p:sp>
          <p:sp>
            <p:nvSpPr>
              <p:cNvPr id="89100" name="Text Box 30"/>
              <p:cNvSpPr txBox="1">
                <a:spLocks noChangeArrowheads="1"/>
              </p:cNvSpPr>
              <p:nvPr/>
            </p:nvSpPr>
            <p:spPr bwMode="auto">
              <a:xfrm>
                <a:off x="7996" y="10320"/>
                <a:ext cx="708"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15</a:t>
                </a:r>
                <a:endParaRPr lang="en-US" altLang="zh-CN" b="0">
                  <a:latin typeface="Tahoma" pitchFamily="34" charset="0"/>
                  <a:ea typeface="宋体" charset="-122"/>
                </a:endParaRPr>
              </a:p>
            </p:txBody>
          </p:sp>
          <p:sp>
            <p:nvSpPr>
              <p:cNvPr id="89101" name="Text Box 31"/>
              <p:cNvSpPr txBox="1">
                <a:spLocks noChangeArrowheads="1"/>
              </p:cNvSpPr>
              <p:nvPr/>
            </p:nvSpPr>
            <p:spPr bwMode="auto">
              <a:xfrm>
                <a:off x="8386" y="10320"/>
                <a:ext cx="57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20</a:t>
                </a:r>
                <a:endParaRPr lang="en-US" altLang="zh-CN" b="0">
                  <a:latin typeface="Tahoma" pitchFamily="34" charset="0"/>
                  <a:ea typeface="宋体" charset="-122"/>
                </a:endParaRPr>
              </a:p>
            </p:txBody>
          </p:sp>
          <p:sp>
            <p:nvSpPr>
              <p:cNvPr id="89102" name="Text Box 32"/>
              <p:cNvSpPr txBox="1">
                <a:spLocks noChangeArrowheads="1"/>
              </p:cNvSpPr>
              <p:nvPr/>
            </p:nvSpPr>
            <p:spPr bwMode="auto">
              <a:xfrm>
                <a:off x="8820" y="10320"/>
                <a:ext cx="588"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25</a:t>
                </a:r>
                <a:endParaRPr lang="en-US" altLang="zh-CN" b="0">
                  <a:latin typeface="Tahoma" pitchFamily="34" charset="0"/>
                  <a:ea typeface="宋体" charset="-122"/>
                </a:endParaRPr>
              </a:p>
            </p:txBody>
          </p:sp>
          <p:sp>
            <p:nvSpPr>
              <p:cNvPr id="89103" name="Text Box 33"/>
              <p:cNvSpPr txBox="1">
                <a:spLocks noChangeArrowheads="1"/>
              </p:cNvSpPr>
              <p:nvPr/>
            </p:nvSpPr>
            <p:spPr bwMode="auto">
              <a:xfrm>
                <a:off x="9224" y="10320"/>
                <a:ext cx="588"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30</a:t>
                </a:r>
                <a:endParaRPr lang="en-US" altLang="zh-CN" b="0">
                  <a:latin typeface="Tahoma" pitchFamily="34" charset="0"/>
                  <a:ea typeface="宋体" charset="-122"/>
                </a:endParaRPr>
              </a:p>
            </p:txBody>
          </p:sp>
          <p:sp>
            <p:nvSpPr>
              <p:cNvPr id="89104" name="Text Box 34"/>
              <p:cNvSpPr txBox="1">
                <a:spLocks noChangeArrowheads="1"/>
              </p:cNvSpPr>
              <p:nvPr/>
            </p:nvSpPr>
            <p:spPr bwMode="auto">
              <a:xfrm>
                <a:off x="9632" y="10320"/>
                <a:ext cx="526"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1800" b="0">
                    <a:ea typeface="宋体" charset="-122"/>
                  </a:rPr>
                  <a:t>35</a:t>
                </a:r>
                <a:endParaRPr lang="en-US" altLang="zh-CN" b="0">
                  <a:latin typeface="Tahoma" pitchFamily="34" charset="0"/>
                  <a:ea typeface="宋体"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wipe(up)">
                                      <p:cBhvr>
                                        <p:cTn id="7" dur="500"/>
                                        <p:tgtEl>
                                          <p:spTgt spid="107523">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07524"/>
                                        </p:tgtEl>
                                        <p:attrNameLst>
                                          <p:attrName>style.visibility</p:attrName>
                                        </p:attrNameLst>
                                      </p:cBhvr>
                                      <p:to>
                                        <p:strVal val="visible"/>
                                      </p:to>
                                    </p:set>
                                    <p:animEffect transition="in" filter="wipe(up)">
                                      <p:cBhvr>
                                        <p:cTn id="11" dur="500"/>
                                        <p:tgtEl>
                                          <p:spTgt spid="1075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523">
                                            <p:txEl>
                                              <p:pRg st="2" end="2"/>
                                            </p:txEl>
                                          </p:spTgt>
                                        </p:tgtEl>
                                        <p:attrNameLst>
                                          <p:attrName>style.visibility</p:attrName>
                                        </p:attrNameLst>
                                      </p:cBhvr>
                                      <p:to>
                                        <p:strVal val="visible"/>
                                      </p:to>
                                    </p:set>
                                    <p:animEffect transition="in" filter="wipe(up)">
                                      <p:cBhvr>
                                        <p:cTn id="16" dur="500"/>
                                        <p:tgtEl>
                                          <p:spTgt spid="10752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7523">
                                            <p:txEl>
                                              <p:pRg st="3" end="3"/>
                                            </p:txEl>
                                          </p:spTgt>
                                        </p:tgtEl>
                                        <p:attrNameLst>
                                          <p:attrName>style.visibility</p:attrName>
                                        </p:attrNameLst>
                                      </p:cBhvr>
                                      <p:to>
                                        <p:strVal val="visible"/>
                                      </p:to>
                                    </p:set>
                                    <p:animEffect transition="in" filter="wipe(up)">
                                      <p:cBhvr>
                                        <p:cTn id="21" dur="500"/>
                                        <p:tgtEl>
                                          <p:spTgt spid="107523">
                                            <p:txEl>
                                              <p:pRg st="3" end="3"/>
                                            </p:txEl>
                                          </p:spTgt>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107528"/>
                                        </p:tgtEl>
                                        <p:attrNameLst>
                                          <p:attrName>style.visibility</p:attrName>
                                        </p:attrNameLst>
                                      </p:cBhvr>
                                      <p:to>
                                        <p:strVal val="visible"/>
                                      </p:to>
                                    </p:set>
                                    <p:animEffect transition="in" filter="wipe(up)">
                                      <p:cBhvr>
                                        <p:cTn id="25" dur="500"/>
                                        <p:tgtEl>
                                          <p:spTgt spid="107528"/>
                                        </p:tgtEl>
                                      </p:cBhvr>
                                    </p:animEffect>
                                  </p:childTnLst>
                                </p:cTn>
                              </p:par>
                            </p:childTnLst>
                          </p:cTn>
                        </p:par>
                        <p:par>
                          <p:cTn id="26" fill="hold" nodeType="afterGroup">
                            <p:stCondLst>
                              <p:cond delay="1000"/>
                            </p:stCondLst>
                            <p:childTnLst>
                              <p:par>
                                <p:cTn id="27" presetID="22" presetClass="entr" presetSubtype="1" fill="hold" nodeType="afterEffect">
                                  <p:stCondLst>
                                    <p:cond delay="0"/>
                                  </p:stCondLst>
                                  <p:childTnLst>
                                    <p:set>
                                      <p:cBhvr>
                                        <p:cTn id="28" dur="1" fill="hold">
                                          <p:stCondLst>
                                            <p:cond delay="0"/>
                                          </p:stCondLst>
                                        </p:cTn>
                                        <p:tgtEl>
                                          <p:spTgt spid="107523">
                                            <p:txEl>
                                              <p:pRg st="4" end="4"/>
                                            </p:txEl>
                                          </p:spTgt>
                                        </p:tgtEl>
                                        <p:attrNameLst>
                                          <p:attrName>style.visibility</p:attrName>
                                        </p:attrNameLst>
                                      </p:cBhvr>
                                      <p:to>
                                        <p:strVal val="visible"/>
                                      </p:to>
                                    </p:set>
                                    <p:animEffect transition="in" filter="wipe(up)">
                                      <p:cBhvr>
                                        <p:cTn id="29" dur="500"/>
                                        <p:tgtEl>
                                          <p:spTgt spid="107523">
                                            <p:txEl>
                                              <p:pRg st="4" end="4"/>
                                            </p:txEl>
                                          </p:spTgt>
                                        </p:tgtEl>
                                      </p:cBhvr>
                                    </p:animEffect>
                                  </p:childTnLst>
                                </p:cTn>
                              </p:par>
                            </p:childTnLst>
                          </p:cTn>
                        </p:par>
                        <p:par>
                          <p:cTn id="30" fill="hold" nodeType="afterGroup">
                            <p:stCondLst>
                              <p:cond delay="1500"/>
                            </p:stCondLst>
                            <p:childTnLst>
                              <p:par>
                                <p:cTn id="31" presetID="22" presetClass="entr" presetSubtype="1" fill="hold" nodeType="afterEffect">
                                  <p:stCondLst>
                                    <p:cond delay="0"/>
                                  </p:stCondLst>
                                  <p:childTnLst>
                                    <p:set>
                                      <p:cBhvr>
                                        <p:cTn id="32" dur="1" fill="hold">
                                          <p:stCondLst>
                                            <p:cond delay="0"/>
                                          </p:stCondLst>
                                        </p:cTn>
                                        <p:tgtEl>
                                          <p:spTgt spid="107523">
                                            <p:txEl>
                                              <p:pRg st="5" end="5"/>
                                            </p:txEl>
                                          </p:spTgt>
                                        </p:tgtEl>
                                        <p:attrNameLst>
                                          <p:attrName>style.visibility</p:attrName>
                                        </p:attrNameLst>
                                      </p:cBhvr>
                                      <p:to>
                                        <p:strVal val="visible"/>
                                      </p:to>
                                    </p:set>
                                    <p:animEffect transition="in" filter="wipe(up)">
                                      <p:cBhvr>
                                        <p:cTn id="33" dur="500"/>
                                        <p:tgtEl>
                                          <p:spTgt spid="107523">
                                            <p:txEl>
                                              <p:pRg st="5" end="5"/>
                                            </p:txEl>
                                          </p:spTgt>
                                        </p:tgtEl>
                                      </p:cBhvr>
                                    </p:animEffect>
                                  </p:childTnLst>
                                </p:cTn>
                              </p:par>
                            </p:childTnLst>
                          </p:cTn>
                        </p:par>
                        <p:par>
                          <p:cTn id="34" fill="hold" nodeType="afterGroup">
                            <p:stCondLst>
                              <p:cond delay="2000"/>
                            </p:stCondLst>
                            <p:childTnLst>
                              <p:par>
                                <p:cTn id="35" presetID="22" presetClass="entr" presetSubtype="1" fill="hold" nodeType="afterEffect">
                                  <p:stCondLst>
                                    <p:cond delay="0"/>
                                  </p:stCondLst>
                                  <p:childTnLst>
                                    <p:set>
                                      <p:cBhvr>
                                        <p:cTn id="36" dur="1" fill="hold">
                                          <p:stCondLst>
                                            <p:cond delay="0"/>
                                          </p:stCondLst>
                                        </p:cTn>
                                        <p:tgtEl>
                                          <p:spTgt spid="107523">
                                            <p:txEl>
                                              <p:pRg st="6" end="6"/>
                                            </p:txEl>
                                          </p:spTgt>
                                        </p:tgtEl>
                                        <p:attrNameLst>
                                          <p:attrName>style.visibility</p:attrName>
                                        </p:attrNameLst>
                                      </p:cBhvr>
                                      <p:to>
                                        <p:strVal val="visible"/>
                                      </p:to>
                                    </p:set>
                                    <p:animEffect transition="in" filter="wipe(up)">
                                      <p:cBhvr>
                                        <p:cTn id="37" dur="500"/>
                                        <p:tgtEl>
                                          <p:spTgt spid="107523">
                                            <p:txEl>
                                              <p:pRg st="6" end="6"/>
                                            </p:txEl>
                                          </p:spTgt>
                                        </p:tgtEl>
                                      </p:cBhvr>
                                    </p:animEffect>
                                  </p:childTnLst>
                                </p:cTn>
                              </p:par>
                            </p:childTnLst>
                          </p:cTn>
                        </p:par>
                        <p:par>
                          <p:cTn id="38" fill="hold" nodeType="afterGroup">
                            <p:stCondLst>
                              <p:cond delay="2500"/>
                            </p:stCondLst>
                            <p:childTnLst>
                              <p:par>
                                <p:cTn id="39" presetID="22" presetClass="entr" presetSubtype="1" fill="hold" nodeType="afterEffect">
                                  <p:stCondLst>
                                    <p:cond delay="0"/>
                                  </p:stCondLst>
                                  <p:childTnLst>
                                    <p:set>
                                      <p:cBhvr>
                                        <p:cTn id="40" dur="1" fill="hold">
                                          <p:stCondLst>
                                            <p:cond delay="0"/>
                                          </p:stCondLst>
                                        </p:cTn>
                                        <p:tgtEl>
                                          <p:spTgt spid="107523">
                                            <p:txEl>
                                              <p:pRg st="7" end="7"/>
                                            </p:txEl>
                                          </p:spTgt>
                                        </p:tgtEl>
                                        <p:attrNameLst>
                                          <p:attrName>style.visibility</p:attrName>
                                        </p:attrNameLst>
                                      </p:cBhvr>
                                      <p:to>
                                        <p:strVal val="visible"/>
                                      </p:to>
                                    </p:set>
                                    <p:animEffect transition="in" filter="wipe(up)">
                                      <p:cBhvr>
                                        <p:cTn id="41" dur="500"/>
                                        <p:tgtEl>
                                          <p:spTgt spid="107523">
                                            <p:txEl>
                                              <p:pRg st="7" end="7"/>
                                            </p:txEl>
                                          </p:spTgt>
                                        </p:tgtEl>
                                      </p:cBhvr>
                                    </p:animEffect>
                                  </p:childTnLst>
                                </p:cTn>
                              </p:par>
                            </p:childTnLst>
                          </p:cTn>
                        </p:par>
                        <p:par>
                          <p:cTn id="42" fill="hold" nodeType="afterGroup">
                            <p:stCondLst>
                              <p:cond delay="3000"/>
                            </p:stCondLst>
                            <p:childTnLst>
                              <p:par>
                                <p:cTn id="43" presetID="22" presetClass="entr" presetSubtype="1" fill="hold" nodeType="afterEffect">
                                  <p:stCondLst>
                                    <p:cond delay="0"/>
                                  </p:stCondLst>
                                  <p:childTnLst>
                                    <p:set>
                                      <p:cBhvr>
                                        <p:cTn id="44" dur="1" fill="hold">
                                          <p:stCondLst>
                                            <p:cond delay="0"/>
                                          </p:stCondLst>
                                        </p:cTn>
                                        <p:tgtEl>
                                          <p:spTgt spid="107523">
                                            <p:txEl>
                                              <p:pRg st="8" end="8"/>
                                            </p:txEl>
                                          </p:spTgt>
                                        </p:tgtEl>
                                        <p:attrNameLst>
                                          <p:attrName>style.visibility</p:attrName>
                                        </p:attrNameLst>
                                      </p:cBhvr>
                                      <p:to>
                                        <p:strVal val="visible"/>
                                      </p:to>
                                    </p:set>
                                    <p:animEffect transition="in" filter="wipe(up)">
                                      <p:cBhvr>
                                        <p:cTn id="45" dur="500"/>
                                        <p:tgtEl>
                                          <p:spTgt spid="1075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3BB02D78-35E5-44ED-9A45-832C22948766}" type="slidenum">
              <a:rPr lang="en-US" altLang="zh-CN" sz="1400" b="0" smtClean="0">
                <a:latin typeface="Tahoma" pitchFamily="34" charset="0"/>
                <a:ea typeface="宋体" charset="-122"/>
              </a:rPr>
              <a:pPr eaLnBrk="1" hangingPunct="1">
                <a:spcBef>
                  <a:spcPct val="0"/>
                </a:spcBef>
                <a:buClrTx/>
                <a:buSzTx/>
                <a:buFontTx/>
                <a:buNone/>
              </a:pPr>
              <a:t>83</a:t>
            </a:fld>
            <a:endParaRPr lang="en-US" altLang="zh-CN" sz="1400" b="0" smtClean="0">
              <a:latin typeface="Tahoma" pitchFamily="34" charset="0"/>
              <a:ea typeface="宋体" charset="-122"/>
            </a:endParaRPr>
          </a:p>
        </p:txBody>
      </p:sp>
      <p:sp>
        <p:nvSpPr>
          <p:cNvPr id="108547" name="Rectangle 3"/>
          <p:cNvSpPr>
            <a:spLocks noGrp="1" noChangeArrowheads="1"/>
          </p:cNvSpPr>
          <p:nvPr>
            <p:ph type="body" idx="1"/>
          </p:nvPr>
        </p:nvSpPr>
        <p:spPr>
          <a:xfrm>
            <a:off x="566738" y="1179513"/>
            <a:ext cx="8577262" cy="5678487"/>
          </a:xfrm>
        </p:spPr>
        <p:txBody>
          <a:bodyPr/>
          <a:lstStyle/>
          <a:p>
            <a:pPr lvl="1" eaLnBrk="1" hangingPunct="1"/>
            <a:r>
              <a:rPr lang="zh-CN" altLang="en-US" smtClean="0">
                <a:solidFill>
                  <a:srgbClr val="0000FF"/>
                </a:solidFill>
              </a:rPr>
              <a:t>二、非理想信道的最佳基带传输系统</a:t>
            </a:r>
          </a:p>
          <a:p>
            <a:pPr lvl="2" eaLnBrk="1" hangingPunct="1"/>
            <a:r>
              <a:rPr lang="zh-CN" altLang="en-US" smtClean="0"/>
              <a:t>最佳传输条件</a:t>
            </a:r>
          </a:p>
          <a:p>
            <a:pPr lvl="3" eaLnBrk="1" hangingPunct="1">
              <a:buFont typeface="Wingdings" pitchFamily="2" charset="2"/>
              <a:buNone/>
            </a:pPr>
            <a:r>
              <a:rPr lang="zh-CN" altLang="en-US" smtClean="0"/>
              <a:t>	接收信号码元的频谱等于</a:t>
            </a:r>
            <a:r>
              <a:rPr lang="en-US" altLang="zh-CN" i="1" smtClean="0"/>
              <a:t>G</a:t>
            </a:r>
            <a:r>
              <a:rPr lang="en-US" altLang="zh-CN" i="1" baseline="-25000" smtClean="0"/>
              <a:t>T</a:t>
            </a:r>
            <a:r>
              <a:rPr lang="en-US" altLang="zh-CN" smtClean="0"/>
              <a:t>(</a:t>
            </a:r>
            <a:r>
              <a:rPr lang="en-US" altLang="zh-CN" i="1" smtClean="0"/>
              <a:t>f</a:t>
            </a:r>
            <a:r>
              <a:rPr lang="en-US" altLang="zh-CN" smtClean="0"/>
              <a:t>)</a:t>
            </a:r>
            <a:r>
              <a:rPr lang="en-US" altLang="zh-CN" smtClean="0">
                <a:sym typeface="Symbol" pitchFamily="18" charset="2"/>
              </a:rPr>
              <a:t></a:t>
            </a:r>
            <a:r>
              <a:rPr lang="en-US" altLang="zh-CN" i="1" smtClean="0"/>
              <a:t>C</a:t>
            </a:r>
            <a:r>
              <a:rPr lang="en-US" altLang="zh-CN" smtClean="0"/>
              <a:t>(</a:t>
            </a:r>
            <a:r>
              <a:rPr lang="en-US" altLang="zh-CN" i="1" smtClean="0"/>
              <a:t>f</a:t>
            </a:r>
            <a:r>
              <a:rPr lang="en-US" altLang="zh-CN" smtClean="0"/>
              <a:t>)</a:t>
            </a:r>
            <a:r>
              <a:rPr lang="zh-CN" altLang="en-US" smtClean="0"/>
              <a:t>。为了使高斯白噪声条件下的接收误码率最小，在接收端可以采用一个匹配滤波器。为使此匹配滤波器的传输函数</a:t>
            </a:r>
            <a:r>
              <a:rPr lang="en-US" altLang="zh-CN" i="1" smtClean="0"/>
              <a:t>G</a:t>
            </a:r>
            <a:r>
              <a:rPr lang="en-US" altLang="zh-CN" i="1" baseline="-25000" smtClean="0"/>
              <a:t>R</a:t>
            </a:r>
            <a:r>
              <a:rPr lang="en-US" altLang="zh-CN" smtClean="0">
                <a:sym typeface="Symbol" pitchFamily="18" charset="2"/>
              </a:rPr>
              <a:t></a:t>
            </a:r>
            <a:r>
              <a:rPr lang="en-US" altLang="zh-CN" smtClean="0"/>
              <a:t>(</a:t>
            </a:r>
            <a:r>
              <a:rPr lang="en-US" altLang="zh-CN" i="1" smtClean="0"/>
              <a:t>f</a:t>
            </a:r>
            <a:r>
              <a:rPr lang="en-US" altLang="zh-CN" smtClean="0"/>
              <a:t>)</a:t>
            </a:r>
            <a:r>
              <a:rPr lang="zh-CN" altLang="en-US" smtClean="0"/>
              <a:t>和接收信号码元的频谱匹配，要求</a:t>
            </a:r>
          </a:p>
          <a:p>
            <a:pPr lvl="3" eaLnBrk="1" hangingPunct="1">
              <a:buFont typeface="Wingdings" pitchFamily="2" charset="2"/>
              <a:buNone/>
            </a:pPr>
            <a:r>
              <a:rPr lang="zh-CN" altLang="en-US" smtClean="0"/>
              <a:t>			</a:t>
            </a:r>
            <a:r>
              <a:rPr lang="en-US" altLang="zh-CN" i="1" smtClean="0"/>
              <a:t>G</a:t>
            </a:r>
            <a:r>
              <a:rPr lang="en-US" altLang="zh-CN" i="1" baseline="-25000" smtClean="0"/>
              <a:t>R</a:t>
            </a:r>
            <a:r>
              <a:rPr lang="en-US" altLang="zh-CN" smtClean="0">
                <a:sym typeface="Symbol" pitchFamily="18" charset="2"/>
              </a:rPr>
              <a:t></a:t>
            </a:r>
            <a:r>
              <a:rPr lang="en-US" altLang="zh-CN" smtClean="0"/>
              <a:t>(</a:t>
            </a:r>
            <a:r>
              <a:rPr lang="en-US" altLang="zh-CN" i="1" smtClean="0"/>
              <a:t>f</a:t>
            </a:r>
            <a:r>
              <a:rPr lang="en-US" altLang="zh-CN" smtClean="0"/>
              <a:t>) = </a:t>
            </a:r>
            <a:r>
              <a:rPr lang="en-US" altLang="zh-CN" i="1" smtClean="0"/>
              <a:t>G</a:t>
            </a:r>
            <a:r>
              <a:rPr lang="en-US" altLang="zh-CN" i="1" baseline="-25000" smtClean="0"/>
              <a:t>T</a:t>
            </a:r>
            <a:r>
              <a:rPr lang="en-US" altLang="zh-CN" i="1" smtClean="0"/>
              <a:t>*</a:t>
            </a:r>
            <a:r>
              <a:rPr lang="en-US" altLang="zh-CN" smtClean="0"/>
              <a:t>(</a:t>
            </a:r>
            <a:r>
              <a:rPr lang="en-US" altLang="zh-CN" i="1" smtClean="0"/>
              <a:t>f</a:t>
            </a:r>
            <a:r>
              <a:rPr lang="en-US" altLang="zh-CN" smtClean="0"/>
              <a:t>)</a:t>
            </a:r>
            <a:r>
              <a:rPr lang="en-US" altLang="zh-CN" smtClean="0">
                <a:sym typeface="Symbol" pitchFamily="18" charset="2"/>
              </a:rPr>
              <a:t></a:t>
            </a:r>
            <a:r>
              <a:rPr lang="en-US" altLang="zh-CN" i="1" smtClean="0"/>
              <a:t>C*</a:t>
            </a:r>
            <a:r>
              <a:rPr lang="en-US" altLang="zh-CN" smtClean="0"/>
              <a:t>(</a:t>
            </a:r>
            <a:r>
              <a:rPr lang="en-US" altLang="zh-CN" i="1" smtClean="0"/>
              <a:t>f</a:t>
            </a:r>
            <a:r>
              <a:rPr lang="en-US" altLang="zh-CN" smtClean="0"/>
              <a:t>)</a:t>
            </a:r>
          </a:p>
          <a:p>
            <a:pPr lvl="3" eaLnBrk="1" hangingPunct="1">
              <a:lnSpc>
                <a:spcPct val="110000"/>
              </a:lnSpc>
              <a:buFont typeface="Wingdings" pitchFamily="2" charset="2"/>
              <a:buNone/>
            </a:pPr>
            <a:r>
              <a:rPr lang="en-US" altLang="zh-CN" smtClean="0"/>
              <a:t>	</a:t>
            </a:r>
            <a:r>
              <a:rPr lang="zh-CN" altLang="en-US" smtClean="0"/>
              <a:t>基带传输系统的总传输特性为</a:t>
            </a:r>
            <a:endParaRPr lang="zh-CN" altLang="en-US" i="1" smtClean="0"/>
          </a:p>
          <a:p>
            <a:pPr lvl="3" eaLnBrk="1" hangingPunct="1">
              <a:lnSpc>
                <a:spcPct val="120000"/>
              </a:lnSpc>
              <a:buFont typeface="Wingdings" pitchFamily="2" charset="2"/>
              <a:buNone/>
            </a:pPr>
            <a:r>
              <a:rPr lang="zh-CN" altLang="en-US" i="1" smtClean="0"/>
              <a:t>		     </a:t>
            </a:r>
            <a:r>
              <a:rPr lang="en-US" altLang="zh-CN" i="1" smtClean="0"/>
              <a:t>H</a:t>
            </a:r>
            <a:r>
              <a:rPr lang="en-US" altLang="zh-CN" smtClean="0"/>
              <a:t>(</a:t>
            </a:r>
            <a:r>
              <a:rPr lang="en-US" altLang="zh-CN" i="1" smtClean="0"/>
              <a:t>f</a:t>
            </a:r>
            <a:r>
              <a:rPr lang="en-US" altLang="zh-CN" smtClean="0"/>
              <a:t>) = </a:t>
            </a:r>
            <a:r>
              <a:rPr lang="en-US" altLang="zh-CN" i="1" smtClean="0"/>
              <a:t>G</a:t>
            </a:r>
            <a:r>
              <a:rPr lang="en-US" altLang="zh-CN" i="1" baseline="-25000" smtClean="0"/>
              <a:t>T</a:t>
            </a:r>
            <a:r>
              <a:rPr lang="en-US" altLang="zh-CN" smtClean="0"/>
              <a:t>(</a:t>
            </a:r>
            <a:r>
              <a:rPr lang="en-US" altLang="zh-CN" i="1" smtClean="0"/>
              <a:t>f</a:t>
            </a:r>
            <a:r>
              <a:rPr lang="en-US" altLang="zh-CN" smtClean="0"/>
              <a:t>)</a:t>
            </a:r>
            <a:r>
              <a:rPr lang="en-US" altLang="zh-CN" smtClean="0">
                <a:sym typeface="Symbol" pitchFamily="18" charset="2"/>
              </a:rPr>
              <a:t></a:t>
            </a:r>
            <a:r>
              <a:rPr lang="en-US" altLang="zh-CN" i="1" smtClean="0"/>
              <a:t>C</a:t>
            </a:r>
            <a:r>
              <a:rPr lang="en-US" altLang="zh-CN" smtClean="0"/>
              <a:t>(</a:t>
            </a:r>
            <a:r>
              <a:rPr lang="en-US" altLang="zh-CN" i="1" smtClean="0"/>
              <a:t>f</a:t>
            </a:r>
            <a:r>
              <a:rPr lang="en-US" altLang="zh-CN" smtClean="0"/>
              <a:t>)</a:t>
            </a:r>
            <a:r>
              <a:rPr lang="en-US" altLang="zh-CN" smtClean="0">
                <a:sym typeface="Symbol" pitchFamily="18" charset="2"/>
              </a:rPr>
              <a:t></a:t>
            </a:r>
            <a:r>
              <a:rPr lang="en-US" altLang="zh-CN" i="1" smtClean="0"/>
              <a:t>G</a:t>
            </a:r>
            <a:r>
              <a:rPr lang="en-US" altLang="zh-CN" i="1" baseline="-25000" smtClean="0"/>
              <a:t>R</a:t>
            </a:r>
            <a:r>
              <a:rPr lang="en-US" altLang="zh-CN" smtClean="0">
                <a:sym typeface="Symbol" pitchFamily="18" charset="2"/>
              </a:rPr>
              <a:t></a:t>
            </a:r>
            <a:r>
              <a:rPr lang="en-US" altLang="zh-CN" smtClean="0"/>
              <a:t>(</a:t>
            </a:r>
            <a:r>
              <a:rPr lang="en-US" altLang="zh-CN" i="1" smtClean="0"/>
              <a:t>f</a:t>
            </a:r>
            <a:r>
              <a:rPr lang="en-US" altLang="zh-CN" smtClean="0"/>
              <a:t>) = </a:t>
            </a:r>
            <a:r>
              <a:rPr lang="en-US" altLang="zh-CN" i="1" smtClean="0"/>
              <a:t>G</a:t>
            </a:r>
            <a:r>
              <a:rPr lang="en-US" altLang="zh-CN" i="1" baseline="-25000" smtClean="0"/>
              <a:t>T</a:t>
            </a:r>
            <a:r>
              <a:rPr lang="en-US" altLang="zh-CN" smtClean="0"/>
              <a:t>(</a:t>
            </a:r>
            <a:r>
              <a:rPr lang="en-US" altLang="zh-CN" i="1" smtClean="0"/>
              <a:t>f</a:t>
            </a:r>
            <a:r>
              <a:rPr lang="en-US" altLang="zh-CN" smtClean="0"/>
              <a:t>)</a:t>
            </a:r>
            <a:r>
              <a:rPr lang="en-US" altLang="zh-CN" smtClean="0">
                <a:sym typeface="Symbol" pitchFamily="18" charset="2"/>
              </a:rPr>
              <a:t></a:t>
            </a:r>
            <a:r>
              <a:rPr lang="en-US" altLang="zh-CN" i="1" smtClean="0"/>
              <a:t>C</a:t>
            </a:r>
            <a:r>
              <a:rPr lang="en-US" altLang="zh-CN" smtClean="0"/>
              <a:t>(</a:t>
            </a:r>
            <a:r>
              <a:rPr lang="en-US" altLang="zh-CN" i="1" smtClean="0"/>
              <a:t>f</a:t>
            </a:r>
            <a:r>
              <a:rPr lang="en-US" altLang="zh-CN" smtClean="0"/>
              <a:t>)</a:t>
            </a:r>
            <a:r>
              <a:rPr lang="en-US" altLang="zh-CN" smtClean="0">
                <a:sym typeface="Symbol" pitchFamily="18" charset="2"/>
              </a:rPr>
              <a:t></a:t>
            </a:r>
            <a:r>
              <a:rPr lang="en-US" altLang="zh-CN" smtClean="0"/>
              <a:t> </a:t>
            </a:r>
            <a:r>
              <a:rPr lang="en-US" altLang="zh-CN" i="1" smtClean="0"/>
              <a:t>G</a:t>
            </a:r>
            <a:r>
              <a:rPr lang="en-US" altLang="zh-CN" i="1" baseline="-25000" smtClean="0"/>
              <a:t>T</a:t>
            </a:r>
            <a:r>
              <a:rPr lang="en-US" altLang="zh-CN" i="1" smtClean="0"/>
              <a:t>*</a:t>
            </a:r>
            <a:r>
              <a:rPr lang="en-US" altLang="zh-CN" smtClean="0"/>
              <a:t>(</a:t>
            </a:r>
            <a:r>
              <a:rPr lang="en-US" altLang="zh-CN" i="1" smtClean="0"/>
              <a:t>f</a:t>
            </a:r>
            <a:r>
              <a:rPr lang="en-US" altLang="zh-CN" smtClean="0"/>
              <a:t>)</a:t>
            </a:r>
            <a:r>
              <a:rPr lang="en-US" altLang="zh-CN" smtClean="0">
                <a:sym typeface="Symbol" pitchFamily="18" charset="2"/>
              </a:rPr>
              <a:t></a:t>
            </a:r>
            <a:r>
              <a:rPr lang="en-US" altLang="zh-CN" i="1" smtClean="0"/>
              <a:t>C*</a:t>
            </a:r>
            <a:r>
              <a:rPr lang="en-US" altLang="zh-CN" smtClean="0"/>
              <a:t>(</a:t>
            </a:r>
            <a:r>
              <a:rPr lang="en-US" altLang="zh-CN" i="1" smtClean="0"/>
              <a:t>f</a:t>
            </a:r>
            <a:r>
              <a:rPr lang="en-US" altLang="zh-CN" smtClean="0"/>
              <a:t>) 			=|</a:t>
            </a:r>
            <a:r>
              <a:rPr lang="en-US" altLang="zh-CN" i="1" smtClean="0"/>
              <a:t>G</a:t>
            </a:r>
            <a:r>
              <a:rPr lang="en-US" altLang="zh-CN" i="1" baseline="-25000" smtClean="0"/>
              <a:t>T</a:t>
            </a:r>
            <a:r>
              <a:rPr lang="en-US" altLang="zh-CN" smtClean="0"/>
              <a:t>(</a:t>
            </a:r>
            <a:r>
              <a:rPr lang="en-US" altLang="zh-CN" i="1" smtClean="0"/>
              <a:t>f</a:t>
            </a:r>
            <a:r>
              <a:rPr lang="en-US" altLang="zh-CN" smtClean="0"/>
              <a:t>)|</a:t>
            </a:r>
            <a:r>
              <a:rPr lang="en-US" altLang="zh-CN" baseline="30000" smtClean="0"/>
              <a:t>2</a:t>
            </a:r>
            <a:r>
              <a:rPr lang="en-US" altLang="zh-CN" smtClean="0"/>
              <a:t>|</a:t>
            </a:r>
            <a:r>
              <a:rPr lang="en-US" altLang="zh-CN" i="1" smtClean="0"/>
              <a:t>C</a:t>
            </a:r>
            <a:r>
              <a:rPr lang="en-US" altLang="zh-CN" smtClean="0"/>
              <a:t>(</a:t>
            </a:r>
            <a:r>
              <a:rPr lang="en-US" altLang="zh-CN" i="1" smtClean="0"/>
              <a:t>f</a:t>
            </a:r>
            <a:r>
              <a:rPr lang="en-US" altLang="zh-CN" smtClean="0"/>
              <a:t>)|</a:t>
            </a:r>
            <a:r>
              <a:rPr lang="en-US" altLang="zh-CN" baseline="30000" smtClean="0"/>
              <a:t>2</a:t>
            </a:r>
            <a:r>
              <a:rPr lang="en-US" altLang="zh-CN" smtClean="0"/>
              <a:t> 	</a:t>
            </a:r>
          </a:p>
          <a:p>
            <a:pPr lvl="3" eaLnBrk="1" hangingPunct="1">
              <a:lnSpc>
                <a:spcPct val="120000"/>
              </a:lnSpc>
              <a:buFont typeface="Wingdings" pitchFamily="2" charset="2"/>
              <a:buNone/>
            </a:pPr>
            <a:r>
              <a:rPr lang="en-US" altLang="zh-CN" smtClean="0"/>
              <a:t>	</a:t>
            </a:r>
            <a:r>
              <a:rPr lang="zh-CN" altLang="en-US" smtClean="0"/>
              <a:t>此总传输特性</a:t>
            </a:r>
            <a:r>
              <a:rPr lang="en-US" altLang="zh-CN" i="1" smtClean="0"/>
              <a:t>H</a:t>
            </a:r>
            <a:r>
              <a:rPr lang="en-US" altLang="zh-CN" smtClean="0"/>
              <a:t>(</a:t>
            </a:r>
            <a:r>
              <a:rPr lang="en-US" altLang="zh-CN" i="1" smtClean="0"/>
              <a:t>f</a:t>
            </a:r>
            <a:r>
              <a:rPr lang="en-US" altLang="zh-CN" smtClean="0"/>
              <a:t>)</a:t>
            </a:r>
            <a:r>
              <a:rPr lang="zh-CN" altLang="en-US" smtClean="0"/>
              <a:t>能使其对于高斯白噪声的信噪比最小，但是还没有满足消除码间串扰的条件。为了消除码间串扰，由第</a:t>
            </a:r>
            <a:r>
              <a:rPr lang="en-US" altLang="zh-CN" smtClean="0"/>
              <a:t>6</a:t>
            </a:r>
            <a:r>
              <a:rPr lang="zh-CN" altLang="en-US" smtClean="0"/>
              <a:t>章的讨论得知，</a:t>
            </a:r>
            <a:r>
              <a:rPr lang="en-US" altLang="zh-CN" i="1" smtClean="0"/>
              <a:t>H</a:t>
            </a:r>
            <a:r>
              <a:rPr lang="en-US" altLang="zh-CN" smtClean="0"/>
              <a:t>(</a:t>
            </a:r>
            <a:r>
              <a:rPr lang="en-US" altLang="zh-CN" i="1" smtClean="0"/>
              <a:t>f</a:t>
            </a:r>
            <a:r>
              <a:rPr lang="en-US" altLang="zh-CN" smtClean="0"/>
              <a:t>)</a:t>
            </a:r>
            <a:r>
              <a:rPr lang="zh-CN" altLang="en-US" smtClean="0"/>
              <a:t>必须满足：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8547">
                                            <p:txEl>
                                              <p:pRg st="1" end="1"/>
                                            </p:txEl>
                                          </p:spTgt>
                                        </p:tgtEl>
                                        <p:attrNameLst>
                                          <p:attrName>style.visibility</p:attrName>
                                        </p:attrNameLst>
                                      </p:cBhvr>
                                      <p:to>
                                        <p:strVal val="visible"/>
                                      </p:to>
                                    </p:set>
                                    <p:animEffect transition="in" filter="wipe(up)">
                                      <p:cBhvr>
                                        <p:cTn id="7" dur="500"/>
                                        <p:tgtEl>
                                          <p:spTgt spid="1085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8547">
                                            <p:txEl>
                                              <p:pRg st="2" end="2"/>
                                            </p:txEl>
                                          </p:spTgt>
                                        </p:tgtEl>
                                        <p:attrNameLst>
                                          <p:attrName>style.visibility</p:attrName>
                                        </p:attrNameLst>
                                      </p:cBhvr>
                                      <p:to>
                                        <p:strVal val="visible"/>
                                      </p:to>
                                    </p:set>
                                    <p:animEffect transition="in" filter="wipe(up)">
                                      <p:cBhvr>
                                        <p:cTn id="12" dur="500"/>
                                        <p:tgtEl>
                                          <p:spTgt spid="108547">
                                            <p:txEl>
                                              <p:pRg st="2" end="2"/>
                                            </p:txEl>
                                          </p:spTgt>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108547">
                                            <p:txEl>
                                              <p:pRg st="3" end="3"/>
                                            </p:txEl>
                                          </p:spTgt>
                                        </p:tgtEl>
                                        <p:attrNameLst>
                                          <p:attrName>style.visibility</p:attrName>
                                        </p:attrNameLst>
                                      </p:cBhvr>
                                      <p:to>
                                        <p:strVal val="visible"/>
                                      </p:to>
                                    </p:set>
                                    <p:animEffect transition="in" filter="wipe(up)">
                                      <p:cBhvr>
                                        <p:cTn id="16" dur="500"/>
                                        <p:tgtEl>
                                          <p:spTgt spid="10854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547">
                                            <p:txEl>
                                              <p:pRg st="4" end="4"/>
                                            </p:txEl>
                                          </p:spTgt>
                                        </p:tgtEl>
                                        <p:attrNameLst>
                                          <p:attrName>style.visibility</p:attrName>
                                        </p:attrNameLst>
                                      </p:cBhvr>
                                      <p:to>
                                        <p:strVal val="visible"/>
                                      </p:to>
                                    </p:set>
                                    <p:animEffect transition="in" filter="wipe(up)">
                                      <p:cBhvr>
                                        <p:cTn id="21" dur="500"/>
                                        <p:tgtEl>
                                          <p:spTgt spid="108547">
                                            <p:txEl>
                                              <p:pRg st="4" end="4"/>
                                            </p:txEl>
                                          </p:spTgt>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108547">
                                            <p:txEl>
                                              <p:pRg st="5" end="5"/>
                                            </p:txEl>
                                          </p:spTgt>
                                        </p:tgtEl>
                                        <p:attrNameLst>
                                          <p:attrName>style.visibility</p:attrName>
                                        </p:attrNameLst>
                                      </p:cBhvr>
                                      <p:to>
                                        <p:strVal val="visible"/>
                                      </p:to>
                                    </p:set>
                                    <p:animEffect transition="in" filter="wipe(up)">
                                      <p:cBhvr>
                                        <p:cTn id="25" dur="500"/>
                                        <p:tgtEl>
                                          <p:spTgt spid="108547">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108547">
                                            <p:txEl>
                                              <p:pRg st="6" end="6"/>
                                            </p:txEl>
                                          </p:spTgt>
                                        </p:tgtEl>
                                        <p:attrNameLst>
                                          <p:attrName>style.visibility</p:attrName>
                                        </p:attrNameLst>
                                      </p:cBhvr>
                                      <p:to>
                                        <p:strVal val="visible"/>
                                      </p:to>
                                    </p:set>
                                    <p:animEffect transition="in" filter="wipe(up)">
                                      <p:cBhvr>
                                        <p:cTn id="30" dur="500"/>
                                        <p:tgtEl>
                                          <p:spTgt spid="1085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F21F6D00-56CD-4CC3-BF26-04ED7C6ACA66}" type="slidenum">
              <a:rPr lang="en-US" altLang="zh-CN" sz="1400" b="0" smtClean="0">
                <a:latin typeface="Tahoma" pitchFamily="34" charset="0"/>
                <a:ea typeface="宋体" charset="-122"/>
              </a:rPr>
              <a:pPr eaLnBrk="1" hangingPunct="1">
                <a:spcBef>
                  <a:spcPct val="0"/>
                </a:spcBef>
                <a:buClrTx/>
                <a:buSzTx/>
                <a:buFontTx/>
                <a:buNone/>
              </a:pPr>
              <a:t>84</a:t>
            </a:fld>
            <a:endParaRPr lang="en-US" altLang="zh-CN" sz="1400" b="0" smtClean="0">
              <a:latin typeface="Tahoma" pitchFamily="34" charset="0"/>
              <a:ea typeface="宋体" charset="-122"/>
            </a:endParaRPr>
          </a:p>
        </p:txBody>
      </p:sp>
      <p:sp>
        <p:nvSpPr>
          <p:cNvPr id="109571"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en-US" altLang="zh-CN" smtClean="0"/>
              <a:t>	</a:t>
            </a:r>
          </a:p>
          <a:p>
            <a:pPr lvl="3" eaLnBrk="1" hangingPunct="1">
              <a:buFont typeface="Wingdings" pitchFamily="2" charset="2"/>
              <a:buNone/>
            </a:pPr>
            <a:endParaRPr lang="en-US" altLang="zh-CN" smtClean="0"/>
          </a:p>
          <a:p>
            <a:pPr lvl="3" eaLnBrk="1" hangingPunct="1">
              <a:buFont typeface="Wingdings" pitchFamily="2" charset="2"/>
              <a:buNone/>
            </a:pPr>
            <a:r>
              <a:rPr lang="en-US" altLang="zh-CN" smtClean="0"/>
              <a:t>	</a:t>
            </a:r>
          </a:p>
          <a:p>
            <a:pPr lvl="3" eaLnBrk="1" hangingPunct="1">
              <a:buFont typeface="Wingdings" pitchFamily="2" charset="2"/>
              <a:buNone/>
            </a:pPr>
            <a:r>
              <a:rPr lang="en-US" altLang="zh-CN" smtClean="0"/>
              <a:t>	</a:t>
            </a:r>
            <a:r>
              <a:rPr lang="zh-CN" altLang="en-US" smtClean="0"/>
              <a:t>为此，可以</a:t>
            </a:r>
            <a:r>
              <a:rPr lang="zh-CN" altLang="en-US" smtClean="0">
                <a:solidFill>
                  <a:srgbClr val="0000FF"/>
                </a:solidFill>
              </a:rPr>
              <a:t>在接收端增加一个横向均衡滤波器</a:t>
            </a:r>
            <a:r>
              <a:rPr lang="en-US" altLang="zh-CN" i="1" smtClean="0">
                <a:solidFill>
                  <a:srgbClr val="0000FF"/>
                </a:solidFill>
              </a:rPr>
              <a:t>T</a:t>
            </a:r>
            <a:r>
              <a:rPr lang="en-US" altLang="zh-CN" smtClean="0">
                <a:solidFill>
                  <a:srgbClr val="0000FF"/>
                </a:solidFill>
              </a:rPr>
              <a:t>(</a:t>
            </a:r>
            <a:r>
              <a:rPr lang="en-US" altLang="zh-CN" i="1" smtClean="0">
                <a:solidFill>
                  <a:srgbClr val="0000FF"/>
                </a:solidFill>
              </a:rPr>
              <a:t>f</a:t>
            </a:r>
            <a:r>
              <a:rPr lang="en-US" altLang="zh-CN" smtClean="0">
                <a:solidFill>
                  <a:srgbClr val="0000FF"/>
                </a:solidFill>
              </a:rPr>
              <a:t>)</a:t>
            </a:r>
            <a:r>
              <a:rPr lang="zh-CN" altLang="en-US" smtClean="0"/>
              <a:t>，使系统总传输特性满足上式要求。故从上两式可以写出对</a:t>
            </a:r>
            <a:r>
              <a:rPr lang="en-US" altLang="zh-CN" i="1" smtClean="0"/>
              <a:t>T</a:t>
            </a:r>
            <a:r>
              <a:rPr lang="en-US" altLang="zh-CN" smtClean="0"/>
              <a:t>(</a:t>
            </a:r>
            <a:r>
              <a:rPr lang="en-US" altLang="zh-CN" i="1" smtClean="0"/>
              <a:t>f</a:t>
            </a:r>
            <a:r>
              <a:rPr lang="en-US" altLang="zh-CN" smtClean="0"/>
              <a:t>)</a:t>
            </a:r>
            <a:r>
              <a:rPr lang="zh-CN" altLang="en-US" smtClean="0"/>
              <a:t>的要求</a:t>
            </a:r>
            <a:r>
              <a:rPr lang="en-US" altLang="zh-CN" smtClean="0"/>
              <a:t>:</a:t>
            </a:r>
          </a:p>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r>
              <a:rPr lang="en-US" altLang="zh-CN" smtClean="0"/>
              <a:t>	</a:t>
            </a:r>
            <a:r>
              <a:rPr lang="zh-CN" altLang="en-US" smtClean="0"/>
              <a:t>式中</a:t>
            </a: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r>
              <a:rPr lang="en-US" altLang="zh-CN" smtClean="0"/>
              <a:t>	</a:t>
            </a:r>
            <a:r>
              <a:rPr lang="zh-CN" altLang="en-US" smtClean="0"/>
              <a:t>从上述分析得知，</a:t>
            </a:r>
            <a:r>
              <a:rPr lang="zh-CN" altLang="en-US" smtClean="0">
                <a:solidFill>
                  <a:srgbClr val="0000FF"/>
                </a:solidFill>
              </a:rPr>
              <a:t>在非理想信道条件下，最佳接收滤波器的传输特性应该是传输特性为</a:t>
            </a:r>
            <a:r>
              <a:rPr lang="en-US" altLang="zh-CN" i="1" smtClean="0">
                <a:solidFill>
                  <a:srgbClr val="0000FF"/>
                </a:solidFill>
              </a:rPr>
              <a:t>G</a:t>
            </a:r>
            <a:r>
              <a:rPr lang="en-US" altLang="zh-CN" baseline="-25000" smtClean="0">
                <a:solidFill>
                  <a:srgbClr val="0000FF"/>
                </a:solidFill>
              </a:rPr>
              <a:t>R</a:t>
            </a:r>
            <a:r>
              <a:rPr lang="en-US" altLang="zh-CN" smtClean="0">
                <a:solidFill>
                  <a:srgbClr val="0000FF"/>
                </a:solidFill>
                <a:sym typeface="Symbol" pitchFamily="18" charset="2"/>
              </a:rPr>
              <a:t></a:t>
            </a:r>
            <a:r>
              <a:rPr lang="en-US" altLang="zh-CN" smtClean="0">
                <a:solidFill>
                  <a:srgbClr val="0000FF"/>
                </a:solidFill>
              </a:rPr>
              <a:t>(</a:t>
            </a:r>
            <a:r>
              <a:rPr lang="en-US" altLang="zh-CN" i="1" smtClean="0">
                <a:solidFill>
                  <a:srgbClr val="0000FF"/>
                </a:solidFill>
              </a:rPr>
              <a:t>f</a:t>
            </a:r>
            <a:r>
              <a:rPr lang="en-US" altLang="zh-CN" smtClean="0">
                <a:solidFill>
                  <a:srgbClr val="0000FF"/>
                </a:solidFill>
              </a:rPr>
              <a:t>)</a:t>
            </a:r>
            <a:r>
              <a:rPr lang="zh-CN" altLang="en-US" smtClean="0">
                <a:solidFill>
                  <a:srgbClr val="0000FF"/>
                </a:solidFill>
              </a:rPr>
              <a:t>的匹配滤波器和传输特性为</a:t>
            </a:r>
            <a:r>
              <a:rPr lang="en-US" altLang="zh-CN" i="1" smtClean="0">
                <a:solidFill>
                  <a:srgbClr val="0000FF"/>
                </a:solidFill>
              </a:rPr>
              <a:t>T</a:t>
            </a:r>
            <a:r>
              <a:rPr lang="en-US" altLang="zh-CN" smtClean="0">
                <a:solidFill>
                  <a:srgbClr val="0000FF"/>
                </a:solidFill>
              </a:rPr>
              <a:t>(</a:t>
            </a:r>
            <a:r>
              <a:rPr lang="en-US" altLang="zh-CN" i="1" smtClean="0">
                <a:solidFill>
                  <a:srgbClr val="0000FF"/>
                </a:solidFill>
              </a:rPr>
              <a:t>f</a:t>
            </a:r>
            <a:r>
              <a:rPr lang="en-US" altLang="zh-CN" smtClean="0">
                <a:solidFill>
                  <a:srgbClr val="0000FF"/>
                </a:solidFill>
              </a:rPr>
              <a:t>)</a:t>
            </a:r>
            <a:r>
              <a:rPr lang="zh-CN" altLang="en-US" smtClean="0">
                <a:solidFill>
                  <a:srgbClr val="0000FF"/>
                </a:solidFill>
              </a:rPr>
              <a:t>的均衡滤波器级连</a:t>
            </a:r>
            <a:r>
              <a:rPr lang="zh-CN" altLang="en-US" smtClean="0"/>
              <a:t>。</a:t>
            </a:r>
          </a:p>
        </p:txBody>
      </p:sp>
      <p:sp>
        <p:nvSpPr>
          <p:cNvPr id="9114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91142" name="Object 4"/>
          <p:cNvGraphicFramePr>
            <a:graphicFrameLocks noChangeAspect="1"/>
          </p:cNvGraphicFramePr>
          <p:nvPr/>
        </p:nvGraphicFramePr>
        <p:xfrm>
          <a:off x="2862263" y="1493838"/>
          <a:ext cx="3421062" cy="796925"/>
        </p:xfrm>
        <a:graphic>
          <a:graphicData uri="http://schemas.openxmlformats.org/presentationml/2006/ole">
            <mc:AlternateContent xmlns:mc="http://schemas.openxmlformats.org/markup-compatibility/2006">
              <mc:Choice xmlns:v="urn:schemas-microsoft-com:vml" Requires="v">
                <p:oleObj spid="_x0000_s91237" name="公式" r:id="rId3" imgW="2082800" imgH="482600" progId="Equation.3">
                  <p:embed/>
                </p:oleObj>
              </mc:Choice>
              <mc:Fallback>
                <p:oleObj name="公式" r:id="rId3" imgW="2082800" imgH="482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493838"/>
                        <a:ext cx="342106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43" name="Rectangle 7"/>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9574" name="Object 6"/>
          <p:cNvGraphicFramePr>
            <a:graphicFrameLocks noChangeAspect="1"/>
          </p:cNvGraphicFramePr>
          <p:nvPr/>
        </p:nvGraphicFramePr>
        <p:xfrm>
          <a:off x="2592388" y="3338513"/>
          <a:ext cx="4229100" cy="923925"/>
        </p:xfrm>
        <a:graphic>
          <a:graphicData uri="http://schemas.openxmlformats.org/presentationml/2006/ole">
            <mc:AlternateContent xmlns:mc="http://schemas.openxmlformats.org/markup-compatibility/2006">
              <mc:Choice xmlns:v="urn:schemas-microsoft-com:vml" Requires="v">
                <p:oleObj spid="_x0000_s91238" name="公式" r:id="rId5" imgW="2743200" imgH="596900" progId="Equation.3">
                  <p:embed/>
                </p:oleObj>
              </mc:Choice>
              <mc:Fallback>
                <p:oleObj name="公式" r:id="rId5" imgW="2743200" imgH="5969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388" y="3338513"/>
                        <a:ext cx="4229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45" name="Rectangle 9"/>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9576" name="Object 8"/>
          <p:cNvGraphicFramePr>
            <a:graphicFrameLocks noChangeAspect="1"/>
          </p:cNvGraphicFramePr>
          <p:nvPr/>
        </p:nvGraphicFramePr>
        <p:xfrm>
          <a:off x="2636838" y="4305300"/>
          <a:ext cx="2790825" cy="963613"/>
        </p:xfrm>
        <a:graphic>
          <a:graphicData uri="http://schemas.openxmlformats.org/presentationml/2006/ole">
            <mc:AlternateContent xmlns:mc="http://schemas.openxmlformats.org/markup-compatibility/2006">
              <mc:Choice xmlns:v="urn:schemas-microsoft-com:vml" Requires="v">
                <p:oleObj spid="_x0000_s91239" name="公式" r:id="rId7" imgW="1409088" imgH="482391" progId="Equation.3">
                  <p:embed/>
                </p:oleObj>
              </mc:Choice>
              <mc:Fallback>
                <p:oleObj name="公式" r:id="rId7" imgW="1409088" imgH="482391"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6838" y="4305300"/>
                        <a:ext cx="279082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47" name="Rectangle 11"/>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9578" name="Object 10"/>
          <p:cNvGraphicFramePr>
            <a:graphicFrameLocks noChangeAspect="1"/>
          </p:cNvGraphicFramePr>
          <p:nvPr/>
        </p:nvGraphicFramePr>
        <p:xfrm>
          <a:off x="5697538" y="4284663"/>
          <a:ext cx="2249487" cy="989012"/>
        </p:xfrm>
        <a:graphic>
          <a:graphicData uri="http://schemas.openxmlformats.org/presentationml/2006/ole">
            <mc:AlternateContent xmlns:mc="http://schemas.openxmlformats.org/markup-compatibility/2006">
              <mc:Choice xmlns:v="urn:schemas-microsoft-com:vml" Requires="v">
                <p:oleObj spid="_x0000_s91240" name="公式" r:id="rId9" imgW="1104900" imgH="482600" progId="Equation.3">
                  <p:embed/>
                </p:oleObj>
              </mc:Choice>
              <mc:Fallback>
                <p:oleObj name="公式" r:id="rId9" imgW="1104900" imgH="4826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97538" y="4284663"/>
                        <a:ext cx="2249487"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9571">
                                            <p:txEl>
                                              <p:pRg st="3" end="3"/>
                                            </p:txEl>
                                          </p:spTgt>
                                        </p:tgtEl>
                                        <p:attrNameLst>
                                          <p:attrName>style.visibility</p:attrName>
                                        </p:attrNameLst>
                                      </p:cBhvr>
                                      <p:to>
                                        <p:strVal val="visible"/>
                                      </p:to>
                                    </p:set>
                                    <p:animEffect transition="in" filter="wipe(up)">
                                      <p:cBhvr>
                                        <p:cTn id="7" dur="500"/>
                                        <p:tgtEl>
                                          <p:spTgt spid="109571">
                                            <p:txEl>
                                              <p:pRg st="3" end="3"/>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09574"/>
                                        </p:tgtEl>
                                        <p:attrNameLst>
                                          <p:attrName>style.visibility</p:attrName>
                                        </p:attrNameLst>
                                      </p:cBhvr>
                                      <p:to>
                                        <p:strVal val="visible"/>
                                      </p:to>
                                    </p:set>
                                    <p:animEffect transition="in" filter="wipe(up)">
                                      <p:cBhvr>
                                        <p:cTn id="11" dur="500"/>
                                        <p:tgtEl>
                                          <p:spTgt spid="109574"/>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9571">
                                            <p:txEl>
                                              <p:pRg st="6" end="6"/>
                                            </p:txEl>
                                          </p:spTgt>
                                        </p:tgtEl>
                                        <p:attrNameLst>
                                          <p:attrName>style.visibility</p:attrName>
                                        </p:attrNameLst>
                                      </p:cBhvr>
                                      <p:to>
                                        <p:strVal val="visible"/>
                                      </p:to>
                                    </p:set>
                                    <p:animEffect transition="in" filter="wipe(up)">
                                      <p:cBhvr>
                                        <p:cTn id="15" dur="500"/>
                                        <p:tgtEl>
                                          <p:spTgt spid="109571">
                                            <p:txEl>
                                              <p:pRg st="6" end="6"/>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9571">
                                            <p:txEl>
                                              <p:pRg st="9" end="9"/>
                                            </p:txEl>
                                          </p:spTgt>
                                        </p:tgtEl>
                                        <p:attrNameLst>
                                          <p:attrName>style.visibility</p:attrName>
                                        </p:attrNameLst>
                                      </p:cBhvr>
                                      <p:to>
                                        <p:strVal val="visible"/>
                                      </p:to>
                                    </p:set>
                                    <p:animEffect transition="in" filter="wipe(up)">
                                      <p:cBhvr>
                                        <p:cTn id="19" dur="500"/>
                                        <p:tgtEl>
                                          <p:spTgt spid="109571">
                                            <p:txEl>
                                              <p:pRg st="9" end="9"/>
                                            </p:txEl>
                                          </p:spTgt>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109576"/>
                                        </p:tgtEl>
                                        <p:attrNameLst>
                                          <p:attrName>style.visibility</p:attrName>
                                        </p:attrNameLst>
                                      </p:cBhvr>
                                      <p:to>
                                        <p:strVal val="visible"/>
                                      </p:to>
                                    </p:set>
                                    <p:animEffect transition="in" filter="wipe(up)">
                                      <p:cBhvr>
                                        <p:cTn id="23" dur="500"/>
                                        <p:tgtEl>
                                          <p:spTgt spid="109576"/>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109578"/>
                                        </p:tgtEl>
                                        <p:attrNameLst>
                                          <p:attrName>style.visibility</p:attrName>
                                        </p:attrNameLst>
                                      </p:cBhvr>
                                      <p:to>
                                        <p:strVal val="visible"/>
                                      </p:to>
                                    </p:set>
                                    <p:animEffect transition="in" filter="wipe(up)">
                                      <p:cBhvr>
                                        <p:cTn id="27" dur="500"/>
                                        <p:tgtEl>
                                          <p:spTgt spid="109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65ED7069-C1DD-4590-954A-50A6B0452446}" type="slidenum">
              <a:rPr lang="en-US" altLang="zh-CN" sz="1400" b="0" smtClean="0">
                <a:latin typeface="Tahoma" pitchFamily="34" charset="0"/>
                <a:ea typeface="宋体" charset="-122"/>
              </a:rPr>
              <a:pPr eaLnBrk="1" hangingPunct="1">
                <a:spcBef>
                  <a:spcPct val="0"/>
                </a:spcBef>
                <a:buClrTx/>
                <a:buSzTx/>
                <a:buFontTx/>
                <a:buNone/>
              </a:pPr>
              <a:t>85</a:t>
            </a:fld>
            <a:endParaRPr lang="en-US" altLang="zh-CN" sz="1400" b="0" smtClean="0">
              <a:latin typeface="Tahoma" pitchFamily="34" charset="0"/>
              <a:ea typeface="宋体" charset="-122"/>
            </a:endParaRPr>
          </a:p>
        </p:txBody>
      </p:sp>
      <p:sp>
        <p:nvSpPr>
          <p:cNvPr id="92164" name="Rectangle 3"/>
          <p:cNvSpPr>
            <a:spLocks noGrp="1" noChangeArrowheads="1"/>
          </p:cNvSpPr>
          <p:nvPr>
            <p:ph type="body" idx="1"/>
          </p:nvPr>
        </p:nvSpPr>
        <p:spPr>
          <a:xfrm>
            <a:off x="0" y="1179513"/>
            <a:ext cx="9144000" cy="5678487"/>
          </a:xfrm>
        </p:spPr>
        <p:txBody>
          <a:bodyPr/>
          <a:lstStyle/>
          <a:p>
            <a:pPr lvl="2" eaLnBrk="1" hangingPunct="1"/>
            <a:r>
              <a:rPr lang="zh-CN" altLang="en-US" smtClean="0"/>
              <a:t>非理想信道的最佳基带传输系统方框图</a:t>
            </a:r>
          </a:p>
          <a:p>
            <a:pPr lvl="2" eaLnBrk="1" hangingPunct="1"/>
            <a:endParaRPr lang="zh-CN" altLang="en-US" smtClean="0"/>
          </a:p>
          <a:p>
            <a:pPr lvl="2" eaLnBrk="1" hangingPunct="1"/>
            <a:endParaRPr lang="zh-CN" altLang="en-US" smtClean="0"/>
          </a:p>
          <a:p>
            <a:pPr lvl="2" eaLnBrk="1" hangingPunct="1"/>
            <a:endParaRPr lang="zh-CN" altLang="en-US" smtClean="0"/>
          </a:p>
          <a:p>
            <a:pPr lvl="2" eaLnBrk="1" hangingPunct="1"/>
            <a:endParaRPr lang="zh-CN" altLang="en-US" sz="2200" smtClean="0"/>
          </a:p>
          <a:p>
            <a:pPr lvl="2" eaLnBrk="1" hangingPunct="1"/>
            <a:r>
              <a:rPr lang="zh-CN" altLang="en-US" sz="2200" smtClean="0"/>
              <a:t>最后需要说明的是，上面的讨论是假定发送滤波器和信道特性已给定，由设计接收滤波器使系统达到最佳化。在理论上，自然也可以假定接收滤波器和信道特性已给定，设计发送滤波器使系统达到最佳；或者只给定信道特性，联合设计发送和接收滤波器两者使系统达到最佳。但是，分析结果表明，这样做的效果和仅使接收滤波器最佳化的结果差别不大。在工程设计时，还是以设计最佳接收滤波器的方法较为实用。</a:t>
            </a:r>
          </a:p>
        </p:txBody>
      </p:sp>
      <p:grpSp>
        <p:nvGrpSpPr>
          <p:cNvPr id="92165" name="Group 26"/>
          <p:cNvGrpSpPr>
            <a:grpSpLocks/>
          </p:cNvGrpSpPr>
          <p:nvPr/>
        </p:nvGrpSpPr>
        <p:grpSpPr bwMode="auto">
          <a:xfrm>
            <a:off x="296863" y="1673225"/>
            <a:ext cx="8550275" cy="1935163"/>
            <a:chOff x="329" y="1706"/>
            <a:chExt cx="5102" cy="1215"/>
          </a:xfrm>
        </p:grpSpPr>
        <p:sp>
          <p:nvSpPr>
            <p:cNvPr id="92166" name="AutoShape 5"/>
            <p:cNvSpPr>
              <a:spLocks noChangeAspect="1" noChangeArrowheads="1"/>
            </p:cNvSpPr>
            <p:nvPr/>
          </p:nvSpPr>
          <p:spPr bwMode="auto">
            <a:xfrm>
              <a:off x="329" y="1706"/>
              <a:ext cx="5102" cy="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nvGrpSpPr>
            <p:cNvPr id="92167" name="Group 6"/>
            <p:cNvGrpSpPr>
              <a:grpSpLocks/>
            </p:cNvGrpSpPr>
            <p:nvPr/>
          </p:nvGrpSpPr>
          <p:grpSpPr bwMode="auto">
            <a:xfrm>
              <a:off x="882" y="1907"/>
              <a:ext cx="866" cy="295"/>
              <a:chOff x="3135" y="7111"/>
              <a:chExt cx="1222" cy="416"/>
            </a:xfrm>
          </p:grpSpPr>
          <p:sp>
            <p:nvSpPr>
              <p:cNvPr id="92184" name="Text Box 7"/>
              <p:cNvSpPr txBox="1">
                <a:spLocks noChangeArrowheads="1"/>
              </p:cNvSpPr>
              <p:nvPr/>
            </p:nvSpPr>
            <p:spPr bwMode="auto">
              <a:xfrm>
                <a:off x="3135" y="7111"/>
                <a:ext cx="780" cy="416"/>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2000" b="0" i="1">
                    <a:ea typeface="宋体" charset="-122"/>
                  </a:rPr>
                  <a:t>G</a:t>
                </a:r>
                <a:r>
                  <a:rPr lang="en-US" altLang="zh-CN" sz="2000" b="0" baseline="-25000">
                    <a:ea typeface="宋体" charset="-122"/>
                  </a:rPr>
                  <a:t>T</a:t>
                </a:r>
                <a:r>
                  <a:rPr lang="en-US" altLang="zh-CN" sz="2000" b="0">
                    <a:ea typeface="宋体" charset="-122"/>
                  </a:rPr>
                  <a:t>(</a:t>
                </a:r>
                <a:r>
                  <a:rPr lang="en-US" altLang="zh-CN" sz="2000" i="1">
                    <a:ea typeface="宋体" charset="-122"/>
                  </a:rPr>
                  <a:t>f</a:t>
                </a:r>
                <a:r>
                  <a:rPr lang="en-US" altLang="zh-CN" sz="2000" b="0">
                    <a:ea typeface="宋体" charset="-122"/>
                  </a:rPr>
                  <a:t>)</a:t>
                </a:r>
                <a:endParaRPr lang="en-US" altLang="zh-CN" sz="3600" b="0">
                  <a:latin typeface="Tahoma" pitchFamily="34" charset="0"/>
                  <a:ea typeface="宋体" charset="-122"/>
                </a:endParaRPr>
              </a:p>
            </p:txBody>
          </p:sp>
          <p:sp>
            <p:nvSpPr>
              <p:cNvPr id="92185" name="Line 8"/>
              <p:cNvSpPr>
                <a:spLocks noChangeShapeType="1"/>
              </p:cNvSpPr>
              <p:nvPr/>
            </p:nvSpPr>
            <p:spPr bwMode="auto">
              <a:xfrm>
                <a:off x="3915" y="7319"/>
                <a:ext cx="44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92168" name="Group 9"/>
            <p:cNvGrpSpPr>
              <a:grpSpLocks/>
            </p:cNvGrpSpPr>
            <p:nvPr/>
          </p:nvGrpSpPr>
          <p:grpSpPr bwMode="auto">
            <a:xfrm>
              <a:off x="1748" y="1917"/>
              <a:ext cx="866" cy="294"/>
              <a:chOff x="3135" y="7111"/>
              <a:chExt cx="1222" cy="416"/>
            </a:xfrm>
          </p:grpSpPr>
          <p:sp>
            <p:nvSpPr>
              <p:cNvPr id="92182" name="Text Box 10"/>
              <p:cNvSpPr txBox="1">
                <a:spLocks noChangeArrowheads="1"/>
              </p:cNvSpPr>
              <p:nvPr/>
            </p:nvSpPr>
            <p:spPr bwMode="auto">
              <a:xfrm>
                <a:off x="3135" y="7111"/>
                <a:ext cx="780" cy="416"/>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2000" b="0" i="1">
                    <a:ea typeface="宋体" charset="-122"/>
                  </a:rPr>
                  <a:t>C</a:t>
                </a:r>
                <a:r>
                  <a:rPr lang="en-US" altLang="zh-CN" sz="2000" b="0">
                    <a:ea typeface="宋体" charset="-122"/>
                  </a:rPr>
                  <a:t>(</a:t>
                </a:r>
                <a:r>
                  <a:rPr lang="en-US" altLang="zh-CN" sz="2000" i="1">
                    <a:ea typeface="宋体" charset="-122"/>
                  </a:rPr>
                  <a:t>f</a:t>
                </a:r>
                <a:r>
                  <a:rPr lang="en-US" altLang="zh-CN" sz="2000" b="0">
                    <a:ea typeface="宋体" charset="-122"/>
                  </a:rPr>
                  <a:t>)</a:t>
                </a:r>
                <a:endParaRPr lang="en-US" altLang="zh-CN" sz="3600" b="0">
                  <a:latin typeface="Tahoma" pitchFamily="34" charset="0"/>
                  <a:ea typeface="宋体" charset="-122"/>
                </a:endParaRPr>
              </a:p>
            </p:txBody>
          </p:sp>
          <p:sp>
            <p:nvSpPr>
              <p:cNvPr id="92183" name="Line 11"/>
              <p:cNvSpPr>
                <a:spLocks noChangeShapeType="1"/>
              </p:cNvSpPr>
              <p:nvPr/>
            </p:nvSpPr>
            <p:spPr bwMode="auto">
              <a:xfrm>
                <a:off x="3915" y="7319"/>
                <a:ext cx="44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92169" name="AutoShape 12"/>
            <p:cNvSpPr>
              <a:spLocks noChangeArrowheads="1"/>
            </p:cNvSpPr>
            <p:nvPr/>
          </p:nvSpPr>
          <p:spPr bwMode="auto">
            <a:xfrm>
              <a:off x="2614" y="1953"/>
              <a:ext cx="240" cy="231"/>
            </a:xfrm>
            <a:prstGeom prst="flowChartOr">
              <a:avLst/>
            </a:prstGeom>
            <a:solidFill>
              <a:srgbClr val="FFFFFF"/>
            </a:solidFill>
            <a:ln w="9525">
              <a:solidFill>
                <a:srgbClr val="000000"/>
              </a:solidFill>
              <a:round/>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pSp>
          <p:nvGrpSpPr>
            <p:cNvPr id="92170" name="Group 13"/>
            <p:cNvGrpSpPr>
              <a:grpSpLocks/>
            </p:cNvGrpSpPr>
            <p:nvPr/>
          </p:nvGrpSpPr>
          <p:grpSpPr bwMode="auto">
            <a:xfrm>
              <a:off x="2861" y="1917"/>
              <a:ext cx="2314" cy="304"/>
              <a:chOff x="5942" y="7137"/>
              <a:chExt cx="3265" cy="429"/>
            </a:xfrm>
          </p:grpSpPr>
          <p:grpSp>
            <p:nvGrpSpPr>
              <p:cNvPr id="92175" name="Group 14"/>
              <p:cNvGrpSpPr>
                <a:grpSpLocks/>
              </p:cNvGrpSpPr>
              <p:nvPr/>
            </p:nvGrpSpPr>
            <p:grpSpPr bwMode="auto">
              <a:xfrm>
                <a:off x="6334" y="7137"/>
                <a:ext cx="2873" cy="429"/>
                <a:chOff x="5867" y="7124"/>
                <a:chExt cx="2873" cy="429"/>
              </a:xfrm>
            </p:grpSpPr>
            <p:sp>
              <p:nvSpPr>
                <p:cNvPr id="92177" name="Text Box 15"/>
                <p:cNvSpPr txBox="1">
                  <a:spLocks noChangeArrowheads="1"/>
                </p:cNvSpPr>
                <p:nvPr/>
              </p:nvSpPr>
              <p:spPr bwMode="auto">
                <a:xfrm>
                  <a:off x="5867" y="7124"/>
                  <a:ext cx="1230" cy="416"/>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2000" b="0" i="1">
                      <a:ea typeface="宋体" charset="-122"/>
                    </a:rPr>
                    <a:t>G</a:t>
                  </a:r>
                  <a:r>
                    <a:rPr lang="en-US" altLang="zh-CN" sz="2000" b="0" baseline="-25000">
                      <a:ea typeface="宋体" charset="-122"/>
                    </a:rPr>
                    <a:t>T</a:t>
                  </a:r>
                  <a:r>
                    <a:rPr lang="en-US" altLang="zh-CN" sz="2000" b="0">
                      <a:ea typeface="宋体" charset="-122"/>
                    </a:rPr>
                    <a:t>*(</a:t>
                  </a:r>
                  <a:r>
                    <a:rPr lang="en-US" altLang="zh-CN" sz="2000" i="1">
                      <a:ea typeface="宋体" charset="-122"/>
                    </a:rPr>
                    <a:t>f</a:t>
                  </a:r>
                  <a:r>
                    <a:rPr lang="en-US" altLang="zh-CN" sz="2000" b="0">
                      <a:ea typeface="宋体" charset="-122"/>
                    </a:rPr>
                    <a:t>)</a:t>
                  </a:r>
                  <a:r>
                    <a:rPr lang="en-US" altLang="zh-CN" sz="2000" b="0" i="1">
                      <a:ea typeface="宋体" charset="-122"/>
                    </a:rPr>
                    <a:t>C</a:t>
                  </a:r>
                  <a:r>
                    <a:rPr lang="en-US" altLang="zh-CN" sz="2000" b="0">
                      <a:ea typeface="宋体" charset="-122"/>
                    </a:rPr>
                    <a:t>*(</a:t>
                  </a:r>
                  <a:r>
                    <a:rPr lang="en-US" altLang="zh-CN" sz="2000" b="0" i="1">
                      <a:ea typeface="宋体" charset="-122"/>
                    </a:rPr>
                    <a:t>f</a:t>
                  </a:r>
                  <a:r>
                    <a:rPr lang="en-US" altLang="zh-CN" sz="2000" b="0">
                      <a:ea typeface="宋体" charset="-122"/>
                    </a:rPr>
                    <a:t>)</a:t>
                  </a:r>
                  <a:endParaRPr lang="en-US" altLang="zh-CN" sz="3600" b="0">
                    <a:latin typeface="Tahoma" pitchFamily="34" charset="0"/>
                    <a:ea typeface="宋体" charset="-122"/>
                  </a:endParaRPr>
                </a:p>
              </p:txBody>
            </p:sp>
            <p:grpSp>
              <p:nvGrpSpPr>
                <p:cNvPr id="92178" name="Group 16"/>
                <p:cNvGrpSpPr>
                  <a:grpSpLocks/>
                </p:cNvGrpSpPr>
                <p:nvPr/>
              </p:nvGrpSpPr>
              <p:grpSpPr bwMode="auto">
                <a:xfrm>
                  <a:off x="7518" y="7137"/>
                  <a:ext cx="1222" cy="416"/>
                  <a:chOff x="7440" y="7137"/>
                  <a:chExt cx="1222" cy="416"/>
                </a:xfrm>
              </p:grpSpPr>
              <p:sp>
                <p:nvSpPr>
                  <p:cNvPr id="92180" name="Text Box 17"/>
                  <p:cNvSpPr txBox="1">
                    <a:spLocks noChangeArrowheads="1"/>
                  </p:cNvSpPr>
                  <p:nvPr/>
                </p:nvSpPr>
                <p:spPr bwMode="auto">
                  <a:xfrm>
                    <a:off x="7440" y="7137"/>
                    <a:ext cx="780" cy="416"/>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ctr" eaLnBrk="1" hangingPunct="1">
                      <a:spcBef>
                        <a:spcPct val="0"/>
                      </a:spcBef>
                      <a:buClrTx/>
                      <a:buSzTx/>
                      <a:buFontTx/>
                      <a:buNone/>
                    </a:pPr>
                    <a:r>
                      <a:rPr lang="en-US" altLang="zh-CN" sz="2000" b="0" i="1">
                        <a:ea typeface="宋体" charset="-122"/>
                      </a:rPr>
                      <a:t>T</a:t>
                    </a:r>
                    <a:r>
                      <a:rPr lang="en-US" altLang="zh-CN" sz="2000" b="0">
                        <a:ea typeface="宋体" charset="-122"/>
                      </a:rPr>
                      <a:t>(</a:t>
                    </a:r>
                    <a:r>
                      <a:rPr lang="en-US" altLang="zh-CN" sz="2000" i="1">
                        <a:ea typeface="宋体" charset="-122"/>
                      </a:rPr>
                      <a:t>f</a:t>
                    </a:r>
                    <a:r>
                      <a:rPr lang="en-US" altLang="zh-CN" sz="2000" b="0">
                        <a:ea typeface="宋体" charset="-122"/>
                      </a:rPr>
                      <a:t>)</a:t>
                    </a:r>
                    <a:endParaRPr lang="en-US" altLang="zh-CN" sz="3600" b="0">
                      <a:latin typeface="Tahoma" pitchFamily="34" charset="0"/>
                      <a:ea typeface="宋体" charset="-122"/>
                    </a:endParaRPr>
                  </a:p>
                </p:txBody>
              </p:sp>
              <p:sp>
                <p:nvSpPr>
                  <p:cNvPr id="92181" name="Line 18"/>
                  <p:cNvSpPr>
                    <a:spLocks noChangeShapeType="1"/>
                  </p:cNvSpPr>
                  <p:nvPr/>
                </p:nvSpPr>
                <p:spPr bwMode="auto">
                  <a:xfrm>
                    <a:off x="8220" y="7345"/>
                    <a:ext cx="44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92179" name="Line 19"/>
                <p:cNvSpPr>
                  <a:spLocks noChangeShapeType="1"/>
                </p:cNvSpPr>
                <p:nvPr/>
              </p:nvSpPr>
              <p:spPr bwMode="auto">
                <a:xfrm>
                  <a:off x="7102" y="7345"/>
                  <a:ext cx="442"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92176" name="Line 20"/>
              <p:cNvSpPr>
                <a:spLocks noChangeShapeType="1"/>
              </p:cNvSpPr>
              <p:nvPr/>
            </p:nvSpPr>
            <p:spPr bwMode="auto">
              <a:xfrm>
                <a:off x="5942" y="7345"/>
                <a:ext cx="388" cy="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92171" name="Line 21"/>
            <p:cNvSpPr>
              <a:spLocks noChangeShapeType="1"/>
            </p:cNvSpPr>
            <p:nvPr/>
          </p:nvSpPr>
          <p:spPr bwMode="auto">
            <a:xfrm>
              <a:off x="2735" y="2165"/>
              <a:ext cx="0" cy="249"/>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92172" name="Line 22"/>
            <p:cNvSpPr>
              <a:spLocks noChangeShapeType="1"/>
            </p:cNvSpPr>
            <p:nvPr/>
          </p:nvSpPr>
          <p:spPr bwMode="auto">
            <a:xfrm>
              <a:off x="550" y="2055"/>
              <a:ext cx="3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173" name="Text Box 23"/>
            <p:cNvSpPr txBox="1">
              <a:spLocks noChangeArrowheads="1"/>
            </p:cNvSpPr>
            <p:nvPr/>
          </p:nvSpPr>
          <p:spPr bwMode="auto">
            <a:xfrm>
              <a:off x="2964" y="1834"/>
              <a:ext cx="2035" cy="672"/>
            </a:xfrm>
            <a:prstGeom prst="rect">
              <a:avLst/>
            </a:prstGeom>
            <a:noFill/>
            <a:ln w="9525">
              <a:solidFill>
                <a:srgbClr val="00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endParaRPr lang="en-US" altLang="zh-CN" sz="2000" b="0">
                <a:ea typeface="宋体" charset="-122"/>
              </a:endParaRPr>
            </a:p>
            <a:p>
              <a:pPr algn="just" eaLnBrk="1" hangingPunct="1">
                <a:spcBef>
                  <a:spcPct val="0"/>
                </a:spcBef>
                <a:buClrTx/>
                <a:buSzTx/>
                <a:buFontTx/>
                <a:buNone/>
              </a:pPr>
              <a:endParaRPr lang="en-US" altLang="zh-CN" sz="2000" b="0">
                <a:ea typeface="宋体" charset="-122"/>
              </a:endParaRPr>
            </a:p>
            <a:p>
              <a:pPr algn="ctr" eaLnBrk="1" hangingPunct="1">
                <a:spcBef>
                  <a:spcPct val="0"/>
                </a:spcBef>
                <a:buClrTx/>
                <a:buSzTx/>
                <a:buFontTx/>
                <a:buNone/>
              </a:pPr>
              <a:r>
                <a:rPr lang="zh-CN" altLang="en-US" sz="2000" b="0">
                  <a:ea typeface="宋体" charset="-122"/>
                </a:rPr>
                <a:t>最佳接收滤波器</a:t>
              </a:r>
              <a:endParaRPr lang="zh-CN" altLang="en-US" sz="3600" b="0">
                <a:latin typeface="Tahoma" pitchFamily="34" charset="0"/>
                <a:ea typeface="宋体" charset="-122"/>
              </a:endParaRPr>
            </a:p>
          </p:txBody>
        </p:sp>
        <p:sp>
          <p:nvSpPr>
            <p:cNvPr id="92174" name="Text Box 24"/>
            <p:cNvSpPr txBox="1">
              <a:spLocks noChangeArrowheads="1"/>
            </p:cNvSpPr>
            <p:nvPr/>
          </p:nvSpPr>
          <p:spPr bwMode="auto">
            <a:xfrm>
              <a:off x="2568" y="2331"/>
              <a:ext cx="395"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algn="just" eaLnBrk="1" hangingPunct="1">
                <a:spcBef>
                  <a:spcPct val="0"/>
                </a:spcBef>
                <a:buClrTx/>
                <a:buSzTx/>
                <a:buFontTx/>
                <a:buNone/>
              </a:pPr>
              <a:r>
                <a:rPr lang="en-US" altLang="zh-CN" sz="2000" b="0" i="1">
                  <a:ea typeface="宋体" charset="-122"/>
                </a:rPr>
                <a:t>n</a:t>
              </a:r>
              <a:r>
                <a:rPr lang="en-US" altLang="zh-CN" sz="2000" b="0">
                  <a:ea typeface="宋体" charset="-122"/>
                </a:rPr>
                <a:t>(</a:t>
              </a:r>
              <a:r>
                <a:rPr lang="en-US" altLang="zh-CN" sz="2000" b="0" i="1">
                  <a:ea typeface="宋体" charset="-122"/>
                </a:rPr>
                <a:t>t</a:t>
              </a:r>
              <a:r>
                <a:rPr lang="en-US" altLang="zh-CN" sz="2000" b="0">
                  <a:ea typeface="宋体" charset="-122"/>
                </a:rPr>
                <a:t>)</a:t>
              </a:r>
              <a:endParaRPr lang="en-US" altLang="zh-CN" sz="3600" b="0">
                <a:latin typeface="Tahoma" pitchFamily="34" charset="0"/>
                <a:ea typeface="宋体" charset="-122"/>
              </a:endParaRPr>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951C0881-D015-484F-96F6-9A7C80BA6E14}" type="slidenum">
              <a:rPr lang="en-US" altLang="zh-CN" sz="1400" b="0" smtClean="0">
                <a:latin typeface="Tahoma" pitchFamily="34" charset="0"/>
                <a:ea typeface="宋体" charset="-122"/>
              </a:rPr>
              <a:pPr eaLnBrk="1" hangingPunct="1">
                <a:spcBef>
                  <a:spcPct val="0"/>
                </a:spcBef>
                <a:buClrTx/>
                <a:buSzTx/>
                <a:buFontTx/>
                <a:buNone/>
              </a:pPr>
              <a:t>86</a:t>
            </a:fld>
            <a:endParaRPr lang="en-US" altLang="zh-CN" sz="1400" b="0" smtClean="0">
              <a:latin typeface="Tahoma" pitchFamily="34" charset="0"/>
              <a:ea typeface="宋体" charset="-122"/>
            </a:endParaRPr>
          </a:p>
        </p:txBody>
      </p:sp>
      <p:sp>
        <p:nvSpPr>
          <p:cNvPr id="93187" name="Rectangle 2"/>
          <p:cNvSpPr>
            <a:spLocks noGrp="1" noChangeArrowheads="1"/>
          </p:cNvSpPr>
          <p:nvPr>
            <p:ph type="title"/>
          </p:nvPr>
        </p:nvSpPr>
        <p:spPr/>
        <p:txBody>
          <a:bodyPr/>
          <a:lstStyle/>
          <a:p>
            <a:pPr eaLnBrk="1" hangingPunct="1"/>
            <a:r>
              <a:rPr lang="en-US" altLang="zh-CN" sz="4400" dirty="0"/>
              <a:t>10.10 </a:t>
            </a:r>
            <a:r>
              <a:rPr lang="zh-CN" altLang="en-US" sz="4400" dirty="0"/>
              <a:t>小结 </a:t>
            </a:r>
            <a:endParaRPr lang="en-US" altLang="zh-CN" sz="4400" dirty="0"/>
          </a:p>
        </p:txBody>
      </p:sp>
      <p:sp>
        <p:nvSpPr>
          <p:cNvPr id="93188" name="Rectangle 3"/>
          <p:cNvSpPr>
            <a:spLocks noGrp="1" noChangeArrowheads="1"/>
          </p:cNvSpPr>
          <p:nvPr>
            <p:ph type="body" idx="1"/>
          </p:nvPr>
        </p:nvSpPr>
        <p:spPr/>
        <p:txBody>
          <a:bodyPr/>
          <a:lstStyle/>
          <a:p>
            <a:pPr lvl="1" eaLnBrk="1" hangingPunct="1"/>
            <a:r>
              <a:rPr lang="zh-CN" altLang="en-US" dirty="0" smtClean="0"/>
              <a:t>最似然准则：思路、结论</a:t>
            </a:r>
            <a:endParaRPr lang="en-US" altLang="zh-CN" dirty="0" smtClean="0"/>
          </a:p>
          <a:p>
            <a:pPr lvl="1" eaLnBrk="1" hangingPunct="1"/>
            <a:r>
              <a:rPr lang="zh-CN" altLang="en-US" dirty="0" smtClean="0"/>
              <a:t>匹配滤波器：概念、计算</a:t>
            </a:r>
            <a:endParaRPr lang="en-US" altLang="zh-CN" dirty="0" smtClean="0"/>
          </a:p>
          <a:p>
            <a:pPr lvl="1" eaLnBrk="1" hangingPunct="1"/>
            <a:r>
              <a:rPr lang="zh-CN" altLang="en-US" dirty="0" smtClean="0"/>
              <a:t>最佳基带传输系统：概念、设计思路</a:t>
            </a:r>
          </a:p>
        </p:txBody>
      </p:sp>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5075" y="458788"/>
            <a:ext cx="1627188" cy="523875"/>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defPPr>
              <a:defRPr lang="zh-CN"/>
            </a:defPPr>
            <a:lvl1pPr>
              <a:defRPr sz="2800" b="1">
                <a:solidFill>
                  <a:srgbClr val="1C1C1C"/>
                </a:solidFill>
                <a:latin typeface="Times New Roman" pitchFamily="18" charset="0"/>
              </a:defRPr>
            </a:lvl1pPr>
          </a:lstStyle>
          <a:p>
            <a:pPr>
              <a:defRPr/>
            </a:pPr>
            <a:r>
              <a:rPr lang="zh-CN" altLang="en-US" dirty="0">
                <a:ea typeface="宋体" pitchFamily="2" charset="-122"/>
              </a:rPr>
              <a:t>版权声明</a:t>
            </a:r>
          </a:p>
        </p:txBody>
      </p:sp>
      <p:sp>
        <p:nvSpPr>
          <p:cNvPr id="94211" name="TextBox 4"/>
          <p:cNvSpPr txBox="1">
            <a:spLocks noChangeArrowheads="1"/>
          </p:cNvSpPr>
          <p:nvPr/>
        </p:nvSpPr>
        <p:spPr bwMode="auto">
          <a:xfrm>
            <a:off x="1252538" y="1862138"/>
            <a:ext cx="66389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lnSpc>
                <a:spcPct val="150000"/>
              </a:lnSpc>
              <a:spcBef>
                <a:spcPct val="0"/>
              </a:spcBef>
              <a:buClrTx/>
              <a:buSzTx/>
              <a:buFontTx/>
              <a:buNone/>
            </a:pPr>
            <a:r>
              <a:rPr lang="zh-CN" altLang="en-US" sz="2000" b="0">
                <a:latin typeface="Tahoma" pitchFamily="34" charset="0"/>
                <a:ea typeface="宋体" charset="-122"/>
              </a:rPr>
              <a:t>本课件根据国防工业出版社</a:t>
            </a:r>
            <a:r>
              <a:rPr lang="en-US" altLang="zh-CN" sz="2000" b="0">
                <a:latin typeface="Tahoma" pitchFamily="34" charset="0"/>
                <a:ea typeface="宋体" charset="-122"/>
              </a:rPr>
              <a:t>《</a:t>
            </a:r>
            <a:r>
              <a:rPr lang="zh-CN" altLang="en-US" sz="2000" b="0">
                <a:latin typeface="Tahoma" pitchFamily="34" charset="0"/>
                <a:ea typeface="宋体" charset="-122"/>
              </a:rPr>
              <a:t>通信原理</a:t>
            </a:r>
            <a:r>
              <a:rPr lang="en-US" altLang="zh-CN" sz="2000" b="0">
                <a:latin typeface="Tahoma" pitchFamily="34" charset="0"/>
                <a:ea typeface="宋体" charset="-122"/>
              </a:rPr>
              <a:t>》</a:t>
            </a:r>
            <a:r>
              <a:rPr lang="zh-CN" altLang="en-US" sz="2000" b="0">
                <a:latin typeface="Tahoma" pitchFamily="34" charset="0"/>
                <a:ea typeface="宋体" charset="-122"/>
              </a:rPr>
              <a:t>（樊昌信 曹丽娜 编著）配套课件制作。课件中原有的文字、图片和动画版权属于原作者所有。如需使用，请联系出版社或原作者。其它由 </a:t>
            </a:r>
            <a:r>
              <a:rPr lang="en-US" altLang="zh-CN" sz="2000" b="0">
                <a:latin typeface="Tahoma" pitchFamily="34" charset="0"/>
                <a:ea typeface="宋体" charset="-122"/>
                <a:hlinkClick r:id="rId2"/>
              </a:rPr>
              <a:t>Haoxian Zeng</a:t>
            </a:r>
            <a:r>
              <a:rPr lang="zh-CN" altLang="en-US" sz="2000" b="0">
                <a:latin typeface="Tahoma" pitchFamily="34" charset="0"/>
                <a:ea typeface="宋体" charset="-122"/>
              </a:rPr>
              <a:t> 设计、编写和制作的内容，采用 </a:t>
            </a:r>
            <a:r>
              <a:rPr lang="zh-CN" altLang="en-US" sz="2000" b="0">
                <a:latin typeface="Tahoma" pitchFamily="34" charset="0"/>
                <a:ea typeface="宋体" charset="-122"/>
                <a:hlinkClick r:id="rId3"/>
              </a:rPr>
              <a:t>知识共享 署名</a:t>
            </a:r>
            <a:r>
              <a:rPr lang="en-US" altLang="zh-CN" sz="2000" b="0">
                <a:latin typeface="Tahoma" pitchFamily="34" charset="0"/>
                <a:ea typeface="宋体" charset="-122"/>
                <a:hlinkClick r:id="rId3"/>
              </a:rPr>
              <a:t>-</a:t>
            </a:r>
            <a:r>
              <a:rPr lang="zh-CN" altLang="en-US" sz="2000" b="0">
                <a:latin typeface="Tahoma" pitchFamily="34" charset="0"/>
                <a:ea typeface="宋体" charset="-122"/>
                <a:hlinkClick r:id="rId3"/>
              </a:rPr>
              <a:t>相同方式共享 </a:t>
            </a:r>
            <a:r>
              <a:rPr lang="en-US" altLang="zh-CN" sz="2000" b="0">
                <a:latin typeface="Tahoma" pitchFamily="34" charset="0"/>
                <a:ea typeface="宋体" charset="-122"/>
                <a:hlinkClick r:id="rId3"/>
              </a:rPr>
              <a:t>3.0 </a:t>
            </a:r>
            <a:r>
              <a:rPr lang="zh-CN" altLang="en-US" sz="2000" b="0">
                <a:latin typeface="Tahoma" pitchFamily="34" charset="0"/>
                <a:ea typeface="宋体" charset="-122"/>
                <a:hlinkClick r:id="rId3"/>
              </a:rPr>
              <a:t>未本地化版本 许可协议</a:t>
            </a:r>
            <a:r>
              <a:rPr lang="zh-CN" altLang="en-US" sz="2000" b="0">
                <a:latin typeface="Tahoma" pitchFamily="34" charset="0"/>
                <a:ea typeface="宋体" charset="-122"/>
              </a:rPr>
              <a:t> 进行许可。详细信息请查看</a:t>
            </a:r>
            <a:r>
              <a:rPr lang="zh-CN" altLang="en-US" sz="2000" b="0">
                <a:latin typeface="Tahoma" pitchFamily="34" charset="0"/>
                <a:ea typeface="宋体" charset="-122"/>
                <a:hlinkClick r:id="rId4"/>
              </a:rPr>
              <a:t>课件发布页面</a:t>
            </a:r>
            <a:r>
              <a:rPr lang="zh-CN" altLang="en-US" sz="2000" b="0">
                <a:latin typeface="Tahoma" pitchFamily="34" charset="0"/>
                <a:ea typeface="宋体" charset="-122"/>
              </a:rPr>
              <a:t>。</a:t>
            </a:r>
            <a:endParaRPr lang="zh-CN" altLang="en-US" sz="2000">
              <a:latin typeface="Tahoma" pitchFamily="34" charset="0"/>
              <a:ea typeface="宋体"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fld id="{4D9FCD92-44C6-47CA-A28F-2065BEFEF438}" type="slidenum">
              <a:rPr lang="en-US" altLang="zh-CN" sz="1400" b="0" smtClean="0">
                <a:latin typeface="Tahoma" pitchFamily="34" charset="0"/>
                <a:ea typeface="宋体" charset="-122"/>
              </a:rPr>
              <a:pPr eaLnBrk="1" hangingPunct="1">
                <a:spcBef>
                  <a:spcPct val="0"/>
                </a:spcBef>
                <a:buClrTx/>
                <a:buSzTx/>
                <a:buFontTx/>
                <a:buNone/>
              </a:pPr>
              <a:t>9</a:t>
            </a:fld>
            <a:endParaRPr lang="en-US" altLang="zh-CN" sz="1400" b="0" smtClean="0">
              <a:latin typeface="Tahoma" pitchFamily="34" charset="0"/>
              <a:ea typeface="宋体" charset="-122"/>
            </a:endParaRPr>
          </a:p>
        </p:txBody>
      </p:sp>
      <p:sp>
        <p:nvSpPr>
          <p:cNvPr id="10244" name="Rectangle 3"/>
          <p:cNvSpPr>
            <a:spLocks noGrp="1" noChangeArrowheads="1"/>
          </p:cNvSpPr>
          <p:nvPr>
            <p:ph type="body" idx="1"/>
          </p:nvPr>
        </p:nvSpPr>
        <p:spPr>
          <a:xfrm>
            <a:off x="657225" y="1179513"/>
            <a:ext cx="8486775" cy="5678487"/>
          </a:xfrm>
        </p:spPr>
        <p:txBody>
          <a:bodyPr/>
          <a:lstStyle/>
          <a:p>
            <a:pPr lvl="1" eaLnBrk="1" hangingPunct="1">
              <a:lnSpc>
                <a:spcPct val="120000"/>
              </a:lnSpc>
            </a:pPr>
            <a:r>
              <a:rPr lang="zh-CN" altLang="en-US" sz="2200" dirty="0" smtClean="0"/>
              <a:t>若通信系统传输的是 </a:t>
            </a:r>
            <a:r>
              <a:rPr lang="en-US" altLang="zh-CN" sz="2200" i="1" dirty="0" smtClean="0"/>
              <a:t>M </a:t>
            </a:r>
            <a:r>
              <a:rPr lang="zh-CN" altLang="en-US" sz="2200" dirty="0" smtClean="0"/>
              <a:t>进制码元，即可能发送</a:t>
            </a:r>
            <a:r>
              <a:rPr lang="en-US" altLang="zh-CN" sz="2200" i="1" dirty="0" smtClean="0"/>
              <a:t>s</a:t>
            </a:r>
            <a:r>
              <a:rPr lang="en-US" altLang="zh-CN" sz="2200" baseline="-25000" dirty="0" smtClean="0"/>
              <a:t>1</a:t>
            </a:r>
            <a:r>
              <a:rPr lang="zh-CN" altLang="en-US" sz="2200" dirty="0" smtClean="0"/>
              <a:t>，</a:t>
            </a:r>
            <a:r>
              <a:rPr lang="en-US" altLang="zh-CN" sz="2200" i="1" dirty="0" smtClean="0"/>
              <a:t>s</a:t>
            </a:r>
            <a:r>
              <a:rPr lang="en-US" altLang="zh-CN" sz="2200" baseline="-25000" dirty="0" smtClean="0"/>
              <a:t>2</a:t>
            </a:r>
            <a:r>
              <a:rPr lang="zh-CN" altLang="en-US" sz="2200" dirty="0" smtClean="0"/>
              <a:t>，</a:t>
            </a:r>
            <a:r>
              <a:rPr lang="en-US" altLang="zh-CN" sz="2200" dirty="0" smtClean="0"/>
              <a:t>…</a:t>
            </a:r>
            <a:r>
              <a:rPr lang="zh-CN" altLang="en-US" sz="2200" dirty="0" smtClean="0"/>
              <a:t>，</a:t>
            </a:r>
            <a:r>
              <a:rPr lang="en-US" altLang="zh-CN" sz="2200" i="1" dirty="0" err="1" smtClean="0"/>
              <a:t>s</a:t>
            </a:r>
            <a:r>
              <a:rPr lang="en-US" altLang="zh-CN" sz="2200" i="1" baseline="-25000" dirty="0" err="1" smtClean="0"/>
              <a:t>i</a:t>
            </a:r>
            <a:r>
              <a:rPr lang="zh-CN" altLang="en-US" sz="2200" dirty="0" smtClean="0"/>
              <a:t>，</a:t>
            </a:r>
            <a:r>
              <a:rPr lang="en-US" altLang="zh-CN" sz="2200" dirty="0" smtClean="0"/>
              <a:t>…</a:t>
            </a:r>
            <a:r>
              <a:rPr lang="zh-CN" altLang="en-US" sz="2200" dirty="0" smtClean="0"/>
              <a:t>，</a:t>
            </a:r>
            <a:r>
              <a:rPr lang="en-US" altLang="zh-CN" sz="2200" i="1" dirty="0" err="1" smtClean="0"/>
              <a:t>s</a:t>
            </a:r>
            <a:r>
              <a:rPr lang="en-US" altLang="zh-CN" sz="2200" i="1" baseline="-25000" dirty="0" err="1" smtClean="0"/>
              <a:t>M</a:t>
            </a:r>
            <a:r>
              <a:rPr lang="zh-CN" altLang="en-US" sz="2200" dirty="0" smtClean="0"/>
              <a:t>之一，则按上述原理不难写出当发送码元是 </a:t>
            </a:r>
            <a:r>
              <a:rPr lang="en-US" altLang="zh-CN" sz="2200" i="1" dirty="0" err="1" smtClean="0"/>
              <a:t>s</a:t>
            </a:r>
            <a:r>
              <a:rPr lang="en-US" altLang="zh-CN" sz="2200" i="1" baseline="-25000" dirty="0" err="1" smtClean="0"/>
              <a:t>i</a:t>
            </a:r>
            <a:r>
              <a:rPr lang="en-US" altLang="zh-CN" sz="2200" i="1" baseline="-25000" dirty="0" smtClean="0"/>
              <a:t> </a:t>
            </a:r>
            <a:r>
              <a:rPr lang="zh-CN" altLang="en-US" sz="2200" dirty="0" smtClean="0"/>
              <a:t>时，接收电压的</a:t>
            </a:r>
            <a:r>
              <a:rPr lang="en-US" altLang="zh-CN" sz="2200" i="1" dirty="0" smtClean="0"/>
              <a:t>k </a:t>
            </a:r>
            <a:r>
              <a:rPr lang="zh-CN" altLang="en-US" sz="2200" dirty="0" smtClean="0"/>
              <a:t>维联合概率密度函数为</a:t>
            </a:r>
          </a:p>
          <a:p>
            <a:pPr lvl="1" eaLnBrk="1" hangingPunct="1">
              <a:lnSpc>
                <a:spcPct val="120000"/>
              </a:lnSpc>
            </a:pPr>
            <a:endParaRPr lang="zh-CN" altLang="en-US" sz="2200" dirty="0" smtClean="0"/>
          </a:p>
          <a:p>
            <a:pPr lvl="1" eaLnBrk="1" hangingPunct="1">
              <a:lnSpc>
                <a:spcPct val="120000"/>
              </a:lnSpc>
              <a:buFont typeface="Wingdings" pitchFamily="2" charset="2"/>
              <a:buNone/>
            </a:pPr>
            <a:r>
              <a:rPr lang="zh-CN" altLang="en-US" sz="2200" dirty="0" smtClean="0"/>
              <a:t>	</a:t>
            </a:r>
          </a:p>
          <a:p>
            <a:pPr lvl="1" eaLnBrk="1" hangingPunct="1">
              <a:lnSpc>
                <a:spcPct val="120000"/>
              </a:lnSpc>
              <a:buFont typeface="Wingdings" pitchFamily="2" charset="2"/>
              <a:buNone/>
            </a:pPr>
            <a:r>
              <a:rPr lang="zh-CN" altLang="en-US" sz="2200" dirty="0" smtClean="0"/>
              <a:t>	仍需记住，以上三式中的</a:t>
            </a:r>
            <a:r>
              <a:rPr lang="en-US" altLang="zh-CN" sz="2200" i="1" dirty="0" smtClean="0"/>
              <a:t>k </a:t>
            </a:r>
            <a:r>
              <a:rPr lang="zh-CN" altLang="en-US" sz="2200" dirty="0" smtClean="0"/>
              <a:t>维联合概率密度函数</a:t>
            </a:r>
            <a:r>
              <a:rPr lang="zh-CN" altLang="en-US" sz="2200" dirty="0" smtClean="0">
                <a:solidFill>
                  <a:srgbClr val="C00000"/>
                </a:solidFill>
              </a:rPr>
              <a:t>不是时</a:t>
            </a:r>
            <a:r>
              <a:rPr lang="zh-CN" altLang="en-US" sz="2200" dirty="0" smtClean="0">
                <a:solidFill>
                  <a:srgbClr val="C00000"/>
                </a:solidFill>
              </a:rPr>
              <a:t>间 </a:t>
            </a:r>
            <a:r>
              <a:rPr lang="en-US" altLang="zh-CN" sz="2200" i="1" dirty="0" smtClean="0">
                <a:solidFill>
                  <a:srgbClr val="C00000"/>
                </a:solidFill>
              </a:rPr>
              <a:t>t </a:t>
            </a:r>
            <a:r>
              <a:rPr lang="zh-CN" altLang="en-US" sz="2200" dirty="0" smtClean="0">
                <a:solidFill>
                  <a:srgbClr val="C00000"/>
                </a:solidFill>
              </a:rPr>
              <a:t>的</a:t>
            </a:r>
            <a:r>
              <a:rPr lang="zh-CN" altLang="en-US" sz="2200" dirty="0" smtClean="0">
                <a:solidFill>
                  <a:srgbClr val="C00000"/>
                </a:solidFill>
              </a:rPr>
              <a:t>函数</a:t>
            </a:r>
            <a:r>
              <a:rPr lang="zh-CN" altLang="en-US" sz="2200" dirty="0" smtClean="0"/>
              <a:t>，并且是一个标量，而 </a:t>
            </a:r>
            <a:r>
              <a:rPr lang="en-US" altLang="zh-CN" sz="2200" b="1" i="1" dirty="0" smtClean="0"/>
              <a:t>r </a:t>
            </a:r>
            <a:r>
              <a:rPr lang="zh-CN" altLang="en-US" sz="2200" dirty="0" smtClean="0"/>
              <a:t>仍是</a:t>
            </a:r>
            <a:r>
              <a:rPr lang="en-US" altLang="zh-CN" sz="2200" i="1" dirty="0" smtClean="0"/>
              <a:t>k</a:t>
            </a:r>
            <a:r>
              <a:rPr lang="zh-CN" altLang="en-US" sz="2200" dirty="0" smtClean="0"/>
              <a:t>维空间中的一个点，是一个矢量。</a:t>
            </a:r>
          </a:p>
        </p:txBody>
      </p:sp>
      <p:sp>
        <p:nvSpPr>
          <p:cNvPr id="10245" name="Rectangle 5"/>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sp>
        <p:nvSpPr>
          <p:cNvPr id="10246" name="Rectangle 7"/>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spcBef>
                <a:spcPct val="0"/>
              </a:spcBef>
              <a:buClrTx/>
              <a:buSzTx/>
              <a:buFontTx/>
              <a:buNone/>
            </a:pPr>
            <a:endParaRPr lang="zh-CN" altLang="en-US" sz="1800" b="0">
              <a:latin typeface="Tahoma" pitchFamily="34" charset="0"/>
              <a:ea typeface="宋体" charset="-122"/>
            </a:endParaRPr>
          </a:p>
        </p:txBody>
      </p:sp>
      <p:graphicFrame>
        <p:nvGraphicFramePr>
          <p:cNvPr id="10247" name="Object 6"/>
          <p:cNvGraphicFramePr>
            <a:graphicFrameLocks noChangeAspect="1"/>
          </p:cNvGraphicFramePr>
          <p:nvPr/>
        </p:nvGraphicFramePr>
        <p:xfrm>
          <a:off x="2457450" y="2484438"/>
          <a:ext cx="5175250" cy="927100"/>
        </p:xfrm>
        <a:graphic>
          <a:graphicData uri="http://schemas.openxmlformats.org/presentationml/2006/ole">
            <mc:AlternateContent xmlns:mc="http://schemas.openxmlformats.org/markup-compatibility/2006">
              <mc:Choice xmlns:v="urn:schemas-microsoft-com:vml" Requires="v">
                <p:oleObj spid="_x0000_s10270" name="公式" r:id="rId3" imgW="2921000" imgH="520700" progId="Equation.3">
                  <p:embed/>
                </p:oleObj>
              </mc:Choice>
              <mc:Fallback>
                <p:oleObj name="公式" r:id="rId3" imgW="2921000" imgH="5207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450" y="2484438"/>
                        <a:ext cx="51752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隶书"/>
        <a:cs typeface=""/>
      </a:majorFont>
      <a:minorFont>
        <a:latin typeface="Times New Roman"/>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2495</TotalTime>
  <Words>3586</Words>
  <Application>Microsoft Office PowerPoint</Application>
  <PresentationFormat>On-screen Show (4:3)</PresentationFormat>
  <Paragraphs>960</Paragraphs>
  <Slides>87</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87</vt:i4>
      </vt:variant>
    </vt:vector>
  </HeadingPairs>
  <TitlesOfParts>
    <vt:vector size="90" baseType="lpstr">
      <vt:lpstr>Blends</vt:lpstr>
      <vt:lpstr>公式</vt:lpstr>
      <vt:lpstr>Equation</vt:lpstr>
      <vt:lpstr>通信原理</vt:lpstr>
      <vt:lpstr>通信原理</vt:lpstr>
      <vt:lpstr>10.1数字信号的统计特性</vt:lpstr>
      <vt:lpstr>PowerPoint Presentation</vt:lpstr>
      <vt:lpstr>PowerPoint Presentation</vt:lpstr>
      <vt:lpstr>PowerPoint Presentation</vt:lpstr>
      <vt:lpstr>PowerPoint Presentation</vt:lpstr>
      <vt:lpstr>PowerPoint Presentation</vt:lpstr>
      <vt:lpstr>PowerPoint Presentation</vt:lpstr>
      <vt:lpstr>10.2 数字信号的最佳接收</vt:lpstr>
      <vt:lpstr>PowerPoint Presentation</vt:lpstr>
      <vt:lpstr>PowerPoint Presentation</vt:lpstr>
      <vt:lpstr>PowerPoint Presentation</vt:lpstr>
      <vt:lpstr>PowerPoint Presentation</vt:lpstr>
      <vt:lpstr>PowerPoint Presentation</vt:lpstr>
      <vt:lpstr>10.3 确知数字信号的最佳接收机</vt:lpstr>
      <vt:lpstr>PowerPoint Presentation</vt:lpstr>
      <vt:lpstr>PowerPoint Presentation</vt:lpstr>
      <vt:lpstr>PowerPoint Presentation</vt:lpstr>
      <vt:lpstr>PowerPoint Presentation</vt:lpstr>
      <vt:lpstr>PowerPoint Presentation</vt:lpstr>
      <vt:lpstr>10.4 确知数字信号最佳接收的误码率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10.5 随相数字信号的最佳接收</vt:lpstr>
      <vt:lpstr>PowerPoint Presentation</vt:lpstr>
      <vt:lpstr>PowerPoint Presentation</vt:lpstr>
      <vt:lpstr>PowerPoint Presentation</vt:lpstr>
      <vt:lpstr>PowerPoint Presentation</vt:lpstr>
      <vt:lpstr>10.6 起伏数字信号的最佳接收</vt:lpstr>
      <vt:lpstr>PowerPoint Presentation</vt:lpstr>
      <vt:lpstr>PowerPoint Presentation</vt:lpstr>
      <vt:lpstr>PowerPoint Presentation</vt:lpstr>
      <vt:lpstr>PowerPoint Presentation</vt:lpstr>
      <vt:lpstr>PowerPoint Presentation</vt:lpstr>
      <vt:lpstr>10.7 实际接收机和最佳接收机的性能比较</vt:lpstr>
      <vt:lpstr>10.8 数字信号的匹配滤波接收法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10.9 最佳基带传输系统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10.10 小结 </vt:lpstr>
      <vt:lpstr>PowerPoint Presentation</vt:lpstr>
    </vt:vector>
  </TitlesOfParts>
  <Company>Xidian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通信原理</dc:title>
  <dc:creator>Fan</dc:creator>
  <cp:lastModifiedBy>微软用户</cp:lastModifiedBy>
  <cp:revision>126</cp:revision>
  <dcterms:created xsi:type="dcterms:W3CDTF">2005-12-13T08:40:34Z</dcterms:created>
  <dcterms:modified xsi:type="dcterms:W3CDTF">2013-11-05T13:28:00Z</dcterms:modified>
</cp:coreProperties>
</file>