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6"/>
  </p:notesMasterIdLst>
  <p:sldIdLst>
    <p:sldId id="256" r:id="rId2"/>
    <p:sldId id="260" r:id="rId3"/>
    <p:sldId id="270" r:id="rId4"/>
    <p:sldId id="291" r:id="rId5"/>
    <p:sldId id="296" r:id="rId6"/>
    <p:sldId id="297" r:id="rId7"/>
    <p:sldId id="273" r:id="rId8"/>
    <p:sldId id="298" r:id="rId9"/>
    <p:sldId id="275" r:id="rId10"/>
    <p:sldId id="276" r:id="rId11"/>
    <p:sldId id="299" r:id="rId12"/>
    <p:sldId id="300" r:id="rId13"/>
    <p:sldId id="292" r:id="rId14"/>
    <p:sldId id="279" r:id="rId15"/>
    <p:sldId id="301" r:id="rId16"/>
    <p:sldId id="283" r:id="rId17"/>
    <p:sldId id="302" r:id="rId18"/>
    <p:sldId id="284" r:id="rId19"/>
    <p:sldId id="285" r:id="rId20"/>
    <p:sldId id="286" r:id="rId21"/>
    <p:sldId id="287" r:id="rId22"/>
    <p:sldId id="288" r:id="rId23"/>
    <p:sldId id="289" r:id="rId24"/>
    <p:sldId id="294" r:id="rId25"/>
    <p:sldId id="274" r:id="rId26"/>
    <p:sldId id="280" r:id="rId27"/>
    <p:sldId id="277" r:id="rId28"/>
    <p:sldId id="272" r:id="rId29"/>
    <p:sldId id="281" r:id="rId30"/>
    <p:sldId id="282" r:id="rId31"/>
    <p:sldId id="304" r:id="rId32"/>
    <p:sldId id="305" r:id="rId33"/>
    <p:sldId id="306" r:id="rId34"/>
    <p:sldId id="328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30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5" r:id="rId52"/>
    <p:sldId id="322" r:id="rId53"/>
    <p:sldId id="329" r:id="rId54"/>
    <p:sldId id="323" r:id="rId5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88" d="100"/>
          <a:sy n="88" d="100"/>
        </p:scale>
        <p:origin x="-9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CDC17-638C-416D-937F-0CDEAD9A5F6E}" type="doc">
      <dgm:prSet loTypeId="urn:microsoft.com/office/officeart/2005/8/layout/chevron1" loCatId="process" qsTypeId="urn:microsoft.com/office/officeart/2005/8/quickstyle/3d3" qsCatId="3D" csTypeId="urn:microsoft.com/office/officeart/2005/8/colors/accent1_2" csCatId="accent1" phldr="1"/>
      <dgm:spPr/>
    </dgm:pt>
    <dgm:pt modelId="{226424F2-D2C7-47D9-9296-A317964CE454}">
      <dgm:prSet phldrT="[Text]"/>
      <dgm:spPr/>
      <dgm:t>
        <a:bodyPr/>
        <a:lstStyle/>
        <a:p>
          <a:r>
            <a:rPr lang="en-US" altLang="zh-CN" smtClean="0"/>
            <a:t>CD</a:t>
          </a:r>
          <a:endParaRPr lang="zh-CN" altLang="en-US"/>
        </a:p>
      </dgm:t>
    </dgm:pt>
    <dgm:pt modelId="{7A33F53C-303B-4A9A-974D-B0FF0A469436}" type="parTrans" cxnId="{F703FB10-0F3E-473F-9A61-A34CF49F72A6}">
      <dgm:prSet/>
      <dgm:spPr/>
      <dgm:t>
        <a:bodyPr/>
        <a:lstStyle/>
        <a:p>
          <a:endParaRPr lang="zh-CN" altLang="en-US"/>
        </a:p>
      </dgm:t>
    </dgm:pt>
    <dgm:pt modelId="{94C235EC-CDB5-4457-86FB-AE0D6191EBB0}" type="sibTrans" cxnId="{F703FB10-0F3E-473F-9A61-A34CF49F72A6}">
      <dgm:prSet/>
      <dgm:spPr/>
      <dgm:t>
        <a:bodyPr/>
        <a:lstStyle/>
        <a:p>
          <a:endParaRPr lang="zh-CN" altLang="en-US"/>
        </a:p>
      </dgm:t>
    </dgm:pt>
    <dgm:pt modelId="{BFB3F8CC-1F9A-4358-A0C7-8F4452D617BC}">
      <dgm:prSet phldrT="[Text]"/>
      <dgm:spPr/>
      <dgm:t>
        <a:bodyPr/>
        <a:lstStyle/>
        <a:p>
          <a:r>
            <a:rPr lang="en-US" altLang="zh-CN" smtClean="0"/>
            <a:t>DVD</a:t>
          </a:r>
          <a:endParaRPr lang="zh-CN" altLang="en-US"/>
        </a:p>
      </dgm:t>
    </dgm:pt>
    <dgm:pt modelId="{C14EEF58-CA44-4FF2-BA75-093C70F0CC90}" type="parTrans" cxnId="{D02FBC1F-73AD-41DC-9D2E-077F103E4B04}">
      <dgm:prSet/>
      <dgm:spPr/>
      <dgm:t>
        <a:bodyPr/>
        <a:lstStyle/>
        <a:p>
          <a:endParaRPr lang="zh-CN" altLang="en-US"/>
        </a:p>
      </dgm:t>
    </dgm:pt>
    <dgm:pt modelId="{9C09F857-42BC-4729-808F-7DD863EEE958}" type="sibTrans" cxnId="{D02FBC1F-73AD-41DC-9D2E-077F103E4B04}">
      <dgm:prSet/>
      <dgm:spPr/>
      <dgm:t>
        <a:bodyPr/>
        <a:lstStyle/>
        <a:p>
          <a:endParaRPr lang="zh-CN" altLang="en-US"/>
        </a:p>
      </dgm:t>
    </dgm:pt>
    <dgm:pt modelId="{CB6E3AE9-701F-4ED8-AE8B-15D41C914459}">
      <dgm:prSet phldrT="[Text]" custT="1"/>
      <dgm:spPr/>
      <dgm:t>
        <a:bodyPr/>
        <a:lstStyle/>
        <a:p>
          <a:r>
            <a:rPr lang="zh-CN" altLang="en-US" sz="2800" b="1" smtClean="0"/>
            <a:t>蓝光光盘</a:t>
          </a:r>
          <a:endParaRPr lang="zh-CN" altLang="en-US" sz="2800" b="1"/>
        </a:p>
      </dgm:t>
    </dgm:pt>
    <dgm:pt modelId="{306F7C39-6DFC-4DE6-BDAD-DB7F12E4DAFE}" type="parTrans" cxnId="{EA2DE2F5-9762-472A-8A31-5E5000F166DB}">
      <dgm:prSet/>
      <dgm:spPr/>
      <dgm:t>
        <a:bodyPr/>
        <a:lstStyle/>
        <a:p>
          <a:endParaRPr lang="zh-CN" altLang="en-US"/>
        </a:p>
      </dgm:t>
    </dgm:pt>
    <dgm:pt modelId="{6999381B-1203-459F-B7F5-12FE140DFBFB}" type="sibTrans" cxnId="{EA2DE2F5-9762-472A-8A31-5E5000F166DB}">
      <dgm:prSet/>
      <dgm:spPr/>
      <dgm:t>
        <a:bodyPr/>
        <a:lstStyle/>
        <a:p>
          <a:endParaRPr lang="zh-CN" altLang="en-US"/>
        </a:p>
      </dgm:t>
    </dgm:pt>
    <dgm:pt modelId="{FF173A74-4FA7-452B-873B-F73E6C3C293A}" type="pres">
      <dgm:prSet presAssocID="{DC1CDC17-638C-416D-937F-0CDEAD9A5F6E}" presName="Name0" presStyleCnt="0">
        <dgm:presLayoutVars>
          <dgm:dir/>
          <dgm:animLvl val="lvl"/>
          <dgm:resizeHandles val="exact"/>
        </dgm:presLayoutVars>
      </dgm:prSet>
      <dgm:spPr/>
    </dgm:pt>
    <dgm:pt modelId="{5EC3DE65-7DBE-4BC4-BE3B-7D53F9F25AA7}" type="pres">
      <dgm:prSet presAssocID="{226424F2-D2C7-47D9-9296-A317964CE45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456E2D-D500-46C7-A5B7-3B140E28A12E}" type="pres">
      <dgm:prSet presAssocID="{94C235EC-CDB5-4457-86FB-AE0D6191EBB0}" presName="parTxOnlySpace" presStyleCnt="0"/>
      <dgm:spPr/>
    </dgm:pt>
    <dgm:pt modelId="{C9E56245-C876-4CA5-9A92-B95649D8818A}" type="pres">
      <dgm:prSet presAssocID="{BFB3F8CC-1F9A-4358-A0C7-8F4452D617B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3BDB9F-5D65-41E5-9CC7-CFD2B9962BA3}" type="pres">
      <dgm:prSet presAssocID="{9C09F857-42BC-4729-808F-7DD863EEE958}" presName="parTxOnlySpace" presStyleCnt="0"/>
      <dgm:spPr/>
    </dgm:pt>
    <dgm:pt modelId="{A9165ABC-2219-494F-A44A-E0F7E9E8A3F3}" type="pres">
      <dgm:prSet presAssocID="{CB6E3AE9-701F-4ED8-AE8B-15D41C9144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703FB10-0F3E-473F-9A61-A34CF49F72A6}" srcId="{DC1CDC17-638C-416D-937F-0CDEAD9A5F6E}" destId="{226424F2-D2C7-47D9-9296-A317964CE454}" srcOrd="0" destOrd="0" parTransId="{7A33F53C-303B-4A9A-974D-B0FF0A469436}" sibTransId="{94C235EC-CDB5-4457-86FB-AE0D6191EBB0}"/>
    <dgm:cxn modelId="{0C95B15D-15B8-4D67-AEBE-0D858C421957}" type="presOf" srcId="{226424F2-D2C7-47D9-9296-A317964CE454}" destId="{5EC3DE65-7DBE-4BC4-BE3B-7D53F9F25AA7}" srcOrd="0" destOrd="0" presId="urn:microsoft.com/office/officeart/2005/8/layout/chevron1"/>
    <dgm:cxn modelId="{86135085-C6E9-4EA1-BE1C-048468BDA524}" type="presOf" srcId="{CB6E3AE9-701F-4ED8-AE8B-15D41C914459}" destId="{A9165ABC-2219-494F-A44A-E0F7E9E8A3F3}" srcOrd="0" destOrd="0" presId="urn:microsoft.com/office/officeart/2005/8/layout/chevron1"/>
    <dgm:cxn modelId="{E9F0FE8C-E12C-40EF-AE9B-A2C43D95FA7C}" type="presOf" srcId="{BFB3F8CC-1F9A-4358-A0C7-8F4452D617BC}" destId="{C9E56245-C876-4CA5-9A92-B95649D8818A}" srcOrd="0" destOrd="0" presId="urn:microsoft.com/office/officeart/2005/8/layout/chevron1"/>
    <dgm:cxn modelId="{D02FBC1F-73AD-41DC-9D2E-077F103E4B04}" srcId="{DC1CDC17-638C-416D-937F-0CDEAD9A5F6E}" destId="{BFB3F8CC-1F9A-4358-A0C7-8F4452D617BC}" srcOrd="1" destOrd="0" parTransId="{C14EEF58-CA44-4FF2-BA75-093C70F0CC90}" sibTransId="{9C09F857-42BC-4729-808F-7DD863EEE958}"/>
    <dgm:cxn modelId="{989D80DB-4A29-4155-BF0B-807A0D1BD224}" type="presOf" srcId="{DC1CDC17-638C-416D-937F-0CDEAD9A5F6E}" destId="{FF173A74-4FA7-452B-873B-F73E6C3C293A}" srcOrd="0" destOrd="0" presId="urn:microsoft.com/office/officeart/2005/8/layout/chevron1"/>
    <dgm:cxn modelId="{EA2DE2F5-9762-472A-8A31-5E5000F166DB}" srcId="{DC1CDC17-638C-416D-937F-0CDEAD9A5F6E}" destId="{CB6E3AE9-701F-4ED8-AE8B-15D41C914459}" srcOrd="2" destOrd="0" parTransId="{306F7C39-6DFC-4DE6-BDAD-DB7F12E4DAFE}" sibTransId="{6999381B-1203-459F-B7F5-12FE140DFBFB}"/>
    <dgm:cxn modelId="{E10BCF5A-5590-4A50-9822-587C8B666CE9}" type="presParOf" srcId="{FF173A74-4FA7-452B-873B-F73E6C3C293A}" destId="{5EC3DE65-7DBE-4BC4-BE3B-7D53F9F25AA7}" srcOrd="0" destOrd="0" presId="urn:microsoft.com/office/officeart/2005/8/layout/chevron1"/>
    <dgm:cxn modelId="{61C81BC4-12F4-4E81-ABD9-855D2495A08D}" type="presParOf" srcId="{FF173A74-4FA7-452B-873B-F73E6C3C293A}" destId="{EF456E2D-D500-46C7-A5B7-3B140E28A12E}" srcOrd="1" destOrd="0" presId="urn:microsoft.com/office/officeart/2005/8/layout/chevron1"/>
    <dgm:cxn modelId="{89B009A3-8534-499B-9FEC-D69E116CBA41}" type="presParOf" srcId="{FF173A74-4FA7-452B-873B-F73E6C3C293A}" destId="{C9E56245-C876-4CA5-9A92-B95649D8818A}" srcOrd="2" destOrd="0" presId="urn:microsoft.com/office/officeart/2005/8/layout/chevron1"/>
    <dgm:cxn modelId="{50A3B108-10E8-4D82-BD54-6350DB8A5A03}" type="presParOf" srcId="{FF173A74-4FA7-452B-873B-F73E6C3C293A}" destId="{1D3BDB9F-5D65-41E5-9CC7-CFD2B9962BA3}" srcOrd="3" destOrd="0" presId="urn:microsoft.com/office/officeart/2005/8/layout/chevron1"/>
    <dgm:cxn modelId="{FA8DEEAA-C4C0-4B4B-AEE5-E5FD3363768E}" type="presParOf" srcId="{FF173A74-4FA7-452B-873B-F73E6C3C293A}" destId="{A9165ABC-2219-494F-A44A-E0F7E9E8A3F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6EB2AE-BB41-4036-9581-79F9B5857B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2F209EB-5B20-44D9-BD71-49BABF7C62D9}">
      <dgm:prSet phldrT="[Text]"/>
      <dgm:spPr/>
      <dgm:t>
        <a:bodyPr/>
        <a:lstStyle/>
        <a:p>
          <a:r>
            <a:rPr lang="zh-CN" altLang="en-US" dirty="0" smtClean="0"/>
            <a:t>写入</a:t>
          </a:r>
          <a:endParaRPr lang="zh-CN" altLang="en-US" dirty="0"/>
        </a:p>
      </dgm:t>
    </dgm:pt>
    <dgm:pt modelId="{F1CB6FA9-0E61-4FAF-87A1-ED63EC6F1A8C}" type="parTrans" cxnId="{54F11FEC-A6C4-4ADD-B7E7-498B89E037D6}">
      <dgm:prSet/>
      <dgm:spPr/>
      <dgm:t>
        <a:bodyPr/>
        <a:lstStyle/>
        <a:p>
          <a:endParaRPr lang="zh-CN" altLang="en-US"/>
        </a:p>
      </dgm:t>
    </dgm:pt>
    <dgm:pt modelId="{DD489F38-A405-4A67-A280-50E8AA48A2CB}" type="sibTrans" cxnId="{54F11FEC-A6C4-4ADD-B7E7-498B89E037D6}">
      <dgm:prSet/>
      <dgm:spPr/>
      <dgm:t>
        <a:bodyPr/>
        <a:lstStyle/>
        <a:p>
          <a:endParaRPr lang="zh-CN" altLang="en-US"/>
        </a:p>
      </dgm:t>
    </dgm:pt>
    <dgm:pt modelId="{268BFDEB-1010-480D-8CE7-57825031056A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2000" b="1" dirty="0" smtClean="0"/>
            <a:t>利用激光的单色性和相干性，将要存储的模拟或数字信息通过调制激光聚焦到记录介质上，使介质的光照微区（直径一般在微米以下）发生物理、化学变化，从而实现信息的记录保存</a:t>
          </a:r>
          <a:endParaRPr lang="zh-CN" altLang="en-US" sz="2000" b="1" dirty="0"/>
        </a:p>
      </dgm:t>
    </dgm:pt>
    <dgm:pt modelId="{187B6FDC-60A2-4934-B994-27F3009584B5}" type="parTrans" cxnId="{CEB6F440-1CB1-496D-89A6-A3C55CDB7EB9}">
      <dgm:prSet/>
      <dgm:spPr/>
      <dgm:t>
        <a:bodyPr/>
        <a:lstStyle/>
        <a:p>
          <a:endParaRPr lang="zh-CN" altLang="en-US"/>
        </a:p>
      </dgm:t>
    </dgm:pt>
    <dgm:pt modelId="{5008653A-CE56-4029-8966-7B1D0935707A}" type="sibTrans" cxnId="{CEB6F440-1CB1-496D-89A6-A3C55CDB7EB9}">
      <dgm:prSet/>
      <dgm:spPr/>
      <dgm:t>
        <a:bodyPr/>
        <a:lstStyle/>
        <a:p>
          <a:endParaRPr lang="zh-CN" altLang="en-US"/>
        </a:p>
      </dgm:t>
    </dgm:pt>
    <dgm:pt modelId="{6CBD8B50-9514-45DF-AB32-B8695B5C22FD}">
      <dgm:prSet phldrT="[Text]"/>
      <dgm:spPr/>
      <dgm:t>
        <a:bodyPr/>
        <a:lstStyle/>
        <a:p>
          <a:r>
            <a:rPr lang="zh-CN" altLang="en-US" dirty="0" smtClean="0"/>
            <a:t>读出</a:t>
          </a:r>
          <a:endParaRPr lang="zh-CN" altLang="en-US" dirty="0"/>
        </a:p>
      </dgm:t>
    </dgm:pt>
    <dgm:pt modelId="{1E9490DD-460F-47F7-A78F-58D9A7F7B51B}" type="parTrans" cxnId="{1642A8C8-AB9E-4D2B-98E9-1960EF2C3029}">
      <dgm:prSet/>
      <dgm:spPr/>
      <dgm:t>
        <a:bodyPr/>
        <a:lstStyle/>
        <a:p>
          <a:endParaRPr lang="zh-CN" altLang="en-US"/>
        </a:p>
      </dgm:t>
    </dgm:pt>
    <dgm:pt modelId="{0831693F-AD37-47C2-B59A-57633CACBD81}" type="sibTrans" cxnId="{1642A8C8-AB9E-4D2B-98E9-1960EF2C3029}">
      <dgm:prSet/>
      <dgm:spPr/>
      <dgm:t>
        <a:bodyPr/>
        <a:lstStyle/>
        <a:p>
          <a:endParaRPr lang="zh-CN" altLang="en-US"/>
        </a:p>
      </dgm:t>
    </dgm:pt>
    <dgm:pt modelId="{61DA9BDC-30F3-4D57-A93C-4D460A8D3CC9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zh-CN" altLang="en-US" sz="2000" b="1" dirty="0" smtClean="0"/>
            <a:t>利用低功率密度的激光扫描信息轨道，利用光电探测器检测记录区反射（或透射）率的差别，通过解调取出所需要的信息的过程</a:t>
          </a:r>
          <a:endParaRPr lang="zh-CN" altLang="en-US" sz="2000" b="1" dirty="0"/>
        </a:p>
      </dgm:t>
    </dgm:pt>
    <dgm:pt modelId="{6BCB94E8-B872-4D28-B4D7-D5D9692E7BBF}" type="parTrans" cxnId="{DBB19B47-A52B-4980-A6D4-BF4EAD377687}">
      <dgm:prSet/>
      <dgm:spPr/>
      <dgm:t>
        <a:bodyPr/>
        <a:lstStyle/>
        <a:p>
          <a:endParaRPr lang="zh-CN" altLang="en-US"/>
        </a:p>
      </dgm:t>
    </dgm:pt>
    <dgm:pt modelId="{07350C22-32B0-4755-9269-3878B521FAFA}" type="sibTrans" cxnId="{DBB19B47-A52B-4980-A6D4-BF4EAD377687}">
      <dgm:prSet/>
      <dgm:spPr/>
      <dgm:t>
        <a:bodyPr/>
        <a:lstStyle/>
        <a:p>
          <a:endParaRPr lang="zh-CN" altLang="en-US"/>
        </a:p>
      </dgm:t>
    </dgm:pt>
    <dgm:pt modelId="{72E0B203-9656-4F76-A850-0ACF49A866A7}" type="pres">
      <dgm:prSet presAssocID="{026EB2AE-BB41-4036-9581-79F9B5857B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E2AC7FC-7C18-4DA4-9BF2-77E9266CCB4A}" type="pres">
      <dgm:prSet presAssocID="{22F209EB-5B20-44D9-BD71-49BABF7C62D9}" presName="linNode" presStyleCnt="0"/>
      <dgm:spPr/>
    </dgm:pt>
    <dgm:pt modelId="{149FF2A7-2446-4DFE-A6CB-B1209C27F632}" type="pres">
      <dgm:prSet presAssocID="{22F209EB-5B20-44D9-BD71-49BABF7C62D9}" presName="parentText" presStyleLbl="node1" presStyleIdx="0" presStyleCnt="2" custScaleX="3745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E0DBFA-4879-4E32-A216-4F4889B94547}" type="pres">
      <dgm:prSet presAssocID="{22F209EB-5B20-44D9-BD71-49BABF7C62D9}" presName="descendantText" presStyleLbl="alignAccFollowNode1" presStyleIdx="0" presStyleCnt="2" custScaleX="128480" custScaleY="11701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3879CE-C118-4F43-ABD4-55B236220B48}" type="pres">
      <dgm:prSet presAssocID="{DD489F38-A405-4A67-A280-50E8AA48A2CB}" presName="sp" presStyleCnt="0"/>
      <dgm:spPr/>
    </dgm:pt>
    <dgm:pt modelId="{30B71382-387C-44DC-9368-E5178E837D85}" type="pres">
      <dgm:prSet presAssocID="{6CBD8B50-9514-45DF-AB32-B8695B5C22FD}" presName="linNode" presStyleCnt="0"/>
      <dgm:spPr/>
    </dgm:pt>
    <dgm:pt modelId="{9CC7DF95-1489-4F79-97AF-4905D45BAF94}" type="pres">
      <dgm:prSet presAssocID="{6CBD8B50-9514-45DF-AB32-B8695B5C22FD}" presName="parentText" presStyleLbl="node1" presStyleIdx="1" presStyleCnt="2" custScaleX="3745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34B742-3B21-44C3-8031-BDBD201CD2E5}" type="pres">
      <dgm:prSet presAssocID="{6CBD8B50-9514-45DF-AB32-B8695B5C22FD}" presName="descendantText" presStyleLbl="alignAccFollowNode1" presStyleIdx="1" presStyleCnt="2" custScaleX="128480" custScaleY="1170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642A8C8-AB9E-4D2B-98E9-1960EF2C3029}" srcId="{026EB2AE-BB41-4036-9581-79F9B5857B3B}" destId="{6CBD8B50-9514-45DF-AB32-B8695B5C22FD}" srcOrd="1" destOrd="0" parTransId="{1E9490DD-460F-47F7-A78F-58D9A7F7B51B}" sibTransId="{0831693F-AD37-47C2-B59A-57633CACBD81}"/>
    <dgm:cxn modelId="{347B8BCF-7797-40A9-831C-F5B43AFBCC06}" type="presOf" srcId="{6CBD8B50-9514-45DF-AB32-B8695B5C22FD}" destId="{9CC7DF95-1489-4F79-97AF-4905D45BAF94}" srcOrd="0" destOrd="0" presId="urn:microsoft.com/office/officeart/2005/8/layout/vList5"/>
    <dgm:cxn modelId="{CEB6F440-1CB1-496D-89A6-A3C55CDB7EB9}" srcId="{22F209EB-5B20-44D9-BD71-49BABF7C62D9}" destId="{268BFDEB-1010-480D-8CE7-57825031056A}" srcOrd="0" destOrd="0" parTransId="{187B6FDC-60A2-4934-B994-27F3009584B5}" sibTransId="{5008653A-CE56-4029-8966-7B1D0935707A}"/>
    <dgm:cxn modelId="{5EAE5745-E5FF-4C5F-B5E1-D4E895F4CF43}" type="presOf" srcId="{61DA9BDC-30F3-4D57-A93C-4D460A8D3CC9}" destId="{2734B742-3B21-44C3-8031-BDBD201CD2E5}" srcOrd="0" destOrd="0" presId="urn:microsoft.com/office/officeart/2005/8/layout/vList5"/>
    <dgm:cxn modelId="{DBB19B47-A52B-4980-A6D4-BF4EAD377687}" srcId="{6CBD8B50-9514-45DF-AB32-B8695B5C22FD}" destId="{61DA9BDC-30F3-4D57-A93C-4D460A8D3CC9}" srcOrd="0" destOrd="0" parTransId="{6BCB94E8-B872-4D28-B4D7-D5D9692E7BBF}" sibTransId="{07350C22-32B0-4755-9269-3878B521FAFA}"/>
    <dgm:cxn modelId="{96B9C18A-B433-4BD6-829A-5F87D94EA258}" type="presOf" srcId="{026EB2AE-BB41-4036-9581-79F9B5857B3B}" destId="{72E0B203-9656-4F76-A850-0ACF49A866A7}" srcOrd="0" destOrd="0" presId="urn:microsoft.com/office/officeart/2005/8/layout/vList5"/>
    <dgm:cxn modelId="{889D2482-570B-4B88-BC93-01BA1129FC3F}" type="presOf" srcId="{22F209EB-5B20-44D9-BD71-49BABF7C62D9}" destId="{149FF2A7-2446-4DFE-A6CB-B1209C27F632}" srcOrd="0" destOrd="0" presId="urn:microsoft.com/office/officeart/2005/8/layout/vList5"/>
    <dgm:cxn modelId="{54F11FEC-A6C4-4ADD-B7E7-498B89E037D6}" srcId="{026EB2AE-BB41-4036-9581-79F9B5857B3B}" destId="{22F209EB-5B20-44D9-BD71-49BABF7C62D9}" srcOrd="0" destOrd="0" parTransId="{F1CB6FA9-0E61-4FAF-87A1-ED63EC6F1A8C}" sibTransId="{DD489F38-A405-4A67-A280-50E8AA48A2CB}"/>
    <dgm:cxn modelId="{6E0468F8-BB4F-4636-93B6-314B6953DBF0}" type="presOf" srcId="{268BFDEB-1010-480D-8CE7-57825031056A}" destId="{FCE0DBFA-4879-4E32-A216-4F4889B94547}" srcOrd="0" destOrd="0" presId="urn:microsoft.com/office/officeart/2005/8/layout/vList5"/>
    <dgm:cxn modelId="{1C82F378-6BAB-4211-950C-B2208E404E3D}" type="presParOf" srcId="{72E0B203-9656-4F76-A850-0ACF49A866A7}" destId="{6E2AC7FC-7C18-4DA4-9BF2-77E9266CCB4A}" srcOrd="0" destOrd="0" presId="urn:microsoft.com/office/officeart/2005/8/layout/vList5"/>
    <dgm:cxn modelId="{BD97E309-4332-465F-9898-3832CAD9FAB0}" type="presParOf" srcId="{6E2AC7FC-7C18-4DA4-9BF2-77E9266CCB4A}" destId="{149FF2A7-2446-4DFE-A6CB-B1209C27F632}" srcOrd="0" destOrd="0" presId="urn:microsoft.com/office/officeart/2005/8/layout/vList5"/>
    <dgm:cxn modelId="{9F50A6FC-3F8F-4D63-84DC-6CF6130F4203}" type="presParOf" srcId="{6E2AC7FC-7C18-4DA4-9BF2-77E9266CCB4A}" destId="{FCE0DBFA-4879-4E32-A216-4F4889B94547}" srcOrd="1" destOrd="0" presId="urn:microsoft.com/office/officeart/2005/8/layout/vList5"/>
    <dgm:cxn modelId="{26F05A81-5440-45EE-86F0-DE38FAA87F0A}" type="presParOf" srcId="{72E0B203-9656-4F76-A850-0ACF49A866A7}" destId="{F43879CE-C118-4F43-ABD4-55B236220B48}" srcOrd="1" destOrd="0" presId="urn:microsoft.com/office/officeart/2005/8/layout/vList5"/>
    <dgm:cxn modelId="{CDE2A0A6-D323-46A5-B855-9739FE455D00}" type="presParOf" srcId="{72E0B203-9656-4F76-A850-0ACF49A866A7}" destId="{30B71382-387C-44DC-9368-E5178E837D85}" srcOrd="2" destOrd="0" presId="urn:microsoft.com/office/officeart/2005/8/layout/vList5"/>
    <dgm:cxn modelId="{15D60B1F-49C9-4D82-8D10-0642D1939763}" type="presParOf" srcId="{30B71382-387C-44DC-9368-E5178E837D85}" destId="{9CC7DF95-1489-4F79-97AF-4905D45BAF94}" srcOrd="0" destOrd="0" presId="urn:microsoft.com/office/officeart/2005/8/layout/vList5"/>
    <dgm:cxn modelId="{5116443F-9E8E-4F1A-9F6B-8DD6A9165119}" type="presParOf" srcId="{30B71382-387C-44DC-9368-E5178E837D85}" destId="{2734B742-3B21-44C3-8031-BDBD201CD2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3DE65-7DBE-4BC4-BE3B-7D53F9F25AA7}">
      <dsp:nvSpPr>
        <dsp:cNvPr id="0" name=""/>
        <dsp:cNvSpPr/>
      </dsp:nvSpPr>
      <dsp:spPr>
        <a:xfrm>
          <a:off x="1569" y="1649520"/>
          <a:ext cx="1912396" cy="764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8024" tIns="62675" rIns="62675" bIns="6267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700" kern="1200" smtClean="0"/>
            <a:t>CD</a:t>
          </a:r>
          <a:endParaRPr lang="zh-CN" altLang="en-US" sz="4700" kern="1200"/>
        </a:p>
      </dsp:txBody>
      <dsp:txXfrm>
        <a:off x="384048" y="1649520"/>
        <a:ext cx="1147438" cy="764958"/>
      </dsp:txXfrm>
    </dsp:sp>
    <dsp:sp modelId="{C9E56245-C876-4CA5-9A92-B95649D8818A}">
      <dsp:nvSpPr>
        <dsp:cNvPr id="0" name=""/>
        <dsp:cNvSpPr/>
      </dsp:nvSpPr>
      <dsp:spPr>
        <a:xfrm>
          <a:off x="1722726" y="1649520"/>
          <a:ext cx="1912396" cy="764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8024" tIns="62675" rIns="62675" bIns="6267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700" kern="1200" smtClean="0"/>
            <a:t>DVD</a:t>
          </a:r>
          <a:endParaRPr lang="zh-CN" altLang="en-US" sz="4700" kern="1200"/>
        </a:p>
      </dsp:txBody>
      <dsp:txXfrm>
        <a:off x="2105205" y="1649520"/>
        <a:ext cx="1147438" cy="764958"/>
      </dsp:txXfrm>
    </dsp:sp>
    <dsp:sp modelId="{A9165ABC-2219-494F-A44A-E0F7E9E8A3F3}">
      <dsp:nvSpPr>
        <dsp:cNvPr id="0" name=""/>
        <dsp:cNvSpPr/>
      </dsp:nvSpPr>
      <dsp:spPr>
        <a:xfrm>
          <a:off x="3443883" y="1649520"/>
          <a:ext cx="1912396" cy="764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smtClean="0"/>
            <a:t>蓝光光盘</a:t>
          </a:r>
          <a:endParaRPr lang="zh-CN" altLang="en-US" sz="2800" b="1" kern="1200"/>
        </a:p>
      </dsp:txBody>
      <dsp:txXfrm>
        <a:off x="3826362" y="1649520"/>
        <a:ext cx="1147438" cy="764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0DBFA-4879-4E32-A216-4F4889B94547}">
      <dsp:nvSpPr>
        <dsp:cNvPr id="0" name=""/>
        <dsp:cNvSpPr/>
      </dsp:nvSpPr>
      <dsp:spPr>
        <a:xfrm rot="5400000">
          <a:off x="3293905" y="-2055890"/>
          <a:ext cx="1924651" cy="61678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1" kern="1200" dirty="0" smtClean="0"/>
            <a:t>利用激光的单色性和相干性，将要存储的模拟或数字信息通过调制激光聚焦到记录介质上，使介质的光照微区（直径一般在微米以下）发生物理、化学变化，从而实现信息的记录保存</a:t>
          </a:r>
          <a:endParaRPr lang="zh-CN" altLang="en-US" sz="2000" b="1" kern="1200" dirty="0"/>
        </a:p>
      </dsp:txBody>
      <dsp:txXfrm rot="-5400000">
        <a:off x="1172304" y="159665"/>
        <a:ext cx="6073900" cy="1736743"/>
      </dsp:txXfrm>
    </dsp:sp>
    <dsp:sp modelId="{149FF2A7-2446-4DFE-A6CB-B1209C27F632}">
      <dsp:nvSpPr>
        <dsp:cNvPr id="0" name=""/>
        <dsp:cNvSpPr/>
      </dsp:nvSpPr>
      <dsp:spPr>
        <a:xfrm>
          <a:off x="160831" y="51"/>
          <a:ext cx="1011472" cy="205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kern="1200" dirty="0" smtClean="0"/>
            <a:t>写入</a:t>
          </a:r>
          <a:endParaRPr lang="zh-CN" altLang="en-US" sz="4400" kern="1200" dirty="0"/>
        </a:p>
      </dsp:txBody>
      <dsp:txXfrm>
        <a:off x="210207" y="49427"/>
        <a:ext cx="912720" cy="1957218"/>
      </dsp:txXfrm>
    </dsp:sp>
    <dsp:sp modelId="{2734B742-3B21-44C3-8031-BDBD201CD2E5}">
      <dsp:nvSpPr>
        <dsp:cNvPr id="0" name=""/>
        <dsp:cNvSpPr/>
      </dsp:nvSpPr>
      <dsp:spPr>
        <a:xfrm rot="5400000">
          <a:off x="3293946" y="102878"/>
          <a:ext cx="1924569" cy="61678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1" kern="1200" dirty="0" smtClean="0"/>
            <a:t>利用低功率密度的激光扫描信息轨道，利用光电探测器检测记录区反射（或透射）率的差别，通过解调取出所需要的信息的过程</a:t>
          </a:r>
          <a:endParaRPr lang="zh-CN" altLang="en-US" sz="2000" b="1" kern="1200" dirty="0"/>
        </a:p>
      </dsp:txBody>
      <dsp:txXfrm rot="-5400000">
        <a:off x="1172304" y="2318470"/>
        <a:ext cx="6073904" cy="1736669"/>
      </dsp:txXfrm>
    </dsp:sp>
    <dsp:sp modelId="{9CC7DF95-1489-4F79-97AF-4905D45BAF94}">
      <dsp:nvSpPr>
        <dsp:cNvPr id="0" name=""/>
        <dsp:cNvSpPr/>
      </dsp:nvSpPr>
      <dsp:spPr>
        <a:xfrm>
          <a:off x="160831" y="2158820"/>
          <a:ext cx="1011472" cy="205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kern="1200" dirty="0" smtClean="0"/>
            <a:t>读出</a:t>
          </a:r>
          <a:endParaRPr lang="zh-CN" altLang="en-US" sz="4400" kern="1200" dirty="0"/>
        </a:p>
      </dsp:txBody>
      <dsp:txXfrm>
        <a:off x="210207" y="2208196"/>
        <a:ext cx="912720" cy="1957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88D03-2EDA-4BC9-BB97-41A992229F37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66DA1-FCC3-4600-8407-9AFB1CA2B3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6DA1-FCC3-4600-8407-9AFB1CA2B34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4" name="Date Placeholder 4"/>
          <p:cNvSpPr txBox="1">
            <a:spLocks/>
          </p:cNvSpPr>
          <p:nvPr userDrawn="1"/>
        </p:nvSpPr>
        <p:spPr>
          <a:xfrm>
            <a:off x="6072198" y="6191250"/>
            <a:ext cx="2786082" cy="476250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中原工学院理学院   曾灏宪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 advAuto="0"/>
      <p:bldP spid="8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67348"/>
          </a:xfrm>
        </p:spPr>
        <p:txBody>
          <a:bodyPr vert="horz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929354"/>
          </a:xfrm>
        </p:spPr>
        <p:txBody>
          <a:bodyPr vert="horz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47AC4-B204-41CE-8124-2246DC288D6F}" type="datetimeFigureOut">
              <a:rPr lang="zh-CN" altLang="en-US" smtClean="0"/>
              <a:pPr/>
              <a:t>2011/10/18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86A349-1033-4EF3-833F-D47669000F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4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中原工学院</a:t>
            </a: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光信息存储技术与光盘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14282" y="548326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/>
              <a:t>光电信息技术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28048" y="2000240"/>
            <a:ext cx="8487905" cy="4191013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1785918" y="714356"/>
            <a:ext cx="5357851" cy="1155150"/>
            <a:chOff x="214282" y="285728"/>
            <a:chExt cx="5357851" cy="1155150"/>
          </a:xfrm>
        </p:grpSpPr>
        <p:sp>
          <p:nvSpPr>
            <p:cNvPr id="7" name="Rectangle 6"/>
            <p:cNvSpPr/>
            <p:nvPr/>
          </p:nvSpPr>
          <p:spPr>
            <a:xfrm>
              <a:off x="214283" y="285728"/>
              <a:ext cx="5357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 smtClean="0"/>
                <a:t>在光盘上写入信息的装置称作</a:t>
              </a:r>
              <a:r>
                <a:rPr lang="zh-CN" altLang="en-US" sz="2000" b="1" dirty="0" smtClean="0">
                  <a:solidFill>
                    <a:schemeClr val="accent2"/>
                  </a:solidFill>
                </a:rPr>
                <a:t>光盘记录系统</a:t>
              </a:r>
              <a:r>
                <a:rPr lang="zh-CN" altLang="en-US" sz="2000" b="1" dirty="0" smtClean="0"/>
                <a:t>；</a:t>
              </a:r>
              <a:endParaRPr lang="zh-CN" altLang="en-US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4282" y="642918"/>
              <a:ext cx="528641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b="1" dirty="0" smtClean="0"/>
                <a:t>能从光盘上读出数据的装置是</a:t>
              </a:r>
              <a:r>
                <a:rPr lang="zh-CN" altLang="en-US" sz="2000" b="1" dirty="0" smtClean="0">
                  <a:solidFill>
                    <a:schemeClr val="accent2"/>
                  </a:solidFill>
                </a:rPr>
                <a:t>光盘重放系统</a:t>
              </a:r>
              <a:r>
                <a:rPr lang="zh-CN" altLang="en-US" sz="2000" b="1" dirty="0" smtClean="0"/>
                <a:t>。</a:t>
              </a:r>
              <a:endParaRPr lang="zh-CN" altLang="en-US" sz="2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4282" y="1071546"/>
              <a:ext cx="46009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 smtClean="0"/>
                <a:t>大多数光盘装置具有记录和重放的双重功能</a:t>
              </a:r>
              <a:endParaRPr lang="zh-CN" alt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720" y="285728"/>
              <a:ext cx="5000660" cy="1143008"/>
            </a:xfrm>
            <a:prstGeom prst="rect">
              <a:avLst/>
            </a:prstGeom>
            <a:solidFill>
              <a:srgbClr val="00B050">
                <a:alpha val="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5500694" y="5786454"/>
            <a:ext cx="7143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105" y="1496785"/>
            <a:ext cx="8033790" cy="4812535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24128" y="3759423"/>
            <a:ext cx="22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/>
              <a:t>偏振分光板</a:t>
            </a:r>
            <a:r>
              <a:rPr lang="en-US" altLang="zh-CN" sz="2400" b="1" smtClean="0"/>
              <a:t>PBS</a:t>
            </a:r>
            <a:endParaRPr lang="zh-CN" altLang="en-US" sz="2400" b="1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911352" y="4201699"/>
            <a:ext cx="192882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光盘系统工作原理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://www.usbyte.com/images/Imag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913" y="107145"/>
            <a:ext cx="5924174" cy="664371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57620" y="1857364"/>
            <a:ext cx="92869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7620" y="5286388"/>
            <a:ext cx="10715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86512" y="4857760"/>
            <a:ext cx="2143140" cy="170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mtClean="0"/>
              <a:t>利用衍射光栅分出</a:t>
            </a:r>
            <a:r>
              <a:rPr lang="en-US" altLang="zh-CN" sz="2400" b="1" smtClean="0"/>
              <a:t>3</a:t>
            </a:r>
            <a:r>
              <a:rPr lang="zh-CN" altLang="en-US" sz="2400" b="1" smtClean="0"/>
              <a:t>束光构成</a:t>
            </a:r>
            <a:r>
              <a:rPr lang="en-US" altLang="zh-CN" sz="2400" b="1" smtClean="0"/>
              <a:t>3</a:t>
            </a:r>
            <a:r>
              <a:rPr lang="zh-CN" altLang="en-US" sz="2400" b="1" smtClean="0"/>
              <a:t>光束系统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836712"/>
            <a:ext cx="553998" cy="19101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b="1" smtClean="0"/>
              <a:t>三光束激光头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43000" y="1158701"/>
            <a:ext cx="1646238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314081"/>
              </p:ext>
            </p:extLst>
          </p:nvPr>
        </p:nvGraphicFramePr>
        <p:xfrm>
          <a:off x="1676400" y="1996901"/>
          <a:ext cx="4794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3" imgW="190440" imgH="1168200" progId="Equation.3">
                  <p:embed/>
                </p:oleObj>
              </mc:Choice>
              <mc:Fallback>
                <p:oleObj name="Equation" r:id="rId3" imgW="190440" imgH="1168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96901"/>
                        <a:ext cx="47942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915"/>
              </p:ext>
            </p:extLst>
          </p:nvPr>
        </p:nvGraphicFramePr>
        <p:xfrm>
          <a:off x="2819400" y="1387301"/>
          <a:ext cx="1855788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5" imgW="736560" imgH="711000" progId="Equation.3">
                  <p:embed/>
                </p:oleObj>
              </mc:Choice>
              <mc:Fallback>
                <p:oleObj name="Equation" r:id="rId5" imgW="7365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387301"/>
                        <a:ext cx="1855788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471138"/>
              </p:ext>
            </p:extLst>
          </p:nvPr>
        </p:nvGraphicFramePr>
        <p:xfrm>
          <a:off x="4648200" y="2073101"/>
          <a:ext cx="335915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7" imgW="1333440" imgH="482400" progId="Equation.3">
                  <p:embed/>
                </p:oleObj>
              </mc:Choice>
              <mc:Fallback>
                <p:oleObj name="Equation" r:id="rId7" imgW="13334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73101"/>
                        <a:ext cx="335915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475349"/>
              </p:ext>
            </p:extLst>
          </p:nvPr>
        </p:nvGraphicFramePr>
        <p:xfrm>
          <a:off x="2743200" y="3978101"/>
          <a:ext cx="2236788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9" imgW="888840" imgH="1193760" progId="Equation.3">
                  <p:embed/>
                </p:oleObj>
              </mc:Choice>
              <mc:Fallback>
                <p:oleObj name="Equation" r:id="rId9" imgW="888840" imgH="1193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78101"/>
                        <a:ext cx="2236788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592756"/>
              </p:ext>
            </p:extLst>
          </p:nvPr>
        </p:nvGraphicFramePr>
        <p:xfrm>
          <a:off x="5029200" y="3216101"/>
          <a:ext cx="2236788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1" imgW="888840" imgH="965160" progId="Equation.3">
                  <p:embed/>
                </p:oleObj>
              </mc:Choice>
              <mc:Fallback>
                <p:oleObj name="Equation" r:id="rId11" imgW="888840" imgH="965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216101"/>
                        <a:ext cx="2236788" cy="226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360235"/>
              </p:ext>
            </p:extLst>
          </p:nvPr>
        </p:nvGraphicFramePr>
        <p:xfrm>
          <a:off x="4953000" y="5578301"/>
          <a:ext cx="30035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3" imgW="1193760" imgH="482400" progId="Equation.3">
                  <p:embed/>
                </p:oleObj>
              </mc:Choice>
              <mc:Fallback>
                <p:oleObj name="Equation" r:id="rId13" imgW="119376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78301"/>
                        <a:ext cx="300355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071538" y="2606493"/>
            <a:ext cx="630429" cy="2514535"/>
          </a:xfrm>
          <a:prstGeom prst="rect">
            <a:avLst/>
          </a:prstGeom>
        </p:spPr>
        <p:txBody>
          <a:bodyPr vert="wordArtVertRtl" wrap="none">
            <a:spAutoFit/>
          </a:bodyPr>
          <a:lstStyle/>
          <a:p>
            <a:r>
              <a:rPr lang="zh-CN" altLang="en-US" sz="2600" b="1" dirty="0" smtClean="0">
                <a:solidFill>
                  <a:prstClr val="black"/>
                </a:solidFill>
              </a:rPr>
              <a:t>光盘存储系统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43115" y="1249171"/>
            <a:ext cx="630429" cy="2364365"/>
          </a:xfrm>
          <a:prstGeom prst="rect">
            <a:avLst/>
          </a:prstGeom>
        </p:spPr>
        <p:txBody>
          <a:bodyPr vert="wordArtVertRtl" wrap="none">
            <a:spAutoFit/>
          </a:bodyPr>
          <a:lstStyle/>
          <a:p>
            <a:r>
              <a:rPr lang="zh-CN" altLang="en-US" sz="2600" b="1" dirty="0" smtClean="0">
                <a:solidFill>
                  <a:prstClr val="black"/>
                </a:solidFill>
              </a:rPr>
              <a:t>光盘（介质）</a:t>
            </a:r>
            <a:endParaRPr lang="zh-CN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71670" y="4749633"/>
            <a:ext cx="630429" cy="1303434"/>
          </a:xfrm>
          <a:prstGeom prst="rect">
            <a:avLst/>
          </a:prstGeom>
        </p:spPr>
        <p:txBody>
          <a:bodyPr vert="wordArtVertRtl" wrap="none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defRPr/>
            </a:pPr>
            <a:r>
              <a:rPr lang="zh-CN" altLang="en-US" sz="2600" b="1" dirty="0" smtClean="0">
                <a:solidFill>
                  <a:prstClr val="black"/>
                </a:solidFill>
              </a:rPr>
              <a:t>光盘机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光盘系统细分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285728"/>
            <a:ext cx="7772400" cy="642942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光盘系统的关键技术 </a:t>
            </a:r>
          </a:p>
          <a:p>
            <a:pPr lvl="1"/>
            <a:r>
              <a:rPr lang="zh-CN" altLang="en-US" dirty="0" smtClean="0"/>
              <a:t>光盘系统的核心装置是</a:t>
            </a:r>
            <a:r>
              <a:rPr lang="zh-CN" altLang="en-US" dirty="0" smtClean="0">
                <a:solidFill>
                  <a:srgbClr val="2E00F0"/>
                </a:solidFill>
              </a:rPr>
              <a:t>光盘驱动器</a:t>
            </a:r>
            <a:r>
              <a:rPr lang="zh-CN" altLang="en-US" dirty="0" smtClean="0"/>
              <a:t>，它是一种超精密光电子装置。主要包括：光学系统、机械系统、伺服跟踪系统和信号处理系统。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光盘驱动器的组成框图如下所示。 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75655" y="2852936"/>
            <a:ext cx="7056785" cy="3785652"/>
            <a:chOff x="2071670" y="2071678"/>
            <a:chExt cx="6014603" cy="3785652"/>
          </a:xfrm>
          <a:solidFill>
            <a:srgbClr val="92D050"/>
          </a:solidFill>
        </p:grpSpPr>
        <p:sp>
          <p:nvSpPr>
            <p:cNvPr id="6" name="TextBox 5"/>
            <p:cNvSpPr txBox="1"/>
            <p:nvPr/>
          </p:nvSpPr>
          <p:spPr>
            <a:xfrm>
              <a:off x="2071670" y="2071678"/>
              <a:ext cx="2829708" cy="3785652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  <a:buFontTx/>
                <a:buNone/>
              </a:pPr>
              <a:r>
                <a:rPr lang="en-US" altLang="zh-CN" sz="2000" b="1" dirty="0" smtClean="0"/>
                <a:t> </a:t>
              </a:r>
              <a:r>
                <a:rPr lang="zh-CN" altLang="en-US" sz="2000" b="1" dirty="0" smtClean="0"/>
                <a:t>  </a:t>
              </a:r>
              <a:r>
                <a:rPr lang="en-US" altLang="zh-CN" sz="2000" b="1" dirty="0" smtClean="0"/>
                <a:t>1</a:t>
              </a:r>
              <a:r>
                <a:rPr lang="zh-CN" altLang="en-US" sz="2000" b="1" dirty="0" smtClean="0"/>
                <a:t>． </a:t>
              </a:r>
              <a:r>
                <a:rPr lang="zh-CN" altLang="en-US" sz="2000" b="1" dirty="0" smtClean="0">
                  <a:solidFill>
                    <a:srgbClr val="FF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光学系统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 </a:t>
              </a:r>
              <a:r>
                <a:rPr lang="en-US" altLang="zh-CN" sz="2000" b="1" dirty="0" smtClean="0"/>
                <a:t>(1)  </a:t>
              </a:r>
              <a:r>
                <a:rPr lang="zh-CN" altLang="en-US" sz="2000" b="1" dirty="0" smtClean="0"/>
                <a:t>激光聚束光路 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 </a:t>
              </a:r>
              <a:r>
                <a:rPr lang="en-US" altLang="zh-CN" sz="2000" b="1" dirty="0" smtClean="0"/>
                <a:t>(2)  </a:t>
              </a:r>
              <a:r>
                <a:rPr lang="zh-CN" altLang="en-US" sz="2000" b="1" dirty="0" smtClean="0"/>
                <a:t>写入光调制器 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 </a:t>
              </a:r>
              <a:r>
                <a:rPr lang="en-US" altLang="zh-CN" sz="2000" b="1" dirty="0" smtClean="0"/>
                <a:t>(3)  </a:t>
              </a:r>
              <a:r>
                <a:rPr lang="zh-CN" altLang="en-US" sz="2000" b="1" dirty="0" smtClean="0"/>
                <a:t>循迹跟踪反射镜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 </a:t>
              </a:r>
              <a:r>
                <a:rPr lang="en-US" altLang="zh-CN" sz="2000" b="1" dirty="0" smtClean="0"/>
                <a:t>(4)  </a:t>
              </a:r>
              <a:r>
                <a:rPr lang="zh-CN" altLang="en-US" sz="2000" b="1" dirty="0" smtClean="0"/>
                <a:t>光电检测系统 </a:t>
              </a:r>
            </a:p>
            <a:p>
              <a:pPr algn="just"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2</a:t>
              </a:r>
              <a:r>
                <a:rPr lang="zh-CN" altLang="en-US" sz="2000" b="1" dirty="0" smtClean="0"/>
                <a:t>．  </a:t>
              </a:r>
              <a:r>
                <a:rPr lang="zh-CN" altLang="en-US" sz="2000" b="1" dirty="0" smtClean="0">
                  <a:solidFill>
                    <a:srgbClr val="FF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机械系统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(1)   </a:t>
              </a:r>
              <a:r>
                <a:rPr lang="zh-CN" altLang="en-US" sz="2000" b="1" dirty="0" smtClean="0"/>
                <a:t>转台机构 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(2)   </a:t>
              </a:r>
              <a:r>
                <a:rPr lang="zh-CN" altLang="en-US" sz="2000" b="1" dirty="0" smtClean="0"/>
                <a:t>滑板机构 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(3)   </a:t>
              </a:r>
              <a:r>
                <a:rPr lang="zh-CN" altLang="en-US" sz="2000" b="1" dirty="0" smtClean="0"/>
                <a:t>光电头机构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78971" y="2087964"/>
              <a:ext cx="3007302" cy="3400546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000" b="1" dirty="0" smtClean="0"/>
                <a:t> </a:t>
              </a:r>
              <a:r>
                <a:rPr lang="zh-CN" altLang="en-US" sz="2000" b="1" dirty="0" smtClean="0"/>
                <a:t>  </a:t>
              </a:r>
              <a:r>
                <a:rPr lang="en-US" altLang="zh-CN" sz="2000" b="1" dirty="0" smtClean="0"/>
                <a:t>3</a:t>
              </a:r>
              <a:r>
                <a:rPr lang="zh-CN" altLang="en-US" sz="2000" b="1" dirty="0" smtClean="0"/>
                <a:t>．</a:t>
              </a:r>
              <a:r>
                <a:rPr lang="zh-CN" altLang="en-US" sz="2000" b="1" dirty="0" smtClean="0">
                  <a:cs typeface="Times New Roman" pitchFamily="18" charset="0"/>
                </a:rPr>
                <a:t> </a:t>
              </a:r>
              <a:r>
                <a:rPr lang="zh-CN" altLang="en-US" sz="2000" b="1" dirty="0" smtClean="0">
                  <a:solidFill>
                    <a:srgbClr val="FF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控制系统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(1)  </a:t>
              </a:r>
              <a:r>
                <a:rPr lang="zh-CN" altLang="en-US" sz="2000" b="1" dirty="0" smtClean="0"/>
                <a:t>转台恒速控制系统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(2)  </a:t>
              </a:r>
              <a:r>
                <a:rPr lang="zh-CN" altLang="en-US" sz="2000" b="1" dirty="0" smtClean="0"/>
                <a:t>滑板位移控制系统 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(3)  </a:t>
              </a:r>
              <a:r>
                <a:rPr lang="zh-CN" altLang="en-US" sz="2000" b="1" dirty="0" smtClean="0"/>
                <a:t>调焦控制系统 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(4)  </a:t>
              </a:r>
              <a:r>
                <a:rPr lang="zh-CN" altLang="en-US" sz="2000" b="1" dirty="0" smtClean="0"/>
                <a:t>循迹跟踪系统 </a:t>
              </a:r>
            </a:p>
            <a:p>
              <a:pPr algn="just"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4</a:t>
              </a:r>
              <a:r>
                <a:rPr lang="zh-CN" altLang="en-US" sz="2000" b="1" dirty="0" smtClean="0"/>
                <a:t>．</a:t>
              </a:r>
              <a:r>
                <a:rPr lang="zh-CN" altLang="en-US" sz="2000" b="1" dirty="0" smtClean="0">
                  <a:cs typeface="Times New Roman" pitchFamily="18" charset="0"/>
                </a:rPr>
                <a:t> </a:t>
              </a:r>
              <a:r>
                <a:rPr lang="zh-CN" altLang="en-US" sz="2000" b="1" dirty="0" smtClean="0">
                  <a:solidFill>
                    <a:srgbClr val="FF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信号处理系统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(1)  </a:t>
              </a:r>
              <a:r>
                <a:rPr lang="zh-CN" altLang="en-US" sz="2000" b="1" dirty="0" smtClean="0"/>
                <a:t>写入信号处理器 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(2)  </a:t>
              </a:r>
              <a:r>
                <a:rPr lang="zh-CN" altLang="en-US" sz="2000" b="1" dirty="0" smtClean="0"/>
                <a:t>读出信号处理器 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000" b="1" dirty="0" smtClean="0"/>
                <a:t>   </a:t>
              </a:r>
              <a:r>
                <a:rPr lang="en-US" altLang="zh-CN" sz="2000" b="1" dirty="0" smtClean="0"/>
                <a:t>(3)  </a:t>
              </a:r>
              <a:r>
                <a:rPr lang="zh-CN" altLang="en-US" sz="2000" b="1" dirty="0" smtClean="0"/>
                <a:t>控制器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08" y="836712"/>
            <a:ext cx="8378264" cy="43924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000232" y="5396227"/>
            <a:ext cx="48253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下面着重介绍一下其中的光</a:t>
            </a:r>
            <a:r>
              <a:rPr lang="zh-CN" altLang="en-US" sz="2400" b="1" smtClean="0"/>
              <a:t>电部分</a:t>
            </a:r>
            <a:endParaRPr lang="zh-CN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6166468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光学头光电系统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C00000"/>
                </a:solidFill>
              </a:rPr>
              <a:t>激光头的作用及结构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2200" dirty="0" smtClean="0"/>
              <a:t>激光头（</a:t>
            </a:r>
            <a:r>
              <a:rPr lang="en-US" sz="2200" dirty="0" smtClean="0"/>
              <a:t>Optical Pick-up</a:t>
            </a:r>
            <a:r>
              <a:rPr lang="zh-CN" altLang="en-US" sz="2200" dirty="0" smtClean="0"/>
              <a:t>）又称</a:t>
            </a:r>
            <a:r>
              <a:rPr lang="zh-CN" altLang="en-US" sz="2200" dirty="0" smtClean="0">
                <a:solidFill>
                  <a:srgbClr val="2E00F0"/>
                </a:solidFill>
              </a:rPr>
              <a:t>光学头</a:t>
            </a:r>
            <a:r>
              <a:rPr lang="zh-CN" altLang="en-US" sz="2200" dirty="0" smtClean="0"/>
              <a:t>或</a:t>
            </a:r>
            <a:r>
              <a:rPr lang="zh-CN" altLang="en-US" sz="2200" dirty="0" smtClean="0">
                <a:solidFill>
                  <a:srgbClr val="2E00F0"/>
                </a:solidFill>
              </a:rPr>
              <a:t>光拾信器</a:t>
            </a:r>
            <a:r>
              <a:rPr lang="zh-CN" altLang="en-US" sz="2200" dirty="0" smtClean="0"/>
              <a:t>，其作用是检测光盘上的光信</a:t>
            </a:r>
            <a:r>
              <a:rPr lang="zh-CN" altLang="en-US" sz="2200" dirty="0"/>
              <a:t>号，是光盘系统的关键部件。（</a:t>
            </a:r>
            <a:r>
              <a:rPr lang="zh-CN" altLang="en-US" sz="2200" dirty="0" smtClean="0"/>
              <a:t>有记录功能的光盘系统激光头还有写入功能，写入时</a:t>
            </a:r>
            <a:r>
              <a:rPr lang="zh-CN" altLang="en-US" sz="2200" dirty="0"/>
              <a:t>激光</a:t>
            </a:r>
            <a:r>
              <a:rPr lang="zh-CN" altLang="en-US" sz="2200" dirty="0" smtClean="0"/>
              <a:t>功率较高）</a:t>
            </a:r>
          </a:p>
          <a:p>
            <a:pPr lvl="1"/>
            <a:r>
              <a:rPr lang="zh-CN" altLang="en-US" sz="2200" dirty="0" smtClean="0"/>
              <a:t>激光头是由一定数量元件组成的一种光学装置，并非单一元件。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为确保准确无误地检测光信号，激光头应</a:t>
            </a:r>
            <a:r>
              <a:rPr lang="zh-CN" altLang="en-US" sz="2200" dirty="0" smtClean="0">
                <a:solidFill>
                  <a:srgbClr val="2E00F0"/>
                </a:solidFill>
              </a:rPr>
              <a:t>小巧轻便、在任何状态下都能正确地读出信号，且易制造、成本低</a:t>
            </a:r>
            <a:r>
              <a:rPr lang="zh-CN" altLang="en-US" sz="2200" dirty="0" smtClean="0"/>
              <a:t>。</a:t>
            </a:r>
            <a:endParaRPr lang="en-US" altLang="zh-CN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4601648"/>
            <a:ext cx="7772400" cy="2139720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）是</a:t>
            </a:r>
            <a:r>
              <a:rPr lang="en-US" altLang="zh-CN" sz="2000" dirty="0" smtClean="0"/>
              <a:t>cd</a:t>
            </a:r>
            <a:r>
              <a:rPr lang="zh-CN" altLang="en-US" sz="2000" dirty="0" smtClean="0"/>
              <a:t>中常用的，比较简单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）是</a:t>
            </a:r>
            <a:r>
              <a:rPr lang="en-US" altLang="zh-CN" sz="2000" dirty="0" smtClean="0"/>
              <a:t>cd</a:t>
            </a:r>
            <a:r>
              <a:rPr lang="zh-CN" altLang="en-US" sz="2000" dirty="0" smtClean="0"/>
              <a:t>、</a:t>
            </a:r>
            <a:r>
              <a:rPr lang="en-US" altLang="zh-CN" sz="2000" dirty="0" err="1" smtClean="0"/>
              <a:t>vcd</a:t>
            </a:r>
            <a:r>
              <a:rPr lang="zh-CN" altLang="en-US" sz="2000" dirty="0" smtClean="0"/>
              <a:t>中常用的</a:t>
            </a:r>
            <a:endParaRPr lang="en-US" altLang="zh-CN" sz="2000" dirty="0" smtClean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c</a:t>
            </a:r>
            <a:r>
              <a:rPr lang="zh-CN" altLang="en-US" sz="2000" dirty="0" smtClean="0"/>
              <a:t>）是（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）的改进型，检测（探测）和发光由同一</a:t>
            </a:r>
            <a:r>
              <a:rPr lang="en-US" altLang="zh-CN" sz="2000" dirty="0" smtClean="0"/>
              <a:t>LD</a:t>
            </a:r>
            <a:r>
              <a:rPr lang="zh-CN" altLang="en-US" sz="2000" dirty="0" smtClean="0"/>
              <a:t>完成，又称</a:t>
            </a:r>
            <a:r>
              <a:rPr lang="zh-CN" altLang="en-US" sz="2000" dirty="0" smtClean="0">
                <a:solidFill>
                  <a:srgbClr val="C00000"/>
                </a:solidFill>
              </a:rPr>
              <a:t>自耦合系统</a:t>
            </a:r>
            <a:r>
              <a:rPr lang="en-US" altLang="zh-CN" sz="2000" dirty="0"/>
              <a:t>(Self-Coupled Optical </a:t>
            </a:r>
            <a:r>
              <a:rPr lang="en-US" altLang="zh-CN" sz="2000" dirty="0" err="1"/>
              <a:t>Pickup:SCOOP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01120"/>
            <a:ext cx="6765806" cy="4000528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02734" y="188640"/>
            <a:ext cx="4515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2E00F0"/>
                </a:solidFill>
              </a:rPr>
              <a:t>三</a:t>
            </a:r>
            <a:r>
              <a:rPr lang="zh-CN" altLang="en-US" sz="2400" b="1" dirty="0" smtClean="0">
                <a:solidFill>
                  <a:srgbClr val="2E00F0"/>
                </a:solidFill>
              </a:rPr>
              <a:t>种典型</a:t>
            </a:r>
            <a:r>
              <a:rPr lang="zh-CN" altLang="en-US" sz="2400" b="1" dirty="0">
                <a:solidFill>
                  <a:srgbClr val="2E00F0"/>
                </a:solidFill>
              </a:rPr>
              <a:t>的激光头光学系</a:t>
            </a:r>
            <a:r>
              <a:rPr lang="zh-CN" altLang="en-US" sz="2400" b="1" dirty="0" smtClean="0">
                <a:solidFill>
                  <a:srgbClr val="2E00F0"/>
                </a:solidFill>
              </a:rPr>
              <a:t>统结</a:t>
            </a:r>
            <a:r>
              <a:rPr lang="zh-CN" altLang="en-US" sz="2400" b="1" dirty="0">
                <a:solidFill>
                  <a:srgbClr val="2E00F0"/>
                </a:solidFill>
              </a:rPr>
              <a:t>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285728"/>
            <a:ext cx="7772400" cy="642942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sz="2000" smtClean="0"/>
              <a:t>此为</a:t>
            </a:r>
            <a:r>
              <a:rPr lang="zh-CN" altLang="en-US" sz="2000" dirty="0" smtClean="0"/>
              <a:t>三束型，在</a:t>
            </a:r>
            <a:r>
              <a:rPr lang="en-US" sz="2000" dirty="0" smtClean="0"/>
              <a:t>CD</a:t>
            </a:r>
            <a:r>
              <a:rPr lang="zh-CN" altLang="en-US" sz="2000" dirty="0" smtClean="0"/>
              <a:t>唱机及</a:t>
            </a:r>
            <a:r>
              <a:rPr lang="en-US" sz="2000" dirty="0" smtClean="0"/>
              <a:t>VCD</a:t>
            </a:r>
            <a:r>
              <a:rPr lang="zh-CN" altLang="en-US" sz="2000" dirty="0" smtClean="0"/>
              <a:t>机中被广泛</a:t>
            </a:r>
            <a:r>
              <a:rPr lang="zh-CN" altLang="en-US" sz="2000" smtClean="0"/>
              <a:t>采用</a:t>
            </a:r>
            <a:endParaRPr lang="zh-CN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0034" y="4429132"/>
            <a:ext cx="8072494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tabLst>
                <a:tab pos="733425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激光二极管与发光二极管</a:t>
            </a:r>
            <a:r>
              <a:rPr kumimoji="0" lang="zh-CN" sz="2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装置</a:t>
            </a:r>
            <a:r>
              <a:rPr kumimoji="0" lang="en-US" altLang="zh-CN" sz="2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LD</a:t>
            </a:r>
            <a:endParaRPr kumimoji="0" lang="zh-CN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激光二极管（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Laser Diode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）缩写为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LD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，是一个恒定功率的激光发射器，发射出一束低功率的红外激光，其波长在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0.78~0.82μm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，寿命为半永久性，光束呈圆形或近似圆形。恒定功率的大小与光电二极管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PD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和自动功率控制电路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APC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有关。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1928802"/>
            <a:ext cx="1357322" cy="24288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此光学装置为三束型，在</a:t>
            </a:r>
            <a:r>
              <a:rPr lang="en-US" dirty="0" smtClean="0"/>
              <a:t>CD</a:t>
            </a:r>
            <a:r>
              <a:rPr lang="zh-CN" altLang="en-US" dirty="0" smtClean="0"/>
              <a:t>唱机及</a:t>
            </a:r>
            <a:r>
              <a:rPr lang="en-US" dirty="0" smtClean="0"/>
              <a:t>VCD</a:t>
            </a:r>
            <a:r>
              <a:rPr lang="zh-CN" altLang="en-US" dirty="0" smtClean="0"/>
              <a:t>机中被广泛采用。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0034" y="3857628"/>
            <a:ext cx="8072494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ea"/>
              <a:buAutoNum type="circleNumDbPlain" startAt="2"/>
            </a:pPr>
            <a:r>
              <a:rPr lang="zh-CN" altLang="en-US" sz="2400" b="1" smtClean="0">
                <a:solidFill>
                  <a:srgbClr val="00B050"/>
                </a:solidFill>
              </a:rPr>
              <a:t>物镜</a:t>
            </a:r>
            <a:r>
              <a:rPr lang="en-US" altLang="zh-CN" sz="2400" b="1" smtClean="0">
                <a:solidFill>
                  <a:srgbClr val="00B050"/>
                </a:solidFill>
              </a:rPr>
              <a:t>OL</a:t>
            </a:r>
            <a:endParaRPr lang="zh-CN" altLang="en-US" sz="2400" dirty="0" smtClean="0">
              <a:solidFill>
                <a:srgbClr val="00B050"/>
              </a:solidFill>
            </a:endParaRPr>
          </a:p>
          <a:p>
            <a:r>
              <a:rPr lang="zh-CN" altLang="en-US" sz="2400" b="1" dirty="0" smtClean="0"/>
              <a:t>在</a:t>
            </a:r>
            <a:r>
              <a:rPr lang="en-US" sz="2400" b="1" dirty="0" smtClean="0"/>
              <a:t>CD</a:t>
            </a:r>
            <a:r>
              <a:rPr lang="zh-CN" altLang="en-US" sz="2400" b="1" dirty="0" smtClean="0"/>
              <a:t>与</a:t>
            </a:r>
            <a:r>
              <a:rPr lang="en-US" sz="2400" b="1" dirty="0" smtClean="0"/>
              <a:t>VCD</a:t>
            </a:r>
            <a:r>
              <a:rPr lang="zh-CN" altLang="en-US" sz="2400" b="1" dirty="0" smtClean="0"/>
              <a:t>系统中，目前广泛采用塑料铸塑成形一体化结构的非球面透镜，耐热性好，重量轻。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物镜在光学系统中，既能垂直移动使激光束在碟片上获得聚焦，又能横向移动使激光束环绕碟片循迹。为使物镜作垂直与横向移动，在物镜上套有一对聚焦线圈及循迹线圈，通过其相应的伺服系统对物镜的每一步动作进行控制。</a:t>
            </a:r>
            <a:endParaRPr lang="zh-CN" alt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72198" y="1428736"/>
            <a:ext cx="714380" cy="2286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214414" y="1000108"/>
            <a:ext cx="6429420" cy="1428760"/>
            <a:chOff x="1214414" y="1000108"/>
            <a:chExt cx="6429420" cy="1428760"/>
          </a:xfrm>
        </p:grpSpPr>
        <p:sp>
          <p:nvSpPr>
            <p:cNvPr id="13" name="Rectangle 12"/>
            <p:cNvSpPr/>
            <p:nvPr/>
          </p:nvSpPr>
          <p:spPr>
            <a:xfrm>
              <a:off x="1214414" y="1000108"/>
              <a:ext cx="6429420" cy="142876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71802" y="1428736"/>
              <a:ext cx="2928958" cy="500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74320" lvl="0" indent="-274320">
                <a:spcBef>
                  <a:spcPts val="580"/>
                </a:spcBef>
                <a:buClr>
                  <a:srgbClr val="D34817"/>
                </a:buClr>
                <a:buSzPct val="85000"/>
              </a:pPr>
              <a:r>
                <a:rPr lang="zh-CN" altLang="en-US" sz="2600" b="1" smtClean="0">
                  <a:solidFill>
                    <a:prstClr val="black"/>
                  </a:solidFill>
                </a:rPr>
                <a:t>信息存储的历史</a:t>
              </a:r>
              <a:endParaRPr lang="en-US" altLang="zh-CN" sz="2600" b="1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14414" y="2643182"/>
            <a:ext cx="6429420" cy="1428760"/>
            <a:chOff x="1214414" y="2643182"/>
            <a:chExt cx="6429420" cy="1428760"/>
          </a:xfrm>
        </p:grpSpPr>
        <p:sp>
          <p:nvSpPr>
            <p:cNvPr id="14" name="Rectangle 13"/>
            <p:cNvSpPr/>
            <p:nvPr/>
          </p:nvSpPr>
          <p:spPr>
            <a:xfrm>
              <a:off x="1214414" y="2643182"/>
              <a:ext cx="6429420" cy="1428760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71768" y="2941126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zh-CN" altLang="en-US" sz="2400" b="1" smtClean="0">
                  <a:solidFill>
                    <a:prstClr val="black"/>
                  </a:solidFill>
                </a:rPr>
                <a:t>大容量、高速度、高密度</a:t>
              </a:r>
              <a:endParaRPr lang="en-US" altLang="zh-CN" sz="2400" b="1" smtClean="0">
                <a:solidFill>
                  <a:prstClr val="black"/>
                </a:solidFill>
              </a:endParaRPr>
            </a:p>
            <a:p>
              <a:r>
                <a:rPr lang="zh-CN" altLang="en-US" sz="2400" b="1" smtClean="0">
                  <a:solidFill>
                    <a:prstClr val="black"/>
                  </a:solidFill>
                </a:rPr>
                <a:t>   高稳定性和可靠性</a:t>
              </a:r>
              <a:endParaRPr lang="zh-CN" altLang="en-US" sz="24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4414" y="4286256"/>
            <a:ext cx="6429420" cy="1428760"/>
            <a:chOff x="1214414" y="4286256"/>
            <a:chExt cx="6429420" cy="1428760"/>
          </a:xfrm>
        </p:grpSpPr>
        <p:sp>
          <p:nvSpPr>
            <p:cNvPr id="12" name="Rectangle 11"/>
            <p:cNvSpPr/>
            <p:nvPr/>
          </p:nvSpPr>
          <p:spPr>
            <a:xfrm>
              <a:off x="1214414" y="4286256"/>
              <a:ext cx="6429420" cy="142876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21351" y="4572008"/>
              <a:ext cx="142378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 smtClean="0"/>
                <a:t>当</a:t>
              </a:r>
              <a:r>
                <a:rPr lang="zh-CN" altLang="en-US" sz="2400" b="1" smtClean="0"/>
                <a:t>前：</a:t>
              </a:r>
              <a:r>
                <a:rPr lang="en-US" altLang="zh-CN" sz="2400" b="1" smtClean="0"/>
                <a:t>BD</a:t>
              </a:r>
              <a:endParaRPr lang="en-US" altLang="zh-CN" sz="2400" b="1" dirty="0" smtClean="0"/>
            </a:p>
            <a:p>
              <a:r>
                <a:rPr lang="zh-CN" altLang="en-US" sz="2400" b="1" dirty="0" smtClean="0"/>
                <a:t>方向：</a:t>
              </a:r>
              <a:r>
                <a:rPr lang="en-US" altLang="zh-CN" sz="2400" b="1" dirty="0" smtClean="0"/>
                <a:t>?</a:t>
              </a:r>
              <a:endParaRPr lang="zh-CN" alt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此光学装置为三束型，在</a:t>
            </a:r>
            <a:r>
              <a:rPr lang="en-US" dirty="0" smtClean="0"/>
              <a:t>CD</a:t>
            </a:r>
            <a:r>
              <a:rPr lang="zh-CN" altLang="en-US" dirty="0" smtClean="0"/>
              <a:t>唱机及</a:t>
            </a:r>
            <a:r>
              <a:rPr lang="en-US" dirty="0" smtClean="0"/>
              <a:t>VCD</a:t>
            </a:r>
            <a:r>
              <a:rPr lang="zh-CN" altLang="en-US" dirty="0" smtClean="0"/>
              <a:t>机中被广泛采用。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2910" y="3786190"/>
            <a:ext cx="807249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ea"/>
              <a:buAutoNum type="circleNumDbPlain" startAt="3"/>
            </a:pPr>
            <a:r>
              <a:rPr lang="zh-CN" altLang="en-US" sz="2400" b="1" dirty="0" smtClean="0">
                <a:solidFill>
                  <a:srgbClr val="00B050"/>
                </a:solidFill>
              </a:rPr>
              <a:t>准直</a:t>
            </a:r>
            <a:r>
              <a:rPr lang="zh-CN" altLang="en-US" sz="2400" b="1" smtClean="0">
                <a:solidFill>
                  <a:srgbClr val="00B050"/>
                </a:solidFill>
              </a:rPr>
              <a:t>透镜</a:t>
            </a:r>
            <a:r>
              <a:rPr lang="en-US" altLang="zh-CN" sz="2400" b="1" smtClean="0">
                <a:solidFill>
                  <a:srgbClr val="00B050"/>
                </a:solidFill>
              </a:rPr>
              <a:t>CL</a:t>
            </a:r>
            <a:endParaRPr lang="zh-CN" altLang="en-US" sz="2400" dirty="0" smtClean="0">
              <a:solidFill>
                <a:srgbClr val="00B050"/>
              </a:solidFill>
            </a:endParaRPr>
          </a:p>
          <a:p>
            <a:r>
              <a:rPr lang="zh-CN" altLang="en-US" sz="2400" b="1" dirty="0" smtClean="0"/>
              <a:t>为确保光学装置具有正确无误的焦距，而用准直透镜与物镜相配合。</a:t>
            </a:r>
            <a:endParaRPr lang="zh-CN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00496" y="1785926"/>
            <a:ext cx="1571636" cy="17145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此光学装置为三束型，在</a:t>
            </a:r>
            <a:r>
              <a:rPr lang="en-US" dirty="0" smtClean="0"/>
              <a:t>CD</a:t>
            </a:r>
            <a:r>
              <a:rPr lang="zh-CN" altLang="en-US" dirty="0" smtClean="0"/>
              <a:t>唱机及</a:t>
            </a:r>
            <a:r>
              <a:rPr lang="en-US" dirty="0" smtClean="0"/>
              <a:t>VCD</a:t>
            </a:r>
            <a:r>
              <a:rPr lang="zh-CN" altLang="en-US" dirty="0" smtClean="0"/>
              <a:t>机中被广泛采用。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42910" y="3478356"/>
            <a:ext cx="8072494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ea"/>
              <a:buAutoNum type="circleNumDbPlain" startAt="4"/>
            </a:pPr>
            <a:r>
              <a:rPr lang="zh-CN" altLang="en-US" sz="2400" b="1" dirty="0" smtClean="0">
                <a:solidFill>
                  <a:srgbClr val="00B050"/>
                </a:solidFill>
              </a:rPr>
              <a:t>衍射</a:t>
            </a:r>
            <a:r>
              <a:rPr lang="zh-CN" altLang="en-US" sz="2400" b="1" smtClean="0">
                <a:solidFill>
                  <a:srgbClr val="00B050"/>
                </a:solidFill>
              </a:rPr>
              <a:t>光栅</a:t>
            </a:r>
            <a:r>
              <a:rPr lang="en-US" altLang="zh-CN" sz="2400" b="1" smtClean="0">
                <a:solidFill>
                  <a:srgbClr val="00B050"/>
                </a:solidFill>
              </a:rPr>
              <a:t>DSP</a:t>
            </a:r>
            <a:endParaRPr lang="zh-CN" altLang="en-US" sz="2400" dirty="0" smtClean="0">
              <a:solidFill>
                <a:srgbClr val="00B050"/>
              </a:solidFill>
            </a:endParaRPr>
          </a:p>
          <a:p>
            <a:r>
              <a:rPr lang="zh-CN" altLang="en-US" sz="2400" b="1" dirty="0" smtClean="0"/>
              <a:t>在激光机中，激光头多是采用三束型，即，使激光二极管所发的光投射到光盘时，变成三束激光。通过衍射光栅后的激光束将分为中间及两旁的</a:t>
            </a:r>
            <a:r>
              <a:rPr lang="zh-CN" altLang="en-US" sz="2400" b="1" smtClean="0"/>
              <a:t>光束</a:t>
            </a:r>
            <a:r>
              <a:rPr lang="zh-CN" altLang="en-US" sz="2400" b="1"/>
              <a:t>：</a:t>
            </a:r>
            <a:endParaRPr lang="en-US" altLang="zh-CN" sz="2400" b="1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zh-CN" altLang="en-US" sz="2400" b="1" smtClean="0"/>
              <a:t>中</a:t>
            </a:r>
            <a:r>
              <a:rPr lang="zh-CN" altLang="en-US" sz="2400" b="1" dirty="0" smtClean="0"/>
              <a:t>间的激光束为主束，用来从碟片上拾取数据和维持激光束在碟片上的聚</a:t>
            </a:r>
            <a:r>
              <a:rPr lang="zh-CN" altLang="en-US" sz="2400" b="1" smtClean="0"/>
              <a:t>焦；</a:t>
            </a:r>
            <a:endParaRPr lang="en-US" altLang="zh-CN" sz="2400" b="1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zh-CN" altLang="en-US" sz="2400" b="1" smtClean="0"/>
              <a:t>在</a:t>
            </a:r>
            <a:r>
              <a:rPr lang="zh-CN" altLang="en-US" sz="2400" b="1" dirty="0" smtClean="0"/>
              <a:t>主束两旁的激光束，称为边束，则是用来向控制系统提供循迹信息的。</a:t>
            </a:r>
            <a:endParaRPr lang="zh-CN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5984" y="1928802"/>
            <a:ext cx="714380" cy="1428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此光学装置为三束型，在</a:t>
            </a:r>
            <a:r>
              <a:rPr lang="en-US" dirty="0" smtClean="0"/>
              <a:t>CD</a:t>
            </a:r>
            <a:r>
              <a:rPr lang="zh-CN" altLang="en-US" dirty="0" smtClean="0"/>
              <a:t>唱机及</a:t>
            </a:r>
            <a:r>
              <a:rPr lang="en-US" dirty="0" smtClean="0"/>
              <a:t>VCD</a:t>
            </a:r>
            <a:r>
              <a:rPr lang="zh-CN" altLang="en-US" dirty="0" smtClean="0"/>
              <a:t>机中被广泛采用。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8596" y="571480"/>
            <a:ext cx="8072494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ea"/>
              <a:buAutoNum type="circleNumDbPlain" startAt="5"/>
            </a:pPr>
            <a:r>
              <a:rPr lang="zh-CN" altLang="en-US" sz="2400" b="1" dirty="0" smtClean="0">
                <a:solidFill>
                  <a:srgbClr val="00B050"/>
                </a:solidFill>
              </a:rPr>
              <a:t>柱</a:t>
            </a:r>
            <a:r>
              <a:rPr lang="zh-CN" altLang="en-US" sz="2400" b="1" smtClean="0">
                <a:solidFill>
                  <a:srgbClr val="00B050"/>
                </a:solidFill>
              </a:rPr>
              <a:t>面镜</a:t>
            </a:r>
            <a:r>
              <a:rPr lang="en-US" altLang="zh-CN" sz="2400" b="1" smtClean="0"/>
              <a:t>——</a:t>
            </a:r>
            <a:r>
              <a:rPr lang="zh-CN" altLang="en-US" sz="2400" b="1" smtClean="0"/>
              <a:t>用</a:t>
            </a:r>
            <a:r>
              <a:rPr lang="zh-CN" altLang="en-US" sz="2400" b="1" dirty="0" smtClean="0"/>
              <a:t>来产生聚焦信</a:t>
            </a:r>
            <a:r>
              <a:rPr lang="zh-CN" altLang="en-US" sz="2400" b="1" smtClean="0"/>
              <a:t>号。</a:t>
            </a:r>
            <a:endParaRPr lang="en-US" altLang="zh-CN" sz="2400" b="1" smtClean="0"/>
          </a:p>
          <a:p>
            <a:pPr lvl="0"/>
            <a:r>
              <a:rPr lang="zh-CN" altLang="en-US" sz="2400" b="1" smtClean="0"/>
              <a:t>当</a:t>
            </a:r>
            <a:r>
              <a:rPr lang="zh-CN" altLang="en-US" sz="2400" b="1" dirty="0" smtClean="0"/>
              <a:t>激光束在碟片上聚焦时，如果反射回来的主束是照射在四只光电二级管中心上，则形成一个圆形的光斑，为聚焦正常；若激光束在碟片上聚焦不良，柱面透镜使主束在四只光电二级管上形成一个椭圆光斑，光斑向哪一方向倾斜，则表明主束在碟片上的哪一个方向聚焦不良，此时凹透镜即产生相应的聚焦信号。</a:t>
            </a:r>
            <a:endParaRPr lang="zh-CN" altLang="en-US" sz="24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710103"/>
            <a:ext cx="4580284" cy="214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928926" y="3500438"/>
            <a:ext cx="2071702" cy="10715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此光学装置为三束型，在</a:t>
            </a:r>
            <a:r>
              <a:rPr lang="en-US" dirty="0" smtClean="0"/>
              <a:t>CD</a:t>
            </a:r>
            <a:r>
              <a:rPr lang="zh-CN" altLang="en-US" dirty="0" smtClean="0"/>
              <a:t>唱机及</a:t>
            </a:r>
            <a:r>
              <a:rPr lang="en-US" dirty="0" smtClean="0"/>
              <a:t>VCD</a:t>
            </a:r>
            <a:r>
              <a:rPr lang="zh-CN" altLang="en-US" dirty="0" smtClean="0"/>
              <a:t>机中被广泛采用。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5065" y="1571612"/>
            <a:ext cx="3188935" cy="343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11960" y="5487615"/>
            <a:ext cx="17315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CN" altLang="en-US" sz="2400" b="1" smtClean="0"/>
              <a:t>光电二极管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488" y="5286388"/>
            <a:ext cx="3286148" cy="8572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460511"/>
            <a:ext cx="5729242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ea"/>
              <a:buAutoNum type="circleNumDbPlain" startAt="6"/>
            </a:pPr>
            <a:r>
              <a:rPr lang="zh-CN" altLang="en-US" sz="2000" b="1" dirty="0" smtClean="0">
                <a:solidFill>
                  <a:srgbClr val="00B050"/>
                </a:solidFill>
              </a:rPr>
              <a:t>光电检</a:t>
            </a:r>
            <a:r>
              <a:rPr lang="zh-CN" altLang="en-US" sz="2000" b="1" smtClean="0">
                <a:solidFill>
                  <a:srgbClr val="00B050"/>
                </a:solidFill>
              </a:rPr>
              <a:t>测器</a:t>
            </a:r>
            <a:endParaRPr lang="zh-CN" altLang="en-US" sz="2000" dirty="0" smtClean="0">
              <a:solidFill>
                <a:srgbClr val="00B050"/>
              </a:solidFill>
            </a:endParaRPr>
          </a:p>
          <a:p>
            <a:r>
              <a:rPr lang="zh-CN" altLang="en-US" sz="2000" b="1" dirty="0" smtClean="0"/>
              <a:t>光检测器是由六只光电二级管组成，称六象限探测器。</a:t>
            </a:r>
            <a:endParaRPr lang="zh-CN" altLang="en-US" sz="2000" dirty="0" smtClean="0"/>
          </a:p>
          <a:p>
            <a:r>
              <a:rPr lang="zh-CN" altLang="en-US" sz="2000" b="1" dirty="0" smtClean="0"/>
              <a:t>这些光电二级管是用来从碟片上拾取数据信息、产生能使激光束在碟片上聚焦及环绕碟片循迹的信号。六只光电二级管分别连接到几个独立的电路上，</a:t>
            </a:r>
            <a:r>
              <a:rPr lang="zh-CN" altLang="en-US" sz="2000" b="1" smtClean="0"/>
              <a:t>以便处</a:t>
            </a:r>
            <a:r>
              <a:rPr lang="zh-CN" altLang="en-US" sz="2000" b="1" dirty="0" smtClean="0"/>
              <a:t>理拾取到的数据，进行聚焦与循迹操</a:t>
            </a:r>
            <a:r>
              <a:rPr lang="zh-CN" altLang="en-US" sz="2000" b="1" smtClean="0"/>
              <a:t>作。</a:t>
            </a:r>
            <a:endParaRPr lang="en-US" altLang="zh-CN" sz="2000" b="1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zh-CN" altLang="en-US" sz="2000" b="1" smtClean="0"/>
              <a:t>取</a:t>
            </a:r>
            <a:r>
              <a:rPr lang="zh-CN" altLang="en-US" sz="2000" b="1" dirty="0" smtClean="0"/>
              <a:t>（</a:t>
            </a:r>
            <a:r>
              <a:rPr lang="en-US" sz="2000" b="1" dirty="0" smtClean="0"/>
              <a:t>A</a:t>
            </a:r>
            <a:r>
              <a:rPr lang="zh-CN" altLang="en-US" sz="2000" b="1" dirty="0" smtClean="0"/>
              <a:t>＋</a:t>
            </a:r>
            <a:r>
              <a:rPr lang="en-US" sz="2000" b="1" dirty="0" smtClean="0"/>
              <a:t>C</a:t>
            </a:r>
            <a:r>
              <a:rPr lang="zh-CN" altLang="en-US" sz="2000" b="1" dirty="0" smtClean="0"/>
              <a:t>）－（</a:t>
            </a:r>
            <a:r>
              <a:rPr lang="en-US" sz="2000" b="1" dirty="0" smtClean="0"/>
              <a:t>B</a:t>
            </a:r>
            <a:r>
              <a:rPr lang="zh-CN" altLang="en-US" sz="2000" b="1" dirty="0" smtClean="0"/>
              <a:t>＋</a:t>
            </a:r>
            <a:r>
              <a:rPr lang="en-US" sz="2000" b="1" dirty="0" smtClean="0"/>
              <a:t>D</a:t>
            </a:r>
            <a:r>
              <a:rPr lang="zh-CN" altLang="en-US" sz="2000" b="1" dirty="0" smtClean="0"/>
              <a:t>）时，得到的是聚焦误差信</a:t>
            </a:r>
            <a:r>
              <a:rPr lang="zh-CN" altLang="en-US" sz="2000" b="1" smtClean="0"/>
              <a:t>号；</a:t>
            </a:r>
            <a:endParaRPr lang="en-US" altLang="zh-CN" sz="2000" b="1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zh-CN" altLang="en-US" sz="2000" b="1" smtClean="0"/>
              <a:t>取</a:t>
            </a:r>
            <a:r>
              <a:rPr lang="zh-CN" altLang="en-US" sz="2000" b="1" dirty="0" smtClean="0"/>
              <a:t>其中（</a:t>
            </a:r>
            <a:r>
              <a:rPr lang="en-US" sz="2000" b="1" dirty="0" smtClean="0"/>
              <a:t>E</a:t>
            </a:r>
            <a:r>
              <a:rPr lang="zh-CN" altLang="en-US" sz="2000" b="1" dirty="0" smtClean="0"/>
              <a:t>－</a:t>
            </a:r>
            <a:r>
              <a:rPr lang="en-US" sz="2000" b="1" dirty="0" smtClean="0"/>
              <a:t>F</a:t>
            </a:r>
            <a:r>
              <a:rPr lang="zh-CN" altLang="en-US" sz="2000" b="1" dirty="0" smtClean="0"/>
              <a:t>），得到的是循迹误差信</a:t>
            </a:r>
            <a:r>
              <a:rPr lang="zh-CN" altLang="en-US" sz="2000" b="1" smtClean="0"/>
              <a:t>号；</a:t>
            </a:r>
            <a:endParaRPr lang="en-US" altLang="zh-CN" sz="2000" b="1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zh-CN" altLang="en-US" sz="2000" b="1" smtClean="0"/>
              <a:t>取</a:t>
            </a:r>
            <a:r>
              <a:rPr lang="zh-CN" altLang="en-US" sz="2000" b="1" dirty="0" smtClean="0"/>
              <a:t>其（</a:t>
            </a:r>
            <a:r>
              <a:rPr lang="en-US" sz="2000" b="1" dirty="0" smtClean="0"/>
              <a:t>A</a:t>
            </a:r>
            <a:r>
              <a:rPr lang="zh-CN" altLang="en-US" sz="2000" b="1" dirty="0" smtClean="0"/>
              <a:t>＋</a:t>
            </a:r>
            <a:r>
              <a:rPr lang="en-US" sz="2000" b="1" dirty="0" smtClean="0"/>
              <a:t>B</a:t>
            </a:r>
            <a:r>
              <a:rPr lang="zh-CN" altLang="en-US" sz="2000" b="1" dirty="0" smtClean="0"/>
              <a:t>＋</a:t>
            </a:r>
            <a:r>
              <a:rPr lang="en-US" sz="2000" b="1" dirty="0" smtClean="0"/>
              <a:t>C</a:t>
            </a:r>
            <a:r>
              <a:rPr lang="zh-CN" altLang="en-US" sz="2000" b="1" dirty="0" smtClean="0"/>
              <a:t>＋</a:t>
            </a:r>
            <a:r>
              <a:rPr lang="en-US" sz="2000" b="1" dirty="0" smtClean="0"/>
              <a:t>D</a:t>
            </a:r>
            <a:r>
              <a:rPr lang="zh-CN" altLang="en-US" sz="2000" b="1" dirty="0" smtClean="0"/>
              <a:t>），则获得的是含有图像与声音信息的信号电流，之后送给后面的电路进行处理。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88640"/>
            <a:ext cx="7772400" cy="652650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典型的激光头光电系统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此光学装置为三束型，在</a:t>
            </a:r>
            <a:r>
              <a:rPr lang="en-US" dirty="0" smtClean="0"/>
              <a:t>CD</a:t>
            </a:r>
            <a:r>
              <a:rPr lang="zh-CN" altLang="en-US" dirty="0" smtClean="0"/>
              <a:t>唱机及</a:t>
            </a:r>
            <a:r>
              <a:rPr lang="en-US" dirty="0" smtClean="0"/>
              <a:t>VCD</a:t>
            </a:r>
            <a:r>
              <a:rPr lang="zh-CN" altLang="en-US" dirty="0" smtClean="0"/>
              <a:t>机中被广泛采用。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393874"/>
            <a:ext cx="69225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214810" y="2285992"/>
          <a:ext cx="30162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公式" r:id="rId4" imgW="1231560" imgH="482400" progId="Equation.3">
                  <p:embed/>
                </p:oleObj>
              </mc:Choice>
              <mc:Fallback>
                <p:oleObj name="公式" r:id="rId4" imgW="12315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2285992"/>
                        <a:ext cx="3016250" cy="1165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000364" y="1571612"/>
            <a:ext cx="1071570" cy="19288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71604" y="3857628"/>
          <a:ext cx="53181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Equation" r:id="rId6" imgW="2171520" imgH="393480" progId="Equation.3">
                  <p:embed/>
                </p:oleObj>
              </mc:Choice>
              <mc:Fallback>
                <p:oleObj name="Equation" r:id="rId6" imgW="2171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857628"/>
                        <a:ext cx="5318125" cy="950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1960" y="5487615"/>
            <a:ext cx="17315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CN" altLang="en-US" sz="2400" b="1" smtClean="0"/>
              <a:t>光电二极管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286544"/>
          </a:xfrm>
        </p:spPr>
        <p:txBody>
          <a:bodyPr/>
          <a:lstStyle/>
          <a:p>
            <a:pPr marL="571500" indent="-571500">
              <a:buFont typeface="+mj-ea"/>
              <a:buAutoNum type="ea1JpnChsDbPeriod" startAt="2"/>
            </a:pPr>
            <a:r>
              <a:rPr lang="en-US" altLang="zh-CN" dirty="0" smtClean="0">
                <a:solidFill>
                  <a:srgbClr val="C00000"/>
                </a:solidFill>
              </a:rPr>
              <a:t>ROM</a:t>
            </a:r>
            <a:r>
              <a:rPr lang="zh-CN" altLang="en-US" dirty="0" smtClean="0">
                <a:solidFill>
                  <a:srgbClr val="C00000"/>
                </a:solidFill>
              </a:rPr>
              <a:t>光盘主盘与副盘的制备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251410"/>
            <a:ext cx="19288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衬盘</a:t>
            </a:r>
            <a:r>
              <a:rPr lang="en-US" altLang="zh-CN" sz="2400" b="1" dirty="0" smtClean="0"/>
              <a:t>+</a:t>
            </a:r>
            <a:r>
              <a:rPr lang="zh-CN" altLang="en-US" sz="2400" b="1" dirty="0" smtClean="0"/>
              <a:t>光刻胶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57422" y="1108534"/>
            <a:ext cx="3071834" cy="461665"/>
            <a:chOff x="2357422" y="1108534"/>
            <a:chExt cx="3071834" cy="461665"/>
          </a:xfrm>
        </p:grpSpPr>
        <p:cxnSp>
          <p:nvCxnSpPr>
            <p:cNvPr id="10" name="Straight Arrow Connector 9"/>
            <p:cNvCxnSpPr>
              <a:stCxn id="8" idx="3"/>
              <a:endCxn id="16" idx="1"/>
            </p:cNvCxnSpPr>
            <p:nvPr/>
          </p:nvCxnSpPr>
          <p:spPr>
            <a:xfrm>
              <a:off x="2357422" y="1482243"/>
              <a:ext cx="30718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381806" y="1108534"/>
              <a:ext cx="29690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/>
                <a:t>激光刻录、显影刻蚀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32681" y="1108534"/>
            <a:ext cx="1768343" cy="461665"/>
            <a:chOff x="6232681" y="1108534"/>
            <a:chExt cx="1768343" cy="461665"/>
          </a:xfrm>
        </p:grpSpPr>
        <p:cxnSp>
          <p:nvCxnSpPr>
            <p:cNvPr id="21" name="Straight Arrow Connector 20"/>
            <p:cNvCxnSpPr>
              <a:stCxn id="16" idx="3"/>
            </p:cNvCxnSpPr>
            <p:nvPr/>
          </p:nvCxnSpPr>
          <p:spPr>
            <a:xfrm flipV="1">
              <a:off x="6232681" y="1465724"/>
              <a:ext cx="1768343" cy="165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246387" y="1108534"/>
              <a:ext cx="1731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/>
                <a:t>喷镀、电镀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86182" y="2537294"/>
            <a:ext cx="11838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ROM</a:t>
            </a:r>
            <a:r>
              <a:rPr lang="zh-CN" altLang="en-US" sz="2400" b="1" dirty="0" smtClean="0"/>
              <a:t>盘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378108" y="1713075"/>
            <a:ext cx="4041885" cy="1293169"/>
            <a:chOff x="4378108" y="1713075"/>
            <a:chExt cx="4041885" cy="1293169"/>
          </a:xfrm>
        </p:grpSpPr>
        <p:cxnSp>
          <p:nvCxnSpPr>
            <p:cNvPr id="27" name="Straight Arrow Connector 26"/>
            <p:cNvCxnSpPr>
              <a:stCxn id="22" idx="2"/>
              <a:endCxn id="29" idx="0"/>
            </p:cNvCxnSpPr>
            <p:nvPr/>
          </p:nvCxnSpPr>
          <p:spPr>
            <a:xfrm rot="5400000">
              <a:off x="5986941" y="104242"/>
              <a:ext cx="824219" cy="40418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86446" y="2175247"/>
              <a:ext cx="19539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/>
                <a:t>2P</a:t>
              </a:r>
              <a:r>
                <a:rPr lang="zh-CN" altLang="en-US" sz="2400" b="1" dirty="0"/>
                <a:t>复制及注塑成型</a:t>
              </a:r>
              <a:endParaRPr lang="zh-CN" altLang="en-US" sz="24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643042" y="3751740"/>
            <a:ext cx="570060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衬盘甩胶</a:t>
            </a:r>
            <a:endParaRPr lang="en-US" altLang="zh-CN" sz="2400" b="1" dirty="0" smtClean="0"/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调制曝光</a:t>
            </a:r>
            <a:endParaRPr lang="en-US" altLang="zh-CN" sz="2400" b="1" dirty="0" smtClean="0"/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显影刻蚀：</a:t>
            </a:r>
            <a:r>
              <a:rPr lang="zh-CN" altLang="en-US" sz="2000" b="1" dirty="0" smtClean="0"/>
              <a:t>得到主盘</a:t>
            </a:r>
            <a:endParaRPr lang="en-US" altLang="zh-CN" sz="2400" b="1" dirty="0" smtClean="0"/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喷镀银层：</a:t>
            </a:r>
            <a:r>
              <a:rPr lang="zh-CN" altLang="en-US" sz="2000" b="1" dirty="0" smtClean="0"/>
              <a:t>提高反射率、电镀镍的电极</a:t>
            </a:r>
            <a:endParaRPr lang="en-US" altLang="zh-CN" sz="2400" b="1" dirty="0" smtClean="0"/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电镀镍层</a:t>
            </a:r>
            <a:endParaRPr lang="en-US" altLang="zh-CN" sz="2400" b="1" dirty="0" smtClean="0"/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形成副盘：</a:t>
            </a:r>
            <a:r>
              <a:rPr lang="zh-CN" altLang="en-US" sz="2000" b="1" dirty="0" smtClean="0"/>
              <a:t>化学处理，使镍剥落</a:t>
            </a:r>
            <a:endParaRPr lang="en-US" altLang="zh-CN" sz="2400" b="1" dirty="0" smtClean="0"/>
          </a:p>
          <a:p>
            <a:pPr marL="457200" indent="-457200"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负像子盘与正像子盘的制备：</a:t>
            </a:r>
            <a:r>
              <a:rPr lang="zh-CN" altLang="en-US" sz="2000" b="1" dirty="0" smtClean="0"/>
              <a:t>重复⑤⑥</a:t>
            </a:r>
            <a:endParaRPr lang="zh-CN" altLang="en-US" sz="2400" b="1" dirty="0" smtClean="0"/>
          </a:p>
        </p:txBody>
      </p:sp>
      <p:sp>
        <p:nvSpPr>
          <p:cNvPr id="39" name="Line Callout 1 38"/>
          <p:cNvSpPr/>
          <p:nvPr/>
        </p:nvSpPr>
        <p:spPr>
          <a:xfrm>
            <a:off x="6219903" y="3068960"/>
            <a:ext cx="2845550" cy="785818"/>
          </a:xfrm>
          <a:prstGeom prst="borderCallout1">
            <a:avLst>
              <a:gd name="adj1" fmla="val -1730"/>
              <a:gd name="adj2" fmla="val -44"/>
              <a:gd name="adj3" fmla="val -62847"/>
              <a:gd name="adj4" fmla="val -22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Photo </a:t>
            </a:r>
            <a:r>
              <a:rPr lang="en-US" altLang="zh-CN" sz="2000" b="1" dirty="0" smtClean="0"/>
              <a:t>Polymerization</a:t>
            </a:r>
          </a:p>
          <a:p>
            <a:pPr algn="ctr"/>
            <a:r>
              <a:rPr lang="zh-CN" altLang="en-US" sz="2000" b="1" dirty="0"/>
              <a:t>光致聚合</a:t>
            </a:r>
            <a:endParaRPr lang="zh-CN" altLang="en-US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5429256" y="1251410"/>
            <a:ext cx="803425" cy="642942"/>
            <a:chOff x="5429256" y="1251410"/>
            <a:chExt cx="803425" cy="642942"/>
          </a:xfrm>
        </p:grpSpPr>
        <p:sp>
          <p:nvSpPr>
            <p:cNvPr id="16" name="TextBox 15"/>
            <p:cNvSpPr txBox="1"/>
            <p:nvPr/>
          </p:nvSpPr>
          <p:spPr>
            <a:xfrm>
              <a:off x="5429256" y="1251410"/>
              <a:ext cx="803425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2400" b="1" dirty="0" smtClean="0"/>
                <a:t>主盘</a:t>
              </a:r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5786446" y="1751476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18279" y="1251410"/>
            <a:ext cx="803425" cy="642942"/>
            <a:chOff x="8018279" y="1251410"/>
            <a:chExt cx="803425" cy="642942"/>
          </a:xfrm>
        </p:grpSpPr>
        <p:sp>
          <p:nvSpPr>
            <p:cNvPr id="22" name="TextBox 21"/>
            <p:cNvSpPr txBox="1"/>
            <p:nvPr/>
          </p:nvSpPr>
          <p:spPr>
            <a:xfrm>
              <a:off x="8018279" y="1251410"/>
              <a:ext cx="803425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2400" b="1" dirty="0" smtClean="0"/>
                <a:t>副盘</a:t>
              </a:r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8358214" y="1751476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57224" y="3218637"/>
            <a:ext cx="3286148" cy="461665"/>
            <a:chOff x="857224" y="3218637"/>
            <a:chExt cx="3286148" cy="461665"/>
          </a:xfrm>
        </p:grpSpPr>
        <p:sp>
          <p:nvSpPr>
            <p:cNvPr id="37" name="TextBox 36"/>
            <p:cNvSpPr txBox="1"/>
            <p:nvPr/>
          </p:nvSpPr>
          <p:spPr>
            <a:xfrm>
              <a:off x="1142976" y="3218637"/>
              <a:ext cx="1422184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2400" b="1" dirty="0" smtClean="0"/>
                <a:t>一般工序</a:t>
              </a:r>
            </a:p>
          </p:txBody>
        </p:sp>
        <p:sp>
          <p:nvSpPr>
            <p:cNvPr id="42" name="Isosceles Triangle 41"/>
            <p:cNvSpPr/>
            <p:nvPr/>
          </p:nvSpPr>
          <p:spPr>
            <a:xfrm>
              <a:off x="857224" y="3394550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71736" y="3218637"/>
              <a:ext cx="1571636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P234</a:t>
              </a:r>
              <a:r>
                <a:rPr lang="zh-CN" altLang="en-US" sz="2400" b="1" dirty="0" smtClean="0"/>
                <a:t>图</a:t>
              </a:r>
              <a:r>
                <a:rPr lang="en-US" altLang="zh-CN" sz="2400" b="1" dirty="0" smtClean="0"/>
                <a:t>5.3</a:t>
              </a:r>
              <a:endParaRPr lang="zh-CN" altLang="en-US" sz="24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 animBg="1"/>
      <p:bldP spid="38" grpId="0"/>
      <p:bldP spid="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00034" y="857232"/>
            <a:ext cx="8286808" cy="5000660"/>
            <a:chOff x="500034" y="857232"/>
            <a:chExt cx="8286808" cy="5000660"/>
          </a:xfrm>
        </p:grpSpPr>
        <p:grpSp>
          <p:nvGrpSpPr>
            <p:cNvPr id="21" name="Group 20"/>
            <p:cNvGrpSpPr/>
            <p:nvPr/>
          </p:nvGrpSpPr>
          <p:grpSpPr>
            <a:xfrm>
              <a:off x="500034" y="857232"/>
              <a:ext cx="8286808" cy="5000660"/>
              <a:chOff x="500034" y="857232"/>
              <a:chExt cx="8286808" cy="5000660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0034" y="928670"/>
                <a:ext cx="4030792" cy="4929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6" name="Elbow Connector 5"/>
              <p:cNvCxnSpPr/>
              <p:nvPr/>
            </p:nvCxnSpPr>
            <p:spPr>
              <a:xfrm flipV="1">
                <a:off x="4214810" y="1285860"/>
                <a:ext cx="4572032" cy="4143404"/>
              </a:xfrm>
              <a:prstGeom prst="bentConnector3">
                <a:avLst>
                  <a:gd name="adj1" fmla="val 76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072066" y="857232"/>
                <a:ext cx="3714744" cy="4945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20" name="Straight Arrow Connector 19"/>
              <p:cNvCxnSpPr/>
              <p:nvPr/>
            </p:nvCxnSpPr>
            <p:spPr>
              <a:xfrm>
                <a:off x="4857752" y="1285860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/>
            <p:nvPr/>
          </p:nvCxnSpPr>
          <p:spPr>
            <a:xfrm rot="5400000">
              <a:off x="1321571" y="158386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321571" y="2463793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1321571" y="3963991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1320777" y="490487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5965835" y="1785989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5965835" y="2392355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5965835" y="3249611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5965835" y="4035429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5965835" y="482124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1907704" y="6286520"/>
            <a:ext cx="5700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http://www.usbyte.com/common/compact_disk_5.htm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ea"/>
              <a:buAutoNum type="ea1JpnChsDbPeriod" startAt="3"/>
            </a:pPr>
            <a:r>
              <a:rPr lang="en-US" altLang="zh-CN" dirty="0" smtClean="0">
                <a:solidFill>
                  <a:srgbClr val="C00000"/>
                </a:solidFill>
              </a:rPr>
              <a:t>ROM</a:t>
            </a:r>
            <a:r>
              <a:rPr lang="zh-CN" altLang="en-US" dirty="0" smtClean="0">
                <a:solidFill>
                  <a:srgbClr val="C00000"/>
                </a:solidFill>
              </a:rPr>
              <a:t>光盘的大批量复制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/>
              <a:t>设备：塑料注射成型机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过程：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613557"/>
            <a:ext cx="71481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聚碳酸脂加热之后注入盘模里；</a:t>
            </a:r>
            <a:endParaRPr lang="en-US" altLang="zh-CN" sz="24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压模：</a:t>
            </a:r>
            <a:r>
              <a:rPr lang="zh-CN" altLang="en-US" sz="2400" b="1" smtClean="0"/>
              <a:t>把数据（子盘）压制</a:t>
            </a:r>
            <a:r>
              <a:rPr lang="zh-CN" altLang="en-US" sz="2400" b="1" dirty="0" smtClean="0"/>
              <a:t>到正在冷却的塑料盘上；</a:t>
            </a:r>
            <a:endParaRPr lang="en-US" altLang="zh-CN" sz="24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dirty="0" smtClean="0"/>
              <a:t>在盘上溅射一层铝</a:t>
            </a:r>
            <a:r>
              <a:rPr lang="en-US" sz="2400" b="1" dirty="0" smtClean="0"/>
              <a:t>(</a:t>
            </a:r>
            <a:r>
              <a:rPr lang="zh-CN" altLang="en-US" sz="2400" b="1" dirty="0" smtClean="0"/>
              <a:t>用于读出数据时反射激光束</a:t>
            </a:r>
            <a:r>
              <a:rPr lang="en-US" sz="2400" b="1" dirty="0" smtClean="0"/>
              <a:t>)</a:t>
            </a:r>
            <a:r>
              <a:rPr lang="zh-CN" altLang="en-US" sz="2400" b="1" dirty="0" smtClean="0"/>
              <a:t>；</a:t>
            </a:r>
            <a:endParaRPr lang="en-US" altLang="zh-CN" sz="24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b="1" smtClean="0"/>
              <a:t>涂保护漆、印</a:t>
            </a:r>
            <a:r>
              <a:rPr lang="zh-CN" altLang="en-US" sz="2400" b="1" dirty="0" smtClean="0"/>
              <a:t>制标牌。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4.3</a:t>
            </a:r>
            <a:r>
              <a:rPr lang="zh-CN" altLang="en-US" dirty="0" smtClean="0"/>
              <a:t>一次写入光盘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ea"/>
              <a:buAutoNum type="ea1JpnChsDbPeriod"/>
            </a:pPr>
            <a:r>
              <a:rPr lang="zh-CN" altLang="en-US" dirty="0" smtClean="0">
                <a:solidFill>
                  <a:srgbClr val="C00000"/>
                </a:solidFill>
              </a:rPr>
              <a:t>记录方式及存储原理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sz="2000" dirty="0" smtClean="0"/>
              <a:t>利用</a:t>
            </a:r>
            <a:r>
              <a:rPr lang="zh-CN" altLang="en-US" sz="2000" dirty="0" smtClean="0">
                <a:solidFill>
                  <a:srgbClr val="2E00F0"/>
                </a:solidFill>
              </a:rPr>
              <a:t>激光光斑在存储介质的微区产生不可逆的物理化学变化</a:t>
            </a:r>
            <a:r>
              <a:rPr lang="zh-CN" altLang="en-US" sz="2000" dirty="0" smtClean="0"/>
              <a:t>进行信息记录</a:t>
            </a:r>
            <a:endParaRPr lang="en-US" altLang="zh-CN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02055"/>
              </p:ext>
            </p:extLst>
          </p:nvPr>
        </p:nvGraphicFramePr>
        <p:xfrm>
          <a:off x="142876" y="3017494"/>
          <a:ext cx="8858280" cy="3751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333"/>
                <a:gridCol w="3603368"/>
                <a:gridCol w="3828579"/>
              </a:tblGrid>
              <a:tr h="549364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类型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介质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机理</a:t>
                      </a:r>
                      <a:endParaRPr lang="zh-CN" altLang="en-US" sz="2000" b="1" dirty="0"/>
                    </a:p>
                  </a:txBody>
                  <a:tcPr anchor="ctr" anchorCtr="1"/>
                </a:tc>
              </a:tr>
              <a:tr h="673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烧蚀型</a:t>
                      </a:r>
                      <a:endParaRPr lang="en-US" altLang="zh-CN" sz="2000" b="1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金属、半导体合金、金属氧化物、有机染料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利用介质的热效应或光效应使介质微区熔化、蒸发或变色</a:t>
                      </a:r>
                      <a:endParaRPr lang="zh-CN" altLang="en-US" sz="2000" b="1" dirty="0"/>
                    </a:p>
                  </a:txBody>
                  <a:tcPr anchor="ctr" anchorCtr="1"/>
                </a:tc>
              </a:tr>
              <a:tr h="673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起泡型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聚合物</a:t>
                      </a:r>
                      <a:r>
                        <a:rPr lang="en-US" altLang="zh-CN" sz="2000" b="1" dirty="0" smtClean="0"/>
                        <a:t>—</a:t>
                      </a:r>
                      <a:r>
                        <a:rPr lang="zh-CN" altLang="en-US" sz="2000" b="1" dirty="0" smtClean="0"/>
                        <a:t>高熔点金属两层薄膜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聚合物在激光照射下分解排出气体，使上层膜隆起</a:t>
                      </a:r>
                      <a:endParaRPr lang="zh-CN" altLang="en-US" sz="2000" b="1" dirty="0"/>
                    </a:p>
                  </a:txBody>
                  <a:tcPr anchor="ctr" anchorCtr="1"/>
                </a:tc>
              </a:tr>
              <a:tr h="549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熔绒型</a:t>
                      </a:r>
                      <a:endParaRPr lang="en-US" altLang="zh-CN" sz="2000" b="1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离子刻蚀的硅，表明呈绒状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微区绒面熔化成镜面</a:t>
                      </a:r>
                      <a:endParaRPr lang="zh-CN" altLang="en-US" sz="2000" b="1" dirty="0"/>
                    </a:p>
                  </a:txBody>
                  <a:tcPr anchor="ctr" anchorCtr="1"/>
                </a:tc>
              </a:tr>
              <a:tr h="549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合金化型</a:t>
                      </a:r>
                      <a:endParaRPr lang="en-US" altLang="zh-CN" sz="2000" b="1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/>
                        <a:t>Pt-Si</a:t>
                      </a:r>
                      <a:r>
                        <a:rPr lang="zh-CN" altLang="en-US" sz="2000" b="1" dirty="0" smtClean="0"/>
                        <a:t>、</a:t>
                      </a:r>
                      <a:r>
                        <a:rPr lang="en-US" altLang="zh-CN" sz="2000" b="1" dirty="0" err="1" smtClean="0"/>
                        <a:t>Rh</a:t>
                      </a:r>
                      <a:r>
                        <a:rPr lang="en-US" altLang="zh-CN" sz="2000" b="1" dirty="0" smtClean="0"/>
                        <a:t>-Si</a:t>
                      </a:r>
                      <a:r>
                        <a:rPr lang="zh-CN" altLang="en-US" sz="2000" b="1" dirty="0" smtClean="0"/>
                        <a:t>、</a:t>
                      </a:r>
                      <a:r>
                        <a:rPr lang="en-US" altLang="zh-CN" sz="2000" b="1" dirty="0" smtClean="0"/>
                        <a:t>Au-Si</a:t>
                      </a:r>
                      <a:r>
                        <a:rPr lang="zh-CN" altLang="en-US" sz="2000" b="1" dirty="0" smtClean="0"/>
                        <a:t>双层结构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微区熔成合金</a:t>
                      </a:r>
                      <a:endParaRPr lang="zh-CN" altLang="en-US" sz="2000" b="1" dirty="0"/>
                    </a:p>
                  </a:txBody>
                  <a:tcPr anchor="ctr" anchorCtr="1"/>
                </a:tc>
              </a:tr>
              <a:tr h="549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相变型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硫属化合物或金</a:t>
                      </a:r>
                      <a:r>
                        <a:rPr lang="zh-CN" altLang="en-US" sz="2000" b="1" dirty="0" smtClean="0"/>
                        <a:t>属合金</a:t>
                      </a:r>
                      <a:r>
                        <a:rPr lang="zh-CN" altLang="en-US" sz="2000" b="1" dirty="0" smtClean="0"/>
                        <a:t>薄膜</a:t>
                      </a:r>
                      <a:endParaRPr lang="zh-CN" altLang="en-U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微区发生非晶到晶相的相变</a:t>
                      </a:r>
                      <a:endParaRPr lang="zh-CN" altLang="en-US" sz="2000" b="1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Font typeface="+mj-ea"/>
              <a:buAutoNum type="ea1JpnChsDb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存储介质特性要求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分辨率及信息凹坑的规整几何形状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没有中间处理过程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较好的记录阈值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记录灵敏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较高的反衬度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稳定的抗显微腐蚀能力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与预格式化衬盘相容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高生产率和低成本</a:t>
            </a:r>
            <a:endParaRPr lang="en-US" altLang="zh-CN" dirty="0" smtClean="0"/>
          </a:p>
          <a:p>
            <a:pPr marL="571500" indent="-571500">
              <a:buFont typeface="+mj-ea"/>
              <a:buAutoNum type="ea1JpnChsDbPeriod" startAt="3"/>
            </a:pPr>
            <a:r>
              <a:rPr lang="zh-CN" altLang="en-US" dirty="0" smtClean="0">
                <a:solidFill>
                  <a:srgbClr val="C00000"/>
                </a:solidFill>
              </a:rPr>
              <a:t>应用及前景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0">
              <a:buClr>
                <a:srgbClr val="D34817"/>
              </a:buClr>
            </a:pPr>
            <a:r>
              <a:rPr lang="zh-CN" altLang="en-US" dirty="0" smtClean="0">
                <a:solidFill>
                  <a:prstClr val="black"/>
                </a:solidFill>
              </a:rPr>
              <a:t>作为永久保存资料的一种手段</a:t>
            </a:r>
            <a:r>
              <a:rPr lang="en-US" altLang="zh-CN" dirty="0" smtClean="0">
                <a:solidFill>
                  <a:prstClr val="black"/>
                </a:solidFill>
              </a:rPr>
              <a:t>——</a:t>
            </a:r>
            <a:r>
              <a:rPr lang="zh-CN" altLang="en-US" dirty="0" smtClean="0">
                <a:solidFill>
                  <a:prstClr val="black"/>
                </a:solidFill>
              </a:rPr>
              <a:t>光盘库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0">
              <a:buClr>
                <a:srgbClr val="D34817"/>
              </a:buClr>
            </a:pPr>
            <a:r>
              <a:rPr lang="zh-CN" altLang="en-US" dirty="0" smtClean="0">
                <a:solidFill>
                  <a:prstClr val="black"/>
                </a:solidFill>
              </a:rPr>
              <a:t>家用：依然很有前景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zh-CN" altLang="en-US" dirty="0" smtClean="0">
                <a:solidFill>
                  <a:prstClr val="black"/>
                </a:solidFill>
              </a:rPr>
              <a:t>企业用：速度慢，将会被替代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4.1</a:t>
            </a:r>
            <a:r>
              <a:rPr lang="zh-CN" altLang="en-US" dirty="0" smtClean="0"/>
              <a:t>光盘及存储类型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出现于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世纪</a:t>
            </a:r>
            <a:r>
              <a:rPr lang="en-US" altLang="zh-CN" dirty="0" smtClean="0"/>
              <a:t>70</a:t>
            </a:r>
            <a:r>
              <a:rPr lang="zh-CN" altLang="en-US" dirty="0" smtClean="0"/>
              <a:t>年代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光盘结构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857356" y="650884"/>
          <a:ext cx="53578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2143108" y="3071810"/>
            <a:ext cx="11288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smtClean="0">
                <a:solidFill>
                  <a:prstClr val="black"/>
                </a:solidFill>
              </a:rPr>
              <a:t>1972</a:t>
            </a:r>
            <a:r>
              <a:rPr lang="zh-CN" altLang="en-US" sz="2600" b="1" smtClean="0">
                <a:solidFill>
                  <a:prstClr val="black"/>
                </a:solidFill>
              </a:rPr>
              <a:t>年</a:t>
            </a:r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929058" y="3071810"/>
            <a:ext cx="9156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smtClean="0">
                <a:solidFill>
                  <a:prstClr val="black"/>
                </a:solidFill>
              </a:rPr>
              <a:t>1990s</a:t>
            </a:r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5586305" y="3071810"/>
            <a:ext cx="11288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smtClean="0">
                <a:solidFill>
                  <a:prstClr val="black"/>
                </a:solidFill>
              </a:rPr>
              <a:t>2005</a:t>
            </a:r>
            <a:r>
              <a:rPr lang="zh-CN" altLang="en-US" sz="2600" b="1" smtClean="0">
                <a:solidFill>
                  <a:prstClr val="black"/>
                </a:solidFill>
              </a:rPr>
              <a:t>年</a:t>
            </a:r>
            <a:endParaRPr lang="zh-CN" altLang="en-US"/>
          </a:p>
        </p:txBody>
      </p:sp>
      <p:pic>
        <p:nvPicPr>
          <p:cNvPr id="23554" name="Picture 2" descr="D:\工作\理学院\光电信息\材料\cd的工作原理_files\Image345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3453" y="4286256"/>
            <a:ext cx="7291885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作业：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、光盘记录有什么优点？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、说明</a:t>
            </a:r>
            <a:r>
              <a:rPr lang="en-US" altLang="zh-CN" dirty="0" smtClean="0"/>
              <a:t>ROM</a:t>
            </a:r>
            <a:r>
              <a:rPr lang="zh-CN" altLang="en-US" dirty="0" smtClean="0"/>
              <a:t>光盘的存储</a:t>
            </a:r>
            <a:r>
              <a:rPr lang="zh-CN" altLang="en-US" smtClean="0"/>
              <a:t>原理和制作过程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4.4</a:t>
            </a:r>
            <a:r>
              <a:rPr lang="zh-CN" altLang="en-US" dirty="0" smtClean="0"/>
              <a:t>可擦重写光盘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ea"/>
              <a:buAutoNum type="ea1JpnChsDbPeriod"/>
            </a:pPr>
            <a:r>
              <a:rPr lang="zh-CN" altLang="en-US" dirty="0" smtClean="0">
                <a:solidFill>
                  <a:srgbClr val="C00000"/>
                </a:solidFill>
              </a:rPr>
              <a:t>分类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sz="2000" dirty="0" smtClean="0"/>
              <a:t>从记录介质写、读、擦的机理来讲，可分为两大类：</a:t>
            </a:r>
            <a:endParaRPr lang="en-US" altLang="zh-CN" sz="2000" dirty="0" smtClean="0"/>
          </a:p>
          <a:p>
            <a:pPr marL="777240" lvl="1" indent="-457200">
              <a:buFont typeface="+mj-ea"/>
              <a:buAutoNum type="circleNumDbPlain"/>
            </a:pPr>
            <a:r>
              <a:rPr lang="zh-CN" altLang="en-US" sz="1800" dirty="0" smtClean="0">
                <a:solidFill>
                  <a:srgbClr val="C00000"/>
                </a:solidFill>
              </a:rPr>
              <a:t>相变光盘（</a:t>
            </a:r>
            <a:r>
              <a:rPr lang="en-US" altLang="zh-CN" sz="1800" dirty="0" smtClean="0">
                <a:solidFill>
                  <a:srgbClr val="C00000"/>
                </a:solidFill>
              </a:rPr>
              <a:t>PD</a:t>
            </a:r>
            <a:r>
              <a:rPr lang="zh-CN" altLang="en-US" sz="1800" dirty="0" smtClean="0">
                <a:solidFill>
                  <a:srgbClr val="C00000"/>
                </a:solidFill>
              </a:rPr>
              <a:t>）</a:t>
            </a:r>
            <a:endParaRPr lang="en-US" altLang="zh-CN" sz="1800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sz="1600" dirty="0" smtClean="0">
                <a:solidFill>
                  <a:srgbClr val="2E00F0"/>
                </a:solidFill>
              </a:rPr>
              <a:t>热致相变</a:t>
            </a:r>
            <a:r>
              <a:rPr lang="zh-CN" altLang="en-US" sz="1600" dirty="0" smtClean="0"/>
              <a:t>光盘和</a:t>
            </a:r>
            <a:r>
              <a:rPr lang="zh-CN" altLang="en-US" sz="1600" dirty="0" smtClean="0">
                <a:solidFill>
                  <a:srgbClr val="2E00F0"/>
                </a:solidFill>
              </a:rPr>
              <a:t>光致相变</a:t>
            </a:r>
            <a:r>
              <a:rPr lang="zh-CN" altLang="en-US" sz="1600" dirty="0" smtClean="0"/>
              <a:t>光盘</a:t>
            </a:r>
            <a:endParaRPr lang="en-US" altLang="zh-CN" sz="1600" dirty="0" smtClean="0"/>
          </a:p>
          <a:p>
            <a:pPr lvl="2"/>
            <a:r>
              <a:rPr lang="zh-CN" altLang="en-US" sz="1600" dirty="0" smtClean="0"/>
              <a:t>采用多元半导体元素配制成的结构相变材料作为记录介质膜，利用激光的热或光效应导致介质在</a:t>
            </a:r>
            <a:r>
              <a:rPr lang="zh-CN" altLang="en-US" sz="1600" dirty="0" smtClean="0">
                <a:solidFill>
                  <a:srgbClr val="C00000"/>
                </a:solidFill>
              </a:rPr>
              <a:t>晶态与玻璃态之间的可逆相变</a:t>
            </a:r>
            <a:r>
              <a:rPr lang="zh-CN" altLang="en-US" sz="1600" dirty="0" smtClean="0"/>
              <a:t>来实现反复写、擦要求</a:t>
            </a:r>
            <a:endParaRPr lang="en-US" altLang="zh-CN" sz="1600" dirty="0" smtClean="0"/>
          </a:p>
          <a:p>
            <a:pPr marL="777240" lvl="1" indent="-457200">
              <a:buFont typeface="+mj-ea"/>
              <a:buAutoNum type="circleNumDbPlain" startAt="2"/>
            </a:pPr>
            <a:r>
              <a:rPr lang="zh-CN" altLang="en-US" sz="1800" dirty="0" smtClean="0">
                <a:solidFill>
                  <a:srgbClr val="C00000"/>
                </a:solidFill>
              </a:rPr>
              <a:t>磁光光盘（</a:t>
            </a:r>
            <a:r>
              <a:rPr lang="en-US" altLang="zh-CN" sz="1800" dirty="0" smtClean="0">
                <a:solidFill>
                  <a:srgbClr val="C00000"/>
                </a:solidFill>
              </a:rPr>
              <a:t>MO</a:t>
            </a:r>
            <a:r>
              <a:rPr lang="zh-CN" altLang="en-US" sz="1800" dirty="0" smtClean="0">
                <a:solidFill>
                  <a:srgbClr val="C00000"/>
                </a:solidFill>
              </a:rPr>
              <a:t>）</a:t>
            </a:r>
            <a:endParaRPr lang="en-US" altLang="zh-CN" sz="1800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sz="1600" dirty="0" smtClean="0"/>
              <a:t>采用稀土－过渡金属合金制成的磁性相变介质作为记录薄膜</a:t>
            </a:r>
            <a:endParaRPr lang="en-US" altLang="zh-CN" sz="1600" dirty="0" smtClean="0"/>
          </a:p>
          <a:p>
            <a:pPr lvl="2"/>
            <a:r>
              <a:rPr lang="zh-CN" altLang="en-US" sz="1600" dirty="0" smtClean="0"/>
              <a:t>利用光致退磁效应以及偏置磁场作用下</a:t>
            </a:r>
            <a:r>
              <a:rPr lang="zh-CN" altLang="en-US" sz="1600" dirty="0" smtClean="0">
                <a:solidFill>
                  <a:srgbClr val="C00000"/>
                </a:solidFill>
              </a:rPr>
              <a:t>磁化强度取向的正或负</a:t>
            </a:r>
            <a:r>
              <a:rPr lang="zh-CN" altLang="en-US" sz="1600" dirty="0" smtClean="0"/>
              <a:t>来区别二进制中的“</a:t>
            </a:r>
            <a:r>
              <a:rPr lang="en-US" altLang="zh-CN" sz="1600" dirty="0" smtClean="0"/>
              <a:t>0</a:t>
            </a:r>
            <a:r>
              <a:rPr lang="zh-CN" altLang="en-US" sz="1600" dirty="0" smtClean="0"/>
              <a:t>”和“</a:t>
            </a:r>
            <a:r>
              <a:rPr lang="en-US" altLang="zh-CN" sz="1600" dirty="0" smtClean="0"/>
              <a:t>1</a:t>
            </a:r>
            <a:r>
              <a:rPr lang="zh-CN" altLang="en-US" sz="1600" dirty="0" smtClean="0"/>
              <a:t>”</a:t>
            </a:r>
            <a:endParaRPr lang="en-US" altLang="zh-CN" sz="1600" dirty="0" smtClean="0"/>
          </a:p>
          <a:p>
            <a:r>
              <a:rPr lang="zh-CN" altLang="en-US" sz="2000" dirty="0" smtClean="0"/>
              <a:t>本质上都是二级相变过程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855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ea"/>
              <a:buAutoNum type="ea1JpnChsDb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可擦重写相变光盘的原理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常见的</a:t>
            </a:r>
            <a:r>
              <a:rPr lang="zh-CN" altLang="en-US" dirty="0" smtClean="0">
                <a:solidFill>
                  <a:srgbClr val="2E00F0"/>
                </a:solidFill>
              </a:rPr>
              <a:t>可逆相结构变化</a:t>
            </a:r>
            <a:r>
              <a:rPr lang="zh-CN" altLang="en-US" dirty="0" smtClean="0"/>
              <a:t>有下列三种</a:t>
            </a:r>
            <a:r>
              <a:rPr lang="en-US" altLang="zh-CN" dirty="0" smtClean="0"/>
              <a:t>:</a:t>
            </a:r>
          </a:p>
          <a:p>
            <a:pPr marL="77724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dirty="0" smtClean="0"/>
              <a:t>晶态</a:t>
            </a:r>
            <a:r>
              <a:rPr lang="en-US" altLang="zh-CN" dirty="0" smtClean="0"/>
              <a:t>I</a:t>
            </a:r>
            <a:r>
              <a:rPr lang="zh-CN" altLang="en-US" dirty="0" smtClean="0"/>
              <a:t>与晶态</a:t>
            </a:r>
            <a:r>
              <a:rPr lang="en-US" altLang="zh-CN" dirty="0" smtClean="0"/>
              <a:t>II</a:t>
            </a:r>
            <a:r>
              <a:rPr lang="zh-CN" altLang="en-US" dirty="0" smtClean="0"/>
              <a:t>之间的可逆相变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反衬度太小，没有实用价值</a:t>
            </a:r>
            <a:endParaRPr lang="en-US" altLang="zh-CN" dirty="0" smtClean="0"/>
          </a:p>
          <a:p>
            <a:pPr marL="77724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dirty="0" smtClean="0"/>
              <a:t>非晶态</a:t>
            </a:r>
            <a:r>
              <a:rPr lang="en-US" altLang="zh-CN" dirty="0" smtClean="0"/>
              <a:t>I</a:t>
            </a:r>
            <a:r>
              <a:rPr lang="zh-CN" altLang="en-US" dirty="0" smtClean="0"/>
              <a:t>与非晶态</a:t>
            </a:r>
            <a:r>
              <a:rPr lang="en-US" altLang="zh-CN" dirty="0" smtClean="0"/>
              <a:t>II</a:t>
            </a:r>
            <a:r>
              <a:rPr lang="zh-CN" altLang="en-US" dirty="0" smtClean="0"/>
              <a:t>之间的可逆相变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反衬度太小</a:t>
            </a:r>
            <a:endParaRPr lang="en-US" altLang="zh-CN" dirty="0" smtClean="0"/>
          </a:p>
          <a:p>
            <a:pPr marL="77724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dirty="0" smtClean="0"/>
              <a:t>玻璃</a:t>
            </a:r>
            <a:r>
              <a:rPr lang="zh-CN" altLang="en-US" dirty="0" smtClean="0"/>
              <a:t>态与</a:t>
            </a:r>
            <a:r>
              <a:rPr lang="zh-CN" altLang="en-US" dirty="0" smtClean="0"/>
              <a:t>晶态之间的可逆相变 </a:t>
            </a:r>
            <a:endParaRPr lang="en-US" altLang="zh-CN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ea"/>
              <a:buAutoNum type="ea1JpnChsDb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可擦重写相变光盘的原理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常见的可逆相结构变化有下列三种</a:t>
            </a:r>
            <a:r>
              <a:rPr lang="en-US" altLang="zh-CN" dirty="0" smtClean="0"/>
              <a:t>:</a:t>
            </a:r>
          </a:p>
          <a:p>
            <a:pPr marL="777240" lvl="1" indent="-457200">
              <a:buFont typeface="+mj-ea"/>
              <a:buAutoNum type="circleNumDbPlain"/>
            </a:pPr>
            <a:r>
              <a:rPr lang="zh-CN" altLang="en-US" dirty="0" smtClean="0"/>
              <a:t>晶态</a:t>
            </a:r>
            <a:r>
              <a:rPr lang="en-US" altLang="zh-CN" dirty="0" smtClean="0"/>
              <a:t>I</a:t>
            </a:r>
            <a:r>
              <a:rPr lang="zh-CN" altLang="en-US" dirty="0" smtClean="0"/>
              <a:t>与晶态</a:t>
            </a:r>
            <a:r>
              <a:rPr lang="en-US" altLang="zh-CN" dirty="0" smtClean="0"/>
              <a:t>II</a:t>
            </a:r>
            <a:r>
              <a:rPr lang="zh-CN" altLang="en-US" dirty="0" smtClean="0"/>
              <a:t>之间的可逆相变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反衬度太小，没有实用价值</a:t>
            </a:r>
            <a:endParaRPr lang="en-US" altLang="zh-CN" dirty="0" smtClean="0"/>
          </a:p>
          <a:p>
            <a:pPr marL="777240" lvl="1" indent="-457200">
              <a:buFont typeface="+mj-ea"/>
              <a:buAutoNum type="circleNumDbPlain"/>
            </a:pPr>
            <a:r>
              <a:rPr lang="zh-CN" altLang="en-US" dirty="0" smtClean="0"/>
              <a:t>非晶态</a:t>
            </a:r>
            <a:r>
              <a:rPr lang="en-US" altLang="zh-CN" dirty="0" smtClean="0"/>
              <a:t>I</a:t>
            </a:r>
            <a:r>
              <a:rPr lang="zh-CN" altLang="en-US" dirty="0" smtClean="0"/>
              <a:t>与非晶态</a:t>
            </a:r>
            <a:r>
              <a:rPr lang="en-US" altLang="zh-CN" dirty="0" smtClean="0"/>
              <a:t>II</a:t>
            </a:r>
            <a:r>
              <a:rPr lang="zh-CN" altLang="en-US" dirty="0" smtClean="0"/>
              <a:t>之间的可逆相变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反衬度太小</a:t>
            </a:r>
            <a:endParaRPr lang="en-US" altLang="zh-CN" dirty="0" smtClean="0"/>
          </a:p>
          <a:p>
            <a:pPr marL="777240" lvl="1" indent="-457200">
              <a:buFont typeface="+mj-ea"/>
              <a:buAutoNum type="circleNumDbPlain"/>
            </a:pPr>
            <a:r>
              <a:rPr lang="zh-CN" altLang="en-US" dirty="0" smtClean="0">
                <a:solidFill>
                  <a:srgbClr val="2E00F0"/>
                </a:solidFill>
              </a:rPr>
              <a:t>玻璃态与晶态之间的可逆相变</a:t>
            </a:r>
            <a:r>
              <a:rPr lang="zh-CN" altLang="en-US" dirty="0" smtClean="0">
                <a:solidFill>
                  <a:srgbClr val="00B050"/>
                </a:solidFill>
              </a:rPr>
              <a:t>  </a:t>
            </a:r>
            <a:r>
              <a:rPr lang="zh-CN" altLang="en-US" sz="3600" dirty="0" smtClean="0">
                <a:solidFill>
                  <a:srgbClr val="C00000"/>
                </a:solidFill>
              </a:rPr>
              <a:t>√</a:t>
            </a:r>
            <a:endParaRPr lang="en-US" altLang="zh-CN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mtClean="0">
                <a:solidFill>
                  <a:srgbClr val="C00000"/>
                </a:solidFill>
              </a:rPr>
              <a:t>激</a:t>
            </a:r>
            <a:r>
              <a:rPr lang="zh-CN" altLang="en-US" dirty="0" smtClean="0">
                <a:solidFill>
                  <a:srgbClr val="C00000"/>
                </a:solidFill>
              </a:rPr>
              <a:t>光热致相变可擦重写光存储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</a:t>
            </a:r>
            <a:r>
              <a:rPr lang="zh-CN" altLang="en-US" dirty="0" smtClean="0"/>
              <a:t>存储材料</a:t>
            </a:r>
            <a:endParaRPr lang="en-US" altLang="zh-CN" dirty="0" smtClean="0"/>
          </a:p>
          <a:p>
            <a:pPr lvl="1"/>
            <a:r>
              <a:rPr lang="zh-CN" altLang="en-US" smtClean="0"/>
              <a:t>多元半导体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共价键结构，晶态长程有序，玻璃态短程有序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 smtClean="0"/>
              <a:t>平均</a:t>
            </a:r>
            <a:r>
              <a:rPr lang="zh-CN" altLang="en-US" dirty="0" smtClean="0">
                <a:hlinkClick r:id="rId2" action="ppaction://hlinksldjump"/>
              </a:rPr>
              <a:t>配位数</a:t>
            </a:r>
            <a:r>
              <a:rPr lang="en-US" altLang="zh-CN" dirty="0" smtClean="0"/>
              <a:t>2.45</a:t>
            </a:r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 smtClean="0"/>
              <a:t>初始时，蒸发、溅射的非晶态记录介质是无定形态</a:t>
            </a:r>
            <a:endParaRPr lang="zh-CN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651283" y="3242472"/>
            <a:ext cx="3861465" cy="1008190"/>
            <a:chOff x="3643306" y="4635388"/>
            <a:chExt cx="1625805" cy="1008190"/>
          </a:xfrm>
        </p:grpSpPr>
        <p:sp>
          <p:nvSpPr>
            <p:cNvPr id="12" name="Left Brace 11"/>
            <p:cNvSpPr/>
            <p:nvPr/>
          </p:nvSpPr>
          <p:spPr>
            <a:xfrm>
              <a:off x="3643306" y="4714884"/>
              <a:ext cx="142876" cy="78581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84468" y="4635388"/>
              <a:ext cx="148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&gt;2.45   </a:t>
              </a:r>
              <a:r>
                <a:rPr lang="zh-CN" altLang="en-US" sz="2000" b="1" dirty="0" smtClean="0"/>
                <a:t>过</a:t>
              </a:r>
              <a:r>
                <a:rPr lang="zh-CN" altLang="en-US" sz="2000" b="1" smtClean="0"/>
                <a:t>约束</a:t>
              </a:r>
              <a:r>
                <a:rPr lang="en-US" altLang="zh-CN" sz="2000" b="1" smtClean="0">
                  <a:sym typeface="Wingdings" pitchFamily="2" charset="2"/>
                </a:rPr>
                <a:t></a:t>
              </a:r>
              <a:r>
                <a:rPr lang="zh-CN" altLang="en-US" sz="2000" b="1" smtClean="0">
                  <a:sym typeface="Wingdings" pitchFamily="2" charset="2"/>
                </a:rPr>
                <a:t>晶化温度太高</a:t>
              </a:r>
              <a:endParaRPr lang="zh-CN" altLang="en-US" sz="2000" b="1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86182" y="5243468"/>
              <a:ext cx="148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&lt;2.45   </a:t>
              </a:r>
              <a:r>
                <a:rPr lang="zh-CN" altLang="en-US" sz="2000" b="1" dirty="0" smtClean="0"/>
                <a:t>欠</a:t>
              </a:r>
              <a:r>
                <a:rPr lang="zh-CN" altLang="en-US" sz="2000" b="1" smtClean="0"/>
                <a:t>约束</a:t>
              </a:r>
              <a:r>
                <a:rPr lang="en-US" altLang="zh-CN" sz="2000" b="1" smtClean="0">
                  <a:sym typeface="Wingdings" pitchFamily="2" charset="2"/>
                </a:rPr>
                <a:t></a:t>
              </a:r>
              <a:r>
                <a:rPr lang="zh-CN" altLang="en-US" sz="2000" b="1" smtClean="0">
                  <a:sym typeface="Wingdings" pitchFamily="2" charset="2"/>
                </a:rPr>
                <a:t>晶化温度太低</a:t>
              </a:r>
              <a:endParaRPr lang="zh-CN" altLang="en-US" sz="2000" b="1" smtClean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17224" y="4889413"/>
            <a:ext cx="2143140" cy="874291"/>
            <a:chOff x="6643702" y="5840857"/>
            <a:chExt cx="2143140" cy="87429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643702" y="6286520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27925" y="6315038"/>
              <a:ext cx="958917" cy="4001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2000" b="1" dirty="0" smtClean="0"/>
                <a:t>玻璃态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27925" y="5840857"/>
              <a:ext cx="700833" cy="4001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2000" b="1" dirty="0" smtClean="0"/>
                <a:t>晶态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43702" y="5959130"/>
              <a:ext cx="928694" cy="36933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b="1" dirty="0" smtClean="0"/>
                <a:t>初始化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7715272" y="6000768"/>
              <a:ext cx="71438" cy="50006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3275856" y="1527175"/>
            <a:ext cx="265970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2400" b="1" smtClean="0">
                <a:sym typeface="Wingdings" pitchFamily="2" charset="2"/>
              </a:rPr>
              <a:t></a:t>
            </a:r>
            <a:r>
              <a:rPr lang="zh-CN" altLang="en-US" sz="2400" b="1" smtClean="0"/>
              <a:t>需要满足的特性</a:t>
            </a:r>
          </a:p>
        </p:txBody>
      </p:sp>
    </p:spTree>
    <p:extLst>
      <p:ext uri="{BB962C8B-B14F-4D97-AF65-F5344CB8AC3E}">
        <p14:creationId xmlns:p14="http://schemas.microsoft.com/office/powerpoint/2010/main" val="54122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787397"/>
            <a:ext cx="8034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晶态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9322" y="777873"/>
            <a:ext cx="111280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玻璃态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7905" y="932506"/>
            <a:ext cx="3411417" cy="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537841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写信息</a:t>
            </a:r>
            <a:r>
              <a:rPr lang="en-US" altLang="zh-CN" sz="2400" b="1" dirty="0" smtClean="0"/>
              <a:t>—</a:t>
            </a:r>
            <a:r>
              <a:rPr lang="zh-CN" altLang="en-US" sz="2400" b="1" dirty="0" smtClean="0"/>
              <a:t>快速吸收高能量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860" y="1071546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擦除信息</a:t>
            </a:r>
            <a:r>
              <a:rPr lang="en-US" altLang="zh-CN" sz="2400" b="1" dirty="0" smtClean="0"/>
              <a:t>—</a:t>
            </a:r>
            <a:r>
              <a:rPr lang="zh-CN" altLang="en-US" sz="2400" b="1" dirty="0" smtClean="0"/>
              <a:t>吸收稍低能量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517906" y="1069666"/>
            <a:ext cx="3411417" cy="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8290594" cy="457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75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从激光热效应导致可逆相变的角度看，材料设计应考虑以下因素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32" y="985033"/>
            <a:ext cx="5500726" cy="101566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000" b="1" dirty="0" smtClean="0"/>
              <a:t>响应灵敏度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000" b="1" dirty="0" smtClean="0"/>
              <a:t>热稳定性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000" b="1" dirty="0" smtClean="0"/>
              <a:t>相变速率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000" b="1" dirty="0" smtClean="0"/>
              <a:t>反衬度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6756" y="2151367"/>
            <a:ext cx="8151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B050"/>
                </a:solidFill>
              </a:rPr>
              <a:t>(1)</a:t>
            </a:r>
            <a:r>
              <a:rPr lang="zh-CN" altLang="en-US" sz="2000" b="1" dirty="0" smtClean="0"/>
              <a:t>选用碲基、硒基、碲硒基等硫系元素半</a:t>
            </a:r>
            <a:r>
              <a:rPr lang="zh-CN" altLang="en-US" sz="2000" b="1" smtClean="0"/>
              <a:t>导体</a:t>
            </a:r>
            <a:endParaRPr lang="en-US" altLang="zh-CN" sz="2000" b="1" smtClean="0"/>
          </a:p>
          <a:p>
            <a:pPr>
              <a:lnSpc>
                <a:spcPct val="150000"/>
              </a:lnSpc>
            </a:pPr>
            <a:r>
              <a:rPr lang="en-US" altLang="zh-CN" sz="2000" b="1" smtClean="0"/>
              <a:t>      ——</a:t>
            </a:r>
            <a:r>
              <a:rPr lang="en-US" altLang="zh-CN" sz="2000" b="1" dirty="0" smtClean="0"/>
              <a:t>2</a:t>
            </a:r>
            <a:r>
              <a:rPr lang="zh-CN" altLang="en-US" sz="2000" b="1" smtClean="0"/>
              <a:t>度配位数，欠约束，灵敏度高</a:t>
            </a:r>
            <a:endParaRPr lang="zh-CN" altLang="en-US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0628" y="3140968"/>
            <a:ext cx="57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B050"/>
                </a:solidFill>
              </a:rPr>
              <a:t>(2)</a:t>
            </a:r>
            <a:r>
              <a:rPr lang="zh-CN" altLang="en-US" sz="2000" b="1" dirty="0" smtClean="0"/>
              <a:t>掺入过约束元素以提高热稳定性</a:t>
            </a:r>
            <a:endParaRPr lang="en-US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smtClean="0"/>
              <a:t>      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形成二元无序体系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4056867"/>
            <a:ext cx="5929354" cy="976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B050"/>
                </a:solidFill>
              </a:rPr>
              <a:t>(3)</a:t>
            </a:r>
            <a:r>
              <a:rPr lang="zh-CN" altLang="en-US" sz="2000" b="1" dirty="0" smtClean="0"/>
              <a:t>掺入</a:t>
            </a:r>
            <a:r>
              <a:rPr lang="en-US" altLang="zh-CN" sz="2000" b="1" dirty="0" smtClean="0"/>
              <a:t>Cu</a:t>
            </a:r>
            <a:r>
              <a:rPr lang="zh-CN" altLang="en-US" sz="2000" b="1" dirty="0" smtClean="0"/>
              <a:t>、</a:t>
            </a:r>
            <a:r>
              <a:rPr lang="en-US" altLang="zh-CN" sz="2000" b="1" dirty="0" smtClean="0"/>
              <a:t>Ag</a:t>
            </a:r>
            <a:r>
              <a:rPr lang="zh-CN" altLang="en-US" sz="2000" b="1" dirty="0" smtClean="0"/>
              <a:t>、</a:t>
            </a:r>
            <a:r>
              <a:rPr lang="en-US" altLang="zh-CN" sz="2000" b="1" dirty="0" smtClean="0"/>
              <a:t>Au</a:t>
            </a:r>
            <a:r>
              <a:rPr lang="zh-CN" altLang="en-US" sz="2000" b="1" dirty="0" smtClean="0"/>
              <a:t>或</a:t>
            </a:r>
            <a:r>
              <a:rPr lang="en-US" altLang="zh-CN" sz="2000" b="1" dirty="0" smtClean="0"/>
              <a:t>Ni</a:t>
            </a:r>
            <a:r>
              <a:rPr lang="zh-CN" altLang="en-US" sz="2000" b="1" dirty="0" smtClean="0"/>
              <a:t>、</a:t>
            </a:r>
            <a:r>
              <a:rPr lang="en-US" altLang="zh-CN" sz="2000" b="1" dirty="0" smtClean="0"/>
              <a:t>Co</a:t>
            </a:r>
            <a:r>
              <a:rPr lang="zh-CN" altLang="en-US" sz="2000" b="1" dirty="0" smtClean="0"/>
              <a:t>、</a:t>
            </a:r>
            <a:r>
              <a:rPr lang="en-US" altLang="zh-CN" sz="2000" b="1" dirty="0" smtClean="0"/>
              <a:t>Pd</a:t>
            </a:r>
            <a:r>
              <a:rPr lang="zh-CN" altLang="en-US" sz="2000" b="1" dirty="0" smtClean="0"/>
              <a:t>元素起成核或催化作用，加快相变速率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形成三元体系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5113362"/>
            <a:ext cx="8143932" cy="515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B050"/>
                </a:solidFill>
              </a:rPr>
              <a:t>(4)</a:t>
            </a:r>
            <a:r>
              <a:rPr lang="zh-CN" altLang="en-US" sz="2000" b="1" dirty="0" smtClean="0"/>
              <a:t>掺入一些对提高反衬度有增强效应的元素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多元介质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43702" y="3404214"/>
            <a:ext cx="2143140" cy="1438471"/>
            <a:chOff x="6572264" y="3573852"/>
            <a:chExt cx="2143140" cy="1438471"/>
          </a:xfrm>
        </p:grpSpPr>
        <p:sp>
          <p:nvSpPr>
            <p:cNvPr id="9" name="Right Brace 8"/>
            <p:cNvSpPr/>
            <p:nvPr/>
          </p:nvSpPr>
          <p:spPr>
            <a:xfrm>
              <a:off x="6572264" y="3714752"/>
              <a:ext cx="500066" cy="121444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43768" y="3573852"/>
              <a:ext cx="1571636" cy="1438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 smtClean="0"/>
                <a:t>热稳定性和相变速率之间是矛盾的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85786" y="5771379"/>
            <a:ext cx="6636753" cy="515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最后，还应尽可能避免掺入的元素在晶化过程中发生分离</a:t>
            </a:r>
          </a:p>
        </p:txBody>
      </p:sp>
    </p:spTree>
    <p:extLst>
      <p:ext uri="{BB962C8B-B14F-4D97-AF65-F5344CB8AC3E}">
        <p14:creationId xmlns:p14="http://schemas.microsoft.com/office/powerpoint/2010/main" val="342367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215106"/>
          </a:xfrm>
        </p:spPr>
        <p:txBody>
          <a:bodyPr/>
          <a:lstStyle/>
          <a:p>
            <a:pPr marL="514350" indent="-514350"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）存储原理与过程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652684"/>
            <a:ext cx="6315075" cy="434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18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71504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zh-CN" altLang="en-US" dirty="0" smtClean="0"/>
              <a:t>激光</a:t>
            </a:r>
            <a:r>
              <a:rPr lang="zh-CN" altLang="en-US" dirty="0" smtClean="0">
                <a:solidFill>
                  <a:srgbClr val="C00000"/>
                </a:solidFill>
              </a:rPr>
              <a:t>光致相变</a:t>
            </a:r>
            <a:r>
              <a:rPr lang="zh-CN" altLang="en-US" dirty="0" smtClean="0"/>
              <a:t>可擦重写光存储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研究表明，符合化学计量比的介质不仅可以用单纯加热的方式使之晶化，还可以不加热，通过</a:t>
            </a:r>
            <a:r>
              <a:rPr lang="zh-CN" altLang="en-US" dirty="0" smtClean="0">
                <a:solidFill>
                  <a:srgbClr val="2E00F0"/>
                </a:solidFill>
              </a:rPr>
              <a:t>激光束</a:t>
            </a:r>
            <a:r>
              <a:rPr lang="zh-CN" altLang="en-US" dirty="0" smtClean="0"/>
              <a:t>或</a:t>
            </a:r>
            <a:r>
              <a:rPr lang="zh-CN" altLang="en-US" dirty="0" smtClean="0">
                <a:solidFill>
                  <a:srgbClr val="2E00F0"/>
                </a:solidFill>
              </a:rPr>
              <a:t>电子束</a:t>
            </a:r>
            <a:r>
              <a:rPr lang="zh-CN" altLang="en-US" dirty="0" smtClean="0"/>
              <a:t>的粒子</a:t>
            </a:r>
            <a:r>
              <a:rPr lang="zh-CN" altLang="en-US" smtClean="0"/>
              <a:t>作用，在</a:t>
            </a:r>
            <a:r>
              <a:rPr lang="zh-CN" altLang="en-US" dirty="0" smtClean="0"/>
              <a:t>极短的时间内，通过</a:t>
            </a:r>
            <a:r>
              <a:rPr lang="zh-CN" altLang="en-US" dirty="0" smtClean="0">
                <a:solidFill>
                  <a:srgbClr val="2E00F0"/>
                </a:solidFill>
              </a:rPr>
              <a:t>直接固态相变</a:t>
            </a:r>
            <a:r>
              <a:rPr lang="zh-CN" altLang="en-US" dirty="0" smtClean="0"/>
              <a:t>，完成晶化过程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入射激光束不与非</a:t>
            </a:r>
            <a:r>
              <a:rPr lang="zh-CN" altLang="en-US" smtClean="0"/>
              <a:t>晶网格直</a:t>
            </a:r>
            <a:r>
              <a:rPr lang="zh-CN" altLang="en-US" dirty="0" smtClean="0"/>
              <a:t>接作用，而是通过激发电子，然后由电子</a:t>
            </a:r>
            <a:r>
              <a:rPr lang="zh-CN" altLang="en-US" smtClean="0"/>
              <a:t>与网格作</a:t>
            </a:r>
            <a:r>
              <a:rPr lang="zh-CN" altLang="en-US" dirty="0" smtClean="0"/>
              <a:t>用，所</a:t>
            </a:r>
            <a:r>
              <a:rPr lang="zh-CN" altLang="en-US" smtClean="0"/>
              <a:t>以网格的</a:t>
            </a:r>
            <a:r>
              <a:rPr lang="zh-CN" altLang="en-US" dirty="0" smtClean="0"/>
              <a:t>温度</a:t>
            </a:r>
            <a:r>
              <a:rPr lang="zh-CN" altLang="en-US" smtClean="0"/>
              <a:t>变化不大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8704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6436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mtClean="0"/>
              <a:t>激光脉冲结束后，过热电子在与声子相互作用的过程中将能量传递给网</a:t>
            </a:r>
            <a:r>
              <a:rPr lang="zh-CN" altLang="en-US"/>
              <a:t>格</a:t>
            </a:r>
            <a:r>
              <a:rPr lang="zh-CN" altLang="en-US" smtClean="0"/>
              <a:t>，或与空穴复合释放能量，最终使介质回到自由能最低的晶态</a:t>
            </a:r>
            <a:endParaRPr lang="en-US" altLang="zh-CN" smtClean="0"/>
          </a:p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rgbClr val="C00000"/>
                </a:solidFill>
              </a:rPr>
              <a:t>光晶化</a:t>
            </a:r>
            <a:r>
              <a:rPr lang="zh-CN" altLang="en-US" smtClean="0"/>
              <a:t>是一种</a:t>
            </a:r>
            <a:r>
              <a:rPr lang="zh-CN" altLang="en-US" smtClean="0">
                <a:solidFill>
                  <a:srgbClr val="0070C0"/>
                </a:solidFill>
              </a:rPr>
              <a:t>无扩散</a:t>
            </a:r>
            <a:r>
              <a:rPr lang="zh-CN" altLang="en-US" smtClean="0"/>
              <a:t>的跃迁复合机制，晶化过程（</a:t>
            </a:r>
            <a:r>
              <a:rPr lang="en-US" altLang="zh-CN" smtClean="0"/>
              <a:t>0.01~0.2ns</a:t>
            </a:r>
            <a:r>
              <a:rPr lang="zh-CN" altLang="en-US" smtClean="0"/>
              <a:t>）比热致晶化（</a:t>
            </a:r>
            <a:r>
              <a:rPr lang="en-US" altLang="zh-CN" smtClean="0"/>
              <a:t>0.5</a:t>
            </a:r>
            <a:r>
              <a:rPr lang="el-GR" altLang="zh-CN" smtClean="0"/>
              <a:t>μ</a:t>
            </a:r>
            <a:r>
              <a:rPr lang="en-US" altLang="zh-CN" smtClean="0"/>
              <a:t>s~1.0ms</a:t>
            </a:r>
            <a:r>
              <a:rPr lang="zh-CN" altLang="en-US" smtClean="0"/>
              <a:t>）要快，可实现更高速写入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58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mtClean="0"/>
              <a:t>光</a:t>
            </a:r>
            <a:r>
              <a:rPr lang="zh-CN" altLang="en-US" dirty="0" smtClean="0"/>
              <a:t>存储</a:t>
            </a:r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857224" y="1714488"/>
          <a:ext cx="750099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ea"/>
              <a:buAutoNum type="ea1JpnChsDbPeriod" startAt="3"/>
            </a:pPr>
            <a:r>
              <a:rPr lang="zh-CN" altLang="en-US" dirty="0" smtClean="0">
                <a:solidFill>
                  <a:srgbClr val="C00000"/>
                </a:solidFill>
              </a:rPr>
              <a:t>可擦重写磁光光盘存储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sz="2000" dirty="0" smtClean="0"/>
              <a:t>磁光记录由来已久</a:t>
            </a:r>
            <a:endParaRPr lang="en-US" altLang="zh-CN" sz="200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altLang="zh-CN" sz="2000" dirty="0" smtClean="0"/>
              <a:t>1957</a:t>
            </a:r>
            <a:r>
              <a:rPr lang="zh-CN" altLang="en-US" sz="2000" dirty="0" smtClean="0"/>
              <a:t>年，美国</a:t>
            </a:r>
            <a:r>
              <a:rPr lang="en-US" altLang="zh-CN" sz="2000" dirty="0" smtClean="0"/>
              <a:t>Bell</a:t>
            </a:r>
            <a:r>
              <a:rPr lang="zh-CN" altLang="en-US" sz="2000" dirty="0" smtClean="0"/>
              <a:t>实验室</a:t>
            </a:r>
            <a:r>
              <a:rPr lang="en-US" altLang="zh-CN" sz="2000" dirty="0" err="1" smtClean="0"/>
              <a:t>H.Williams</a:t>
            </a:r>
            <a:r>
              <a:rPr lang="zh-CN" altLang="en-US" sz="2000" dirty="0" smtClean="0"/>
              <a:t>用热笔在</a:t>
            </a:r>
            <a:r>
              <a:rPr lang="en-US" altLang="zh-CN" sz="2000" dirty="0" err="1" smtClean="0"/>
              <a:t>MnBi</a:t>
            </a:r>
            <a:r>
              <a:rPr lang="zh-CN" altLang="en-US" sz="2000" dirty="0" smtClean="0"/>
              <a:t>薄膜上记录，用法拉第效应读出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000" dirty="0" smtClean="0"/>
              <a:t>1958</a:t>
            </a:r>
            <a:r>
              <a:rPr lang="zh-CN" altLang="en-US" sz="2000" dirty="0" smtClean="0"/>
              <a:t>年，</a:t>
            </a:r>
            <a:r>
              <a:rPr lang="en-US" altLang="zh-CN" sz="2000" dirty="0" err="1" smtClean="0"/>
              <a:t>L.Mayer</a:t>
            </a:r>
            <a:r>
              <a:rPr lang="zh-CN" altLang="en-US" sz="2000" dirty="0" smtClean="0"/>
              <a:t>用居里点记录，</a:t>
            </a:r>
            <a:r>
              <a:rPr lang="en-US" altLang="zh-CN" sz="2000" dirty="0" smtClean="0"/>
              <a:t>1960</a:t>
            </a:r>
            <a:r>
              <a:rPr lang="zh-CN" altLang="en-US" sz="2000" dirty="0" smtClean="0"/>
              <a:t>年，</a:t>
            </a:r>
            <a:r>
              <a:rPr lang="en-US" altLang="zh-CN" sz="2000" dirty="0" smtClean="0"/>
              <a:t>Miyata</a:t>
            </a:r>
            <a:r>
              <a:rPr lang="zh-CN" altLang="en-US" sz="2000" dirty="0" smtClean="0"/>
              <a:t>用</a:t>
            </a:r>
            <a:r>
              <a:rPr lang="en-US" altLang="zh-CN" sz="2000" dirty="0" smtClean="0"/>
              <a:t>Kerr</a:t>
            </a:r>
            <a:r>
              <a:rPr lang="zh-CN" altLang="en-US" sz="2000" dirty="0" smtClean="0"/>
              <a:t>角读出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000" dirty="0" smtClean="0"/>
              <a:t>1965</a:t>
            </a:r>
            <a:r>
              <a:rPr lang="zh-CN" altLang="en-US" sz="2000" dirty="0" smtClean="0"/>
              <a:t>年开始用补偿点记录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000" dirty="0" smtClean="0"/>
              <a:t>1971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~1973</a:t>
            </a:r>
            <a:r>
              <a:rPr lang="zh-CN" altLang="en-US" sz="2000" dirty="0" smtClean="0"/>
              <a:t>年，</a:t>
            </a:r>
            <a:r>
              <a:rPr lang="en-US" altLang="zh-CN" sz="2000" dirty="0" err="1" smtClean="0"/>
              <a:t>P.Chaudhali</a:t>
            </a:r>
            <a:r>
              <a:rPr lang="zh-CN" altLang="en-US" sz="2000" dirty="0" smtClean="0"/>
              <a:t>用</a:t>
            </a:r>
            <a:r>
              <a:rPr lang="en-US" altLang="zh-CN" sz="2000" dirty="0" err="1" smtClean="0"/>
              <a:t>GdCo</a:t>
            </a:r>
            <a:r>
              <a:rPr lang="zh-CN" altLang="en-US" sz="2000" dirty="0" smtClean="0"/>
              <a:t>做磁光存储材料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000" dirty="0" smtClean="0"/>
              <a:t>1980</a:t>
            </a:r>
            <a:r>
              <a:rPr lang="zh-CN" altLang="en-US" sz="2000" dirty="0" smtClean="0"/>
              <a:t>年，</a:t>
            </a:r>
            <a:r>
              <a:rPr lang="en-US" altLang="zh-CN" sz="2000" dirty="0" smtClean="0"/>
              <a:t>KDD</a:t>
            </a:r>
            <a:r>
              <a:rPr lang="zh-CN" altLang="en-US" sz="2000" dirty="0" smtClean="0"/>
              <a:t>公司在</a:t>
            </a:r>
            <a:r>
              <a:rPr lang="en-US" altLang="zh-CN" sz="2000" dirty="0" err="1" smtClean="0"/>
              <a:t>TbFe</a:t>
            </a:r>
            <a:r>
              <a:rPr lang="zh-CN" altLang="en-US" sz="2000" dirty="0" smtClean="0"/>
              <a:t>薄膜上，用半导体激光器</a:t>
            </a:r>
            <a:r>
              <a:rPr lang="zh-CN" altLang="en-US" sz="2000" smtClean="0"/>
              <a:t>实现了信</a:t>
            </a:r>
            <a:r>
              <a:rPr lang="zh-CN" altLang="en-US" sz="2000" dirty="0" smtClean="0"/>
              <a:t>息的存储</a:t>
            </a:r>
          </a:p>
          <a:p>
            <a:pPr>
              <a:buNone/>
            </a:pPr>
            <a:r>
              <a:rPr lang="zh-CN" altLang="en-US" sz="2000" dirty="0" smtClean="0"/>
              <a:t>                    </a:t>
            </a:r>
            <a:r>
              <a:rPr lang="en-US" altLang="zh-CN" sz="2000" dirty="0" smtClean="0"/>
              <a:t>——</a:t>
            </a:r>
            <a:r>
              <a:rPr lang="zh-CN" altLang="en-US" sz="2000" dirty="0" smtClean="0"/>
              <a:t>这些工作开辟了磁光存储的新纪元</a:t>
            </a:r>
            <a:endParaRPr lang="zh-CN" alt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804248" y="6000768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Gd</a:t>
            </a:r>
            <a:r>
              <a:rPr lang="zh-CN" altLang="en-US" dirty="0" smtClean="0"/>
              <a:t>：钆</a:t>
            </a:r>
            <a:r>
              <a:rPr lang="en-US" altLang="zh-CN" dirty="0" smtClean="0"/>
              <a:t>(gadolinium)</a:t>
            </a:r>
          </a:p>
          <a:p>
            <a:r>
              <a:rPr lang="en-US" altLang="zh-CN" smtClean="0"/>
              <a:t>Tb</a:t>
            </a:r>
            <a:r>
              <a:rPr lang="zh-CN" altLang="en-US" dirty="0" smtClean="0"/>
              <a:t>：铽</a:t>
            </a:r>
            <a:r>
              <a:rPr lang="en-US" altLang="zh-CN" dirty="0" smtClean="0"/>
              <a:t>(terbium)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6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285728"/>
            <a:ext cx="7772400" cy="6429420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磁光存储记录材料主要分为以下几大类：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000" dirty="0" err="1" smtClean="0"/>
              <a:t>MnBi</a:t>
            </a:r>
            <a:r>
              <a:rPr lang="zh-CN" altLang="en-US" sz="2000" dirty="0" smtClean="0"/>
              <a:t>等</a:t>
            </a:r>
            <a:r>
              <a:rPr lang="en-US" sz="2000" dirty="0" err="1" smtClean="0"/>
              <a:t>Mn</a:t>
            </a:r>
            <a:r>
              <a:rPr lang="zh-CN" altLang="en-US" sz="2000" dirty="0" smtClean="0"/>
              <a:t>基多晶薄膜</a:t>
            </a:r>
            <a:r>
              <a:rPr lang="en-US" sz="2000" dirty="0" smtClean="0"/>
              <a:t> </a:t>
            </a:r>
            <a:endParaRPr lang="zh-CN" altLang="en-US" sz="2000" dirty="0" smtClean="0"/>
          </a:p>
          <a:p>
            <a:pPr marL="514350" indent="-514350">
              <a:buFont typeface="+mj-lt"/>
              <a:buAutoNum type="alphaUcPeriod"/>
            </a:pPr>
            <a:r>
              <a:rPr lang="zh-CN" altLang="en-US" sz="2000" smtClean="0"/>
              <a:t>石榴石（硅酸盐矿物）系</a:t>
            </a:r>
            <a:r>
              <a:rPr lang="zh-CN" altLang="en-US" sz="2000" dirty="0" smtClean="0"/>
              <a:t>单晶薄膜</a:t>
            </a:r>
          </a:p>
          <a:p>
            <a:pPr marL="514350" indent="-514350">
              <a:buFont typeface="+mj-lt"/>
              <a:buAutoNum type="alphaUcPeriod"/>
            </a:pPr>
            <a:r>
              <a:rPr lang="zh-CN" altLang="en-US" sz="2000" dirty="0" smtClean="0"/>
              <a:t>稀土</a:t>
            </a:r>
            <a:r>
              <a:rPr lang="en-US" sz="2000" dirty="0" smtClean="0"/>
              <a:t>-</a:t>
            </a:r>
            <a:r>
              <a:rPr lang="zh-CN" altLang="en-US" sz="2000" dirty="0" smtClean="0"/>
              <a:t>过渡族金属</a:t>
            </a:r>
            <a:r>
              <a:rPr lang="en-US" sz="2000" dirty="0" smtClean="0"/>
              <a:t>(RE-TM)</a:t>
            </a:r>
            <a:r>
              <a:rPr lang="zh-CN" altLang="en-US" sz="2000" dirty="0" smtClean="0"/>
              <a:t>非晶薄膜</a:t>
            </a:r>
          </a:p>
          <a:p>
            <a:pPr marL="514350" indent="-514350">
              <a:buFont typeface="+mj-lt"/>
              <a:buAutoNum type="alphaUcPeriod"/>
            </a:pPr>
            <a:r>
              <a:rPr lang="zh-CN" altLang="en-US" sz="2000" dirty="0" smtClean="0"/>
              <a:t>新型高密度磁光记录材料</a:t>
            </a:r>
          </a:p>
          <a:p>
            <a:pPr marL="777240" lvl="1" indent="-457200">
              <a:buFont typeface="+mj-lt"/>
              <a:buAutoNum type="alphaLcParenR"/>
            </a:pPr>
            <a:r>
              <a:rPr lang="zh-CN" altLang="en-US" sz="1800" dirty="0" smtClean="0"/>
              <a:t>轻稀土</a:t>
            </a:r>
            <a:r>
              <a:rPr lang="en-US" sz="1800" dirty="0" smtClean="0"/>
              <a:t>-</a:t>
            </a:r>
            <a:r>
              <a:rPr lang="zh-CN" altLang="en-US" sz="1800" dirty="0" smtClean="0"/>
              <a:t>过渡族金属</a:t>
            </a:r>
            <a:r>
              <a:rPr lang="en-US" sz="1800" dirty="0" smtClean="0"/>
              <a:t>(LRE-TM)</a:t>
            </a:r>
            <a:r>
              <a:rPr lang="zh-CN" altLang="en-US" sz="1800" dirty="0" smtClean="0"/>
              <a:t>非晶薄膜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sz="1800" dirty="0" smtClean="0"/>
              <a:t>Co/Pt</a:t>
            </a:r>
            <a:r>
              <a:rPr lang="zh-CN" altLang="en-US" sz="1800" dirty="0" smtClean="0"/>
              <a:t>系多晶成分调制薄膜</a:t>
            </a:r>
          </a:p>
          <a:p>
            <a:pPr marL="777240" lvl="1" indent="-457200">
              <a:buFont typeface="+mj-lt"/>
              <a:buAutoNum type="alphaLcParenR"/>
            </a:pPr>
            <a:r>
              <a:rPr lang="zh-CN" altLang="en-US" sz="1800" dirty="0" smtClean="0"/>
              <a:t>非线性磁光效应材料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4666316"/>
            <a:ext cx="3797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/>
              <a:t>目前磁光薄膜的</a:t>
            </a:r>
            <a:r>
              <a:rPr lang="zh-CN" altLang="en-US" sz="2000" b="1" dirty="0" smtClean="0">
                <a:solidFill>
                  <a:srgbClr val="2E00F0"/>
                </a:solidFill>
              </a:rPr>
              <a:t>记录方式</a:t>
            </a:r>
            <a:r>
              <a:rPr lang="zh-CN" altLang="en-US" sz="2000" b="1" dirty="0" smtClean="0"/>
              <a:t>有两类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1736" y="5127981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romanUcPeriod"/>
            </a:pPr>
            <a:r>
              <a:rPr lang="zh-CN" altLang="en-US" sz="2000" b="1" smtClean="0">
                <a:solidFill>
                  <a:srgbClr val="C00000"/>
                </a:solidFill>
              </a:rPr>
              <a:t>居里点记录</a:t>
            </a:r>
            <a:r>
              <a:rPr lang="zh-CN" altLang="en-US" sz="2000" b="1" smtClean="0"/>
              <a:t>：稀土</a:t>
            </a:r>
            <a:r>
              <a:rPr lang="en-US" altLang="zh-CN" sz="2000" b="1" smtClean="0"/>
              <a:t>—</a:t>
            </a:r>
            <a:r>
              <a:rPr lang="zh-CN" altLang="en-US" sz="2000" b="1" smtClean="0"/>
              <a:t>铁合金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romanUcPeriod"/>
            </a:pPr>
            <a:r>
              <a:rPr lang="zh-CN" altLang="en-US" sz="2000" b="1" smtClean="0">
                <a:solidFill>
                  <a:srgbClr val="C00000"/>
                </a:solidFill>
              </a:rPr>
              <a:t>补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偿点记录</a:t>
            </a:r>
            <a:r>
              <a:rPr lang="zh-CN" altLang="en-US" sz="2000" b="1" dirty="0" smtClean="0"/>
              <a:t>：稀土</a:t>
            </a:r>
            <a:r>
              <a:rPr lang="en-US" altLang="zh-CN" sz="2000" b="1" dirty="0" smtClean="0"/>
              <a:t>—</a:t>
            </a:r>
            <a:r>
              <a:rPr lang="zh-CN" altLang="en-US" sz="2000" b="1" dirty="0" smtClean="0"/>
              <a:t>钴</a:t>
            </a:r>
            <a:r>
              <a:rPr lang="zh-CN" altLang="en-US" sz="2000" b="1" smtClean="0"/>
              <a:t>合金</a:t>
            </a:r>
            <a:endParaRPr lang="en-US" altLang="zh-CN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534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居里点记录的物理基础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dirty="0" smtClean="0"/>
              <a:t>当温度升高到某温度后，物质即失去铁磁性，这一临界温度称为该物质的居里点。该温度称为居里温度</a:t>
            </a:r>
            <a:r>
              <a:rPr lang="en-US" altLang="zh-CN" dirty="0" smtClean="0"/>
              <a:t>(Curie </a:t>
            </a:r>
            <a:r>
              <a:rPr lang="en-US" altLang="zh-CN" dirty="0" smtClean="0"/>
              <a:t>Temperature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利用居里温度（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c</a:t>
            </a:r>
            <a:r>
              <a:rPr lang="zh-CN" altLang="en-US" dirty="0" smtClean="0"/>
              <a:t>）写入时，磁性膜中需要记录的部分被激光照射加热，温度上升到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c</a:t>
            </a:r>
            <a:r>
              <a:rPr lang="zh-CN" altLang="en-US" dirty="0" smtClean="0"/>
              <a:t>以上，该部分变为非磁性的，在其冷却的过程中，受其周围基体反磁场（偏置磁场）作用，会发生磁化反转。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401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2222395" y="1737153"/>
            <a:ext cx="4761736" cy="3474306"/>
            <a:chOff x="4067944" y="3284984"/>
            <a:chExt cx="4761736" cy="347430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4067944" y="3284984"/>
              <a:ext cx="4406685" cy="327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486914" y="3461000"/>
              <a:ext cx="134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smtClean="0"/>
                <a:t>（矫顽力）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5272" y="6389958"/>
              <a:ext cx="1114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smtClean="0"/>
                <a:t>（温度）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179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88640"/>
            <a:ext cx="7772400" cy="6526508"/>
          </a:xfrm>
        </p:spPr>
        <p:txBody>
          <a:bodyPr/>
          <a:lstStyle/>
          <a:p>
            <a:r>
              <a:rPr lang="zh-CN" altLang="en-US" smtClean="0">
                <a:solidFill>
                  <a:srgbClr val="C00000"/>
                </a:solidFill>
              </a:rPr>
              <a:t>补偿点记录物理基础与过程</a:t>
            </a:r>
            <a:endParaRPr lang="en-US" altLang="zh-CN" smtClean="0"/>
          </a:p>
          <a:p>
            <a:pPr lvl="1"/>
            <a:r>
              <a:rPr lang="en-US" altLang="zh-CN" smtClean="0"/>
              <a:t>RE</a:t>
            </a:r>
            <a:r>
              <a:rPr lang="zh-CN" altLang="en-US" smtClean="0"/>
              <a:t>和</a:t>
            </a:r>
            <a:r>
              <a:rPr lang="en-US" altLang="zh-CN" smtClean="0"/>
              <a:t>TM</a:t>
            </a:r>
            <a:r>
              <a:rPr lang="zh-CN" altLang="en-US" smtClean="0"/>
              <a:t>的</a:t>
            </a:r>
            <a:r>
              <a:rPr lang="zh-CN" altLang="en-US" dirty="0" smtClean="0"/>
              <a:t>磁化</a:t>
            </a:r>
            <a:r>
              <a:rPr lang="zh-CN" altLang="en-US" smtClean="0"/>
              <a:t>强度</a:t>
            </a:r>
            <a:r>
              <a:rPr lang="en-US" altLang="zh-CN" smtClean="0"/>
              <a:t>M</a:t>
            </a:r>
            <a:r>
              <a:rPr lang="zh-CN" altLang="en-US" smtClean="0"/>
              <a:t>对</a:t>
            </a:r>
            <a:r>
              <a:rPr lang="zh-CN" altLang="en-US" dirty="0" smtClean="0"/>
              <a:t>温度有不同的依赖关系</a:t>
            </a:r>
            <a:endParaRPr lang="en-US" altLang="zh-CN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7548"/>
            <a:ext cx="5368124" cy="518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0" y="2285992"/>
            <a:ext cx="4357718" cy="226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在补偿点，</a:t>
            </a:r>
            <a:r>
              <a:rPr lang="en-US" altLang="zh-CN" sz="2400" b="1" dirty="0" err="1" smtClean="0"/>
              <a:t>Gd</a:t>
            </a:r>
            <a:r>
              <a:rPr lang="zh-CN" altLang="en-US" sz="2400" b="1" dirty="0" smtClean="0"/>
              <a:t>和</a:t>
            </a:r>
            <a:r>
              <a:rPr lang="en-US" altLang="zh-CN" sz="2400" b="1" dirty="0" smtClean="0"/>
              <a:t>Co</a:t>
            </a:r>
            <a:r>
              <a:rPr lang="zh-CN" altLang="en-US" sz="2400" b="1" dirty="0" smtClean="0"/>
              <a:t>的正负磁化强度刚好等值反向，净磁化强度为零，故</a:t>
            </a:r>
            <a:r>
              <a:rPr lang="en-US" altLang="zh-CN" sz="2400" b="1" i="1" dirty="0" err="1" smtClean="0">
                <a:solidFill>
                  <a:srgbClr val="C00000"/>
                </a:solidFill>
              </a:rPr>
              <a:t>T</a:t>
            </a:r>
            <a:r>
              <a:rPr lang="en-US" altLang="zh-CN" sz="2400" b="1" baseline="-25000" dirty="0" err="1" smtClean="0">
                <a:solidFill>
                  <a:srgbClr val="C00000"/>
                </a:solidFill>
              </a:rPr>
              <a:t>comp</a:t>
            </a:r>
            <a:r>
              <a:rPr lang="zh-CN" altLang="en-US" sz="2400" b="1" dirty="0" smtClean="0"/>
              <a:t>叫做介质的补偿温度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428992" y="2500306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3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4929222" cy="422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mtClean="0"/>
              <a:t>GdCo</a:t>
            </a:r>
            <a:r>
              <a:rPr lang="zh-CN" altLang="en-US" dirty="0" smtClean="0"/>
              <a:t>薄膜的矫顽力</a:t>
            </a:r>
            <a:r>
              <a:rPr lang="en-US" altLang="zh-CN" i="1" dirty="0" err="1" smtClean="0"/>
              <a:t>H</a:t>
            </a:r>
            <a:r>
              <a:rPr lang="en-US" altLang="zh-CN" dirty="0" err="1" smtClean="0"/>
              <a:t>c</a:t>
            </a:r>
            <a:r>
              <a:rPr lang="zh-CN" altLang="en-US" dirty="0" smtClean="0"/>
              <a:t>随温度的变化关系</a:t>
            </a:r>
          </a:p>
          <a:p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786314" y="4845314"/>
            <a:ext cx="4143404" cy="1938992"/>
          </a:xfrm>
          <a:prstGeom prst="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prstClr val="black"/>
                </a:solidFill>
              </a:rPr>
              <a:t>因此，</a:t>
            </a:r>
            <a:r>
              <a:rPr lang="zh-CN" altLang="en-US" sz="2000" b="1" smtClean="0">
                <a:solidFill>
                  <a:prstClr val="black"/>
                </a:solidFill>
              </a:rPr>
              <a:t>可以恰当选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择</a:t>
            </a:r>
            <a:r>
              <a:rPr lang="en-US" altLang="zh-CN" sz="2000" b="1" dirty="0" err="1" smtClean="0">
                <a:solidFill>
                  <a:prstClr val="black"/>
                </a:solidFill>
              </a:rPr>
              <a:t>GdCo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的组分，使</a:t>
            </a:r>
            <a:r>
              <a:rPr lang="en-US" altLang="zh-CN" sz="2000" b="1" i="1" dirty="0" err="1" smtClean="0">
                <a:solidFill>
                  <a:prstClr val="black"/>
                </a:solidFill>
              </a:rPr>
              <a:t>T</a:t>
            </a:r>
            <a:r>
              <a:rPr lang="en-US" altLang="zh-CN" sz="2000" b="1" baseline="-25000" dirty="0" err="1" smtClean="0">
                <a:solidFill>
                  <a:prstClr val="black"/>
                </a:solidFill>
              </a:rPr>
              <a:t>comp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正好落在室温以下，这样就可以在比室温略高的温度下使</a:t>
            </a:r>
            <a:r>
              <a:rPr lang="en-US" altLang="zh-CN" sz="2000" b="1" i="1" dirty="0" err="1" smtClean="0">
                <a:solidFill>
                  <a:prstClr val="black"/>
                </a:solidFill>
              </a:rPr>
              <a:t>H</a:t>
            </a:r>
            <a:r>
              <a:rPr lang="en-US" altLang="zh-CN" sz="2000" b="1" dirty="0" err="1" smtClean="0">
                <a:solidFill>
                  <a:prstClr val="black"/>
                </a:solidFill>
              </a:rPr>
              <a:t>c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降至极小值</a:t>
            </a:r>
            <a:endParaRPr lang="zh-CN" alt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00364" y="1785926"/>
            <a:ext cx="5929354" cy="1500198"/>
            <a:chOff x="3000364" y="1785926"/>
            <a:chExt cx="5929354" cy="1500198"/>
          </a:xfrm>
        </p:grpSpPr>
        <p:sp>
          <p:nvSpPr>
            <p:cNvPr id="4" name="TextBox 3"/>
            <p:cNvSpPr txBox="1"/>
            <p:nvPr/>
          </p:nvSpPr>
          <p:spPr>
            <a:xfrm>
              <a:off x="4572000" y="1785926"/>
              <a:ext cx="4357718" cy="1438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 smtClean="0"/>
                <a:t>在室温</a:t>
              </a:r>
              <a:r>
                <a:rPr lang="en-US" altLang="zh-CN" sz="2000" b="1" dirty="0" smtClean="0"/>
                <a:t>25</a:t>
              </a:r>
              <a:r>
                <a:rPr lang="zh-CN" altLang="en-US" sz="2000" b="1" dirty="0" smtClean="0"/>
                <a:t>℃，</a:t>
              </a:r>
              <a:r>
                <a:rPr lang="en-US" altLang="zh-CN" sz="2000" b="1" dirty="0" err="1" smtClean="0"/>
                <a:t>GdCo</a:t>
              </a:r>
              <a:r>
                <a:rPr lang="zh-CN" altLang="en-US" sz="2000" b="1" dirty="0" smtClean="0"/>
                <a:t>薄膜的</a:t>
              </a:r>
              <a:r>
                <a:rPr lang="en-US" altLang="zh-CN" sz="2000" b="1" i="1" dirty="0" err="1" smtClean="0"/>
                <a:t>H</a:t>
              </a:r>
              <a:r>
                <a:rPr lang="en-US" altLang="zh-CN" sz="2000" b="1" dirty="0" err="1" smtClean="0"/>
                <a:t>c</a:t>
              </a:r>
              <a:r>
                <a:rPr lang="zh-CN" altLang="en-US" sz="2000" b="1" dirty="0" smtClean="0"/>
                <a:t>很大，但在室温以上，</a:t>
              </a:r>
              <a:r>
                <a:rPr lang="en-US" altLang="zh-CN" sz="2000" b="1" i="1" dirty="0" err="1" smtClean="0"/>
                <a:t>H</a:t>
              </a:r>
              <a:r>
                <a:rPr lang="en-US" altLang="zh-CN" sz="2000" b="1" dirty="0" err="1" smtClean="0"/>
                <a:t>c</a:t>
              </a:r>
              <a:r>
                <a:rPr lang="zh-CN" altLang="en-US" sz="2000" b="1" dirty="0" smtClean="0"/>
                <a:t>随温度的升高按指数规律减小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 flipV="1">
              <a:off x="3000364" y="2643182"/>
              <a:ext cx="1571636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rot="5400000">
            <a:off x="1607323" y="3321843"/>
            <a:ext cx="2786082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7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42911" y="332656"/>
            <a:ext cx="8043889" cy="63824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C00000"/>
                </a:solidFill>
              </a:rPr>
              <a:t>信息的写入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5069512" y="2405082"/>
            <a:ext cx="3574454" cy="3810000"/>
            <a:chOff x="4643438" y="1643050"/>
            <a:chExt cx="3574454" cy="381000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1643050"/>
              <a:ext cx="329565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7000892" y="3643314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 smtClean="0"/>
                <a:t>反偏磁场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2911" y="857232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mtClean="0"/>
              <a:t>a</a:t>
            </a:r>
            <a:r>
              <a:rPr lang="zh-CN" altLang="en-US" sz="2400" b="1" smtClean="0"/>
              <a:t>、在</a:t>
            </a:r>
            <a:r>
              <a:rPr lang="zh-CN" altLang="en-US" sz="2400" b="1" dirty="0" smtClean="0"/>
              <a:t>写入信息前，用一定强度的</a:t>
            </a:r>
            <a:r>
              <a:rPr lang="zh-CN" altLang="en-US" sz="2400" b="1" smtClean="0"/>
              <a:t>磁场 </a:t>
            </a:r>
            <a:r>
              <a:rPr lang="en-US" altLang="zh-CN" sz="2400" b="1" i="1" smtClean="0"/>
              <a:t>H</a:t>
            </a:r>
            <a:r>
              <a:rPr lang="zh-CN" altLang="en-US" sz="2400" b="1" i="1" smtClean="0"/>
              <a:t> </a:t>
            </a:r>
            <a:r>
              <a:rPr lang="en-US" altLang="zh-CN" sz="2400" b="1" baseline="-25000" smtClean="0"/>
              <a:t>0</a:t>
            </a:r>
            <a:r>
              <a:rPr lang="zh-CN" altLang="en-US" sz="2400" b="1" baseline="-25000" smtClean="0"/>
              <a:t> </a:t>
            </a:r>
            <a:r>
              <a:rPr lang="zh-CN" altLang="en-US" sz="2400" b="1" smtClean="0"/>
              <a:t>对</a:t>
            </a:r>
            <a:r>
              <a:rPr lang="zh-CN" altLang="en-US" sz="2400" b="1" dirty="0" smtClean="0"/>
              <a:t>介质进行初始磁化，使各磁畴单元具有相同的磁化方向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49" y="2143116"/>
            <a:ext cx="4286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mtClean="0"/>
              <a:t>b</a:t>
            </a:r>
            <a:r>
              <a:rPr lang="zh-CN" altLang="en-US" sz="2400" b="1" smtClean="0"/>
              <a:t>、写</a:t>
            </a:r>
            <a:r>
              <a:rPr lang="zh-CN" altLang="en-US" sz="2400" b="1" dirty="0" smtClean="0"/>
              <a:t>入信息时，激光脉冲聚焦在介质表面，光照微斑因升温而迅速退磁。此时，通过读写头中的线圈施加一反偏磁场，就可以使光照微斑反向磁化，而无光照的邻区仍保持原来的磁化方向，从而实现磁化方向相反的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反差记录</a:t>
            </a:r>
          </a:p>
        </p:txBody>
      </p:sp>
    </p:spTree>
    <p:extLst>
      <p:ext uri="{BB962C8B-B14F-4D97-AF65-F5344CB8AC3E}">
        <p14:creationId xmlns:p14="http://schemas.microsoft.com/office/powerpoint/2010/main" val="4664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14348" y="188640"/>
            <a:ext cx="8043874" cy="6283807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dirty="0" smtClean="0">
                <a:solidFill>
                  <a:srgbClr val="C00000"/>
                </a:solidFill>
              </a:rPr>
              <a:t>信息的读出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42911" y="85723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利用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Kerr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效应</a:t>
            </a:r>
            <a:r>
              <a:rPr lang="zh-CN" altLang="en-US" sz="2400" b="1" dirty="0" smtClean="0"/>
              <a:t>检测记录单元的磁化方向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429000"/>
            <a:ext cx="3945892" cy="309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 descr="http://photon.soe.ucsc.edu/MOK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714356"/>
            <a:ext cx="2571768" cy="312518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357686" y="4286256"/>
            <a:ext cx="4572032" cy="170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实际应用中，用一检偏器过滤掉</a:t>
            </a:r>
            <a:r>
              <a:rPr lang="en-US" altLang="zh-CN" sz="2400" b="1" dirty="0" smtClean="0"/>
              <a:t>-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err="1" smtClean="0"/>
              <a:t>θ</a:t>
            </a:r>
            <a:r>
              <a:rPr lang="en-US" altLang="zh-CN" sz="1400" b="1" dirty="0" err="1" smtClean="0"/>
              <a:t>k</a:t>
            </a:r>
            <a:r>
              <a:rPr lang="zh-CN" altLang="en-US" sz="2400" b="1" dirty="0" smtClean="0"/>
              <a:t>方向上的反射光，则</a:t>
            </a:r>
            <a:r>
              <a:rPr lang="en-US" altLang="zh-CN" sz="2400" b="1" i="1" dirty="0" err="1" smtClean="0"/>
              <a:t>θ</a:t>
            </a:r>
            <a:r>
              <a:rPr lang="en-US" altLang="zh-CN" sz="1400" b="1" dirty="0" err="1" smtClean="0"/>
              <a:t>k</a:t>
            </a:r>
            <a:r>
              <a:rPr lang="zh-CN" altLang="en-US" sz="2400" b="1" dirty="0" smtClean="0"/>
              <a:t>方向上的反射光可透过</a:t>
            </a:r>
            <a:r>
              <a:rPr lang="en-US" altLang="zh-CN" sz="2400" b="1" dirty="0" smtClean="0"/>
              <a:t>sin(2</a:t>
            </a:r>
            <a:r>
              <a:rPr lang="en-US" altLang="zh-CN" sz="2400" b="1" i="1" dirty="0" smtClean="0"/>
              <a:t>θ</a:t>
            </a:r>
            <a:r>
              <a:rPr lang="en-US" altLang="zh-CN" sz="1400" b="1" dirty="0" smtClean="0"/>
              <a:t>k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的分量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48" y="1524481"/>
            <a:ext cx="5643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1877</a:t>
            </a:r>
            <a:r>
              <a:rPr lang="zh-CN" altLang="en-US" sz="2400" b="1" dirty="0" smtClean="0"/>
              <a:t>年，</a:t>
            </a:r>
            <a:r>
              <a:rPr lang="en-US" altLang="zh-CN" sz="2400" b="1" dirty="0" smtClean="0"/>
              <a:t>Kerr</a:t>
            </a:r>
            <a:r>
              <a:rPr lang="zh-CN" altLang="en-US" sz="2400" b="1" dirty="0" smtClean="0"/>
              <a:t>发现，线偏振光经磁性介质反射后，偏振方向会发生 </a:t>
            </a:r>
            <a:r>
              <a:rPr lang="en-US" altLang="zh-CN" sz="2400" b="1" i="1" dirty="0" err="1" smtClean="0"/>
              <a:t>θ</a:t>
            </a:r>
            <a:r>
              <a:rPr lang="en-US" altLang="zh-CN" sz="1400" b="1" dirty="0" err="1" smtClean="0"/>
              <a:t>k</a:t>
            </a:r>
            <a:r>
              <a:rPr lang="zh-CN" altLang="en-US" sz="1400" b="1" dirty="0" smtClean="0"/>
              <a:t> </a:t>
            </a:r>
            <a:r>
              <a:rPr lang="zh-CN" altLang="en-US" sz="2400" b="1" dirty="0" smtClean="0"/>
              <a:t>的改变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如果图</a:t>
            </a:r>
            <a:r>
              <a:rPr lang="zh-CN" altLang="en-US" sz="2400" b="1" dirty="0" smtClean="0"/>
              <a:t>中 </a:t>
            </a:r>
            <a:r>
              <a:rPr lang="en-US" altLang="zh-CN" sz="2400" b="1" dirty="0" smtClean="0"/>
              <a:t>M </a:t>
            </a:r>
            <a:r>
              <a:rPr lang="zh-CN" altLang="en-US" sz="2400" b="1" dirty="0" smtClean="0"/>
              <a:t>的</a:t>
            </a:r>
            <a:r>
              <a:rPr lang="zh-CN" altLang="en-US" sz="2400" b="1" dirty="0" smtClean="0"/>
              <a:t>方向反向，则偏振方向的改变也反向，即为  </a:t>
            </a:r>
            <a:r>
              <a:rPr lang="en-US" altLang="zh-CN" sz="2400" b="1" dirty="0" smtClean="0"/>
              <a:t>-</a:t>
            </a:r>
            <a:r>
              <a:rPr lang="en-US" altLang="zh-CN" sz="2400" b="1" i="1" dirty="0" err="1" smtClean="0"/>
              <a:t>θ</a:t>
            </a:r>
            <a:r>
              <a:rPr lang="en-US" altLang="zh-CN" sz="1400" b="1" dirty="0" err="1" smtClean="0"/>
              <a:t>k</a:t>
            </a:r>
            <a:endParaRPr lang="en-US" altLang="zh-C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9737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14348" y="548680"/>
            <a:ext cx="7972452" cy="616646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zh-CN" altLang="en-US" dirty="0" smtClean="0">
                <a:solidFill>
                  <a:srgbClr val="C00000"/>
                </a:solidFill>
              </a:rPr>
              <a:t>信息的擦除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14349" y="1071546"/>
            <a:ext cx="4286280" cy="2815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擦除信息时，激光脉冲聚焦在介质表面，光照微斑因升温而迅速退磁。此时，通过读写头中的线圈施加一正偏磁场，就可以使光照微斑恢复原状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214942" y="642918"/>
            <a:ext cx="3431578" cy="3438525"/>
            <a:chOff x="5214942" y="2000240"/>
            <a:chExt cx="3431578" cy="3438525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14942" y="2000240"/>
              <a:ext cx="3114675" cy="3438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7429520" y="3929066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 smtClean="0"/>
                <a:t>正偏磁场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4348" y="4357694"/>
            <a:ext cx="7929618" cy="115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由于翻转磁畴的速率有限，所以磁光光盘一般也需要两次动作来实现擦除并写入信息，即先擦除，再写入新信息</a:t>
            </a:r>
          </a:p>
        </p:txBody>
      </p:sp>
    </p:spTree>
    <p:extLst>
      <p:ext uri="{BB962C8B-B14F-4D97-AF65-F5344CB8AC3E}">
        <p14:creationId xmlns:p14="http://schemas.microsoft.com/office/powerpoint/2010/main" val="92324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gneto-optical set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85728"/>
            <a:ext cx="4643470" cy="63582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2071678"/>
            <a:ext cx="553998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b="1" dirty="0" smtClean="0"/>
              <a:t>激光头结构示意图</a:t>
            </a:r>
          </a:p>
        </p:txBody>
      </p:sp>
    </p:spTree>
    <p:extLst>
      <p:ext uri="{BB962C8B-B14F-4D97-AF65-F5344CB8AC3E}">
        <p14:creationId xmlns:p14="http://schemas.microsoft.com/office/powerpoint/2010/main" val="10822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mtClean="0"/>
              <a:t>光盘存储类型</a:t>
            </a:r>
            <a:endParaRPr lang="en-US" altLang="zh-CN" smtClean="0"/>
          </a:p>
          <a:p>
            <a:pPr lvl="1"/>
            <a:r>
              <a:rPr lang="zh-CN" alt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专用再现光盘</a:t>
            </a:r>
            <a:endParaRPr lang="en-US" altLang="zh-CN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/>
            <a:r>
              <a:rPr lang="zh-CN" altLang="en-US" smtClean="0"/>
              <a:t>也叫“</a:t>
            </a:r>
            <a:r>
              <a:rPr lang="zh-CN" altLang="en-US" smtClean="0">
                <a:solidFill>
                  <a:srgbClr val="2E00F0"/>
                </a:solidFill>
              </a:rPr>
              <a:t>只读</a:t>
            </a:r>
            <a:r>
              <a:rPr lang="zh-CN" altLang="en-US" smtClean="0"/>
              <a:t>（</a:t>
            </a:r>
            <a:r>
              <a:rPr lang="en-US" altLang="zh-CN" smtClean="0"/>
              <a:t>read</a:t>
            </a:r>
            <a:r>
              <a:rPr lang="zh-CN" altLang="en-US" smtClean="0"/>
              <a:t> </a:t>
            </a:r>
            <a:r>
              <a:rPr lang="en-US" altLang="zh-CN" smtClean="0"/>
              <a:t>only</a:t>
            </a:r>
            <a:r>
              <a:rPr lang="zh-CN" altLang="en-US" smtClean="0"/>
              <a:t>）”光盘</a:t>
            </a:r>
            <a:endParaRPr lang="en-US" altLang="zh-CN" smtClean="0"/>
          </a:p>
          <a:p>
            <a:pPr lvl="2"/>
            <a:r>
              <a:rPr lang="zh-CN" altLang="en-US" smtClean="0"/>
              <a:t>只能用来再</a:t>
            </a:r>
            <a:r>
              <a:rPr lang="zh-CN" altLang="en-US"/>
              <a:t>现光盘信</a:t>
            </a:r>
            <a:r>
              <a:rPr lang="zh-CN" altLang="en-US" smtClean="0"/>
              <a:t>息，一般由专业工厂事先</a:t>
            </a:r>
            <a:r>
              <a:rPr lang="zh-CN" altLang="en-US"/>
              <a:t>做好</a:t>
            </a:r>
            <a:r>
              <a:rPr lang="zh-CN" altLang="en-US" smtClean="0"/>
              <a:t>，用</a:t>
            </a:r>
            <a:r>
              <a:rPr lang="zh-CN" altLang="en-US"/>
              <a:t>户不能自</a:t>
            </a:r>
            <a:r>
              <a:rPr lang="zh-CN" altLang="en-US" smtClean="0"/>
              <a:t>行追加记录</a:t>
            </a:r>
            <a:endParaRPr lang="en-US" altLang="zh-CN" smtClean="0"/>
          </a:p>
          <a:p>
            <a:pPr lvl="2"/>
            <a:r>
              <a:rPr lang="zh-CN" altLang="en-US" smtClean="0"/>
              <a:t>如音乐</a:t>
            </a:r>
            <a:r>
              <a:rPr lang="en-US" altLang="zh-CN" smtClean="0"/>
              <a:t>cd</a:t>
            </a:r>
            <a:r>
              <a:rPr lang="zh-CN" altLang="en-US" smtClean="0"/>
              <a:t>、</a:t>
            </a:r>
            <a:r>
              <a:rPr lang="en-US" altLang="zh-CN" smtClean="0"/>
              <a:t>VCD</a:t>
            </a:r>
            <a:r>
              <a:rPr lang="zh-CN" altLang="en-US" smtClean="0"/>
              <a:t>、影音</a:t>
            </a:r>
            <a:r>
              <a:rPr lang="en-US" altLang="zh-CN" smtClean="0"/>
              <a:t>DVD</a:t>
            </a:r>
            <a:r>
              <a:rPr lang="zh-CN" altLang="en-US" smtClean="0"/>
              <a:t>、软件光盘等</a:t>
            </a:r>
            <a:endParaRPr lang="en-US" altLang="zh-CN" smtClean="0"/>
          </a:p>
          <a:p>
            <a:pPr lvl="1"/>
            <a:r>
              <a:rPr lang="zh-CN" alt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记录用光盘</a:t>
            </a:r>
            <a:endParaRPr lang="en-US" altLang="zh-CN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/>
            <a:r>
              <a:rPr lang="zh-CN" altLang="en-US" smtClean="0"/>
              <a:t>“</a:t>
            </a:r>
            <a:r>
              <a:rPr lang="zh-CN" altLang="en-US" smtClean="0">
                <a:solidFill>
                  <a:srgbClr val="2E00F0"/>
                </a:solidFill>
              </a:rPr>
              <a:t>写后直读型</a:t>
            </a:r>
            <a:r>
              <a:rPr lang="zh-CN" altLang="en-US" smtClean="0"/>
              <a:t>（</a:t>
            </a:r>
            <a:r>
              <a:rPr lang="en-US" altLang="zh-CN" smtClean="0"/>
              <a:t>DRAW</a:t>
            </a:r>
            <a:r>
              <a:rPr lang="zh-CN" altLang="en-US" smtClean="0"/>
              <a:t>）”光盘</a:t>
            </a:r>
            <a:endParaRPr lang="en-US" altLang="zh-CN" smtClean="0"/>
          </a:p>
          <a:p>
            <a:pPr lvl="2"/>
            <a:r>
              <a:rPr lang="zh-CN" altLang="en-US" smtClean="0"/>
              <a:t>兼有写入和读出两种功能，并且写入后不需处理即可直接读出所记录的信息</a:t>
            </a:r>
            <a:endParaRPr lang="en-US" altLang="zh-CN" smtClean="0"/>
          </a:p>
          <a:p>
            <a:pPr lvl="2"/>
            <a:r>
              <a:rPr lang="zh-CN" altLang="en-US" smtClean="0"/>
              <a:t>分为</a:t>
            </a:r>
            <a:r>
              <a:rPr lang="zh-CN" altLang="en-US" smtClean="0">
                <a:solidFill>
                  <a:srgbClr val="2E00F0"/>
                </a:solidFill>
              </a:rPr>
              <a:t>一次写入</a:t>
            </a:r>
            <a:r>
              <a:rPr lang="en-US" altLang="zh-CN" smtClean="0"/>
              <a:t>（WORM）</a:t>
            </a:r>
            <a:r>
              <a:rPr lang="zh-CN" altLang="en-US" smtClean="0"/>
              <a:t>和</a:t>
            </a:r>
            <a:r>
              <a:rPr lang="zh-CN" altLang="en-US" smtClean="0">
                <a:solidFill>
                  <a:srgbClr val="2E00F0"/>
                </a:solidFill>
              </a:rPr>
              <a:t>可擦重写</a:t>
            </a:r>
            <a:r>
              <a:rPr lang="zh-CN" altLang="en-US" smtClean="0"/>
              <a:t>（</a:t>
            </a:r>
            <a:r>
              <a:rPr lang="en-US" altLang="zh-CN" smtClean="0"/>
              <a:t>RW</a:t>
            </a:r>
            <a:r>
              <a:rPr lang="zh-CN" altLang="en-US" smtClean="0"/>
              <a:t>）两类</a:t>
            </a:r>
            <a:endParaRPr lang="en-US" altLang="zh-CN" smtClean="0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6310484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zh-CN" altLang="en-US" dirty="0" smtClean="0">
                <a:solidFill>
                  <a:srgbClr val="C00000"/>
                </a:solidFill>
              </a:rPr>
              <a:t>局限性与发展方向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00100" y="857232"/>
            <a:ext cx="7715304" cy="1758958"/>
            <a:chOff x="785786" y="4071942"/>
            <a:chExt cx="4143404" cy="1758958"/>
          </a:xfrm>
        </p:grpSpPr>
        <p:sp>
          <p:nvSpPr>
            <p:cNvPr id="4" name="TextBox 3"/>
            <p:cNvSpPr txBox="1"/>
            <p:nvPr/>
          </p:nvSpPr>
          <p:spPr>
            <a:xfrm>
              <a:off x="785786" y="4071942"/>
              <a:ext cx="4143404" cy="1153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lnSpc>
                  <a:spcPct val="150000"/>
                </a:lnSpc>
                <a:buClr>
                  <a:srgbClr val="C00000"/>
                </a:buClr>
                <a:buFont typeface="+mj-lt"/>
                <a:buAutoNum type="romanUcPeriod"/>
              </a:pPr>
              <a:r>
                <a:rPr lang="zh-CN" altLang="en-US" sz="2400" b="1" dirty="0" smtClean="0"/>
                <a:t>实际应用时，光盘的信噪比与</a:t>
              </a:r>
              <a:r>
                <a:rPr lang="en-US" altLang="zh-CN" sz="2400" b="1" dirty="0" smtClean="0"/>
                <a:t>Kerr</a:t>
              </a:r>
              <a:r>
                <a:rPr lang="zh-CN" altLang="en-US" sz="2400" b="1" dirty="0" smtClean="0"/>
                <a:t>角的大小密切相关，若反射光强度为</a:t>
              </a:r>
              <a:r>
                <a:rPr lang="en-US" altLang="zh-CN" sz="2400" b="1" i="1" dirty="0" smtClean="0"/>
                <a:t>I</a:t>
              </a:r>
              <a:r>
                <a:rPr lang="zh-CN" altLang="en-US" sz="2400" b="1" dirty="0" smtClean="0"/>
                <a:t>，信噪比可近似表示为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166921" y="5286388"/>
            <a:ext cx="1035851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9" name="公式" r:id="rId3" imgW="901440" imgH="253800" progId="Equation.3">
                    <p:embed/>
                  </p:oleObj>
                </mc:Choice>
                <mc:Fallback>
                  <p:oleObj name="公式" r:id="rId3" imgW="9014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6921" y="5286388"/>
                          <a:ext cx="1035851" cy="544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1000101" y="2786058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而一般的磁光材料，其</a:t>
            </a:r>
            <a:r>
              <a:rPr lang="en-US" altLang="zh-CN" sz="2400" b="1" dirty="0" smtClean="0"/>
              <a:t>Kerr</a:t>
            </a:r>
            <a:r>
              <a:rPr lang="zh-CN" altLang="en-US" sz="2400" b="1" dirty="0" smtClean="0"/>
              <a:t>角只有</a:t>
            </a:r>
            <a:r>
              <a:rPr lang="en-US" altLang="zh-CN" sz="2400" b="1" dirty="0" smtClean="0"/>
              <a:t>0.3~0.5</a:t>
            </a:r>
            <a:r>
              <a:rPr lang="zh-CN" altLang="en-US" sz="2400" b="1" dirty="0" smtClean="0"/>
              <a:t>度，所以需要开发</a:t>
            </a:r>
            <a:r>
              <a:rPr lang="en-US" altLang="zh-CN" sz="2400" b="1" dirty="0" smtClean="0"/>
              <a:t>Kerr</a:t>
            </a:r>
            <a:r>
              <a:rPr lang="zh-CN" altLang="en-US" sz="2400" b="1" dirty="0" smtClean="0"/>
              <a:t>角更大</a:t>
            </a:r>
            <a:r>
              <a:rPr lang="zh-CN" altLang="en-US" sz="2400" b="1" smtClean="0"/>
              <a:t>的材料以提高信噪比</a:t>
            </a:r>
            <a:endParaRPr lang="zh-CN" altLang="en-U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84860" y="4038905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中科院开发的</a:t>
            </a:r>
            <a:r>
              <a:rPr lang="en-US" altLang="zh-CN" sz="2400" b="1" dirty="0" err="1" smtClean="0"/>
              <a:t>MnBiAlSi</a:t>
            </a:r>
            <a:r>
              <a:rPr lang="zh-CN" altLang="en-US" sz="2400" b="1" dirty="0" smtClean="0"/>
              <a:t>磁光材料，其</a:t>
            </a:r>
            <a:r>
              <a:rPr lang="en-US" altLang="zh-CN" sz="2400" b="1" dirty="0" smtClean="0"/>
              <a:t>Kerr</a:t>
            </a:r>
            <a:r>
              <a:rPr lang="zh-CN" altLang="en-US" sz="2400" b="1" dirty="0" smtClean="0"/>
              <a:t>角已经达到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38" y="4643446"/>
            <a:ext cx="7715304" cy="1069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+mj-lt"/>
              <a:buAutoNum type="romanUcPeriod" startAt="2"/>
            </a:pPr>
            <a:r>
              <a:rPr lang="zh-CN" altLang="en-US" sz="2400" b="1" dirty="0" smtClean="0"/>
              <a:t>实现可直接</a:t>
            </a:r>
            <a:r>
              <a:rPr lang="zh-CN" altLang="en-US" sz="2400" b="1" smtClean="0"/>
              <a:t>重写</a:t>
            </a:r>
            <a:endParaRPr lang="en-US" altLang="zh-CN" sz="2400" b="1" dirty="0" smtClean="0"/>
          </a:p>
          <a:p>
            <a:pPr marL="971550" lvl="1" indent="-51435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2000" b="1" dirty="0" smtClean="0"/>
              <a:t>一次</a:t>
            </a:r>
            <a:r>
              <a:rPr lang="zh-CN" altLang="en-US" sz="2000" b="1" smtClean="0"/>
              <a:t>动作完成擦、写</a:t>
            </a:r>
            <a:endParaRPr lang="en-US" altLang="zh-CN" sz="2000" b="1" smtClean="0"/>
          </a:p>
        </p:txBody>
      </p:sp>
    </p:spTree>
    <p:extLst>
      <p:ext uri="{BB962C8B-B14F-4D97-AF65-F5344CB8AC3E}">
        <p14:creationId xmlns:p14="http://schemas.microsoft.com/office/powerpoint/2010/main" val="264552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4.5</a:t>
            </a:r>
            <a:r>
              <a:rPr lang="zh-CN" altLang="en-US" dirty="0" smtClean="0"/>
              <a:t>光信息存储新技术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smtClean="0"/>
              <a:t>信息技术的飞速发展，对海量信息存储的需求迅猛增长</a:t>
            </a:r>
            <a:endParaRPr lang="en-US" altLang="zh-CN" sz="2000" smtClean="0"/>
          </a:p>
          <a:p>
            <a:pPr>
              <a:lnSpc>
                <a:spcPct val="150000"/>
              </a:lnSpc>
            </a:pPr>
            <a:r>
              <a:rPr lang="zh-CN" altLang="en-US" sz="2000" smtClean="0"/>
              <a:t>存储器正在向着</a:t>
            </a:r>
            <a:r>
              <a:rPr lang="zh-CN" altLang="en-US" sz="2000" smtClean="0">
                <a:solidFill>
                  <a:srgbClr val="C00000"/>
                </a:solidFill>
              </a:rPr>
              <a:t>三个方向</a:t>
            </a:r>
            <a:r>
              <a:rPr lang="zh-CN" altLang="en-US" sz="2000" smtClean="0"/>
              <a:t>发展</a:t>
            </a:r>
            <a:endParaRPr lang="en-US" altLang="zh-CN" sz="2000" smtClean="0"/>
          </a:p>
          <a:p>
            <a:pPr lvl="1">
              <a:lnSpc>
                <a:spcPct val="150000"/>
              </a:lnSpc>
            </a:pPr>
            <a:r>
              <a:rPr lang="zh-CN" altLang="en-US" sz="1800" smtClean="0">
                <a:solidFill>
                  <a:srgbClr val="C00000"/>
                </a:solidFill>
              </a:rPr>
              <a:t>存储密度高</a:t>
            </a:r>
            <a:endParaRPr lang="en-US" altLang="zh-CN" sz="180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smtClean="0">
                <a:solidFill>
                  <a:srgbClr val="C00000"/>
                </a:solidFill>
              </a:rPr>
              <a:t>存储速度快</a:t>
            </a:r>
            <a:endParaRPr lang="en-US" altLang="zh-CN" sz="180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smtClean="0">
                <a:solidFill>
                  <a:srgbClr val="C00000"/>
                </a:solidFill>
              </a:rPr>
              <a:t>寿命长</a:t>
            </a:r>
            <a:endParaRPr lang="en-US" altLang="zh-CN" sz="180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smtClean="0"/>
              <a:t>存储系统成为制约信息高速公路和超级计算机小型化发展的瓶颈</a:t>
            </a:r>
            <a:endParaRPr lang="en-US" altLang="zh-CN" sz="2000" smtClean="0"/>
          </a:p>
          <a:p>
            <a:pPr>
              <a:lnSpc>
                <a:spcPct val="150000"/>
              </a:lnSpc>
            </a:pPr>
            <a:r>
              <a:rPr lang="zh-CN" altLang="en-US" sz="2000" smtClean="0"/>
              <a:t>高密度和快读写的光存储技术成为非常重要和极其迫切的课题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2000" smtClean="0"/>
              <a:t>研究热点</a:t>
            </a:r>
            <a:endParaRPr lang="en-US" altLang="zh-CN" sz="2000" smtClean="0"/>
          </a:p>
          <a:p>
            <a:pPr lvl="1">
              <a:lnSpc>
                <a:spcPct val="150000"/>
              </a:lnSpc>
            </a:pPr>
            <a:r>
              <a:rPr lang="zh-CN" altLang="en-US" sz="1800" smtClean="0"/>
              <a:t>达到或超过光的衍射极限</a:t>
            </a:r>
            <a:r>
              <a:rPr lang="en-US" altLang="zh-CN" sz="1800" smtClean="0"/>
              <a:t>(nm</a:t>
            </a:r>
            <a:r>
              <a:rPr lang="zh-CN" altLang="en-US" sz="1800" smtClean="0"/>
              <a:t>量级</a:t>
            </a:r>
            <a:r>
              <a:rPr lang="en-US" altLang="zh-CN" sz="1800" smtClean="0"/>
              <a:t>)</a:t>
            </a:r>
            <a:r>
              <a:rPr lang="zh-CN" altLang="en-US" sz="1800" smtClean="0"/>
              <a:t>的高密度光存储技术</a:t>
            </a:r>
            <a:endParaRPr lang="en-US" altLang="zh-CN" sz="1800" smtClean="0"/>
          </a:p>
          <a:p>
            <a:pPr lvl="1">
              <a:lnSpc>
                <a:spcPct val="150000"/>
              </a:lnSpc>
            </a:pPr>
            <a:r>
              <a:rPr lang="zh-CN" altLang="en-US" sz="1800" smtClean="0"/>
              <a:t>超大容量三维体存储技术</a:t>
            </a:r>
            <a:endParaRPr lang="en-US" altLang="zh-CN" sz="1800" smtClean="0"/>
          </a:p>
        </p:txBody>
      </p:sp>
    </p:spTree>
    <p:extLst>
      <p:ext uri="{BB962C8B-B14F-4D97-AF65-F5344CB8AC3E}">
        <p14:creationId xmlns:p14="http://schemas.microsoft.com/office/powerpoint/2010/main" val="365294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作业：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P260</a:t>
            </a:r>
            <a:r>
              <a:rPr lang="zh-CN" altLang="en-US" dirty="0" smtClean="0"/>
              <a:t>    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12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存储介质特性要求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zh-CN" altLang="en-US" smtClean="0"/>
              <a:t>分</a:t>
            </a:r>
            <a:r>
              <a:rPr lang="zh-CN" altLang="en-US" dirty="0" smtClean="0"/>
              <a:t>辨率及信息凹坑的规整几何形状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没有中间处理过程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较好的记录阈值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记录灵敏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较高的反衬度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稳定的抗显微腐蚀能力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与预格式化衬盘相容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高生产率和低</a:t>
            </a:r>
            <a:r>
              <a:rPr lang="zh-CN" altLang="en-US" smtClean="0"/>
              <a:t>成本</a:t>
            </a:r>
            <a:endParaRPr lang="en-US" altLang="zh-CN" dirty="0" smtClean="0"/>
          </a:p>
        </p:txBody>
      </p:sp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8100392" y="5926815"/>
            <a:ext cx="714380" cy="642942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3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配位数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mtClean="0">
                <a:solidFill>
                  <a:srgbClr val="C00000"/>
                </a:solidFill>
              </a:rPr>
              <a:t>配位数为晶格中与任一个原子相距最近且距离相等的原子数目</a:t>
            </a:r>
            <a:endParaRPr lang="en-US" altLang="zh-CN" sz="1800" smtClean="0"/>
          </a:p>
          <a:p>
            <a:pPr lvl="1">
              <a:lnSpc>
                <a:spcPct val="150000"/>
              </a:lnSpc>
            </a:pPr>
            <a:r>
              <a:rPr lang="zh-CN" altLang="en-US" sz="1600" smtClean="0"/>
              <a:t>配位数越大，原子排列紧密程度就越大</a:t>
            </a:r>
            <a:endParaRPr lang="en-US" altLang="zh-CN" sz="1600" smtClean="0"/>
          </a:p>
          <a:p>
            <a:pPr lvl="1">
              <a:lnSpc>
                <a:spcPct val="150000"/>
              </a:lnSpc>
            </a:pPr>
            <a:r>
              <a:rPr lang="zh-CN" altLang="en-US" sz="1600" smtClean="0"/>
              <a:t>例如：体心立方晶格的配位数为</a:t>
            </a:r>
            <a:r>
              <a:rPr lang="en-US" altLang="zh-CN" sz="1600" smtClean="0"/>
              <a:t>8</a:t>
            </a:r>
            <a:endParaRPr lang="zh-CN" altLang="en-US" sz="1600" smtClean="0"/>
          </a:p>
          <a:p>
            <a:pPr>
              <a:lnSpc>
                <a:spcPct val="150000"/>
              </a:lnSpc>
            </a:pPr>
            <a:r>
              <a:rPr lang="zh-CN" altLang="en-US" sz="1800" smtClean="0"/>
              <a:t>在晶体结构中，原子或离子总是按一定方式与周围的原子或离子相结合，此时，一个质点与周围直接接触的质点数称为配位数。原子配位数是指某一个原子周围所接触到的同种原子的数目；离子配位数是在离子晶体中，每个离子周围所接触到的异性离子的个数。在金属晶体中，由于金属原子通常做最紧密堆积，决定了金属原子具有较高或最高的配位数。配位数为</a:t>
            </a:r>
            <a:r>
              <a:rPr lang="en-US" altLang="zh-CN" sz="1800" smtClean="0"/>
              <a:t>12</a:t>
            </a:r>
            <a:r>
              <a:rPr lang="zh-CN" altLang="en-US" sz="1800" smtClean="0"/>
              <a:t>的是晶体结构中最大的配位数。在成共价键结合的晶体中，无论是单质或是化合物，由于共价键具有饱和性和方向性，因此配位数偏低，一般不大于</a:t>
            </a:r>
            <a:r>
              <a:rPr lang="en-US" altLang="zh-CN" sz="1800" smtClean="0"/>
              <a:t>4</a:t>
            </a:r>
            <a:r>
              <a:rPr lang="zh-CN" altLang="en-US" sz="1800" smtClean="0"/>
              <a:t>。</a:t>
            </a:r>
          </a:p>
        </p:txBody>
      </p:sp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8100392" y="5926815"/>
            <a:ext cx="714380" cy="642942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0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mtClean="0"/>
              <a:t>光盘存储的特点</a:t>
            </a:r>
            <a:endParaRPr lang="en-US" altLang="zh-CN" smtClean="0"/>
          </a:p>
          <a:p>
            <a:pPr marL="777240" lvl="1" indent="-457200">
              <a:buFont typeface="+mj-lt"/>
              <a:buAutoNum type="arabicPeriod"/>
            </a:pPr>
            <a:r>
              <a:rPr lang="zh-CN" altLang="en-US" smtClean="0"/>
              <a:t>存储密度高</a:t>
            </a:r>
            <a:endParaRPr lang="en-US" altLang="zh-CN" smtClean="0"/>
          </a:p>
          <a:p>
            <a:pPr marL="777240" lvl="1" indent="-457200">
              <a:buFont typeface="+mj-lt"/>
              <a:buAutoNum type="arabicPeriod"/>
            </a:pPr>
            <a:r>
              <a:rPr lang="zh-CN" altLang="en-US" smtClean="0"/>
              <a:t>写入读出速率高</a:t>
            </a:r>
            <a:endParaRPr lang="en-US" altLang="zh-CN" smtClean="0"/>
          </a:p>
          <a:p>
            <a:pPr marL="777240" lvl="1" indent="-457200">
              <a:buFont typeface="+mj-lt"/>
              <a:buAutoNum type="arabicPeriod"/>
            </a:pPr>
            <a:r>
              <a:rPr lang="zh-CN" altLang="en-US" smtClean="0"/>
              <a:t>存储寿命长</a:t>
            </a:r>
            <a:endParaRPr lang="en-US" altLang="zh-CN" smtClean="0"/>
          </a:p>
          <a:p>
            <a:pPr marL="777240" lvl="1" indent="-457200">
              <a:buFont typeface="+mj-lt"/>
              <a:buAutoNum type="arabicPeriod"/>
            </a:pPr>
            <a:r>
              <a:rPr lang="zh-CN" altLang="en-US" smtClean="0"/>
              <a:t>每信息位的价格低、易复制</a:t>
            </a:r>
            <a:endParaRPr lang="en-US" altLang="zh-CN" smtClean="0"/>
          </a:p>
          <a:p>
            <a:pPr marL="777240" lvl="1" indent="-457200">
              <a:buFont typeface="+mj-lt"/>
              <a:buAutoNum type="arabicPeriod"/>
            </a:pPr>
            <a:r>
              <a:rPr lang="zh-CN" altLang="en-US" smtClean="0"/>
              <a:t>有随机寻址能力，随机存取时间小于</a:t>
            </a:r>
            <a:r>
              <a:rPr lang="en-US" altLang="zh-CN" smtClean="0"/>
              <a:t>60ms</a:t>
            </a:r>
          </a:p>
          <a:p>
            <a:pPr marL="777240" lvl="1" indent="-457200">
              <a:buFont typeface="+mj-lt"/>
              <a:buAutoNum type="arabicPeriod"/>
            </a:pPr>
            <a:r>
              <a:rPr lang="zh-CN" altLang="en-US" smtClean="0"/>
              <a:t>非接触写入读出，防尘耐污染，操作方便</a:t>
            </a:r>
          </a:p>
          <a:p>
            <a:endParaRPr lang="zh-CN" altLang="en-US"/>
          </a:p>
        </p:txBody>
      </p:sp>
      <p:sp>
        <p:nvSpPr>
          <p:cNvPr id="3" name="Cloud Callout 2"/>
          <p:cNvSpPr/>
          <p:nvPr/>
        </p:nvSpPr>
        <p:spPr>
          <a:xfrm>
            <a:off x="4031432" y="224644"/>
            <a:ext cx="5112568" cy="2088232"/>
          </a:xfrm>
          <a:prstGeom prst="cloudCallout">
            <a:avLst>
              <a:gd name="adj1" fmla="val -57469"/>
              <a:gd name="adj2" fmla="val -1307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smtClean="0"/>
              <a:t>大家觉得光盘存储有什么特点？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4.2</a:t>
            </a:r>
            <a:r>
              <a:rPr lang="zh-CN" altLang="en-US" dirty="0" smtClean="0"/>
              <a:t>只读存储光盘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ea"/>
              <a:buAutoNum type="ea1JpnChsDbPeriod"/>
            </a:pPr>
            <a:r>
              <a:rPr lang="en-US" altLang="zh-CN" dirty="0" smtClean="0">
                <a:solidFill>
                  <a:srgbClr val="C00000"/>
                </a:solidFill>
              </a:rPr>
              <a:t>ROM</a:t>
            </a:r>
            <a:r>
              <a:rPr lang="zh-CN" altLang="en-US" dirty="0" smtClean="0">
                <a:solidFill>
                  <a:srgbClr val="C00000"/>
                </a:solidFill>
              </a:rPr>
              <a:t>光盘存储</a:t>
            </a:r>
            <a:r>
              <a:rPr lang="zh-CN" altLang="en-US" smtClean="0">
                <a:solidFill>
                  <a:srgbClr val="C00000"/>
                </a:solidFill>
              </a:rPr>
              <a:t>原理</a:t>
            </a:r>
            <a:r>
              <a:rPr lang="zh-CN" altLang="en-US" smtClean="0">
                <a:solidFill>
                  <a:srgbClr val="2E00F0"/>
                </a:solidFill>
              </a:rPr>
              <a:t>（重点）</a:t>
            </a:r>
            <a:endParaRPr lang="en-US" altLang="zh-CN" dirty="0" smtClean="0">
              <a:solidFill>
                <a:srgbClr val="2E00F0"/>
              </a:solidFill>
            </a:endParaRPr>
          </a:p>
          <a:p>
            <a:endParaRPr lang="zh-CN" alt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800222" y="2455127"/>
            <a:ext cx="6343678" cy="1676406"/>
            <a:chOff x="1800222" y="2428868"/>
            <a:chExt cx="6343678" cy="16764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00222" y="2466974"/>
              <a:ext cx="4686300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Line Callout 2 (Accent Bar) 5"/>
            <p:cNvSpPr/>
            <p:nvPr/>
          </p:nvSpPr>
          <p:spPr>
            <a:xfrm>
              <a:off x="6858016" y="2428868"/>
              <a:ext cx="1285884" cy="642942"/>
            </a:xfrm>
            <a:prstGeom prst="accentCallout2">
              <a:avLst>
                <a:gd name="adj1" fmla="val 18750"/>
                <a:gd name="adj2" fmla="val 11578"/>
                <a:gd name="adj3" fmla="val 18750"/>
                <a:gd name="adj4" fmla="val -16667"/>
                <a:gd name="adj5" fmla="val 112500"/>
                <a:gd name="adj6" fmla="val -46667"/>
              </a:avLst>
            </a:prstGeom>
            <a:noFill/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chemeClr val="tx1"/>
                  </a:solidFill>
                </a:rPr>
                <a:t>光刻胶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14415" y="4669705"/>
            <a:ext cx="6929486" cy="976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光盘旋转，激光头平移，形成螺旋状的一系列微小凹坑或其它形式的信息记录点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2169375"/>
            <a:ext cx="80342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写入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1214414" y="4734560"/>
          <a:ext cx="6786609" cy="1981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57586"/>
                <a:gridCol w="1785950"/>
                <a:gridCol w="1643073"/>
              </a:tblGrid>
              <a:tr h="370840">
                <a:tc>
                  <a:txBody>
                    <a:bodyPr/>
                    <a:lstStyle/>
                    <a:p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smtClean="0"/>
                        <a:t>CD</a:t>
                      </a:r>
                      <a:endParaRPr lang="zh-CN" altLang="en-US" sz="2000" b="1" smtClean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smtClean="0"/>
                        <a:t>DVD</a:t>
                      </a:r>
                      <a:endParaRPr lang="zh-CN" altLang="en-US" sz="2000" b="1" smtClean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smtClean="0"/>
                        <a:t>凹坑一般宽度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0.834</a:t>
                      </a:r>
                      <a:r>
                        <a:rPr lang="el-GR" altLang="zh-CN" sz="2000" smtClean="0"/>
                        <a:t>μ</a:t>
                      </a:r>
                      <a:r>
                        <a:rPr lang="en-US" altLang="zh-CN" sz="2000" smtClean="0"/>
                        <a:t>m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0.4</a:t>
                      </a:r>
                      <a:r>
                        <a:rPr lang="el-GR" altLang="zh-CN" sz="2000" smtClean="0"/>
                        <a:t>μ</a:t>
                      </a:r>
                      <a:r>
                        <a:rPr lang="en-US" altLang="zh-CN" sz="2000" smtClean="0"/>
                        <a:t>m</a:t>
                      </a:r>
                      <a:endParaRPr lang="zh-CN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smtClean="0"/>
                        <a:t>深度为读出光束波长的</a:t>
                      </a:r>
                      <a:r>
                        <a:rPr lang="en-US" altLang="zh-CN" sz="2000" smtClean="0"/>
                        <a:t>1/4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0.20</a:t>
                      </a:r>
                      <a:r>
                        <a:rPr lang="el-GR" altLang="zh-CN" sz="2000" smtClean="0"/>
                        <a:t>μ</a:t>
                      </a:r>
                      <a:r>
                        <a:rPr lang="en-US" altLang="zh-CN" sz="2000" smtClean="0"/>
                        <a:t>m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0.15</a:t>
                      </a:r>
                      <a:r>
                        <a:rPr lang="el-GR" altLang="zh-CN" sz="2000" smtClean="0"/>
                        <a:t>μ</a:t>
                      </a:r>
                      <a:r>
                        <a:rPr lang="en-US" altLang="zh-CN" sz="2000" smtClean="0"/>
                        <a:t>m</a:t>
                      </a:r>
                      <a:endParaRPr lang="zh-CN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smtClean="0"/>
                        <a:t>螺旋线型的纹迹间距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1.6</a:t>
                      </a:r>
                      <a:r>
                        <a:rPr lang="el-GR" altLang="zh-CN" sz="2000" smtClean="0"/>
                        <a:t>μ</a:t>
                      </a:r>
                      <a:r>
                        <a:rPr lang="en-US" altLang="zh-CN" sz="2000" smtClean="0"/>
                        <a:t>m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0.74</a:t>
                      </a:r>
                      <a:r>
                        <a:rPr lang="el-GR" altLang="zh-CN" sz="2000" smtClean="0"/>
                        <a:t>μ</a:t>
                      </a:r>
                      <a:r>
                        <a:rPr lang="en-US" altLang="zh-CN" sz="2000" smtClean="0"/>
                        <a:t>m</a:t>
                      </a:r>
                      <a:endParaRPr lang="zh-CN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smtClean="0"/>
                        <a:t>读取激光器波长</a:t>
                      </a: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smtClean="0"/>
                        <a:t>780~790nm</a:t>
                      </a:r>
                      <a:endParaRPr lang="en-US" altLang="zh-CN" sz="20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635~650nm</a:t>
                      </a:r>
                      <a:endParaRPr lang="zh-CN" altLang="en-US" sz="200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4117" y="85678"/>
            <a:ext cx="4195766" cy="4585064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715040"/>
          </a:xfrm>
        </p:spPr>
        <p:txBody>
          <a:bodyPr/>
          <a:lstStyle/>
          <a:p>
            <a:r>
              <a:rPr lang="zh-CN" altLang="en-US" sz="2000" smtClean="0"/>
              <a:t>利</a:t>
            </a:r>
            <a:r>
              <a:rPr lang="zh-CN" altLang="en-US" sz="2000" dirty="0" smtClean="0"/>
              <a:t>用激光聚焦成亚微米级激</a:t>
            </a:r>
            <a:r>
              <a:rPr lang="zh-CN" altLang="en-US" sz="2000" smtClean="0"/>
              <a:t>光束，对</a:t>
            </a:r>
            <a:r>
              <a:rPr lang="zh-CN" altLang="en-US" sz="2000" dirty="0" smtClean="0"/>
              <a:t>光盘信息层进行扫描，光束扫描凹坑边缘时，反射率发生变化，表示二进制数“</a:t>
            </a:r>
            <a:r>
              <a:rPr lang="en-US" altLang="zh-CN" sz="2000" dirty="0" smtClean="0"/>
              <a:t>1”</a:t>
            </a:r>
            <a:r>
              <a:rPr lang="zh-CN" altLang="en-US" sz="2000" dirty="0" smtClean="0"/>
              <a:t>，在坑内或岸上均为“</a:t>
            </a:r>
            <a:r>
              <a:rPr lang="en-US" altLang="zh-CN" sz="2000" dirty="0" smtClean="0"/>
              <a:t>0”</a:t>
            </a:r>
          </a:p>
          <a:p>
            <a:r>
              <a:rPr lang="zh-CN" altLang="en-US" sz="2000" dirty="0" smtClean="0"/>
              <a:t>通过光电探测器检测反射回来的信号，从而读出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数据</a:t>
            </a:r>
            <a:endParaRPr lang="en-US" altLang="zh-CN" sz="20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681319"/>
            <a:ext cx="80342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读出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57356" y="3286124"/>
            <a:ext cx="7030520" cy="3228975"/>
            <a:chOff x="1857356" y="3286124"/>
            <a:chExt cx="7030520" cy="322897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7356" y="3286124"/>
              <a:ext cx="5572125" cy="3228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Box 15"/>
            <p:cNvSpPr txBox="1"/>
            <p:nvPr/>
          </p:nvSpPr>
          <p:spPr>
            <a:xfrm>
              <a:off x="7500958" y="5553368"/>
              <a:ext cx="1386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/>
                <a:t>EFM</a:t>
              </a:r>
              <a:r>
                <a:rPr lang="zh-CN" altLang="en-US" sz="2400" b="1" dirty="0" smtClean="0"/>
                <a:t>编码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Women's History Month presentation</Template>
  <TotalTime>1872</TotalTime>
  <Words>5310</Words>
  <Application>Microsoft Office PowerPoint</Application>
  <PresentationFormat>On-screen Show (4:3)</PresentationFormat>
  <Paragraphs>351</Paragraphs>
  <Slides>54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Equity</vt:lpstr>
      <vt:lpstr>Equation</vt:lpstr>
      <vt:lpstr>公式</vt:lpstr>
      <vt:lpstr>光信息存储技术与光盘</vt:lpstr>
      <vt:lpstr>PowerPoint Presentation</vt:lpstr>
      <vt:lpstr>4.1光盘及存储类型</vt:lpstr>
      <vt:lpstr>PowerPoint Presentation</vt:lpstr>
      <vt:lpstr>PowerPoint Presentation</vt:lpstr>
      <vt:lpstr>PowerPoint Presentation</vt:lpstr>
      <vt:lpstr>4.2只读存储光盘</vt:lpstr>
      <vt:lpstr>PowerPoint Presentation</vt:lpstr>
      <vt:lpstr>PowerPoint Presentation</vt:lpstr>
      <vt:lpstr>PowerPoint Presentation</vt:lpstr>
      <vt:lpstr>光盘系统工作原理</vt:lpstr>
      <vt:lpstr>PowerPoint Presentation</vt:lpstr>
      <vt:lpstr>光盘系统细分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4.3一次写入光盘</vt:lpstr>
      <vt:lpstr>PowerPoint Presentation</vt:lpstr>
      <vt:lpstr>作业：</vt:lpstr>
      <vt:lpstr>4.4可擦重写光盘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4.5光信息存储新技术</vt:lpstr>
      <vt:lpstr>作业：</vt:lpstr>
      <vt:lpstr>存储介质特性要求</vt:lpstr>
      <vt:lpstr>配位数</vt:lpstr>
    </vt:vector>
  </TitlesOfParts>
  <Company>C&amp;Z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光电信息技术</dc:title>
  <dc:creator>曾灏宪</dc:creator>
  <cp:lastModifiedBy>ZHX</cp:lastModifiedBy>
  <cp:revision>161</cp:revision>
  <dcterms:created xsi:type="dcterms:W3CDTF">2007-09-01T06:13:20Z</dcterms:created>
  <dcterms:modified xsi:type="dcterms:W3CDTF">2011-10-18T14:22:38Z</dcterms:modified>
</cp:coreProperties>
</file>