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9" r:id="rId3"/>
    <p:sldId id="270" r:id="rId4"/>
    <p:sldId id="272" r:id="rId5"/>
    <p:sldId id="271" r:id="rId6"/>
    <p:sldId id="26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6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3A66-A711-4639-83BF-662DF5EE3796}" type="datetimeFigureOut">
              <a:rPr lang="zh-CN" altLang="en-US" smtClean="0"/>
              <a:t>2019/9/1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20D1-6479-495C-9410-707A7AEC43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51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7FB30A32-D7E1-426A-821D-02C12669F130}" type="slidenum">
              <a:rPr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nzhx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20850"/>
            <a:ext cx="9144000" cy="1527175"/>
          </a:xfrm>
          <a:prstGeom prst="rect">
            <a:avLst/>
          </a:prstGeom>
          <a:solidFill>
            <a:schemeClr val="accent1">
              <a:alpha val="84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中原工学院　理学院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9837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9339C-69BA-4C1D-8E13-49DEE6B3B2F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AB84ACA-7E7A-4C45-970C-F8978C7AC15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9"/>
          <p:cNvSpPr/>
          <p:nvPr userDrawn="1"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Rectangle 10"/>
          <p:cNvSpPr/>
          <p:nvPr userDrawn="1"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中原工学院　理学院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512" y="445608"/>
            <a:ext cx="2893499" cy="7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214290"/>
            <a:ext cx="5486400" cy="451328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7E98-DFF3-40D4-8D0C-C98811F48E7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FE09-A410-49B3-BBAF-04B13739BCD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4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2B36-6BBF-4B50-9EDB-9FB9366C514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9B7B-939D-4BC1-88EE-EBA15EF6698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7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42B9-CAB2-4D83-B755-AF7AE72C9B6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FF14-CF07-4A53-9F94-1A6080A720F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4DC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CA05-8634-415F-B573-5E6E4B00B959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DC5C-5B9C-4E09-B329-614733DC720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8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9B72-76D0-4E59-9B4B-1AE9582DE1A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2723-2B7A-4596-B678-30EB1442E81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AF9A-EB14-40EB-9CD9-7E2877C13A7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1399-F00B-4972-BC66-7CDD619394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4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7A92-39D5-4F82-BCBC-5FB772D789A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241E-A8B6-45EB-9D3B-7CBA6E13CB5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2B36-6BBF-4B50-9EDB-9FB9366C514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9B7B-939D-4BC1-88EE-EBA15EF6698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6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42B9-CAB2-4D83-B755-AF7AE72C9B6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FF14-CF07-4A53-9F94-1A6080A720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F27F-9B35-4597-8509-307B2CF89D1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741D-E42E-4868-9FEB-37ED2C71F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6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1024-A0DB-4AE2-9422-0B45A635340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1B1A-4696-4EDA-BB8E-6CA0C2DCF82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239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02C553-23AC-45EE-84AB-FC4353AFC1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865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865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13B792-4323-4BF2-B4C5-E17C961F03E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400" b="1" kern="1200">
          <a:solidFill>
            <a:srgbClr val="0064DC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zh" TargetMode="External"/><Relationship Id="rId2" Type="http://schemas.openxmlformats.org/officeDocument/2006/relationships/hyperlink" Target="http://cnzhx.net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nzhx.net/teaching/2013/09/college-physics-courseware-part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9  </a:t>
            </a:r>
            <a:r>
              <a:rPr lang="zh-CN" altLang="en-US" dirty="0" smtClean="0"/>
              <a:t>静电场</a:t>
            </a: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1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60" name="Group 16"/>
          <p:cNvGrpSpPr>
            <a:grpSpLocks/>
          </p:cNvGrpSpPr>
          <p:nvPr/>
        </p:nvGrpSpPr>
        <p:grpSpPr bwMode="auto">
          <a:xfrm>
            <a:off x="430215" y="3121026"/>
            <a:ext cx="8229600" cy="2630488"/>
            <a:chOff x="271" y="1966"/>
            <a:chExt cx="5184" cy="1657"/>
          </a:xfrm>
        </p:grpSpPr>
        <p:sp>
          <p:nvSpPr>
            <p:cNvPr id="159747" name="Text Box 3"/>
            <p:cNvSpPr txBox="1">
              <a:spLocks noChangeArrowheads="1"/>
            </p:cNvSpPr>
            <p:nvPr/>
          </p:nvSpPr>
          <p:spPr bwMode="auto">
            <a:xfrm>
              <a:off x="271" y="1966"/>
              <a:ext cx="3750" cy="330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defPPr>
                <a:defRPr lang="zh-CN"/>
              </a:defPPr>
              <a:lvl1pPr inden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dirty="0"/>
                <a:t>二    反映静电场性质的两条基本定理</a:t>
              </a:r>
            </a:p>
          </p:txBody>
        </p:sp>
        <p:sp>
          <p:nvSpPr>
            <p:cNvPr id="159748" name="Text Box 4"/>
            <p:cNvSpPr txBox="1">
              <a:spLocks noChangeArrowheads="1"/>
            </p:cNvSpPr>
            <p:nvPr/>
          </p:nvSpPr>
          <p:spPr bwMode="auto">
            <a:xfrm>
              <a:off x="4447" y="3195"/>
              <a:ext cx="10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无旋场</a:t>
              </a:r>
            </a:p>
          </p:txBody>
        </p:sp>
        <p:graphicFrame>
          <p:nvGraphicFramePr>
            <p:cNvPr id="15975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398967"/>
                </p:ext>
              </p:extLst>
            </p:nvPr>
          </p:nvGraphicFramePr>
          <p:xfrm>
            <a:off x="1488" y="2275"/>
            <a:ext cx="2736" cy="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3" imgW="1409400" imgH="457200" progId="Equation.3">
                    <p:embed/>
                  </p:oleObj>
                </mc:Choice>
                <mc:Fallback>
                  <p:oleObj name="Equation" r:id="rId3" imgW="1409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275"/>
                          <a:ext cx="2736" cy="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309" y="2478"/>
              <a:ext cx="1138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  高斯定理</a:t>
              </a:r>
            </a:p>
          </p:txBody>
        </p:sp>
        <p:sp>
          <p:nvSpPr>
            <p:cNvPr id="159754" name="Rectangle 10"/>
            <p:cNvSpPr>
              <a:spLocks noChangeArrowheads="1"/>
            </p:cNvSpPr>
            <p:nvPr/>
          </p:nvSpPr>
          <p:spPr bwMode="auto">
            <a:xfrm>
              <a:off x="4422" y="2481"/>
              <a:ext cx="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有源场</a:t>
              </a:r>
            </a:p>
          </p:txBody>
        </p:sp>
        <p:sp>
          <p:nvSpPr>
            <p:cNvPr id="159755" name="Text Box 11"/>
            <p:cNvSpPr txBox="1">
              <a:spLocks noChangeArrowheads="1"/>
            </p:cNvSpPr>
            <p:nvPr/>
          </p:nvSpPr>
          <p:spPr bwMode="auto">
            <a:xfrm>
              <a:off x="309" y="3174"/>
              <a:ext cx="1138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  环路定理</a:t>
              </a:r>
            </a:p>
          </p:txBody>
        </p:sp>
        <p:graphicFrame>
          <p:nvGraphicFramePr>
            <p:cNvPr id="15975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808387"/>
                </p:ext>
              </p:extLst>
            </p:nvPr>
          </p:nvGraphicFramePr>
          <p:xfrm>
            <a:off x="1519" y="3055"/>
            <a:ext cx="1488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5" imgW="698400" imgH="291960" progId="Equation.3">
                    <p:embed/>
                  </p:oleObj>
                </mc:Choice>
                <mc:Fallback>
                  <p:oleObj name="Equation" r:id="rId5" imgW="6984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055"/>
                          <a:ext cx="1488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654935" y="5789691"/>
            <a:ext cx="7783463" cy="954107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48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+mj-lt"/>
              <a:buNone/>
            </a:pPr>
            <a:r>
              <a:rPr lang="zh-CN" altLang="en-US" sz="2800" b="1" dirty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       高斯定理和环路定理由库仑定律和场的叠加原理导出，反映了静电场是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有源无旋（保守）场</a:t>
            </a:r>
            <a:r>
              <a:rPr lang="zh-CN" altLang="en-US" sz="2800" b="1" dirty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.</a:t>
            </a:r>
          </a:p>
        </p:txBody>
      </p:sp>
      <p:grpSp>
        <p:nvGrpSpPr>
          <p:cNvPr id="159759" name="Group 15"/>
          <p:cNvGrpSpPr>
            <a:grpSpLocks/>
          </p:cNvGrpSpPr>
          <p:nvPr/>
        </p:nvGrpSpPr>
        <p:grpSpPr bwMode="auto">
          <a:xfrm>
            <a:off x="430212" y="404813"/>
            <a:ext cx="7767638" cy="2643187"/>
            <a:chOff x="271" y="255"/>
            <a:chExt cx="4893" cy="1665"/>
          </a:xfrm>
        </p:grpSpPr>
        <p:sp>
          <p:nvSpPr>
            <p:cNvPr id="159746" name="Text Box 2"/>
            <p:cNvSpPr txBox="1">
              <a:spLocks noChangeArrowheads="1"/>
            </p:cNvSpPr>
            <p:nvPr/>
          </p:nvSpPr>
          <p:spPr bwMode="auto">
            <a:xfrm>
              <a:off x="271" y="255"/>
              <a:ext cx="4316" cy="330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defPPr>
                <a:defRPr lang="zh-CN"/>
              </a:defPPr>
              <a:lvl1pPr inden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dirty="0"/>
                <a:t>一    静电场的理论基础 —— 两条基本定律</a:t>
              </a:r>
            </a:p>
          </p:txBody>
        </p:sp>
        <p:sp>
          <p:nvSpPr>
            <p:cNvPr id="159749" name="Text Box 5"/>
            <p:cNvSpPr txBox="1">
              <a:spLocks noChangeArrowheads="1"/>
            </p:cNvSpPr>
            <p:nvPr/>
          </p:nvSpPr>
          <p:spPr bwMode="auto">
            <a:xfrm>
              <a:off x="309" y="768"/>
              <a:ext cx="1138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  库仑定律</a:t>
              </a:r>
            </a:p>
          </p:txBody>
        </p:sp>
        <p:graphicFrame>
          <p:nvGraphicFramePr>
            <p:cNvPr id="15975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7048584"/>
                </p:ext>
              </p:extLst>
            </p:nvPr>
          </p:nvGraphicFramePr>
          <p:xfrm>
            <a:off x="1569" y="596"/>
            <a:ext cx="3595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7" imgW="1536480" imgH="431640" progId="Equation.DSMT4">
                    <p:embed/>
                  </p:oleObj>
                </mc:Choice>
                <mc:Fallback>
                  <p:oleObj name="Equation" r:id="rId7" imgW="153648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" y="596"/>
                          <a:ext cx="3595" cy="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AF4FE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CC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9751" name="Object 7"/>
            <p:cNvGraphicFramePr>
              <a:graphicFrameLocks noChangeAspect="1"/>
            </p:cNvGraphicFramePr>
            <p:nvPr/>
          </p:nvGraphicFramePr>
          <p:xfrm>
            <a:off x="2688" y="1404"/>
            <a:ext cx="1248" cy="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9" imgW="901440" imgH="431640" progId="Equation.DSMT4">
                    <p:embed/>
                  </p:oleObj>
                </mc:Choice>
                <mc:Fallback>
                  <p:oleObj name="Equation" r:id="rId9" imgW="9014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404"/>
                          <a:ext cx="1248" cy="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758" name="Text Box 14"/>
            <p:cNvSpPr txBox="1">
              <a:spLocks noChangeArrowheads="1"/>
            </p:cNvSpPr>
            <p:nvPr/>
          </p:nvSpPr>
          <p:spPr bwMode="auto">
            <a:xfrm>
              <a:off x="309" y="1413"/>
              <a:ext cx="2274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  电场强度的叠加原理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8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83" name="Group 15"/>
          <p:cNvGrpSpPr>
            <a:grpSpLocks/>
          </p:cNvGrpSpPr>
          <p:nvPr/>
        </p:nvGrpSpPr>
        <p:grpSpPr bwMode="auto">
          <a:xfrm>
            <a:off x="222250" y="2514600"/>
            <a:ext cx="8637588" cy="2133600"/>
            <a:chOff x="140" y="1584"/>
            <a:chExt cx="5441" cy="1344"/>
          </a:xfrm>
        </p:grpSpPr>
        <p:sp>
          <p:nvSpPr>
            <p:cNvPr id="160773" name="Text Box 5"/>
            <p:cNvSpPr txBox="1">
              <a:spLocks noChangeArrowheads="1"/>
            </p:cNvSpPr>
            <p:nvPr/>
          </p:nvSpPr>
          <p:spPr bwMode="auto">
            <a:xfrm>
              <a:off x="294" y="1584"/>
              <a:ext cx="2217" cy="327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电场强度的求解方法</a:t>
              </a:r>
            </a:p>
          </p:txBody>
        </p:sp>
        <p:sp>
          <p:nvSpPr>
            <p:cNvPr id="160774" name="Text Box 6"/>
            <p:cNvSpPr txBox="1">
              <a:spLocks noChangeArrowheads="1"/>
            </p:cNvSpPr>
            <p:nvPr/>
          </p:nvSpPr>
          <p:spPr bwMode="auto">
            <a:xfrm>
              <a:off x="140" y="2025"/>
              <a:ext cx="29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（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1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）利用场强叠加原理</a:t>
              </a:r>
            </a:p>
          </p:txBody>
        </p:sp>
        <p:graphicFrame>
          <p:nvGraphicFramePr>
            <p:cNvPr id="16077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7567580"/>
                </p:ext>
              </p:extLst>
            </p:nvPr>
          </p:nvGraphicFramePr>
          <p:xfrm>
            <a:off x="2653" y="1833"/>
            <a:ext cx="2928" cy="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" name="Equation" r:id="rId3" imgW="1536480" imgH="431640" progId="Equation.3">
                    <p:embed/>
                  </p:oleObj>
                </mc:Choice>
                <mc:Fallback>
                  <p:oleObj name="Equation" r:id="rId3" imgW="1536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833"/>
                          <a:ext cx="2928" cy="7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248" y="2601"/>
              <a:ext cx="41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smtClean="0">
                  <a:solidFill>
                    <a:srgbClr val="1C1C1C"/>
                  </a:solidFill>
                  <a:latin typeface="Times New Roman" pitchFamily="18" charset="0"/>
                  <a:ea typeface="宋体" charset="-122"/>
                </a:rPr>
                <a:t>使用条件：原则上适用于任何情况.</a:t>
              </a:r>
            </a:p>
          </p:txBody>
        </p:sp>
      </p:grpSp>
      <p:grpSp>
        <p:nvGrpSpPr>
          <p:cNvPr id="160782" name="Group 14"/>
          <p:cNvGrpSpPr>
            <a:grpSpLocks/>
          </p:cNvGrpSpPr>
          <p:nvPr/>
        </p:nvGrpSpPr>
        <p:grpSpPr bwMode="auto">
          <a:xfrm>
            <a:off x="395288" y="488950"/>
            <a:ext cx="6577013" cy="2025651"/>
            <a:chOff x="249" y="308"/>
            <a:chExt cx="4143" cy="1276"/>
          </a:xfrm>
        </p:grpSpPr>
        <p:sp>
          <p:nvSpPr>
            <p:cNvPr id="160770" name="Text Box 2"/>
            <p:cNvSpPr txBox="1">
              <a:spLocks noChangeArrowheads="1"/>
            </p:cNvSpPr>
            <p:nvPr/>
          </p:nvSpPr>
          <p:spPr bwMode="auto">
            <a:xfrm>
              <a:off x="249" y="308"/>
              <a:ext cx="2160" cy="330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defPPr>
                <a:defRPr lang="zh-CN"/>
              </a:defPPr>
              <a:lvl1pPr inden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dirty="0"/>
                <a:t>三    电场强度和电势</a:t>
              </a:r>
            </a:p>
          </p:txBody>
        </p:sp>
        <p:sp>
          <p:nvSpPr>
            <p:cNvPr id="160771" name="Text Box 3"/>
            <p:cNvSpPr txBox="1">
              <a:spLocks noChangeArrowheads="1"/>
            </p:cNvSpPr>
            <p:nvPr/>
          </p:nvSpPr>
          <p:spPr bwMode="auto">
            <a:xfrm>
              <a:off x="294" y="923"/>
              <a:ext cx="684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  定义</a:t>
              </a:r>
            </a:p>
          </p:txBody>
        </p:sp>
        <p:graphicFrame>
          <p:nvGraphicFramePr>
            <p:cNvPr id="1607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6752618"/>
                </p:ext>
              </p:extLst>
            </p:nvPr>
          </p:nvGraphicFramePr>
          <p:xfrm>
            <a:off x="2616" y="616"/>
            <a:ext cx="1776" cy="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name="Equation" r:id="rId5" imgW="863280" imgH="469800" progId="Equation.3">
                    <p:embed/>
                  </p:oleObj>
                </mc:Choice>
                <mc:Fallback>
                  <p:oleObj name="Equation" r:id="rId5" imgW="86328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6" y="616"/>
                          <a:ext cx="1776" cy="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99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078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7648791"/>
                </p:ext>
              </p:extLst>
            </p:nvPr>
          </p:nvGraphicFramePr>
          <p:xfrm>
            <a:off x="1284" y="665"/>
            <a:ext cx="966" cy="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0" name="Equation" r:id="rId7" imgW="469800" imgH="457200" progId="Equation.DSMT4">
                    <p:embed/>
                  </p:oleObj>
                </mc:Choice>
                <mc:Fallback>
                  <p:oleObj name="Equation" r:id="rId7" imgW="4698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" y="665"/>
                          <a:ext cx="966" cy="9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99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0784" name="Group 16"/>
          <p:cNvGrpSpPr>
            <a:grpSpLocks/>
          </p:cNvGrpSpPr>
          <p:nvPr/>
        </p:nvGrpSpPr>
        <p:grpSpPr bwMode="auto">
          <a:xfrm>
            <a:off x="251520" y="4648200"/>
            <a:ext cx="6934200" cy="1920875"/>
            <a:chOff x="-48" y="2928"/>
            <a:chExt cx="4368" cy="1210"/>
          </a:xfrm>
        </p:grpSpPr>
        <p:sp>
          <p:nvSpPr>
            <p:cNvPr id="160775" name="Text Box 7"/>
            <p:cNvSpPr txBox="1">
              <a:spLocks noChangeArrowheads="1"/>
            </p:cNvSpPr>
            <p:nvPr/>
          </p:nvSpPr>
          <p:spPr bwMode="auto">
            <a:xfrm>
              <a:off x="-48" y="3195"/>
              <a:ext cx="2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（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2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）利用高斯定理</a:t>
              </a:r>
            </a:p>
          </p:txBody>
        </p:sp>
        <p:sp>
          <p:nvSpPr>
            <p:cNvPr id="160778" name="Rectangle 10"/>
            <p:cNvSpPr>
              <a:spLocks noChangeArrowheads="1"/>
            </p:cNvSpPr>
            <p:nvPr/>
          </p:nvSpPr>
          <p:spPr bwMode="auto">
            <a:xfrm>
              <a:off x="65" y="3811"/>
              <a:ext cx="41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1C1C1C"/>
                  </a:solidFill>
                  <a:latin typeface="Times New Roman" pitchFamily="18" charset="0"/>
                  <a:ea typeface="宋体" charset="-122"/>
                </a:rPr>
                <a:t>使用条件：电场分布具有特殊对称性.</a:t>
              </a:r>
            </a:p>
          </p:txBody>
        </p:sp>
        <p:graphicFrame>
          <p:nvGraphicFramePr>
            <p:cNvPr id="160781" name="Object 13"/>
            <p:cNvGraphicFramePr>
              <a:graphicFrameLocks noChangeAspect="1"/>
            </p:cNvGraphicFramePr>
            <p:nvPr/>
          </p:nvGraphicFramePr>
          <p:xfrm>
            <a:off x="2126" y="2928"/>
            <a:ext cx="2194" cy="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Equation" r:id="rId9" imgW="1130040" imgH="482400" progId="Equation.3">
                    <p:embed/>
                  </p:oleObj>
                </mc:Choice>
                <mc:Fallback>
                  <p:oleObj name="Equation" r:id="rId9" imgW="113004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2928"/>
                          <a:ext cx="2194" cy="8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081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Text Box 3"/>
          <p:cNvSpPr txBox="1">
            <a:spLocks noChangeArrowheads="1"/>
          </p:cNvSpPr>
          <p:nvPr/>
        </p:nvSpPr>
        <p:spPr bwMode="auto">
          <a:xfrm>
            <a:off x="347663" y="3270252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dirty="0">
                <a:solidFill>
                  <a:srgbClr val="1A0AE4"/>
                </a:solidFill>
                <a:latin typeface="宋体" pitchFamily="2" charset="-122"/>
              </a:rPr>
              <a:t>无限</a:t>
            </a:r>
            <a:r>
              <a:rPr kumimoji="1" lang="zh-CN" altLang="en-US" dirty="0" smtClean="0">
                <a:solidFill>
                  <a:srgbClr val="1A0AE4"/>
                </a:solidFill>
                <a:latin typeface="宋体" pitchFamily="2" charset="-122"/>
              </a:rPr>
              <a:t>大均匀带电平板：</a:t>
            </a:r>
            <a:endParaRPr kumimoji="1" lang="zh-CN" altLang="en-US" b="0" dirty="0" smtClean="0">
              <a:solidFill>
                <a:srgbClr val="1A0AE4"/>
              </a:solidFill>
              <a:latin typeface="宋体" pitchFamily="2" charset="-122"/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04800" y="1685927"/>
            <a:ext cx="383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mtClean="0">
                <a:solidFill>
                  <a:srgbClr val="1A0AE4"/>
                </a:solidFill>
                <a:latin typeface="宋体" pitchFamily="2" charset="-122"/>
              </a:rPr>
              <a:t>无限长均匀带电直线：</a:t>
            </a:r>
            <a:endParaRPr kumimoji="1" lang="zh-CN" altLang="en-US" b="0" smtClean="0">
              <a:solidFill>
                <a:srgbClr val="1A0AE4"/>
              </a:solidFill>
              <a:latin typeface="宋体" pitchFamily="2" charset="-122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6156325" y="1658939"/>
            <a:ext cx="257333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dirty="0" smtClean="0">
                <a:solidFill>
                  <a:srgbClr val="1A0AE4"/>
                </a:solidFill>
                <a:latin typeface="宋体" pitchFamily="2" charset="-122"/>
              </a:rPr>
              <a:t>电场方向垂直于带电直线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4660" y="620688"/>
            <a:ext cx="1988045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 smtClean="0"/>
              <a:t>典型结论：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23928" y="2699444"/>
                <a:ext cx="1540422" cy="1313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𝑬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𝝈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699444"/>
                <a:ext cx="1540422" cy="13130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40152" y="3052764"/>
            <a:ext cx="257333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dirty="0" smtClean="0">
                <a:solidFill>
                  <a:srgbClr val="1A0AE4"/>
                </a:solidFill>
                <a:latin typeface="宋体" pitchFamily="2" charset="-122"/>
              </a:rPr>
              <a:t>电场方向垂直于带</a:t>
            </a:r>
            <a:r>
              <a:rPr kumimoji="1" lang="zh-CN" altLang="en-US" dirty="0" smtClean="0">
                <a:solidFill>
                  <a:srgbClr val="1A0AE4"/>
                </a:solidFill>
                <a:latin typeface="宋体" pitchFamily="2" charset="-122"/>
              </a:rPr>
              <a:t>电</a:t>
            </a:r>
            <a:r>
              <a:rPr kumimoji="1" lang="zh-CN" altLang="en-US" dirty="0">
                <a:solidFill>
                  <a:srgbClr val="1A0AE4"/>
                </a:solidFill>
                <a:latin typeface="宋体" pitchFamily="2" charset="-122"/>
              </a:rPr>
              <a:t>平面</a:t>
            </a:r>
            <a:endParaRPr kumimoji="1" lang="zh-CN" altLang="en-US" dirty="0" smtClean="0">
              <a:solidFill>
                <a:srgbClr val="1A0AE4"/>
              </a:solidFill>
              <a:latin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95674" y="1124744"/>
                <a:ext cx="1979644" cy="1430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𝑬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𝝀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n-GB" sz="2800" b="1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674" y="1124744"/>
                <a:ext cx="1979644" cy="14303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97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805" name="Group 13"/>
          <p:cNvGrpSpPr>
            <a:grpSpLocks/>
          </p:cNvGrpSpPr>
          <p:nvPr/>
        </p:nvGrpSpPr>
        <p:grpSpPr bwMode="auto">
          <a:xfrm>
            <a:off x="474662" y="836520"/>
            <a:ext cx="8289925" cy="2124075"/>
            <a:chOff x="203" y="1533"/>
            <a:chExt cx="5222" cy="1338"/>
          </a:xfrm>
        </p:grpSpPr>
        <p:sp>
          <p:nvSpPr>
            <p:cNvPr id="161794" name="Text Box 2"/>
            <p:cNvSpPr txBox="1">
              <a:spLocks noChangeArrowheads="1"/>
            </p:cNvSpPr>
            <p:nvPr/>
          </p:nvSpPr>
          <p:spPr bwMode="auto">
            <a:xfrm>
              <a:off x="335" y="1533"/>
              <a:ext cx="1707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电势的求解方法</a:t>
              </a:r>
            </a:p>
          </p:txBody>
        </p:sp>
        <p:sp>
          <p:nvSpPr>
            <p:cNvPr id="161795" name="Text Box 3"/>
            <p:cNvSpPr txBox="1">
              <a:spLocks noChangeArrowheads="1"/>
            </p:cNvSpPr>
            <p:nvPr/>
          </p:nvSpPr>
          <p:spPr bwMode="auto">
            <a:xfrm>
              <a:off x="203" y="1991"/>
              <a:ext cx="27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（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1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）利用电势叠加原理</a:t>
              </a:r>
            </a:p>
          </p:txBody>
        </p:sp>
        <p:graphicFrame>
          <p:nvGraphicFramePr>
            <p:cNvPr id="1617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260530"/>
                </p:ext>
              </p:extLst>
            </p:nvPr>
          </p:nvGraphicFramePr>
          <p:xfrm>
            <a:off x="2876" y="1728"/>
            <a:ext cx="163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3" imgW="812520" imgH="431640" progId="Equation.DSMT4">
                    <p:embed/>
                  </p:oleObj>
                </mc:Choice>
                <mc:Fallback>
                  <p:oleObj name="Equation" r:id="rId3" imgW="81252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6" y="1728"/>
                          <a:ext cx="1632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1798" name="Text Box 6"/>
            <p:cNvSpPr txBox="1">
              <a:spLocks noChangeArrowheads="1"/>
            </p:cNvSpPr>
            <p:nvPr/>
          </p:nvSpPr>
          <p:spPr bwMode="auto">
            <a:xfrm>
              <a:off x="289" y="2544"/>
              <a:ext cx="51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1C1C1C"/>
                  </a:solidFill>
                  <a:latin typeface="Times New Roman" pitchFamily="18" charset="0"/>
                  <a:ea typeface="宋体" charset="-122"/>
                </a:rPr>
                <a:t>使用条件：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宋体" charset="-122"/>
                  <a:ea typeface="宋体" charset="-122"/>
                </a:rPr>
                <a:t>有限大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宋体" charset="-122"/>
                  <a:ea typeface="宋体" charset="-122"/>
                </a:rPr>
                <a:t>带电体且选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宋体" charset="-122"/>
                  <a:ea typeface="宋体" charset="-122"/>
                </a:rPr>
                <a:t>无限远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宋体" charset="-122"/>
                  <a:ea typeface="宋体" charset="-122"/>
                </a:rPr>
                <a:t>处为电势零点.</a:t>
              </a:r>
            </a:p>
          </p:txBody>
        </p:sp>
      </p:grpSp>
      <p:grpSp>
        <p:nvGrpSpPr>
          <p:cNvPr id="161806" name="Group 14"/>
          <p:cNvGrpSpPr>
            <a:grpSpLocks/>
          </p:cNvGrpSpPr>
          <p:nvPr/>
        </p:nvGrpSpPr>
        <p:grpSpPr bwMode="auto">
          <a:xfrm>
            <a:off x="509588" y="3429001"/>
            <a:ext cx="6583363" cy="2160588"/>
            <a:chOff x="129" y="2903"/>
            <a:chExt cx="4147" cy="1361"/>
          </a:xfrm>
        </p:grpSpPr>
        <p:sp>
          <p:nvSpPr>
            <p:cNvPr id="161797" name="Text Box 5"/>
            <p:cNvSpPr txBox="1">
              <a:spLocks noChangeArrowheads="1"/>
            </p:cNvSpPr>
            <p:nvPr/>
          </p:nvSpPr>
          <p:spPr bwMode="auto">
            <a:xfrm>
              <a:off x="129" y="3226"/>
              <a:ext cx="27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（</a:t>
              </a:r>
              <a:r>
                <a:rPr kumimoji="1"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charset="-122"/>
                </a:rPr>
                <a:t>2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charset="-122"/>
                </a:rPr>
                <a:t>）利用电势的定义</a:t>
              </a:r>
            </a:p>
          </p:txBody>
        </p:sp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239" y="3937"/>
              <a:ext cx="39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1C1C1C"/>
                  </a:solidFill>
                  <a:latin typeface="Times New Roman" pitchFamily="18" charset="0"/>
                  <a:ea typeface="宋体" charset="-122"/>
                </a:rPr>
                <a:t>使用条件：场强分布已知或很容易确定.</a:t>
              </a:r>
            </a:p>
          </p:txBody>
        </p:sp>
        <p:graphicFrame>
          <p:nvGraphicFramePr>
            <p:cNvPr id="16180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891111"/>
                </p:ext>
              </p:extLst>
            </p:nvPr>
          </p:nvGraphicFramePr>
          <p:xfrm>
            <a:off x="2448" y="2903"/>
            <a:ext cx="1828" cy="9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Equation" r:id="rId5" imgW="888840" imgH="495000" progId="Equation.3">
                    <p:embed/>
                  </p:oleObj>
                </mc:Choice>
                <mc:Fallback>
                  <p:oleObj name="Equation" r:id="rId5" imgW="888840" imgH="49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903"/>
                          <a:ext cx="1828" cy="9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99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306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835" y="935142"/>
            <a:ext cx="1627369" cy="52322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1C1C1C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版权声明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3040" y="1862822"/>
            <a:ext cx="66379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本课件根据高等教育出版社</a:t>
            </a:r>
            <a:r>
              <a:rPr lang="en-US" altLang="zh-CN" sz="2000" dirty="0"/>
              <a:t>《</a:t>
            </a:r>
            <a:r>
              <a:rPr lang="zh-CN" altLang="en-US" sz="2000" dirty="0"/>
              <a:t>物理学教程（第二</a:t>
            </a:r>
            <a:r>
              <a:rPr lang="zh-CN" altLang="en-US" sz="2000"/>
              <a:t>版</a:t>
            </a:r>
            <a:r>
              <a:rPr lang="zh-CN" altLang="en-US" sz="2000" smtClean="0"/>
              <a:t>）下册</a:t>
            </a:r>
            <a:r>
              <a:rPr lang="en-US" altLang="zh-CN" sz="2000" dirty="0"/>
              <a:t>》</a:t>
            </a:r>
            <a:r>
              <a:rPr lang="zh-CN" altLang="en-US" sz="2000" dirty="0"/>
              <a:t>（马文蔚 周雨青 编）配套课件制作。课件中的图片和动画版权属于原作者所有；部分例题来源于清华大学编著的“大学物理题库</a:t>
            </a:r>
            <a:r>
              <a:rPr lang="zh-CN" altLang="en-US" sz="2000" dirty="0" smtClean="0"/>
              <a:t>”</a:t>
            </a:r>
            <a:r>
              <a:rPr lang="zh-CN" altLang="en-US" sz="2000" dirty="0"/>
              <a:t>。</a:t>
            </a:r>
            <a:r>
              <a:rPr lang="zh-CN" altLang="en-US" sz="2000" dirty="0" smtClean="0"/>
              <a:t>由</a:t>
            </a:r>
            <a:r>
              <a:rPr lang="zh-CN" altLang="en-US" sz="2000" dirty="0"/>
              <a:t> </a:t>
            </a:r>
            <a:r>
              <a:rPr lang="en-US" altLang="zh-CN" sz="2000" dirty="0" err="1">
                <a:hlinkClick r:id="rId2"/>
              </a:rPr>
              <a:t>Haoxian</a:t>
            </a:r>
            <a:r>
              <a:rPr lang="en-US" altLang="zh-CN" sz="2000" dirty="0">
                <a:hlinkClick r:id="rId2"/>
              </a:rPr>
              <a:t> </a:t>
            </a:r>
            <a:r>
              <a:rPr lang="en-US" altLang="zh-CN" sz="2000" dirty="0" err="1">
                <a:hlinkClick r:id="rId2"/>
              </a:rPr>
              <a:t>Zeng</a:t>
            </a:r>
            <a:r>
              <a:rPr lang="zh-CN" altLang="en-US" sz="2000" dirty="0"/>
              <a:t> </a:t>
            </a:r>
            <a:r>
              <a:rPr lang="zh-CN" altLang="en-US" sz="2000" dirty="0" smtClean="0"/>
              <a:t>设</a:t>
            </a:r>
            <a:r>
              <a:rPr lang="zh-CN" altLang="en-US" sz="2000" dirty="0"/>
              <a:t>计和编写的内容采用 </a:t>
            </a:r>
            <a:r>
              <a:rPr lang="zh-CN" altLang="en-US" sz="2000" dirty="0">
                <a:hlinkClick r:id="rId3"/>
              </a:rPr>
              <a:t>知识共享 署名</a:t>
            </a:r>
            <a:r>
              <a:rPr lang="en-US" altLang="zh-CN" sz="2000" dirty="0">
                <a:hlinkClick r:id="rId3"/>
              </a:rPr>
              <a:t>-</a:t>
            </a:r>
            <a:r>
              <a:rPr lang="zh-CN" altLang="en-US" sz="2000" dirty="0">
                <a:hlinkClick r:id="rId3"/>
              </a:rPr>
              <a:t>相同方式共享 </a:t>
            </a:r>
            <a:r>
              <a:rPr lang="en-US" altLang="zh-CN" sz="2000" dirty="0">
                <a:hlinkClick r:id="rId3"/>
              </a:rPr>
              <a:t>3.0 </a:t>
            </a:r>
            <a:r>
              <a:rPr lang="zh-CN" altLang="en-US" sz="2000" dirty="0">
                <a:hlinkClick r:id="rId3"/>
              </a:rPr>
              <a:t>未本地化版本 许可协议</a:t>
            </a:r>
            <a:r>
              <a:rPr lang="zh-CN" altLang="en-US" sz="2000" dirty="0"/>
              <a:t>进行许</a:t>
            </a:r>
            <a:r>
              <a:rPr lang="zh-CN" altLang="en-US" sz="2000" dirty="0" smtClean="0"/>
              <a:t>可。详细信息请查看</a:t>
            </a:r>
            <a:r>
              <a:rPr lang="zh-CN" altLang="en-US" sz="2000" dirty="0" smtClean="0">
                <a:hlinkClick r:id="rId4"/>
              </a:rPr>
              <a:t>课件发布页面</a:t>
            </a:r>
            <a:r>
              <a:rPr lang="zh-CN" altLang="en-US" sz="2000" dirty="0" smtClean="0"/>
              <a:t>。</a:t>
            </a:r>
            <a:endParaRPr lang="zh-CN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718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hx-zzti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F81BD"/>
      </a:accent5>
      <a:accent6>
        <a:srgbClr val="F79646"/>
      </a:accent6>
      <a:hlink>
        <a:srgbClr val="0000FF"/>
      </a:hlink>
      <a:folHlink>
        <a:srgbClr val="800080"/>
      </a:folHlink>
    </a:clrScheme>
    <a:fontScheme name="TNRSong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50000">
              <a:srgbClr val="FFFFFF"/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/>
        <a:extLst/>
      </a:spPr>
      <a:bodyPr>
        <a:spAutoFit/>
      </a:bodyPr>
      <a:lstStyle>
        <a:defPPr algn="ctr">
          <a:defRPr kumimoji="1" sz="3200" b="1">
            <a:solidFill>
              <a:srgbClr val="1C1C1C"/>
            </a:solidFill>
            <a:latin typeface="Times New Roman" pitchFamily="18" charset="0"/>
          </a:defRPr>
        </a:defPPr>
      </a:lstStyle>
    </a:spDef>
    <a:lnDef>
      <a:spPr>
        <a:ln w="34925">
          <a:solidFill>
            <a:schemeClr val="accent6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sz="2000" b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400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宋体</vt:lpstr>
      <vt:lpstr>Arial</vt:lpstr>
      <vt:lpstr>Calibri</vt:lpstr>
      <vt:lpstr>Cambria Math</vt:lpstr>
      <vt:lpstr>Times New Roman</vt:lpstr>
      <vt:lpstr>Wingdings</vt:lpstr>
      <vt:lpstr>zhx-zzti</vt:lpstr>
      <vt:lpstr>Equation</vt:lpstr>
      <vt:lpstr>内容提要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C&amp;Z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牛顿定律</dc:title>
  <dc:creator>微软用户</dc:creator>
  <cp:lastModifiedBy>Haoxian Zeng</cp:lastModifiedBy>
  <cp:revision>34</cp:revision>
  <dcterms:created xsi:type="dcterms:W3CDTF">2013-03-28T13:31:51Z</dcterms:created>
  <dcterms:modified xsi:type="dcterms:W3CDTF">2019-09-01T14:26:03Z</dcterms:modified>
</cp:coreProperties>
</file>