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73" r:id="rId3"/>
    <p:sldId id="274" r:id="rId4"/>
    <p:sldId id="275" r:id="rId5"/>
    <p:sldId id="268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60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63A66-A711-4639-83BF-662DF5EE3796}" type="datetimeFigureOut">
              <a:rPr lang="zh-CN" altLang="en-US" smtClean="0"/>
              <a:t>2019/9/1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620D1-6479-495C-9410-707A7AEC43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51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nzhx.net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20850"/>
            <a:ext cx="9144000" cy="1527175"/>
          </a:xfrm>
          <a:prstGeom prst="rect">
            <a:avLst/>
          </a:prstGeom>
          <a:solidFill>
            <a:schemeClr val="accent1">
              <a:alpha val="84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0" y="1668463"/>
            <a:ext cx="91440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0" y="3248025"/>
            <a:ext cx="91440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94038" y="5857875"/>
            <a:ext cx="295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中原工学院　理学院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48025" y="5000625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任课教师　</a:t>
            </a:r>
            <a:r>
              <a:rPr lang="zh-CN" alt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曾灏宪</a:t>
            </a:r>
            <a:endParaRPr lang="zh-CN" altLang="en-US" sz="2400" smtClean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98372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459339C-69BA-4C1D-8E13-49DEE6B3B2F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AB84ACA-7E7A-4C45-970C-F8978C7AC15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Rectangle 9"/>
          <p:cNvSpPr/>
          <p:nvPr userDrawn="1"/>
        </p:nvSpPr>
        <p:spPr>
          <a:xfrm>
            <a:off x="0" y="1668463"/>
            <a:ext cx="91440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Rectangle 10"/>
          <p:cNvSpPr/>
          <p:nvPr userDrawn="1"/>
        </p:nvSpPr>
        <p:spPr>
          <a:xfrm>
            <a:off x="0" y="3248025"/>
            <a:ext cx="91440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3094038" y="5857875"/>
            <a:ext cx="295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中原工学院　理学院</a:t>
            </a: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3248025" y="5000625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任课教师　</a:t>
            </a:r>
            <a:r>
              <a:rPr lang="zh-CN" altLang="en-US" sz="240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曾灏宪</a:t>
            </a:r>
            <a:endParaRPr lang="zh-CN" altLang="en-US" sz="2400" smtClean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512" y="445608"/>
            <a:ext cx="2893499" cy="72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26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内容占位符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42B9-CAB2-4D83-B755-AF7AE72C9B6F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FF14-CF07-4A53-9F94-1A6080A720F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9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4DC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8CA05-8634-415F-B573-5E6E4B00B959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5DC5C-5B9C-4E09-B329-614733DC720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8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9B72-76D0-4E59-9B4B-1AE9582DE1A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12723-2B7A-4596-B678-30EB1442E81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4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FAF9A-EB14-40EB-9CD9-7E2877C13A7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51399-F00B-4972-BC66-7CDD619394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4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9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57A92-39D5-4F82-BCBC-5FB772D789A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241E-A8B6-45EB-9D3B-7CBA6E13CB5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8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9F27F-9B35-4597-8509-307B2CF89D1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4741D-E42E-4868-9FEB-37ED2C71FEF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6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1024-A0DB-4AE2-9422-0B45A635340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1B1A-4696-4EDA-BB8E-6CA0C2DCF82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3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214290"/>
            <a:ext cx="5486400" cy="451328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A7E98-DFF3-40D4-8D0C-C98811F48E7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FE09-A410-49B3-BBAF-04B13739BCD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4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2B36-6BBF-4B50-9EDB-9FB9366C514A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39B7B-939D-4BC1-88EE-EBA15EF6698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7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14438"/>
            <a:ext cx="8229600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23900" y="62865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02C553-23AC-45EE-84AB-FC4353AFC1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2865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286500" y="62865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413B792-4323-4BF2-B4C5-E17C961F03E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4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  <p:sldLayoutId id="2147483670" r:id="rId8"/>
    <p:sldLayoutId id="2147483673" r:id="rId9"/>
    <p:sldLayoutId id="2147483674" r:id="rId10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70C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Wingdings" pitchFamily="2" charset="2"/>
        <a:buChar char="Ø"/>
        <a:defRPr sz="2400" b="1" kern="1200">
          <a:solidFill>
            <a:srgbClr val="0064DC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6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6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zh" TargetMode="External"/><Relationship Id="rId2" Type="http://schemas.openxmlformats.org/officeDocument/2006/relationships/hyperlink" Target="http://cnzhx.net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cnzhx.net/teaching/2013/09/college-physics-courseware-part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10  </a:t>
            </a:r>
            <a:r>
              <a:rPr lang="zh-CN" altLang="en-US" dirty="0" smtClean="0"/>
              <a:t>静</a:t>
            </a:r>
            <a:r>
              <a:rPr lang="zh-CN" altLang="en-US" smtClean="0"/>
              <a:t>电场中的导体和电介质</a:t>
            </a:r>
            <a:endParaRPr lang="zh-CN" alt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内容提要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41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722" name="Group 18"/>
          <p:cNvGrpSpPr>
            <a:grpSpLocks/>
          </p:cNvGrpSpPr>
          <p:nvPr/>
        </p:nvGrpSpPr>
        <p:grpSpPr bwMode="auto">
          <a:xfrm>
            <a:off x="579436" y="285751"/>
            <a:ext cx="4568827" cy="2208213"/>
            <a:chOff x="365" y="180"/>
            <a:chExt cx="2878" cy="1391"/>
          </a:xfrm>
        </p:grpSpPr>
        <p:sp>
          <p:nvSpPr>
            <p:cNvPr id="200706" name="Text Box 2"/>
            <p:cNvSpPr txBox="1">
              <a:spLocks noChangeArrowheads="1"/>
            </p:cNvSpPr>
            <p:nvPr/>
          </p:nvSpPr>
          <p:spPr bwMode="auto">
            <a:xfrm>
              <a:off x="365" y="180"/>
              <a:ext cx="2160" cy="33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defPPr>
                <a:defRPr lang="zh-CN"/>
              </a:defPPr>
              <a:lvl1pPr inden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r>
                <a:rPr lang="zh-CN" altLang="en-US" dirty="0"/>
                <a:t>一    静电场中的导体</a:t>
              </a:r>
            </a:p>
          </p:txBody>
        </p:sp>
        <p:sp>
          <p:nvSpPr>
            <p:cNvPr id="200707" name="Rectangle 3"/>
            <p:cNvSpPr>
              <a:spLocks noChangeArrowheads="1"/>
            </p:cNvSpPr>
            <p:nvPr/>
          </p:nvSpPr>
          <p:spPr bwMode="auto">
            <a:xfrm>
              <a:off x="640" y="572"/>
              <a:ext cx="26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 smtClean="0">
                  <a:solidFill>
                    <a:srgbClr val="CC0000"/>
                  </a:solidFill>
                  <a:latin typeface="Times New Roman" pitchFamily="18" charset="0"/>
                  <a:ea typeface="宋体" pitchFamily="2" charset="-122"/>
                </a:rPr>
                <a:t>1.</a:t>
              </a:r>
              <a:r>
                <a:rPr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  导体的静电平衡条件</a:t>
              </a:r>
            </a:p>
          </p:txBody>
        </p:sp>
        <p:sp>
          <p:nvSpPr>
            <p:cNvPr id="200708" name="Rectangle 4"/>
            <p:cNvSpPr>
              <a:spLocks noChangeArrowheads="1"/>
            </p:cNvSpPr>
            <p:nvPr/>
          </p:nvSpPr>
          <p:spPr bwMode="auto">
            <a:xfrm>
              <a:off x="651" y="908"/>
              <a:ext cx="130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 smtClean="0">
                  <a:solidFill>
                    <a:srgbClr val="CC0000"/>
                  </a:solidFill>
                  <a:latin typeface="Times New Roman" pitchFamily="18" charset="0"/>
                  <a:ea typeface="宋体" pitchFamily="2" charset="-122"/>
                </a:rPr>
                <a:t>2.</a:t>
              </a:r>
              <a:r>
                <a:rPr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  静电屏蔽</a:t>
              </a:r>
            </a:p>
          </p:txBody>
        </p:sp>
        <p:sp>
          <p:nvSpPr>
            <p:cNvPr id="200709" name="Rectangle 5"/>
            <p:cNvSpPr>
              <a:spLocks noChangeArrowheads="1"/>
            </p:cNvSpPr>
            <p:nvPr/>
          </p:nvSpPr>
          <p:spPr bwMode="auto">
            <a:xfrm>
              <a:off x="664" y="1244"/>
              <a:ext cx="11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 smtClean="0">
                  <a:solidFill>
                    <a:srgbClr val="CC0000"/>
                  </a:solidFill>
                  <a:latin typeface="Times New Roman" pitchFamily="18" charset="0"/>
                  <a:ea typeface="宋体" pitchFamily="2" charset="-122"/>
                </a:rPr>
                <a:t>3.</a:t>
              </a:r>
              <a:r>
                <a:rPr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  电容</a:t>
              </a:r>
            </a:p>
          </p:txBody>
        </p:sp>
      </p:grpSp>
      <p:grpSp>
        <p:nvGrpSpPr>
          <p:cNvPr id="200723" name="Group 19"/>
          <p:cNvGrpSpPr>
            <a:grpSpLocks/>
          </p:cNvGrpSpPr>
          <p:nvPr/>
        </p:nvGrpSpPr>
        <p:grpSpPr bwMode="auto">
          <a:xfrm>
            <a:off x="1646238" y="2321347"/>
            <a:ext cx="4724400" cy="1168400"/>
            <a:chOff x="0" y="1584"/>
            <a:chExt cx="2976" cy="736"/>
          </a:xfrm>
        </p:grpSpPr>
        <p:sp>
          <p:nvSpPr>
            <p:cNvPr id="200710" name="Text Box 6"/>
            <p:cNvSpPr txBox="1">
              <a:spLocks noChangeArrowheads="1"/>
            </p:cNvSpPr>
            <p:nvPr/>
          </p:nvSpPr>
          <p:spPr bwMode="auto">
            <a:xfrm>
              <a:off x="0" y="1728"/>
              <a:ext cx="13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smtClean="0">
                  <a:solidFill>
                    <a:srgbClr val="CC0000"/>
                  </a:solidFill>
                  <a:latin typeface="Times New Roman" pitchFamily="18" charset="0"/>
                  <a:ea typeface="宋体" pitchFamily="2" charset="-122"/>
                </a:rPr>
                <a:t>（1）</a:t>
              </a:r>
              <a:r>
                <a:rPr kumimoji="1" lang="zh-CN" altLang="en-US" sz="28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定义</a:t>
              </a:r>
            </a:p>
          </p:txBody>
        </p:sp>
        <p:graphicFrame>
          <p:nvGraphicFramePr>
            <p:cNvPr id="200714" name="Object 10"/>
            <p:cNvGraphicFramePr>
              <a:graphicFrameLocks noChangeAspect="1"/>
            </p:cNvGraphicFramePr>
            <p:nvPr/>
          </p:nvGraphicFramePr>
          <p:xfrm>
            <a:off x="1152" y="1584"/>
            <a:ext cx="1824" cy="7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6" name="公式" r:id="rId3" imgW="1066680" imgH="431640" progId="Equation.3">
                    <p:embed/>
                  </p:oleObj>
                </mc:Choice>
                <mc:Fallback>
                  <p:oleObj name="公式" r:id="rId3" imgW="10666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584"/>
                          <a:ext cx="1824" cy="7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accent1"/>
                                  </a:gs>
                                  <a:gs pos="50000">
                                    <a:schemeClr val="accent1">
                                      <a:gamma/>
                                      <a:tint val="0"/>
                                      <a:invGamma/>
                                    </a:schemeClr>
                                  </a:gs>
                                  <a:gs pos="100000">
                                    <a:schemeClr val="accent1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0724" name="Group 20"/>
          <p:cNvGrpSpPr>
            <a:grpSpLocks/>
          </p:cNvGrpSpPr>
          <p:nvPr/>
        </p:nvGrpSpPr>
        <p:grpSpPr bwMode="auto">
          <a:xfrm>
            <a:off x="1657346" y="3573462"/>
            <a:ext cx="7667627" cy="2852738"/>
            <a:chOff x="1044" y="2251"/>
            <a:chExt cx="4830" cy="1797"/>
          </a:xfrm>
        </p:grpSpPr>
        <p:sp>
          <p:nvSpPr>
            <p:cNvPr id="200716" name="Text Box 12"/>
            <p:cNvSpPr txBox="1">
              <a:spLocks noChangeArrowheads="1"/>
            </p:cNvSpPr>
            <p:nvPr/>
          </p:nvSpPr>
          <p:spPr bwMode="auto">
            <a:xfrm>
              <a:off x="1044" y="2251"/>
              <a:ext cx="31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 smtClean="0">
                  <a:solidFill>
                    <a:srgbClr val="CC0000"/>
                  </a:solidFill>
                  <a:latin typeface="Times New Roman" pitchFamily="18" charset="0"/>
                  <a:ea typeface="宋体" pitchFamily="2" charset="-122"/>
                </a:rPr>
                <a:t>（2）</a:t>
              </a:r>
              <a:r>
                <a:rPr lang="zh-CN" altLang="en-US" sz="2800" b="1" dirty="0" smtClean="0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rPr>
                <a:t>电容器电容的求解方法</a:t>
              </a:r>
            </a:p>
          </p:txBody>
        </p:sp>
        <p:sp>
          <p:nvSpPr>
            <p:cNvPr id="200717" name="Text Box 13"/>
            <p:cNvSpPr txBox="1">
              <a:spLocks noChangeArrowheads="1"/>
            </p:cNvSpPr>
            <p:nvPr/>
          </p:nvSpPr>
          <p:spPr bwMode="auto">
            <a:xfrm>
              <a:off x="1241" y="2614"/>
              <a:ext cx="408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FF"/>
                </a:buClr>
                <a:buFont typeface="Wingdings" pitchFamily="2" charset="2"/>
                <a:buChar char="Ø"/>
              </a:pPr>
              <a:r>
                <a:rPr lang="zh-CN" altLang="en-US" sz="2400" b="1" dirty="0" smtClean="0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rPr>
                <a:t>  设电容器极板带有正、负电荷</a:t>
              </a:r>
              <a:r>
                <a:rPr lang="en-US" altLang="zh-CN" sz="2400" b="1" i="1" dirty="0" smtClean="0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rPr>
                <a:t>Q</a:t>
              </a:r>
              <a:endParaRPr lang="en-US" altLang="zh-CN" sz="2400" b="1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00718" name="Rectangle 14"/>
            <p:cNvSpPr>
              <a:spLocks noChangeArrowheads="1"/>
            </p:cNvSpPr>
            <p:nvPr/>
          </p:nvSpPr>
          <p:spPr bwMode="auto">
            <a:xfrm>
              <a:off x="1241" y="2941"/>
              <a:ext cx="316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Font typeface="Wingdings" pitchFamily="2" charset="2"/>
                <a:buChar char="Ø"/>
              </a:pPr>
              <a:r>
                <a:rPr lang="zh-CN" altLang="en-US" sz="2400" b="1" dirty="0" smtClean="0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rPr>
                <a:t>  确定极板间场强的分布</a:t>
              </a:r>
            </a:p>
          </p:txBody>
        </p:sp>
        <p:sp>
          <p:nvSpPr>
            <p:cNvPr id="200719" name="Rectangle 15"/>
            <p:cNvSpPr>
              <a:spLocks noChangeArrowheads="1"/>
            </p:cNvSpPr>
            <p:nvPr/>
          </p:nvSpPr>
          <p:spPr bwMode="auto">
            <a:xfrm>
              <a:off x="1241" y="3325"/>
              <a:ext cx="46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FF"/>
                </a:buClr>
                <a:buFont typeface="Wingdings" pitchFamily="2" charset="2"/>
                <a:buChar char="Ø"/>
              </a:pPr>
              <a:r>
                <a:rPr lang="zh-CN" altLang="en-US" sz="2400" b="1" dirty="0" smtClean="0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rPr>
                <a:t>  由                                                 求出极板间电势差</a:t>
              </a:r>
            </a:p>
          </p:txBody>
        </p:sp>
        <p:graphicFrame>
          <p:nvGraphicFramePr>
            <p:cNvPr id="200720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5666567"/>
                </p:ext>
              </p:extLst>
            </p:nvPr>
          </p:nvGraphicFramePr>
          <p:xfrm>
            <a:off x="1768" y="3249"/>
            <a:ext cx="2286" cy="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7" name="Equation" r:id="rId5" imgW="1371600" imgH="330120" progId="Equation.DSMT4">
                    <p:embed/>
                  </p:oleObj>
                </mc:Choice>
                <mc:Fallback>
                  <p:oleObj name="Equation" r:id="rId5" imgW="137160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8" y="3249"/>
                          <a:ext cx="2286" cy="4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0721" name="Text Box 17"/>
            <p:cNvSpPr txBox="1">
              <a:spLocks noChangeArrowheads="1"/>
            </p:cNvSpPr>
            <p:nvPr/>
          </p:nvSpPr>
          <p:spPr bwMode="auto">
            <a:xfrm>
              <a:off x="1241" y="3757"/>
              <a:ext cx="34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00FF"/>
                </a:buClr>
                <a:buFont typeface="Wingdings" pitchFamily="2" charset="2"/>
                <a:buChar char="Ø"/>
              </a:pPr>
              <a:r>
                <a:rPr lang="zh-CN" altLang="en-US" sz="2400" b="1" dirty="0" smtClean="0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rPr>
                <a:t>  由电容器定义式求出电容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189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748" name="Group 20"/>
          <p:cNvGrpSpPr>
            <a:grpSpLocks/>
          </p:cNvGrpSpPr>
          <p:nvPr/>
        </p:nvGrpSpPr>
        <p:grpSpPr bwMode="auto">
          <a:xfrm>
            <a:off x="228600" y="361951"/>
            <a:ext cx="8286753" cy="2838450"/>
            <a:chOff x="144" y="228"/>
            <a:chExt cx="5220" cy="1788"/>
          </a:xfrm>
        </p:grpSpPr>
        <p:sp>
          <p:nvSpPr>
            <p:cNvPr id="201730" name="Text Box 2"/>
            <p:cNvSpPr txBox="1">
              <a:spLocks noChangeArrowheads="1"/>
            </p:cNvSpPr>
            <p:nvPr/>
          </p:nvSpPr>
          <p:spPr bwMode="auto">
            <a:xfrm>
              <a:off x="322" y="228"/>
              <a:ext cx="2160" cy="33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defPPr>
                <a:defRPr lang="zh-CN"/>
              </a:defPPr>
              <a:lvl1pPr inden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r>
                <a:rPr lang="zh-CN" altLang="en-US" dirty="0"/>
                <a:t>二    静电场中的介质</a:t>
              </a:r>
            </a:p>
          </p:txBody>
        </p:sp>
        <p:graphicFrame>
          <p:nvGraphicFramePr>
            <p:cNvPr id="201731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1455907"/>
                </p:ext>
              </p:extLst>
            </p:nvPr>
          </p:nvGraphicFramePr>
          <p:xfrm>
            <a:off x="2472" y="663"/>
            <a:ext cx="1500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8" name="Equation" r:id="rId3" imgW="749160" imgH="241200" progId="Equation.DSMT4">
                    <p:embed/>
                  </p:oleObj>
                </mc:Choice>
                <mc:Fallback>
                  <p:oleObj name="Equation" r:id="rId3" imgW="74916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663"/>
                          <a:ext cx="1500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1732" name="Rectangle 4"/>
            <p:cNvSpPr>
              <a:spLocks noChangeArrowheads="1"/>
            </p:cNvSpPr>
            <p:nvPr/>
          </p:nvSpPr>
          <p:spPr bwMode="auto">
            <a:xfrm>
              <a:off x="612" y="720"/>
              <a:ext cx="22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 smtClean="0">
                  <a:solidFill>
                    <a:srgbClr val="CC0000"/>
                  </a:solidFill>
                  <a:latin typeface="Times New Roman" pitchFamily="18" charset="0"/>
                  <a:ea typeface="宋体" pitchFamily="2" charset="-122"/>
                </a:rPr>
                <a:t>1.</a:t>
              </a:r>
              <a:r>
                <a:rPr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  介质中的场强</a:t>
              </a:r>
            </a:p>
          </p:txBody>
        </p:sp>
        <p:sp>
          <p:nvSpPr>
            <p:cNvPr id="201736" name="Rectangle 8"/>
            <p:cNvSpPr>
              <a:spLocks noChangeArrowheads="1"/>
            </p:cNvSpPr>
            <p:nvPr/>
          </p:nvSpPr>
          <p:spPr bwMode="auto">
            <a:xfrm>
              <a:off x="144" y="1392"/>
              <a:ext cx="456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50000">
                        <a:schemeClr val="accent1">
                          <a:gamma/>
                          <a:tint val="0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01737" name="Rectangle 9"/>
            <p:cNvSpPr>
              <a:spLocks noChangeArrowheads="1"/>
            </p:cNvSpPr>
            <p:nvPr/>
          </p:nvSpPr>
          <p:spPr bwMode="auto">
            <a:xfrm>
              <a:off x="631" y="1358"/>
              <a:ext cx="247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 smtClean="0">
                  <a:solidFill>
                    <a:srgbClr val="CC0000"/>
                  </a:solidFill>
                  <a:latin typeface="Times New Roman" pitchFamily="18" charset="0"/>
                  <a:ea typeface="宋体" pitchFamily="2" charset="-122"/>
                </a:rPr>
                <a:t>2.</a:t>
              </a:r>
              <a:r>
                <a:rPr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 有介质时的高斯定理</a:t>
              </a:r>
            </a:p>
          </p:txBody>
        </p:sp>
        <p:graphicFrame>
          <p:nvGraphicFramePr>
            <p:cNvPr id="20173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8759607"/>
                </p:ext>
              </p:extLst>
            </p:nvPr>
          </p:nvGraphicFramePr>
          <p:xfrm>
            <a:off x="3156" y="1275"/>
            <a:ext cx="2208" cy="6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9" name="Equation" r:id="rId5" imgW="1028520" imgH="355320" progId="Equation.3">
                    <p:embed/>
                  </p:oleObj>
                </mc:Choice>
                <mc:Fallback>
                  <p:oleObj name="Equation" r:id="rId5" imgW="10285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6" y="1275"/>
                          <a:ext cx="2208" cy="6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1749" name="Group 21"/>
          <p:cNvGrpSpPr>
            <a:grpSpLocks/>
          </p:cNvGrpSpPr>
          <p:nvPr/>
        </p:nvGrpSpPr>
        <p:grpSpPr bwMode="auto">
          <a:xfrm>
            <a:off x="1115342" y="3212976"/>
            <a:ext cx="5976938" cy="3117850"/>
            <a:chOff x="651" y="2208"/>
            <a:chExt cx="3765" cy="1964"/>
          </a:xfrm>
        </p:grpSpPr>
        <p:graphicFrame>
          <p:nvGraphicFramePr>
            <p:cNvPr id="201735" name="Object 7"/>
            <p:cNvGraphicFramePr>
              <a:graphicFrameLocks noChangeAspect="1"/>
            </p:cNvGraphicFramePr>
            <p:nvPr/>
          </p:nvGraphicFramePr>
          <p:xfrm>
            <a:off x="2294" y="2736"/>
            <a:ext cx="2122" cy="5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0" name="Equation" r:id="rId7" imgW="1002960" imgH="241200" progId="Equation.DSMT4">
                    <p:embed/>
                  </p:oleObj>
                </mc:Choice>
                <mc:Fallback>
                  <p:oleObj name="Equation" r:id="rId7" imgW="100296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4" y="2736"/>
                          <a:ext cx="2122" cy="5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accent1"/>
                                  </a:gs>
                                  <a:gs pos="50000">
                                    <a:schemeClr val="accent1">
                                      <a:gamma/>
                                      <a:tint val="0"/>
                                      <a:invGamma/>
                                    </a:schemeClr>
                                  </a:gs>
                                  <a:gs pos="100000">
                                    <a:schemeClr val="accent1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6666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1740" name="Text Box 12"/>
            <p:cNvSpPr txBox="1">
              <a:spLocks noChangeArrowheads="1"/>
            </p:cNvSpPr>
            <p:nvPr/>
          </p:nvSpPr>
          <p:spPr bwMode="auto">
            <a:xfrm>
              <a:off x="651" y="2208"/>
              <a:ext cx="571" cy="330"/>
            </a:xfrm>
            <a:prstGeom prst="rect">
              <a:avLst/>
            </a:prstGeom>
            <a:solidFill>
              <a:srgbClr val="CC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defRPr sz="2800" b="1">
                  <a:solidFill>
                    <a:srgbClr val="FFFFFF"/>
                  </a:solidFill>
                  <a:latin typeface="Times New Roman" pitchFamily="18" charset="0"/>
                </a:defRPr>
              </a:lvl1pPr>
            </a:lstStyle>
            <a:p>
              <a:r>
                <a:rPr lang="zh-CN" altLang="en-US" dirty="0"/>
                <a:t>注意</a:t>
              </a:r>
            </a:p>
          </p:txBody>
        </p:sp>
        <p:sp>
          <p:nvSpPr>
            <p:cNvPr id="201741" name="Text Box 13"/>
            <p:cNvSpPr txBox="1">
              <a:spLocks noChangeArrowheads="1"/>
            </p:cNvSpPr>
            <p:nvPr/>
          </p:nvSpPr>
          <p:spPr bwMode="auto">
            <a:xfrm>
              <a:off x="1296" y="2218"/>
              <a:ext cx="28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 smtClean="0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rPr>
                <a:t>对均匀的各向同性电介质</a:t>
              </a:r>
            </a:p>
          </p:txBody>
        </p:sp>
        <p:sp>
          <p:nvSpPr>
            <p:cNvPr id="201742" name="Rectangle 14"/>
            <p:cNvSpPr>
              <a:spLocks noChangeArrowheads="1"/>
            </p:cNvSpPr>
            <p:nvPr/>
          </p:nvSpPr>
          <p:spPr bwMode="auto">
            <a:xfrm>
              <a:off x="768" y="2793"/>
              <a:ext cx="19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Font typeface="Wingdings" pitchFamily="2" charset="2"/>
                <a:buChar char="Ø"/>
              </a:pPr>
              <a:r>
                <a:rPr lang="zh-CN" altLang="en-US" sz="28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  电位移矢量</a:t>
              </a:r>
            </a:p>
          </p:txBody>
        </p:sp>
        <p:grpSp>
          <p:nvGrpSpPr>
            <p:cNvPr id="201746" name="Group 18"/>
            <p:cNvGrpSpPr>
              <a:grpSpLocks/>
            </p:cNvGrpSpPr>
            <p:nvPr/>
          </p:nvGrpSpPr>
          <p:grpSpPr bwMode="auto">
            <a:xfrm>
              <a:off x="768" y="3164"/>
              <a:ext cx="3360" cy="1008"/>
              <a:chOff x="768" y="3164"/>
              <a:chExt cx="3360" cy="1008"/>
            </a:xfrm>
          </p:grpSpPr>
          <p:sp>
            <p:nvSpPr>
              <p:cNvPr id="201743" name="Rectangle 15"/>
              <p:cNvSpPr>
                <a:spLocks noChangeArrowheads="1"/>
              </p:cNvSpPr>
              <p:nvPr/>
            </p:nvSpPr>
            <p:spPr bwMode="auto">
              <a:xfrm>
                <a:off x="768" y="3618"/>
                <a:ext cx="19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sm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FF"/>
                  </a:buClr>
                  <a:buFont typeface="Wingdings" pitchFamily="2" charset="2"/>
                  <a:buChar char="Ø"/>
                </a:pPr>
                <a:r>
                  <a:rPr lang="zh-CN" altLang="en-US" sz="28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rPr>
                  <a:t>  高斯定理</a:t>
                </a:r>
              </a:p>
            </p:txBody>
          </p:sp>
          <p:graphicFrame>
            <p:nvGraphicFramePr>
              <p:cNvPr id="201745" name="Object 17"/>
              <p:cNvGraphicFramePr>
                <a:graphicFrameLocks noChangeAspect="1"/>
              </p:cNvGraphicFramePr>
              <p:nvPr/>
            </p:nvGraphicFramePr>
            <p:xfrm>
              <a:off x="2256" y="3164"/>
              <a:ext cx="1872" cy="10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1" name="Equation" r:id="rId9" imgW="1041120" imgH="533160" progId="Equation.3">
                      <p:embed/>
                    </p:oleObj>
                  </mc:Choice>
                  <mc:Fallback>
                    <p:oleObj name="Equation" r:id="rId9" imgW="1041120" imgH="5331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6" y="3164"/>
                            <a:ext cx="1872" cy="10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69326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762" name="Group 10"/>
          <p:cNvGrpSpPr>
            <a:grpSpLocks/>
          </p:cNvGrpSpPr>
          <p:nvPr/>
        </p:nvGrpSpPr>
        <p:grpSpPr bwMode="auto">
          <a:xfrm>
            <a:off x="595313" y="2780928"/>
            <a:ext cx="5257800" cy="1524000"/>
            <a:chOff x="375" y="1968"/>
            <a:chExt cx="3312" cy="960"/>
          </a:xfrm>
        </p:grpSpPr>
        <p:graphicFrame>
          <p:nvGraphicFramePr>
            <p:cNvPr id="202754" name="Object 2"/>
            <p:cNvGraphicFramePr>
              <a:graphicFrameLocks noChangeAspect="1"/>
            </p:cNvGraphicFramePr>
            <p:nvPr/>
          </p:nvGraphicFramePr>
          <p:xfrm>
            <a:off x="1952" y="2389"/>
            <a:ext cx="1735" cy="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8" name="Equation" r:id="rId3" imgW="838080" imgH="291960" progId="Equation.DSMT4">
                    <p:embed/>
                  </p:oleObj>
                </mc:Choice>
                <mc:Fallback>
                  <p:oleObj name="Equation" r:id="rId3" imgW="838080" imgH="291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2" y="2389"/>
                          <a:ext cx="1735" cy="5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3333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2757" name="Rectangle 5"/>
            <p:cNvSpPr>
              <a:spLocks noChangeArrowheads="1"/>
            </p:cNvSpPr>
            <p:nvPr/>
          </p:nvSpPr>
          <p:spPr bwMode="auto">
            <a:xfrm>
              <a:off x="375" y="1968"/>
              <a:ext cx="30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Font typeface="Wingdings" pitchFamily="2" charset="2"/>
                <a:buChar char="Ø"/>
              </a:pPr>
              <a:r>
                <a:rPr lang="zh-CN" altLang="en-US" sz="28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  电场空间所存储的能量 </a:t>
              </a:r>
            </a:p>
          </p:txBody>
        </p:sp>
      </p:grpSp>
      <p:grpSp>
        <p:nvGrpSpPr>
          <p:cNvPr id="202761" name="Group 9"/>
          <p:cNvGrpSpPr>
            <a:grpSpLocks/>
          </p:cNvGrpSpPr>
          <p:nvPr/>
        </p:nvGrpSpPr>
        <p:grpSpPr bwMode="auto">
          <a:xfrm>
            <a:off x="595313" y="338137"/>
            <a:ext cx="6400800" cy="2282825"/>
            <a:chOff x="375" y="213"/>
            <a:chExt cx="4032" cy="1438"/>
          </a:xfrm>
        </p:grpSpPr>
        <p:sp>
          <p:nvSpPr>
            <p:cNvPr id="202755" name="Rectangle 3"/>
            <p:cNvSpPr>
              <a:spLocks noChangeArrowheads="1"/>
            </p:cNvSpPr>
            <p:nvPr/>
          </p:nvSpPr>
          <p:spPr bwMode="auto">
            <a:xfrm>
              <a:off x="375" y="213"/>
              <a:ext cx="1933" cy="33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rPr>
                <a:t>三    静电场的能量</a:t>
              </a:r>
            </a:p>
          </p:txBody>
        </p:sp>
        <p:sp>
          <p:nvSpPr>
            <p:cNvPr id="202756" name="Rectangle 4"/>
            <p:cNvSpPr>
              <a:spLocks noChangeArrowheads="1"/>
            </p:cNvSpPr>
            <p:nvPr/>
          </p:nvSpPr>
          <p:spPr bwMode="auto">
            <a:xfrm>
              <a:off x="375" y="618"/>
              <a:ext cx="23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Font typeface="Wingdings" pitchFamily="2" charset="2"/>
                <a:buChar char="Ø"/>
              </a:pPr>
              <a:r>
                <a:rPr lang="zh-CN" altLang="en-US" sz="2800" b="1" dirty="0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  电容器储存的电能</a:t>
              </a:r>
            </a:p>
          </p:txBody>
        </p:sp>
        <p:graphicFrame>
          <p:nvGraphicFramePr>
            <p:cNvPr id="20275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6302943"/>
                </p:ext>
              </p:extLst>
            </p:nvPr>
          </p:nvGraphicFramePr>
          <p:xfrm>
            <a:off x="1539" y="906"/>
            <a:ext cx="2868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9" name="Equation" r:id="rId5" imgW="1612800" imgH="419040" progId="Equation.DSMT4">
                    <p:embed/>
                  </p:oleObj>
                </mc:Choice>
                <mc:Fallback>
                  <p:oleObj name="Equation" r:id="rId5" imgW="161280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9" y="906"/>
                          <a:ext cx="2868" cy="7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2763" name="Group 11"/>
          <p:cNvGrpSpPr>
            <a:grpSpLocks/>
          </p:cNvGrpSpPr>
          <p:nvPr/>
        </p:nvGrpSpPr>
        <p:grpSpPr bwMode="auto">
          <a:xfrm>
            <a:off x="1052513" y="4395416"/>
            <a:ext cx="6491287" cy="1814512"/>
            <a:chOff x="663" y="2985"/>
            <a:chExt cx="4089" cy="1143"/>
          </a:xfrm>
        </p:grpSpPr>
        <p:graphicFrame>
          <p:nvGraphicFramePr>
            <p:cNvPr id="202759" name="Object 7"/>
            <p:cNvGraphicFramePr>
              <a:graphicFrameLocks noChangeAspect="1"/>
            </p:cNvGraphicFramePr>
            <p:nvPr/>
          </p:nvGraphicFramePr>
          <p:xfrm>
            <a:off x="1335" y="3354"/>
            <a:ext cx="3417" cy="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0" name="Equation" r:id="rId7" imgW="1650960" imgH="419040" progId="Equation.DSMT4">
                    <p:embed/>
                  </p:oleObj>
                </mc:Choice>
                <mc:Fallback>
                  <p:oleObj name="Equation" r:id="rId7" imgW="165096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5" y="3354"/>
                          <a:ext cx="3417" cy="7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3333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2760" name="Text Box 8"/>
            <p:cNvSpPr txBox="1">
              <a:spLocks noChangeArrowheads="1"/>
            </p:cNvSpPr>
            <p:nvPr/>
          </p:nvSpPr>
          <p:spPr bwMode="auto">
            <a:xfrm>
              <a:off x="663" y="2985"/>
              <a:ext cx="26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smtClean="0">
                  <a:solidFill>
                    <a:srgbClr val="1C1C1C"/>
                  </a:solidFill>
                  <a:latin typeface="Times New Roman" pitchFamily="18" charset="0"/>
                  <a:ea typeface="宋体" pitchFamily="2" charset="-122"/>
                </a:rPr>
                <a:t>其中，电场能量密度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594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835" y="935142"/>
            <a:ext cx="1627369" cy="523220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1C1C1C"/>
                </a:solidFill>
                <a:latin typeface="Times New Roman" pitchFamily="18" charset="0"/>
              </a:defRPr>
            </a:lvl1pPr>
          </a:lstStyle>
          <a:p>
            <a:r>
              <a:rPr lang="zh-CN" altLang="en-US" dirty="0"/>
              <a:t>版权声明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3040" y="1862822"/>
            <a:ext cx="66379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本课件根据高等教育出版社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物理学教程（第二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版</a:t>
            </a:r>
            <a:r>
              <a:rPr lang="zh-CN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）下册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（马文蔚 周雨青 编）配套课件制作。课件中的图片和动画版权属于原作者所有；部分例题来源于清华大学编著的“大学物理题库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Haoxian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Zeng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计和编写的内容采用 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知识共享 署名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相同方式共享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3.0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未本地化版本 许可协议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进行许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可。详细信息请查看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课件发布页面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hx-zzti">
  <a:themeElements>
    <a:clrScheme name="自定义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F81BD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0">
          <a:gsLst>
            <a:gs pos="0">
              <a:schemeClr val="accent5">
                <a:lumMod val="40000"/>
                <a:lumOff val="60000"/>
              </a:schemeClr>
            </a:gs>
            <a:gs pos="50000">
              <a:srgbClr val="FFFFFF"/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ln w="9525">
          <a:solidFill>
            <a:schemeClr val="tx1"/>
          </a:solidFill>
          <a:miter lim="800000"/>
          <a:headEnd/>
          <a:tailEnd/>
        </a:ln>
        <a:effectLst/>
        <a:extLst/>
      </a:spPr>
      <a:bodyPr>
        <a:spAutoFit/>
      </a:bodyPr>
      <a:lstStyle>
        <a:defPPr algn="ctr">
          <a:defRPr kumimoji="1" sz="3200" b="1">
            <a:solidFill>
              <a:srgbClr val="1C1C1C"/>
            </a:solidFill>
            <a:latin typeface="Times New Roman" pitchFamily="18" charset="0"/>
          </a:defRPr>
        </a:defPPr>
      </a:lstStyle>
    </a:spDef>
    <a:lnDef>
      <a:spPr>
        <a:ln w="34925">
          <a:solidFill>
            <a:schemeClr val="accent6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150000"/>
          </a:lnSpc>
          <a:defRPr sz="2000" b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287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Wingdings</vt:lpstr>
      <vt:lpstr>zhx-zzti</vt:lpstr>
      <vt:lpstr>公式</vt:lpstr>
      <vt:lpstr>Equation</vt:lpstr>
      <vt:lpstr>内容提要</vt:lpstr>
      <vt:lpstr>PowerPoint Presentation</vt:lpstr>
      <vt:lpstr>PowerPoint Presentation</vt:lpstr>
      <vt:lpstr>PowerPoint Presentation</vt:lpstr>
      <vt:lpstr>PowerPoint Presentation</vt:lpstr>
    </vt:vector>
  </TitlesOfParts>
  <Company>C&amp;Z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牛顿定律</dc:title>
  <dc:creator>微软用户</dc:creator>
  <cp:lastModifiedBy>Haoxian Zeng</cp:lastModifiedBy>
  <cp:revision>35</cp:revision>
  <dcterms:created xsi:type="dcterms:W3CDTF">2013-03-28T13:31:51Z</dcterms:created>
  <dcterms:modified xsi:type="dcterms:W3CDTF">2019-09-01T15:31:17Z</dcterms:modified>
</cp:coreProperties>
</file>