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139"/>
  </p:notesMasterIdLst>
  <p:sldIdLst>
    <p:sldId id="256" r:id="rId2"/>
    <p:sldId id="257" r:id="rId3"/>
    <p:sldId id="391" r:id="rId4"/>
    <p:sldId id="258" r:id="rId5"/>
    <p:sldId id="394" r:id="rId6"/>
    <p:sldId id="392" r:id="rId7"/>
    <p:sldId id="259" r:id="rId8"/>
    <p:sldId id="260" r:id="rId9"/>
    <p:sldId id="261" r:id="rId10"/>
    <p:sldId id="262" r:id="rId11"/>
    <p:sldId id="395"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39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422" r:id="rId85"/>
    <p:sldId id="423" r:id="rId86"/>
    <p:sldId id="424" r:id="rId87"/>
    <p:sldId id="425" r:id="rId88"/>
    <p:sldId id="426" r:id="rId89"/>
    <p:sldId id="446" r:id="rId90"/>
    <p:sldId id="427" r:id="rId91"/>
    <p:sldId id="428" r:id="rId92"/>
    <p:sldId id="429" r:id="rId93"/>
    <p:sldId id="430" r:id="rId94"/>
    <p:sldId id="431" r:id="rId95"/>
    <p:sldId id="432" r:id="rId96"/>
    <p:sldId id="433" r:id="rId97"/>
    <p:sldId id="434" r:id="rId98"/>
    <p:sldId id="435" r:id="rId99"/>
    <p:sldId id="436" r:id="rId100"/>
    <p:sldId id="437" r:id="rId101"/>
    <p:sldId id="438" r:id="rId102"/>
    <p:sldId id="439" r:id="rId103"/>
    <p:sldId id="440" r:id="rId104"/>
    <p:sldId id="441" r:id="rId105"/>
    <p:sldId id="442" r:id="rId106"/>
    <p:sldId id="443" r:id="rId107"/>
    <p:sldId id="444" r:id="rId108"/>
    <p:sldId id="445" r:id="rId109"/>
    <p:sldId id="360" r:id="rId110"/>
    <p:sldId id="361"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447" r:id="rId138"/>
  </p:sldIdLst>
  <p:sldSz cx="9144000" cy="6858000" type="screen4x3"/>
  <p:notesSz cx="6858000" cy="9144000"/>
  <p:embeddedFontLst>
    <p:embeddedFont>
      <p:font typeface="楷体" panose="02010609060101010101" pitchFamily="49" charset="-122"/>
      <p:regular r:id="rId140"/>
    </p:embeddedFont>
    <p:embeddedFont>
      <p:font typeface="Tahoma" panose="020B0604030504040204" pitchFamily="34" charset="0"/>
      <p:regular r:id="rId141"/>
      <p:bold r:id="rId142"/>
    </p:embeddedFont>
  </p:embeddedFontLst>
  <p:defaultTextStyle>
    <a:defPPr>
      <a:defRPr lang="zh-CN"/>
    </a:defPPr>
    <a:lvl1pPr algn="l" rtl="0" fontAlgn="base">
      <a:spcBef>
        <a:spcPct val="0"/>
      </a:spcBef>
      <a:spcAft>
        <a:spcPct val="0"/>
      </a:spcAft>
      <a:defRPr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kern="1200">
        <a:solidFill>
          <a:schemeClr val="tx1"/>
        </a:solidFill>
        <a:latin typeface="Tahoma" pitchFamily="34" charset="0"/>
        <a:ea typeface="宋体" pitchFamily="2" charset="-122"/>
        <a:cs typeface="+mn-cs"/>
      </a:defRPr>
    </a:lvl5pPr>
    <a:lvl6pPr marL="2286000" algn="l" defTabSz="914400" rtl="0" eaLnBrk="1" latinLnBrk="0" hangingPunct="1">
      <a:defRPr kern="1200">
        <a:solidFill>
          <a:schemeClr val="tx1"/>
        </a:solidFill>
        <a:latin typeface="Tahoma" pitchFamily="34" charset="0"/>
        <a:ea typeface="宋体" pitchFamily="2" charset="-122"/>
        <a:cs typeface="+mn-cs"/>
      </a:defRPr>
    </a:lvl6pPr>
    <a:lvl7pPr marL="2743200" algn="l" defTabSz="914400" rtl="0" eaLnBrk="1" latinLnBrk="0" hangingPunct="1">
      <a:defRPr kern="1200">
        <a:solidFill>
          <a:schemeClr val="tx1"/>
        </a:solidFill>
        <a:latin typeface="Tahoma" pitchFamily="34" charset="0"/>
        <a:ea typeface="宋体" pitchFamily="2" charset="-122"/>
        <a:cs typeface="+mn-cs"/>
      </a:defRPr>
    </a:lvl7pPr>
    <a:lvl8pPr marL="3200400" algn="l" defTabSz="914400" rtl="0" eaLnBrk="1" latinLnBrk="0" hangingPunct="1">
      <a:defRPr kern="1200">
        <a:solidFill>
          <a:schemeClr val="tx1"/>
        </a:solidFill>
        <a:latin typeface="Tahoma" pitchFamily="34" charset="0"/>
        <a:ea typeface="宋体" pitchFamily="2" charset="-122"/>
        <a:cs typeface="+mn-cs"/>
      </a:defRPr>
    </a:lvl8pPr>
    <a:lvl9pPr marL="3657600" algn="l" defTabSz="914400" rtl="0" eaLnBrk="1" latinLnBrk="0" hangingPunct="1">
      <a:defRPr kern="1200">
        <a:solidFill>
          <a:schemeClr val="tx1"/>
        </a:solidFill>
        <a:latin typeface="Tahoma"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9900"/>
    <a:srgbClr val="74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590" autoAdjust="0"/>
  </p:normalViewPr>
  <p:slideViewPr>
    <p:cSldViewPr>
      <p:cViewPr varScale="1">
        <p:scale>
          <a:sx n="86" d="100"/>
          <a:sy n="86" d="100"/>
        </p:scale>
        <p:origin x="-108" y="-84"/>
      </p:cViewPr>
      <p:guideLst>
        <p:guide orient="horz" pos="2160"/>
        <p:guide pos="2880"/>
      </p:guideLst>
    </p:cSldViewPr>
  </p:slideViewPr>
  <p:outlineViewPr>
    <p:cViewPr>
      <p:scale>
        <a:sx n="33" d="100"/>
        <a:sy n="33" d="100"/>
      </p:scale>
      <p:origin x="0" y="185472"/>
    </p:cViewPr>
  </p:outlineViewPr>
  <p:notesTextViewPr>
    <p:cViewPr>
      <p:scale>
        <a:sx n="100" d="100"/>
        <a:sy n="100" d="100"/>
      </p:scale>
      <p:origin x="0" y="0"/>
    </p:cViewPr>
  </p:notesTextViewPr>
  <p:notesViewPr>
    <p:cSldViewPr>
      <p:cViewPr varScale="1">
        <p:scale>
          <a:sx n="60" d="100"/>
          <a:sy n="60" d="100"/>
        </p:scale>
        <p:origin x="-1098" y="-72"/>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font" Target="fonts/font1.fntdata"/><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2.fntdata"/><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5.wmf"/><Relationship Id="rId4"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28.wmf"/><Relationship Id="rId1" Type="http://schemas.openxmlformats.org/officeDocument/2006/relationships/image" Target="../media/image47.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6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2.wmf"/><Relationship Id="rId4" Type="http://schemas.openxmlformats.org/officeDocument/2006/relationships/image" Target="../media/image90.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4" Type="http://schemas.openxmlformats.org/officeDocument/2006/relationships/image" Target="../media/image101.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107.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image" Target="../media/image12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9.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6.wmf"/><Relationship Id="rId1" Type="http://schemas.openxmlformats.org/officeDocument/2006/relationships/image" Target="../media/image127.wmf"/><Relationship Id="rId4" Type="http://schemas.openxmlformats.org/officeDocument/2006/relationships/image" Target="../media/image129.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image" Target="../media/image130.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4" Type="http://schemas.openxmlformats.org/officeDocument/2006/relationships/image" Target="../media/image146.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48.wmf"/><Relationship Id="rId1" Type="http://schemas.openxmlformats.org/officeDocument/2006/relationships/image" Target="../media/image147.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3.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164.wmf"/><Relationship Id="rId1" Type="http://schemas.openxmlformats.org/officeDocument/2006/relationships/image" Target="../media/image163.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165.wmf"/><Relationship Id="rId1" Type="http://schemas.openxmlformats.org/officeDocument/2006/relationships/image" Target="../media/image164.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167.wmf"/><Relationship Id="rId1" Type="http://schemas.openxmlformats.org/officeDocument/2006/relationships/image" Target="../media/image166.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73.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77.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7.wmf"/><Relationship Id="rId5" Type="http://schemas.openxmlformats.org/officeDocument/2006/relationships/image" Target="../media/image182.wmf"/><Relationship Id="rId4" Type="http://schemas.openxmlformats.org/officeDocument/2006/relationships/image" Target="../media/image181.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184.wmf"/><Relationship Id="rId1" Type="http://schemas.openxmlformats.org/officeDocument/2006/relationships/image" Target="../media/image18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86.wmf"/><Relationship Id="rId1" Type="http://schemas.openxmlformats.org/officeDocument/2006/relationships/image" Target="../media/image185.wmf"/><Relationship Id="rId4" Type="http://schemas.openxmlformats.org/officeDocument/2006/relationships/image" Target="../media/image187.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 Id="rId5" Type="http://schemas.openxmlformats.org/officeDocument/2006/relationships/image" Target="../media/image190.wmf"/><Relationship Id="rId4" Type="http://schemas.openxmlformats.org/officeDocument/2006/relationships/image" Target="../media/image177.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83.wmf"/><Relationship Id="rId1" Type="http://schemas.openxmlformats.org/officeDocument/2006/relationships/image" Target="../media/image190.wmf"/><Relationship Id="rId4" Type="http://schemas.openxmlformats.org/officeDocument/2006/relationships/image" Target="../media/image192.w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194.wmf"/><Relationship Id="rId1" Type="http://schemas.openxmlformats.org/officeDocument/2006/relationships/image" Target="../media/image193.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95.wmf"/></Relationships>
</file>

<file path=ppt/drawings/_rels/vmlDrawing75.vml.rels><?xml version="1.0" encoding="UTF-8" standalone="yes"?>
<Relationships xmlns="http://schemas.openxmlformats.org/package/2006/relationships"><Relationship Id="rId2" Type="http://schemas.openxmlformats.org/officeDocument/2006/relationships/image" Target="../media/image197.wmf"/><Relationship Id="rId1" Type="http://schemas.openxmlformats.org/officeDocument/2006/relationships/image" Target="../media/image196.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77.wmf"/><Relationship Id="rId1" Type="http://schemas.openxmlformats.org/officeDocument/2006/relationships/image" Target="../media/image198.wmf"/><Relationship Id="rId5" Type="http://schemas.openxmlformats.org/officeDocument/2006/relationships/image" Target="../media/image201.wmf"/><Relationship Id="rId4" Type="http://schemas.openxmlformats.org/officeDocument/2006/relationships/image" Target="../media/image200.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204.wmf"/><Relationship Id="rId1" Type="http://schemas.openxmlformats.org/officeDocument/2006/relationships/image" Target="../media/image203.wmf"/><Relationship Id="rId5" Type="http://schemas.openxmlformats.org/officeDocument/2006/relationships/image" Target="../media/image206.wmf"/><Relationship Id="rId4" Type="http://schemas.openxmlformats.org/officeDocument/2006/relationships/image" Target="../media/image205.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 Id="rId4" Type="http://schemas.openxmlformats.org/officeDocument/2006/relationships/image" Target="../media/image208.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0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145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E43C45-3EC9-45E1-BAAC-EBB437C2590E}" type="slidenum">
              <a:rPr lang="en-US" altLang="zh-CN"/>
              <a:pPr>
                <a:defRPr/>
              </a:pPr>
              <a:t>‹#›</a:t>
            </a:fld>
            <a:endParaRPr lang="en-US" altLang="zh-CN"/>
          </a:p>
        </p:txBody>
      </p:sp>
    </p:spTree>
    <p:extLst>
      <p:ext uri="{BB962C8B-B14F-4D97-AF65-F5344CB8AC3E}">
        <p14:creationId xmlns:p14="http://schemas.microsoft.com/office/powerpoint/2010/main" val="1757972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70B1B969-B3E5-40AB-9707-927DCE3675CF}" type="slidenum">
              <a:rPr lang="en-US" altLang="zh-CN" smtClean="0">
                <a:latin typeface="Arial" charset="0"/>
              </a:rPr>
              <a:pPr eaLnBrk="1" hangingPunct="1"/>
              <a:t>4</a:t>
            </a:fld>
            <a:endParaRPr lang="en-US" altLang="zh-CN" smtClean="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98BF21BC-3CB1-4D52-A38F-15FC3E1D2A43}" type="slidenum">
              <a:rPr lang="en-US" altLang="zh-CN" smtClean="0">
                <a:latin typeface="Arial" charset="0"/>
              </a:rPr>
              <a:pPr eaLnBrk="1" hangingPunct="1"/>
              <a:t>5</a:t>
            </a:fld>
            <a:endParaRPr lang="en-US" altLang="zh-CN" smtClean="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921D6AEA-11DD-4826-AA15-60CABD0E326F}" type="slidenum">
              <a:rPr lang="en-US" altLang="zh-CN" smtClean="0">
                <a:latin typeface="Arial" charset="0"/>
              </a:rPr>
              <a:pPr eaLnBrk="1" hangingPunct="1"/>
              <a:t>6</a:t>
            </a:fld>
            <a:endParaRPr lang="en-US" altLang="zh-CN" smtClean="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8DEF372C-8C87-4EAC-A2E0-95A1BED5C68E}" type="slidenum">
              <a:rPr lang="en-US" altLang="zh-CN"/>
              <a:pPr>
                <a:defRPr/>
              </a:pPr>
              <a:t>‹#›</a:t>
            </a:fld>
            <a:endParaRPr lang="en-US" altLang="zh-CN"/>
          </a:p>
        </p:txBody>
      </p:sp>
    </p:spTree>
    <p:extLst>
      <p:ext uri="{BB962C8B-B14F-4D97-AF65-F5344CB8AC3E}">
        <p14:creationId xmlns:p14="http://schemas.microsoft.com/office/powerpoint/2010/main" val="310708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C9C452C2-DC10-454E-8C8C-9CEC5A983B35}" type="slidenum">
              <a:rPr lang="en-US" altLang="zh-CN"/>
              <a:pPr>
                <a:defRPr/>
              </a:pPr>
              <a:t>‹#›</a:t>
            </a:fld>
            <a:endParaRPr lang="en-US" altLang="zh-CN"/>
          </a:p>
        </p:txBody>
      </p:sp>
    </p:spTree>
    <p:extLst>
      <p:ext uri="{BB962C8B-B14F-4D97-AF65-F5344CB8AC3E}">
        <p14:creationId xmlns:p14="http://schemas.microsoft.com/office/powerpoint/2010/main" val="4234176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775" y="214313"/>
            <a:ext cx="2054225" cy="6643687"/>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927100" y="214313"/>
            <a:ext cx="6010275" cy="6643687"/>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EE2BC638-605F-4B21-A765-ED078F043918}" type="slidenum">
              <a:rPr lang="en-US" altLang="zh-CN"/>
              <a:pPr>
                <a:defRPr/>
              </a:pPr>
              <a:t>‹#›</a:t>
            </a:fld>
            <a:endParaRPr lang="en-US" altLang="zh-CN"/>
          </a:p>
        </p:txBody>
      </p:sp>
    </p:spTree>
    <p:extLst>
      <p:ext uri="{BB962C8B-B14F-4D97-AF65-F5344CB8AC3E}">
        <p14:creationId xmlns:p14="http://schemas.microsoft.com/office/powerpoint/2010/main" val="3114569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919162"/>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927100" y="1179513"/>
            <a:ext cx="4032250" cy="567848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5111750" y="1179513"/>
            <a:ext cx="4032250" cy="567848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7935B9F8-838E-416B-9A05-A03863FD7DB9}" type="slidenum">
              <a:rPr lang="en-US" altLang="zh-CN"/>
              <a:pPr>
                <a:defRPr/>
              </a:pPr>
              <a:t>‹#›</a:t>
            </a:fld>
            <a:endParaRPr lang="en-US" altLang="zh-CN"/>
          </a:p>
        </p:txBody>
      </p:sp>
    </p:spTree>
    <p:extLst>
      <p:ext uri="{BB962C8B-B14F-4D97-AF65-F5344CB8AC3E}">
        <p14:creationId xmlns:p14="http://schemas.microsoft.com/office/powerpoint/2010/main" val="3576825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919162"/>
          </a:xfr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927100" y="1179513"/>
            <a:ext cx="4032250" cy="567848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quarter" idx="2"/>
          </p:nvPr>
        </p:nvSpPr>
        <p:spPr>
          <a:xfrm>
            <a:off x="5111750" y="1179513"/>
            <a:ext cx="4032250" cy="27622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Content Placeholder 4"/>
          <p:cNvSpPr>
            <a:spLocks noGrp="1"/>
          </p:cNvSpPr>
          <p:nvPr>
            <p:ph sz="quarter" idx="3"/>
          </p:nvPr>
        </p:nvSpPr>
        <p:spPr>
          <a:xfrm>
            <a:off x="5111750" y="4094163"/>
            <a:ext cx="4032250" cy="276383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13"/>
          <p:cNvSpPr>
            <a:spLocks noGrp="1" noChangeArrowheads="1"/>
          </p:cNvSpPr>
          <p:nvPr>
            <p:ph type="sldNum" sz="quarter" idx="12"/>
          </p:nvPr>
        </p:nvSpPr>
        <p:spPr>
          <a:ln/>
        </p:spPr>
        <p:txBody>
          <a:bodyPr/>
          <a:lstStyle>
            <a:lvl1pPr>
              <a:defRPr/>
            </a:lvl1pPr>
          </a:lstStyle>
          <a:p>
            <a:pPr>
              <a:defRPr/>
            </a:pPr>
            <a:fld id="{F9D5BCD7-8B6F-4160-9857-A8A6C8DD1DFF}" type="slidenum">
              <a:rPr lang="en-US" altLang="zh-CN"/>
              <a:pPr>
                <a:defRPr/>
              </a:pPr>
              <a:t>‹#›</a:t>
            </a:fld>
            <a:endParaRPr lang="en-US" altLang="zh-CN"/>
          </a:p>
        </p:txBody>
      </p:sp>
    </p:spTree>
    <p:extLst>
      <p:ext uri="{BB962C8B-B14F-4D97-AF65-F5344CB8AC3E}">
        <p14:creationId xmlns:p14="http://schemas.microsoft.com/office/powerpoint/2010/main" val="108738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DAB60FE5-B679-4032-A914-247AA2AF2BFE}" type="slidenum">
              <a:rPr lang="en-US" altLang="zh-CN"/>
              <a:pPr>
                <a:defRPr/>
              </a:pPr>
              <a:t>‹#›</a:t>
            </a:fld>
            <a:endParaRPr lang="en-US" altLang="zh-CN"/>
          </a:p>
        </p:txBody>
      </p:sp>
    </p:spTree>
    <p:extLst>
      <p:ext uri="{BB962C8B-B14F-4D97-AF65-F5344CB8AC3E}">
        <p14:creationId xmlns:p14="http://schemas.microsoft.com/office/powerpoint/2010/main" val="95113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A4DC2200-E61F-4ED5-A058-1795FFE0C297}" type="slidenum">
              <a:rPr lang="en-US" altLang="zh-CN"/>
              <a:pPr>
                <a:defRPr/>
              </a:pPr>
              <a:t>‹#›</a:t>
            </a:fld>
            <a:endParaRPr lang="en-US" altLang="zh-CN"/>
          </a:p>
        </p:txBody>
      </p:sp>
    </p:spTree>
    <p:extLst>
      <p:ext uri="{BB962C8B-B14F-4D97-AF65-F5344CB8AC3E}">
        <p14:creationId xmlns:p14="http://schemas.microsoft.com/office/powerpoint/2010/main" val="102937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927100" y="1179513"/>
            <a:ext cx="4032250" cy="5678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5111750" y="1179513"/>
            <a:ext cx="4032250" cy="5678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3FB4700B-73B2-43DD-B29A-2F53F4CC45B6}" type="slidenum">
              <a:rPr lang="en-US" altLang="zh-CN"/>
              <a:pPr>
                <a:defRPr/>
              </a:pPr>
              <a:t>‹#›</a:t>
            </a:fld>
            <a:endParaRPr lang="en-US" altLang="zh-CN"/>
          </a:p>
        </p:txBody>
      </p:sp>
    </p:spTree>
    <p:extLst>
      <p:ext uri="{BB962C8B-B14F-4D97-AF65-F5344CB8AC3E}">
        <p14:creationId xmlns:p14="http://schemas.microsoft.com/office/powerpoint/2010/main" val="289598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5801718A-DD1F-4DAF-AA3A-ECE8482ED745}" type="slidenum">
              <a:rPr lang="en-US" altLang="zh-CN"/>
              <a:pPr>
                <a:defRPr/>
              </a:pPr>
              <a:t>‹#›</a:t>
            </a:fld>
            <a:endParaRPr lang="en-US" altLang="zh-CN"/>
          </a:p>
        </p:txBody>
      </p:sp>
    </p:spTree>
    <p:extLst>
      <p:ext uri="{BB962C8B-B14F-4D97-AF65-F5344CB8AC3E}">
        <p14:creationId xmlns:p14="http://schemas.microsoft.com/office/powerpoint/2010/main" val="36164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D1B29780-03DD-4E6D-9388-AFD26606D548}" type="slidenum">
              <a:rPr lang="en-US" altLang="zh-CN"/>
              <a:pPr>
                <a:defRPr/>
              </a:pPr>
              <a:t>‹#›</a:t>
            </a:fld>
            <a:endParaRPr lang="en-US" altLang="zh-CN"/>
          </a:p>
        </p:txBody>
      </p:sp>
    </p:spTree>
    <p:extLst>
      <p:ext uri="{BB962C8B-B14F-4D97-AF65-F5344CB8AC3E}">
        <p14:creationId xmlns:p14="http://schemas.microsoft.com/office/powerpoint/2010/main" val="98224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3DED1654-06FE-4888-B591-A4B3FCA8AD3D}" type="slidenum">
              <a:rPr lang="en-US" altLang="zh-CN"/>
              <a:pPr>
                <a:defRPr/>
              </a:pPr>
              <a:t>‹#›</a:t>
            </a:fld>
            <a:endParaRPr lang="en-US" altLang="zh-CN"/>
          </a:p>
        </p:txBody>
      </p:sp>
    </p:spTree>
    <p:extLst>
      <p:ext uri="{BB962C8B-B14F-4D97-AF65-F5344CB8AC3E}">
        <p14:creationId xmlns:p14="http://schemas.microsoft.com/office/powerpoint/2010/main" val="278121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EE84428E-6696-420F-B6A3-766C1F0F4A2F}" type="slidenum">
              <a:rPr lang="en-US" altLang="zh-CN"/>
              <a:pPr>
                <a:defRPr/>
              </a:pPr>
              <a:t>‹#›</a:t>
            </a:fld>
            <a:endParaRPr lang="en-US" altLang="zh-CN"/>
          </a:p>
        </p:txBody>
      </p:sp>
    </p:spTree>
    <p:extLst>
      <p:ext uri="{BB962C8B-B14F-4D97-AF65-F5344CB8AC3E}">
        <p14:creationId xmlns:p14="http://schemas.microsoft.com/office/powerpoint/2010/main" val="85266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5245F4FA-E386-4ACF-ADD4-3471A16ABC74}" type="slidenum">
              <a:rPr lang="en-US" altLang="zh-CN"/>
              <a:pPr>
                <a:defRPr/>
              </a:pPr>
              <a:t>‹#›</a:t>
            </a:fld>
            <a:endParaRPr lang="en-US" altLang="zh-CN"/>
          </a:p>
        </p:txBody>
      </p:sp>
    </p:spTree>
    <p:extLst>
      <p:ext uri="{BB962C8B-B14F-4D97-AF65-F5344CB8AC3E}">
        <p14:creationId xmlns:p14="http://schemas.microsoft.com/office/powerpoint/2010/main" val="406418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a:p>
        </p:txBody>
      </p:sp>
      <p:sp>
        <p:nvSpPr>
          <p:cNvPr id="1027"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a:p>
        </p:txBody>
      </p:sp>
      <p:grpSp>
        <p:nvGrpSpPr>
          <p:cNvPr id="1028" name="Group 14"/>
          <p:cNvGrpSpPr>
            <a:grpSpLocks/>
          </p:cNvGrpSpPr>
          <p:nvPr userDrawn="1"/>
        </p:nvGrpSpPr>
        <p:grpSpPr bwMode="auto">
          <a:xfrm>
            <a:off x="0" y="368300"/>
            <a:ext cx="8542338" cy="1052513"/>
            <a:chOff x="80" y="629"/>
            <a:chExt cx="5381" cy="663"/>
          </a:xfrm>
        </p:grpSpPr>
        <p:sp>
          <p:nvSpPr>
            <p:cNvPr id="1034" name="Rectangle 2"/>
            <p:cNvSpPr>
              <a:spLocks noChangeArrowheads="1"/>
            </p:cNvSpPr>
            <p:nvPr/>
          </p:nvSpPr>
          <p:spPr bwMode="ltGray">
            <a:xfrm>
              <a:off x="263" y="692"/>
              <a:ext cx="276" cy="29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a:p>
          </p:txBody>
        </p:sp>
        <p:sp>
          <p:nvSpPr>
            <p:cNvPr id="1035" name="Rectangle 5"/>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a:p>
          </p:txBody>
        </p:sp>
        <p:sp>
          <p:nvSpPr>
            <p:cNvPr id="1036" name="Rectangle 6"/>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a:p>
          </p:txBody>
        </p:sp>
        <p:sp>
          <p:nvSpPr>
            <p:cNvPr id="1037" name="Rectangle 7"/>
            <p:cNvSpPr>
              <a:spLocks noChangeArrowheads="1"/>
            </p:cNvSpPr>
            <p:nvPr/>
          </p:nvSpPr>
          <p:spPr bwMode="gray">
            <a:xfrm>
              <a:off x="470" y="629"/>
              <a:ext cx="20" cy="66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a:p>
          </p:txBody>
        </p:sp>
        <p:sp>
          <p:nvSpPr>
            <p:cNvPr id="1038" name="Rectangle 8"/>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a:p>
          </p:txBody>
        </p:sp>
      </p:grpSp>
      <p:sp>
        <p:nvSpPr>
          <p:cNvPr id="1029" name="Rectangle 9"/>
          <p:cNvSpPr>
            <a:spLocks noGrp="1" noChangeArrowheads="1"/>
          </p:cNvSpPr>
          <p:nvPr>
            <p:ph type="title"/>
          </p:nvPr>
        </p:nvSpPr>
        <p:spPr bwMode="auto">
          <a:xfrm>
            <a:off x="1150938" y="214313"/>
            <a:ext cx="7793037"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通信原理</a:t>
            </a:r>
            <a:r>
              <a:rPr lang="en-US" altLang="zh-CN" smtClean="0"/>
              <a:t>(</a:t>
            </a:r>
            <a:r>
              <a:rPr lang="zh-CN" altLang="en-US" smtClean="0"/>
              <a:t>第</a:t>
            </a:r>
            <a:r>
              <a:rPr lang="en-US" altLang="zh-CN" smtClean="0"/>
              <a:t>6</a:t>
            </a:r>
            <a:r>
              <a:rPr lang="zh-CN" altLang="en-US" smtClean="0"/>
              <a:t>版</a:t>
            </a:r>
            <a:r>
              <a:rPr lang="en-US" altLang="zh-CN" smtClean="0"/>
              <a:t>)</a:t>
            </a:r>
          </a:p>
        </p:txBody>
      </p:sp>
      <p:sp>
        <p:nvSpPr>
          <p:cNvPr id="1030" name="Rectangle 10"/>
          <p:cNvSpPr>
            <a:spLocks noGrp="1" noChangeArrowheads="1"/>
          </p:cNvSpPr>
          <p:nvPr>
            <p:ph type="body" idx="1"/>
          </p:nvPr>
        </p:nvSpPr>
        <p:spPr bwMode="auto">
          <a:xfrm>
            <a:off x="927100" y="1179513"/>
            <a:ext cx="8216900" cy="56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639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a:defRPr/>
            </a:pPr>
            <a:endParaRPr lang="en-US" altLang="zh-CN"/>
          </a:p>
        </p:txBody>
      </p:sp>
      <p:sp>
        <p:nvSpPr>
          <p:cNvPr id="1639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zh-CN"/>
          </a:p>
        </p:txBody>
      </p:sp>
      <p:sp>
        <p:nvSpPr>
          <p:cNvPr id="1639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a:defRPr/>
            </a:pPr>
            <a:fld id="{50AABFF6-4BE3-46B6-9542-B810E3A9218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6000">
          <a:solidFill>
            <a:schemeClr val="tx2"/>
          </a:solidFill>
          <a:latin typeface="+mj-lt"/>
          <a:ea typeface="+mj-ea"/>
          <a:cs typeface="+mj-cs"/>
        </a:defRPr>
      </a:lvl1pPr>
      <a:lvl2pPr algn="ctr" rtl="0" eaLnBrk="0" fontAlgn="base" hangingPunct="0">
        <a:spcBef>
          <a:spcPct val="0"/>
        </a:spcBef>
        <a:spcAft>
          <a:spcPct val="0"/>
        </a:spcAft>
        <a:defRPr sz="6000">
          <a:solidFill>
            <a:schemeClr val="tx2"/>
          </a:solidFill>
          <a:latin typeface="Times New Roman" pitchFamily="18" charset="0"/>
          <a:ea typeface="隶书" pitchFamily="49" charset="-122"/>
        </a:defRPr>
      </a:lvl2pPr>
      <a:lvl3pPr algn="ctr" rtl="0" eaLnBrk="0" fontAlgn="base" hangingPunct="0">
        <a:spcBef>
          <a:spcPct val="0"/>
        </a:spcBef>
        <a:spcAft>
          <a:spcPct val="0"/>
        </a:spcAft>
        <a:defRPr sz="6000">
          <a:solidFill>
            <a:schemeClr val="tx2"/>
          </a:solidFill>
          <a:latin typeface="Times New Roman" pitchFamily="18" charset="0"/>
          <a:ea typeface="隶书" pitchFamily="49" charset="-122"/>
        </a:defRPr>
      </a:lvl3pPr>
      <a:lvl4pPr algn="ctr" rtl="0" eaLnBrk="0" fontAlgn="base" hangingPunct="0">
        <a:spcBef>
          <a:spcPct val="0"/>
        </a:spcBef>
        <a:spcAft>
          <a:spcPct val="0"/>
        </a:spcAft>
        <a:defRPr sz="6000">
          <a:solidFill>
            <a:schemeClr val="tx2"/>
          </a:solidFill>
          <a:latin typeface="Times New Roman" pitchFamily="18" charset="0"/>
          <a:ea typeface="隶书" pitchFamily="49" charset="-122"/>
        </a:defRPr>
      </a:lvl4pPr>
      <a:lvl5pPr algn="ctr" rtl="0" eaLnBrk="0" fontAlgn="base" hangingPunct="0">
        <a:spcBef>
          <a:spcPct val="0"/>
        </a:spcBef>
        <a:spcAft>
          <a:spcPct val="0"/>
        </a:spcAft>
        <a:defRPr sz="6000">
          <a:solidFill>
            <a:schemeClr val="tx2"/>
          </a:solidFill>
          <a:latin typeface="Times New Roman" pitchFamily="18" charset="0"/>
          <a:ea typeface="隶书" pitchFamily="49" charset="-122"/>
        </a:defRPr>
      </a:lvl5pPr>
      <a:lvl6pPr marL="457200" algn="ctr" rtl="0" fontAlgn="base">
        <a:spcBef>
          <a:spcPct val="0"/>
        </a:spcBef>
        <a:spcAft>
          <a:spcPct val="0"/>
        </a:spcAft>
        <a:defRPr sz="6000">
          <a:solidFill>
            <a:schemeClr val="tx2"/>
          </a:solidFill>
          <a:latin typeface="Times New Roman" pitchFamily="18" charset="0"/>
          <a:ea typeface="隶书" pitchFamily="49" charset="-122"/>
        </a:defRPr>
      </a:lvl6pPr>
      <a:lvl7pPr marL="914400" algn="ctr" rtl="0" fontAlgn="base">
        <a:spcBef>
          <a:spcPct val="0"/>
        </a:spcBef>
        <a:spcAft>
          <a:spcPct val="0"/>
        </a:spcAft>
        <a:defRPr sz="6000">
          <a:solidFill>
            <a:schemeClr val="tx2"/>
          </a:solidFill>
          <a:latin typeface="Times New Roman" pitchFamily="18" charset="0"/>
          <a:ea typeface="隶书" pitchFamily="49" charset="-122"/>
        </a:defRPr>
      </a:lvl7pPr>
      <a:lvl8pPr marL="1371600" algn="ctr" rtl="0" fontAlgn="base">
        <a:spcBef>
          <a:spcPct val="0"/>
        </a:spcBef>
        <a:spcAft>
          <a:spcPct val="0"/>
        </a:spcAft>
        <a:defRPr sz="6000">
          <a:solidFill>
            <a:schemeClr val="tx2"/>
          </a:solidFill>
          <a:latin typeface="Times New Roman" pitchFamily="18" charset="0"/>
          <a:ea typeface="隶书" pitchFamily="49" charset="-122"/>
        </a:defRPr>
      </a:lvl8pPr>
      <a:lvl9pPr marL="1828800" algn="ctr" rtl="0" fontAlgn="base">
        <a:spcBef>
          <a:spcPct val="0"/>
        </a:spcBef>
        <a:spcAft>
          <a:spcPct val="0"/>
        </a:spcAft>
        <a:defRPr sz="6000">
          <a:solidFill>
            <a:schemeClr val="tx2"/>
          </a:solidFill>
          <a:latin typeface="Times New Roman" pitchFamily="18" charset="0"/>
          <a:ea typeface="隶书" pitchFamily="49"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u"/>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p"/>
        <a:defRPr sz="22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Ø"/>
        <a:defRPr sz="22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Ø"/>
        <a:defRPr sz="22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Ø"/>
        <a:defRPr sz="22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Ø"/>
        <a:defRPr sz="2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image" Target="../media/image161.wmf"/></Relationships>
</file>

<file path=ppt/slides/_rels/slide10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164.wmf"/><Relationship Id="rId5" Type="http://schemas.openxmlformats.org/officeDocument/2006/relationships/oleObject" Target="../embeddings/oleObject163.bin"/><Relationship Id="rId4" Type="http://schemas.openxmlformats.org/officeDocument/2006/relationships/image" Target="../media/image163.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165.wmf"/><Relationship Id="rId5" Type="http://schemas.openxmlformats.org/officeDocument/2006/relationships/oleObject" Target="../embeddings/oleObject165.bin"/><Relationship Id="rId4" Type="http://schemas.openxmlformats.org/officeDocument/2006/relationships/image" Target="../media/image164.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image" Target="../media/image167.wmf"/><Relationship Id="rId5" Type="http://schemas.openxmlformats.org/officeDocument/2006/relationships/oleObject" Target="../embeddings/oleObject167.bin"/><Relationship Id="rId4" Type="http://schemas.openxmlformats.org/officeDocument/2006/relationships/image" Target="../media/image166.wmf"/></Relationships>
</file>

<file path=ppt/slides/_rels/slide106.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Layout" Target="../slideLayouts/slideLayout2.xml"/><Relationship Id="rId1" Type="http://schemas.openxmlformats.org/officeDocument/2006/relationships/vmlDrawing" Target="../drawings/vmlDrawing64.vml"/><Relationship Id="rId5" Type="http://schemas.openxmlformats.org/officeDocument/2006/relationships/image" Target="../media/image170.png"/><Relationship Id="rId4" Type="http://schemas.openxmlformats.org/officeDocument/2006/relationships/image" Target="../media/image169.wmf"/></Relationships>
</file>

<file path=ppt/slides/_rels/slide111.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slideLayout" Target="../slideLayouts/slideLayout2.xml"/><Relationship Id="rId1" Type="http://schemas.openxmlformats.org/officeDocument/2006/relationships/vmlDrawing" Target="../drawings/vmlDrawing65.vml"/><Relationship Id="rId5" Type="http://schemas.openxmlformats.org/officeDocument/2006/relationships/image" Target="../media/image173.wmf"/><Relationship Id="rId4" Type="http://schemas.openxmlformats.org/officeDocument/2006/relationships/oleObject" Target="../embeddings/oleObject169.bin"/></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172.bin"/><Relationship Id="rId3" Type="http://schemas.openxmlformats.org/officeDocument/2006/relationships/oleObject" Target="../embeddings/oleObject170.bin"/><Relationship Id="rId7" Type="http://schemas.openxmlformats.org/officeDocument/2006/relationships/image" Target="../media/image176.wmf"/><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171.bin"/><Relationship Id="rId5" Type="http://schemas.openxmlformats.org/officeDocument/2006/relationships/image" Target="../media/image178.png"/><Relationship Id="rId4" Type="http://schemas.openxmlformats.org/officeDocument/2006/relationships/image" Target="../media/image175.wmf"/><Relationship Id="rId9" Type="http://schemas.openxmlformats.org/officeDocument/2006/relationships/image" Target="../media/image177.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image" Target="../media/image177.wmf"/></Relationships>
</file>

<file path=ppt/slides/_rels/slide116.xml.rels><?xml version="1.0" encoding="UTF-8" standalone="yes"?>
<Relationships xmlns="http://schemas.openxmlformats.org/package/2006/relationships"><Relationship Id="rId8" Type="http://schemas.openxmlformats.org/officeDocument/2006/relationships/image" Target="../media/image180.wmf"/><Relationship Id="rId3" Type="http://schemas.openxmlformats.org/officeDocument/2006/relationships/oleObject" Target="../embeddings/oleObject174.bin"/><Relationship Id="rId7" Type="http://schemas.openxmlformats.org/officeDocument/2006/relationships/oleObject" Target="../embeddings/oleObject176.bin"/><Relationship Id="rId12" Type="http://schemas.openxmlformats.org/officeDocument/2006/relationships/image" Target="../media/image182.wmf"/><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image" Target="../media/image179.wmf"/><Relationship Id="rId11" Type="http://schemas.openxmlformats.org/officeDocument/2006/relationships/oleObject" Target="../embeddings/oleObject178.bin"/><Relationship Id="rId5" Type="http://schemas.openxmlformats.org/officeDocument/2006/relationships/oleObject" Target="../embeddings/oleObject175.bin"/><Relationship Id="rId10" Type="http://schemas.openxmlformats.org/officeDocument/2006/relationships/image" Target="../media/image181.wmf"/><Relationship Id="rId4" Type="http://schemas.openxmlformats.org/officeDocument/2006/relationships/image" Target="../media/image177.wmf"/><Relationship Id="rId9" Type="http://schemas.openxmlformats.org/officeDocument/2006/relationships/oleObject" Target="../embeddings/oleObject177.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image" Target="../media/image184.wmf"/><Relationship Id="rId5" Type="http://schemas.openxmlformats.org/officeDocument/2006/relationships/oleObject" Target="../embeddings/oleObject180.bin"/><Relationship Id="rId4" Type="http://schemas.openxmlformats.org/officeDocument/2006/relationships/image" Target="../media/image183.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120.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oleObject" Target="../embeddings/oleObject181.bin"/><Relationship Id="rId7" Type="http://schemas.openxmlformats.org/officeDocument/2006/relationships/oleObject" Target="../embeddings/oleObject183.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image" Target="../media/image186.wmf"/><Relationship Id="rId5" Type="http://schemas.openxmlformats.org/officeDocument/2006/relationships/oleObject" Target="../embeddings/oleObject182.bin"/><Relationship Id="rId10" Type="http://schemas.openxmlformats.org/officeDocument/2006/relationships/image" Target="../media/image187.wmf"/><Relationship Id="rId4" Type="http://schemas.openxmlformats.org/officeDocument/2006/relationships/image" Target="../media/image185.wmf"/><Relationship Id="rId9" Type="http://schemas.openxmlformats.org/officeDocument/2006/relationships/oleObject" Target="../embeddings/oleObject184.bin"/></Relationships>
</file>

<file path=ppt/slides/_rels/slide121.xml.rels><?xml version="1.0" encoding="UTF-8" standalone="yes"?>
<Relationships xmlns="http://schemas.openxmlformats.org/package/2006/relationships"><Relationship Id="rId8" Type="http://schemas.openxmlformats.org/officeDocument/2006/relationships/image" Target="../media/image189.wmf"/><Relationship Id="rId3" Type="http://schemas.openxmlformats.org/officeDocument/2006/relationships/oleObject" Target="../embeddings/oleObject185.bin"/><Relationship Id="rId7" Type="http://schemas.openxmlformats.org/officeDocument/2006/relationships/oleObject" Target="../embeddings/oleObject187.bin"/><Relationship Id="rId12" Type="http://schemas.openxmlformats.org/officeDocument/2006/relationships/image" Target="../media/image190.wmf"/><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image" Target="../media/image188.wmf"/><Relationship Id="rId11" Type="http://schemas.openxmlformats.org/officeDocument/2006/relationships/oleObject" Target="../embeddings/oleObject189.bin"/><Relationship Id="rId5" Type="http://schemas.openxmlformats.org/officeDocument/2006/relationships/oleObject" Target="../embeddings/oleObject186.bin"/><Relationship Id="rId10" Type="http://schemas.openxmlformats.org/officeDocument/2006/relationships/image" Target="../media/image177.wmf"/><Relationship Id="rId4" Type="http://schemas.openxmlformats.org/officeDocument/2006/relationships/image" Target="../media/image187.wmf"/><Relationship Id="rId9" Type="http://schemas.openxmlformats.org/officeDocument/2006/relationships/oleObject" Target="../embeddings/oleObject188.bin"/></Relationships>
</file>

<file path=ppt/slides/_rels/slide122.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oleObject" Target="../embeddings/oleObject190.bin"/><Relationship Id="rId7" Type="http://schemas.openxmlformats.org/officeDocument/2006/relationships/oleObject" Target="../embeddings/oleObject192.bin"/><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image" Target="../media/image183.wmf"/><Relationship Id="rId5" Type="http://schemas.openxmlformats.org/officeDocument/2006/relationships/oleObject" Target="../embeddings/oleObject191.bin"/><Relationship Id="rId10" Type="http://schemas.openxmlformats.org/officeDocument/2006/relationships/image" Target="../media/image192.wmf"/><Relationship Id="rId4" Type="http://schemas.openxmlformats.org/officeDocument/2006/relationships/image" Target="../media/image190.wmf"/><Relationship Id="rId9" Type="http://schemas.openxmlformats.org/officeDocument/2006/relationships/oleObject" Target="../embeddings/oleObject193.bin"/></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image" Target="../media/image194.wmf"/><Relationship Id="rId5" Type="http://schemas.openxmlformats.org/officeDocument/2006/relationships/oleObject" Target="../embeddings/oleObject195.bin"/><Relationship Id="rId4" Type="http://schemas.openxmlformats.org/officeDocument/2006/relationships/image" Target="../media/image193.w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Layout" Target="../slideLayouts/slideLayout2.xml"/><Relationship Id="rId1" Type="http://schemas.openxmlformats.org/officeDocument/2006/relationships/vmlDrawing" Target="../drawings/vmlDrawing74.vml"/><Relationship Id="rId4" Type="http://schemas.openxmlformats.org/officeDocument/2006/relationships/image" Target="../media/image195.w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image" Target="../media/image197.wmf"/><Relationship Id="rId5" Type="http://schemas.openxmlformats.org/officeDocument/2006/relationships/oleObject" Target="../embeddings/oleObject198.bin"/><Relationship Id="rId4" Type="http://schemas.openxmlformats.org/officeDocument/2006/relationships/image" Target="../media/image196.wmf"/></Relationships>
</file>

<file path=ppt/slides/_rels/slide126.xml.rels><?xml version="1.0" encoding="UTF-8" standalone="yes"?>
<Relationships xmlns="http://schemas.openxmlformats.org/package/2006/relationships"><Relationship Id="rId8" Type="http://schemas.openxmlformats.org/officeDocument/2006/relationships/image" Target="../media/image199.wmf"/><Relationship Id="rId3" Type="http://schemas.openxmlformats.org/officeDocument/2006/relationships/oleObject" Target="../embeddings/oleObject199.bin"/><Relationship Id="rId7" Type="http://schemas.openxmlformats.org/officeDocument/2006/relationships/oleObject" Target="../embeddings/oleObject201.bin"/><Relationship Id="rId12" Type="http://schemas.openxmlformats.org/officeDocument/2006/relationships/image" Target="../media/image201.wmf"/><Relationship Id="rId2" Type="http://schemas.openxmlformats.org/officeDocument/2006/relationships/slideLayout" Target="../slideLayouts/slideLayout2.xml"/><Relationship Id="rId1" Type="http://schemas.openxmlformats.org/officeDocument/2006/relationships/vmlDrawing" Target="../drawings/vmlDrawing76.vml"/><Relationship Id="rId6" Type="http://schemas.openxmlformats.org/officeDocument/2006/relationships/image" Target="../media/image177.wmf"/><Relationship Id="rId11" Type="http://schemas.openxmlformats.org/officeDocument/2006/relationships/oleObject" Target="../embeddings/oleObject203.bin"/><Relationship Id="rId5" Type="http://schemas.openxmlformats.org/officeDocument/2006/relationships/oleObject" Target="../embeddings/oleObject200.bin"/><Relationship Id="rId10" Type="http://schemas.openxmlformats.org/officeDocument/2006/relationships/image" Target="../media/image200.wmf"/><Relationship Id="rId4" Type="http://schemas.openxmlformats.org/officeDocument/2006/relationships/image" Target="../media/image198.wmf"/><Relationship Id="rId9" Type="http://schemas.openxmlformats.org/officeDocument/2006/relationships/oleObject" Target="../embeddings/oleObject202.bin"/></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oleObject" Target="../embeddings/oleObject204.bin"/><Relationship Id="rId7" Type="http://schemas.openxmlformats.org/officeDocument/2006/relationships/oleObject" Target="../embeddings/oleObject206.bin"/><Relationship Id="rId12" Type="http://schemas.openxmlformats.org/officeDocument/2006/relationships/image" Target="../media/image206.wmf"/><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image" Target="../media/image204.wmf"/><Relationship Id="rId11" Type="http://schemas.openxmlformats.org/officeDocument/2006/relationships/oleObject" Target="../embeddings/oleObject208.bin"/><Relationship Id="rId5" Type="http://schemas.openxmlformats.org/officeDocument/2006/relationships/oleObject" Target="../embeddings/oleObject205.bin"/><Relationship Id="rId10" Type="http://schemas.openxmlformats.org/officeDocument/2006/relationships/image" Target="../media/image205.wmf"/><Relationship Id="rId4" Type="http://schemas.openxmlformats.org/officeDocument/2006/relationships/image" Target="../media/image203.wmf"/><Relationship Id="rId9" Type="http://schemas.openxmlformats.org/officeDocument/2006/relationships/oleObject" Target="../embeddings/oleObject207.bin"/></Relationships>
</file>

<file path=ppt/slides/_rels/slide132.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oleObject" Target="../embeddings/oleObject209.bin"/><Relationship Id="rId7" Type="http://schemas.openxmlformats.org/officeDocument/2006/relationships/oleObject" Target="../embeddings/oleObject211.bin"/><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image" Target="../media/image206.wmf"/><Relationship Id="rId5" Type="http://schemas.openxmlformats.org/officeDocument/2006/relationships/oleObject" Target="../embeddings/oleObject210.bin"/><Relationship Id="rId10" Type="http://schemas.openxmlformats.org/officeDocument/2006/relationships/image" Target="../media/image208.wmf"/><Relationship Id="rId4" Type="http://schemas.openxmlformats.org/officeDocument/2006/relationships/image" Target="../media/image205.wmf"/><Relationship Id="rId9" Type="http://schemas.openxmlformats.org/officeDocument/2006/relationships/oleObject" Target="../embeddings/oleObject212.bin"/></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Layout" Target="../slideLayouts/slideLayout2.xml"/><Relationship Id="rId1" Type="http://schemas.openxmlformats.org/officeDocument/2006/relationships/vmlDrawing" Target="../drawings/vmlDrawing79.vml"/><Relationship Id="rId4" Type="http://schemas.openxmlformats.org/officeDocument/2006/relationships/image" Target="../media/image207.wmf"/></Relationships>
</file>

<file path=ppt/slides/_rels/slide134.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creativecommons.org/licenses/by-sa/3.0/deed.zh" TargetMode="External"/><Relationship Id="rId2" Type="http://schemas.openxmlformats.org/officeDocument/2006/relationships/hyperlink" Target="http://cnzhx.net/" TargetMode="External"/><Relationship Id="rId1" Type="http://schemas.openxmlformats.org/officeDocument/2006/relationships/slideLayout" Target="../slideLayouts/slideLayout7.xml"/><Relationship Id="rId4" Type="http://schemas.openxmlformats.org/officeDocument/2006/relationships/hyperlink" Target="http://cnzhx.net/teaching/principles-of-communic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9.bin"/><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3.bin"/><Relationship Id="rId14" Type="http://schemas.openxmlformats.org/officeDocument/2006/relationships/image" Target="../media/image19.wmf"/></Relationships>
</file>

<file path=ppt/slides/_rels/slide1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7.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26.bin"/><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0.bin"/><Relationship Id="rId14" Type="http://schemas.openxmlformats.org/officeDocument/2006/relationships/image" Target="../media/image36.wmf"/></Relationships>
</file>

<file path=ppt/slides/_rels/slide2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8.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5.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43.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44.wmf"/><Relationship Id="rId4" Type="http://schemas.openxmlformats.org/officeDocument/2006/relationships/image" Target="../media/image42.wmf"/><Relationship Id="rId9" Type="http://schemas.openxmlformats.org/officeDocument/2006/relationships/oleObject" Target="../embeddings/oleObject41.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6.wmf"/><Relationship Id="rId5" Type="http://schemas.openxmlformats.org/officeDocument/2006/relationships/oleObject" Target="../embeddings/oleObject44.bin"/><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50.bin"/><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50.wmf"/><Relationship Id="rId2" Type="http://schemas.openxmlformats.org/officeDocument/2006/relationships/slideLayout" Target="../slideLayouts/slideLayout13.xml"/><Relationship Id="rId16" Type="http://schemas.openxmlformats.org/officeDocument/2006/relationships/image" Target="../media/image52.wmf"/><Relationship Id="rId1" Type="http://schemas.openxmlformats.org/officeDocument/2006/relationships/vmlDrawing" Target="../drawings/vmlDrawing15.vml"/><Relationship Id="rId6" Type="http://schemas.openxmlformats.org/officeDocument/2006/relationships/image" Target="../media/image28.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49.wmf"/><Relationship Id="rId4" Type="http://schemas.openxmlformats.org/officeDocument/2006/relationships/image" Target="../media/image47.wmf"/><Relationship Id="rId9" Type="http://schemas.openxmlformats.org/officeDocument/2006/relationships/oleObject" Target="../embeddings/oleObject48.bin"/><Relationship Id="rId14" Type="http://schemas.openxmlformats.org/officeDocument/2006/relationships/image" Target="../media/image51.wmf"/></Relationships>
</file>

<file path=ppt/slides/_rels/slide2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3.wmf"/><Relationship Id="rId5" Type="http://schemas.openxmlformats.org/officeDocument/2006/relationships/oleObject" Target="../embeddings/oleObject53.bin"/><Relationship Id="rId4" Type="http://schemas.openxmlformats.org/officeDocument/2006/relationships/image" Target="../media/image5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9.wmf"/><Relationship Id="rId5" Type="http://schemas.openxmlformats.org/officeDocument/2006/relationships/oleObject" Target="../embeddings/oleObject56.bin"/><Relationship Id="rId10" Type="http://schemas.openxmlformats.org/officeDocument/2006/relationships/image" Target="../media/image56.wmf"/><Relationship Id="rId4" Type="http://schemas.openxmlformats.org/officeDocument/2006/relationships/image" Target="../media/image48.wmf"/><Relationship Id="rId9" Type="http://schemas.openxmlformats.org/officeDocument/2006/relationships/oleObject" Target="../embeddings/oleObject58.bin"/></Relationships>
</file>

<file path=ppt/slides/_rels/slide29.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8.wmf"/><Relationship Id="rId5" Type="http://schemas.openxmlformats.org/officeDocument/2006/relationships/oleObject" Target="../embeddings/oleObject60.bin"/><Relationship Id="rId4" Type="http://schemas.openxmlformats.org/officeDocument/2006/relationships/image" Target="../media/image57.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1.wmf"/><Relationship Id="rId5" Type="http://schemas.openxmlformats.org/officeDocument/2006/relationships/oleObject" Target="../embeddings/oleObject63.bin"/><Relationship Id="rId10" Type="http://schemas.openxmlformats.org/officeDocument/2006/relationships/image" Target="../media/image56.wmf"/><Relationship Id="rId4" Type="http://schemas.openxmlformats.org/officeDocument/2006/relationships/image" Target="../media/image60.wmf"/><Relationship Id="rId9" Type="http://schemas.openxmlformats.org/officeDocument/2006/relationships/oleObject" Target="../embeddings/oleObject65.bin"/></Relationships>
</file>

<file path=ppt/slides/_rels/slide31.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4.wmf"/><Relationship Id="rId5" Type="http://schemas.openxmlformats.org/officeDocument/2006/relationships/oleObject" Target="../embeddings/oleObject67.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69.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7.emf"/></Relationships>
</file>

<file path=ppt/slides/_rels/slide33.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9.wmf"/><Relationship Id="rId5" Type="http://schemas.openxmlformats.org/officeDocument/2006/relationships/oleObject" Target="../embeddings/oleObject72.bin"/><Relationship Id="rId10" Type="http://schemas.openxmlformats.org/officeDocument/2006/relationships/image" Target="../media/image69.wmf"/><Relationship Id="rId4" Type="http://schemas.openxmlformats.org/officeDocument/2006/relationships/image" Target="../media/image48.wmf"/><Relationship Id="rId9" Type="http://schemas.openxmlformats.org/officeDocument/2006/relationships/oleObject" Target="../embeddings/oleObject74.bin"/></Relationships>
</file>

<file path=ppt/slides/_rels/slide34.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0.wmf"/><Relationship Id="rId5" Type="http://schemas.openxmlformats.org/officeDocument/2006/relationships/oleObject" Target="../embeddings/oleObject76.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78.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7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74.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74.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75.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75.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76.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2.xml"/><Relationship Id="rId1" Type="http://schemas.openxmlformats.org/officeDocument/2006/relationships/vmlDrawing" Target="../drawings/vmlDrawing30.vml"/><Relationship Id="rId5" Type="http://schemas.openxmlformats.org/officeDocument/2006/relationships/image" Target="../media/image77.wmf"/><Relationship Id="rId4" Type="http://schemas.openxmlformats.org/officeDocument/2006/relationships/oleObject" Target="../embeddings/oleObject85.bin"/></Relationships>
</file>

<file path=ppt/slides/_rels/slide54.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0.wmf"/><Relationship Id="rId5" Type="http://schemas.openxmlformats.org/officeDocument/2006/relationships/oleObject" Target="../embeddings/oleObject87.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89.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84.wmf"/><Relationship Id="rId5" Type="http://schemas.openxmlformats.org/officeDocument/2006/relationships/oleObject" Target="../embeddings/oleObject91.bin"/><Relationship Id="rId4" Type="http://schemas.openxmlformats.org/officeDocument/2006/relationships/image" Target="../media/image83.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83.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83.wmf"/><Relationship Id="rId5" Type="http://schemas.openxmlformats.org/officeDocument/2006/relationships/oleObject" Target="../embeddings/oleObject94.bin"/><Relationship Id="rId4" Type="http://schemas.openxmlformats.org/officeDocument/2006/relationships/image" Target="../media/image85.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86.emf"/><Relationship Id="rId5" Type="http://schemas.openxmlformats.org/officeDocument/2006/relationships/oleObject" Target="../embeddings/oleObject96.bin"/><Relationship Id="rId4" Type="http://schemas.openxmlformats.org/officeDocument/2006/relationships/image" Target="../media/image85.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87.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98.bin"/><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88.wmf"/><Relationship Id="rId5" Type="http://schemas.openxmlformats.org/officeDocument/2006/relationships/oleObject" Target="../embeddings/oleObject99.bin"/><Relationship Id="rId10" Type="http://schemas.openxmlformats.org/officeDocument/2006/relationships/image" Target="../media/image90.wmf"/><Relationship Id="rId4" Type="http://schemas.openxmlformats.org/officeDocument/2006/relationships/image" Target="../media/image82.wmf"/><Relationship Id="rId9" Type="http://schemas.openxmlformats.org/officeDocument/2006/relationships/oleObject" Target="../embeddings/oleObject101.bin"/></Relationships>
</file>

<file path=ppt/slides/_rels/slide61.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102.bin"/><Relationship Id="rId7"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91.wmf"/><Relationship Id="rId5" Type="http://schemas.openxmlformats.org/officeDocument/2006/relationships/oleObject" Target="../embeddings/oleObject103.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105.bin"/></Relationships>
</file>

<file path=ppt/slides/_rels/slide62.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106.bin"/><Relationship Id="rId7"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95.wmf"/><Relationship Id="rId5" Type="http://schemas.openxmlformats.org/officeDocument/2006/relationships/oleObject" Target="../embeddings/oleObject107.bin"/><Relationship Id="rId10" Type="http://schemas.openxmlformats.org/officeDocument/2006/relationships/image" Target="../media/image97.wmf"/><Relationship Id="rId4" Type="http://schemas.openxmlformats.org/officeDocument/2006/relationships/image" Target="../media/image94.wmf"/><Relationship Id="rId9" Type="http://schemas.openxmlformats.org/officeDocument/2006/relationships/oleObject" Target="../embeddings/oleObject109.bin"/></Relationships>
</file>

<file path=ppt/slides/_rels/slide63.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110.bin"/><Relationship Id="rId7"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99.wmf"/><Relationship Id="rId11" Type="http://schemas.openxmlformats.org/officeDocument/2006/relationships/oleObject" Target="../embeddings/oleObject114.bin"/><Relationship Id="rId5" Type="http://schemas.openxmlformats.org/officeDocument/2006/relationships/oleObject" Target="../embeddings/oleObject111.bin"/><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oleObject" Target="../embeddings/oleObject113.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08.emf"/><Relationship Id="rId5" Type="http://schemas.openxmlformats.org/officeDocument/2006/relationships/oleObject" Target="../embeddings/oleObject116.bin"/><Relationship Id="rId4" Type="http://schemas.openxmlformats.org/officeDocument/2006/relationships/image" Target="../media/image107.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110.png"/><Relationship Id="rId4" Type="http://schemas.openxmlformats.org/officeDocument/2006/relationships/image" Target="../media/image109.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12.xml"/><Relationship Id="rId1" Type="http://schemas.openxmlformats.org/officeDocument/2006/relationships/vmlDrawing" Target="../drawings/vmlDrawing43.vml"/><Relationship Id="rId6" Type="http://schemas.openxmlformats.org/officeDocument/2006/relationships/image" Target="../media/image112.wmf"/><Relationship Id="rId5" Type="http://schemas.openxmlformats.org/officeDocument/2006/relationships/oleObject" Target="../embeddings/oleObject119.bin"/><Relationship Id="rId4" Type="http://schemas.openxmlformats.org/officeDocument/2006/relationships/image" Target="../media/image111.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113.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oleObject" Target="../embeddings/oleObject121.bin"/><Relationship Id="rId7"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15.wmf"/><Relationship Id="rId5" Type="http://schemas.openxmlformats.org/officeDocument/2006/relationships/oleObject" Target="../embeddings/oleObject122.bin"/><Relationship Id="rId4" Type="http://schemas.openxmlformats.org/officeDocument/2006/relationships/image" Target="../media/image114.wmf"/></Relationships>
</file>

<file path=ppt/slides/_rels/slide71.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124.bin"/><Relationship Id="rId7" Type="http://schemas.openxmlformats.org/officeDocument/2006/relationships/oleObject" Target="../embeddings/oleObject125.bin"/><Relationship Id="rId2" Type="http://schemas.openxmlformats.org/officeDocument/2006/relationships/slideLayout" Target="../slideLayouts/slideLayout12.xml"/><Relationship Id="rId1" Type="http://schemas.openxmlformats.org/officeDocument/2006/relationships/vmlDrawing" Target="../drawings/vmlDrawing46.vml"/><Relationship Id="rId6" Type="http://schemas.openxmlformats.org/officeDocument/2006/relationships/image" Target="../media/image120.png"/><Relationship Id="rId5" Type="http://schemas.openxmlformats.org/officeDocument/2006/relationships/image" Target="../media/image119.png"/><Relationship Id="rId10" Type="http://schemas.openxmlformats.org/officeDocument/2006/relationships/image" Target="../media/image118.wmf"/><Relationship Id="rId4" Type="http://schemas.openxmlformats.org/officeDocument/2006/relationships/image" Target="../media/image116.wmf"/><Relationship Id="rId9" Type="http://schemas.openxmlformats.org/officeDocument/2006/relationships/oleObject" Target="../embeddings/oleObject126.bin"/></Relationships>
</file>

<file path=ppt/slides/_rels/slide72.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image" Target="../media/image119.png"/><Relationship Id="rId7"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21.wmf"/><Relationship Id="rId5" Type="http://schemas.openxmlformats.org/officeDocument/2006/relationships/oleObject" Target="../embeddings/oleObject127.bin"/><Relationship Id="rId4" Type="http://schemas.openxmlformats.org/officeDocument/2006/relationships/image" Target="../media/image120.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12.xml"/><Relationship Id="rId1" Type="http://schemas.openxmlformats.org/officeDocument/2006/relationships/vmlDrawing" Target="../drawings/vmlDrawing48.vml"/><Relationship Id="rId4" Type="http://schemas.openxmlformats.org/officeDocument/2006/relationships/image" Target="../media/image122.wmf"/></Relationships>
</file>

<file path=ppt/slides/_rels/slide74.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24.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131.bin"/><Relationship Id="rId5" Type="http://schemas.openxmlformats.org/officeDocument/2006/relationships/image" Target="../media/image123.wmf"/><Relationship Id="rId4" Type="http://schemas.openxmlformats.org/officeDocument/2006/relationships/oleObject" Target="../embeddings/oleObject130.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126.wmf"/></Relationships>
</file>

<file path=ppt/slides/_rels/slide76.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33.bin"/><Relationship Id="rId7"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26.wmf"/><Relationship Id="rId5" Type="http://schemas.openxmlformats.org/officeDocument/2006/relationships/oleObject" Target="../embeddings/oleObject134.bin"/><Relationship Id="rId10" Type="http://schemas.openxmlformats.org/officeDocument/2006/relationships/image" Target="../media/image129.wmf"/><Relationship Id="rId4" Type="http://schemas.openxmlformats.org/officeDocument/2006/relationships/image" Target="../media/image127.wmf"/><Relationship Id="rId9" Type="http://schemas.openxmlformats.org/officeDocument/2006/relationships/oleObject" Target="../embeddings/oleObject136.bin"/></Relationships>
</file>

<file path=ppt/slides/_rels/slide77.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1.w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138.bin"/><Relationship Id="rId5" Type="http://schemas.openxmlformats.org/officeDocument/2006/relationships/image" Target="../media/image130.wmf"/><Relationship Id="rId4" Type="http://schemas.openxmlformats.org/officeDocument/2006/relationships/oleObject" Target="../embeddings/oleObject137.bin"/></Relationships>
</file>

<file path=ppt/slides/_rels/slide78.xml.rels><?xml version="1.0" encoding="UTF-8" standalone="yes"?>
<Relationships xmlns="http://schemas.openxmlformats.org/package/2006/relationships"><Relationship Id="rId8" Type="http://schemas.openxmlformats.org/officeDocument/2006/relationships/image" Target="../media/image135.wmf"/><Relationship Id="rId13" Type="http://schemas.openxmlformats.org/officeDocument/2006/relationships/oleObject" Target="../embeddings/oleObject144.bin"/><Relationship Id="rId3" Type="http://schemas.openxmlformats.org/officeDocument/2006/relationships/oleObject" Target="../embeddings/oleObject139.bin"/><Relationship Id="rId7" Type="http://schemas.openxmlformats.org/officeDocument/2006/relationships/oleObject" Target="../embeddings/oleObject141.bin"/><Relationship Id="rId12" Type="http://schemas.openxmlformats.org/officeDocument/2006/relationships/image" Target="../media/image137.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134.wmf"/><Relationship Id="rId11" Type="http://schemas.openxmlformats.org/officeDocument/2006/relationships/oleObject" Target="../embeddings/oleObject143.bin"/><Relationship Id="rId5" Type="http://schemas.openxmlformats.org/officeDocument/2006/relationships/oleObject" Target="../embeddings/oleObject140.bin"/><Relationship Id="rId15" Type="http://schemas.openxmlformats.org/officeDocument/2006/relationships/image" Target="../media/image139.png"/><Relationship Id="rId10" Type="http://schemas.openxmlformats.org/officeDocument/2006/relationships/image" Target="../media/image136.wmf"/><Relationship Id="rId4" Type="http://schemas.openxmlformats.org/officeDocument/2006/relationships/image" Target="../media/image133.wmf"/><Relationship Id="rId9" Type="http://schemas.openxmlformats.org/officeDocument/2006/relationships/oleObject" Target="../embeddings/oleObject142.bin"/><Relationship Id="rId14" Type="http://schemas.openxmlformats.org/officeDocument/2006/relationships/image" Target="../media/image138.wmf"/></Relationships>
</file>

<file path=ppt/slides/_rels/slide7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145.bin"/><Relationship Id="rId7"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141.wmf"/><Relationship Id="rId5" Type="http://schemas.openxmlformats.org/officeDocument/2006/relationships/oleObject" Target="../embeddings/oleObject146.bin"/><Relationship Id="rId4" Type="http://schemas.openxmlformats.org/officeDocument/2006/relationships/image" Target="../media/image140.wmf"/></Relationships>
</file>

<file path=ppt/slides/_rels/slide81.xml.rels><?xml version="1.0" encoding="UTF-8" standalone="yes"?>
<Relationships xmlns="http://schemas.openxmlformats.org/package/2006/relationships"><Relationship Id="rId8" Type="http://schemas.openxmlformats.org/officeDocument/2006/relationships/image" Target="../media/image145.wmf"/><Relationship Id="rId3" Type="http://schemas.openxmlformats.org/officeDocument/2006/relationships/oleObject" Target="../embeddings/oleObject148.bin"/><Relationship Id="rId7"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144.wmf"/><Relationship Id="rId5" Type="http://schemas.openxmlformats.org/officeDocument/2006/relationships/oleObject" Target="../embeddings/oleObject149.bin"/><Relationship Id="rId10" Type="http://schemas.openxmlformats.org/officeDocument/2006/relationships/image" Target="../media/image146.wmf"/><Relationship Id="rId4" Type="http://schemas.openxmlformats.org/officeDocument/2006/relationships/image" Target="../media/image143.wmf"/><Relationship Id="rId9" Type="http://schemas.openxmlformats.org/officeDocument/2006/relationships/oleObject" Target="../embeddings/oleObject151.bin"/></Relationships>
</file>

<file path=ppt/slides/_rels/slide8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image" Target="../media/image148.wmf"/><Relationship Id="rId5" Type="http://schemas.openxmlformats.org/officeDocument/2006/relationships/oleObject" Target="../embeddings/oleObject153.bin"/><Relationship Id="rId4" Type="http://schemas.openxmlformats.org/officeDocument/2006/relationships/image" Target="../media/image147.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image" Target="../media/image150.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8" Type="http://schemas.openxmlformats.org/officeDocument/2006/relationships/image" Target="../media/image156.wmf"/><Relationship Id="rId3" Type="http://schemas.openxmlformats.org/officeDocument/2006/relationships/oleObject" Target="../embeddings/oleObject155.bin"/><Relationship Id="rId7" Type="http://schemas.openxmlformats.org/officeDocument/2006/relationships/oleObject" Target="../embeddings/oleObject157.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image" Target="../media/image155.wmf"/><Relationship Id="rId5" Type="http://schemas.openxmlformats.org/officeDocument/2006/relationships/oleObject" Target="../embeddings/oleObject156.bin"/><Relationship Id="rId4" Type="http://schemas.openxmlformats.org/officeDocument/2006/relationships/image" Target="../media/image154.wmf"/></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160.bin"/><Relationship Id="rId3" Type="http://schemas.openxmlformats.org/officeDocument/2006/relationships/oleObject" Target="../embeddings/oleObject158.bin"/><Relationship Id="rId7" Type="http://schemas.openxmlformats.org/officeDocument/2006/relationships/image" Target="../media/image159.png"/><Relationship Id="rId2" Type="http://schemas.openxmlformats.org/officeDocument/2006/relationships/slideLayout" Target="../slideLayouts/slideLayout13.xml"/><Relationship Id="rId1" Type="http://schemas.openxmlformats.org/officeDocument/2006/relationships/vmlDrawing" Target="../drawings/vmlDrawing59.vml"/><Relationship Id="rId6" Type="http://schemas.openxmlformats.org/officeDocument/2006/relationships/image" Target="../media/image157.wmf"/><Relationship Id="rId5" Type="http://schemas.openxmlformats.org/officeDocument/2006/relationships/oleObject" Target="../embeddings/oleObject159.bin"/><Relationship Id="rId4" Type="http://schemas.openxmlformats.org/officeDocument/2006/relationships/image" Target="../media/image156.wmf"/><Relationship Id="rId9" Type="http://schemas.openxmlformats.org/officeDocument/2006/relationships/image" Target="../media/image158.wmf"/></Relationships>
</file>

<file path=ppt/slides/_rels/slide9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A5420EEC-81EC-460E-B8F4-C091B308D341}" type="slidenum">
              <a:rPr lang="en-US" altLang="zh-CN" smtClean="0"/>
              <a:pPr eaLnBrk="1" hangingPunct="1"/>
              <a:t>1</a:t>
            </a:fld>
            <a:endParaRPr lang="en-US" altLang="zh-CN" smtClean="0"/>
          </a:p>
        </p:txBody>
      </p:sp>
      <p:sp>
        <p:nvSpPr>
          <p:cNvPr id="2051" name="Rectangle 6"/>
          <p:cNvSpPr>
            <a:spLocks noGrp="1" noChangeArrowheads="1"/>
          </p:cNvSpPr>
          <p:nvPr>
            <p:ph type="ctrTitle"/>
          </p:nvPr>
        </p:nvSpPr>
        <p:spPr/>
        <p:txBody>
          <a:bodyPr/>
          <a:lstStyle/>
          <a:p>
            <a:pPr eaLnBrk="1" hangingPunct="1"/>
            <a:r>
              <a:rPr lang="zh-CN" altLang="en-US" sz="10600" smtClean="0"/>
              <a:t>通信原理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DEBB1830-ABEF-431A-B0A9-371EA3F7B8C2}" type="slidenum">
              <a:rPr lang="en-US" altLang="zh-CN" smtClean="0"/>
              <a:pPr eaLnBrk="1" hangingPunct="1"/>
              <a:t>10</a:t>
            </a:fld>
            <a:endParaRPr lang="en-US" altLang="zh-CN" smtClean="0"/>
          </a:p>
        </p:txBody>
      </p:sp>
      <p:sp>
        <p:nvSpPr>
          <p:cNvPr id="11267"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28675" name="Rectangle 3"/>
          <p:cNvSpPr>
            <a:spLocks noGrp="1" noChangeArrowheads="1"/>
          </p:cNvSpPr>
          <p:nvPr>
            <p:ph type="body" idx="1"/>
          </p:nvPr>
        </p:nvSpPr>
        <p:spPr>
          <a:xfrm>
            <a:off x="0" y="1179513"/>
            <a:ext cx="9144000" cy="5678487"/>
          </a:xfrm>
        </p:spPr>
        <p:txBody>
          <a:bodyPr/>
          <a:lstStyle/>
          <a:p>
            <a:pPr lvl="3" eaLnBrk="1" hangingPunct="1">
              <a:defRPr/>
            </a:pPr>
            <a:r>
              <a:rPr lang="zh-CN" altLang="en-US" dirty="0" smtClean="0">
                <a:solidFill>
                  <a:schemeClr val="hlink"/>
                </a:solidFill>
              </a:rPr>
              <a:t>差分波形</a:t>
            </a:r>
            <a:r>
              <a:rPr lang="zh-CN" altLang="en-US" dirty="0" smtClean="0"/>
              <a:t>：用相邻码元的电平的</a:t>
            </a:r>
            <a:r>
              <a:rPr lang="zh-CN" altLang="en-US" dirty="0" smtClean="0">
                <a:solidFill>
                  <a:srgbClr val="3333FF"/>
                </a:solidFill>
              </a:rPr>
              <a:t>跳变</a:t>
            </a:r>
            <a:r>
              <a:rPr lang="zh-CN" altLang="en-US" dirty="0" smtClean="0"/>
              <a:t>和</a:t>
            </a:r>
            <a:r>
              <a:rPr lang="zh-CN" altLang="en-US" dirty="0" smtClean="0">
                <a:solidFill>
                  <a:srgbClr val="3333FF"/>
                </a:solidFill>
              </a:rPr>
              <a:t>不变</a:t>
            </a:r>
            <a:r>
              <a:rPr lang="zh-CN" altLang="en-US" dirty="0" smtClean="0"/>
              <a:t>来表示消息代码 ，它也称</a:t>
            </a:r>
            <a:r>
              <a:rPr lang="zh-CN" altLang="en-US" dirty="0" smtClean="0">
                <a:solidFill>
                  <a:schemeClr val="hlink"/>
                </a:solidFill>
              </a:rPr>
              <a:t>相对码波形</a:t>
            </a:r>
            <a:r>
              <a:rPr lang="zh-CN" altLang="en-US" dirty="0" smtClean="0"/>
              <a:t>。</a:t>
            </a:r>
            <a:endParaRPr lang="en-US" altLang="zh-CN" dirty="0" smtClean="0"/>
          </a:p>
          <a:p>
            <a:pPr lvl="4" eaLnBrk="1" hangingPunct="1">
              <a:defRPr/>
            </a:pPr>
            <a:r>
              <a:rPr lang="zh-CN" altLang="en-US" dirty="0" smtClean="0">
                <a:solidFill>
                  <a:srgbClr val="3333FF"/>
                </a:solidFill>
              </a:rPr>
              <a:t>传</a:t>
            </a:r>
            <a:r>
              <a:rPr lang="zh-CN" altLang="en-US" dirty="0">
                <a:solidFill>
                  <a:srgbClr val="3333FF"/>
                </a:solidFill>
              </a:rPr>
              <a:t>号</a:t>
            </a:r>
            <a:r>
              <a:rPr lang="zh-CN" altLang="en-US" dirty="0"/>
              <a:t>差分</a:t>
            </a:r>
            <a:r>
              <a:rPr lang="zh-CN" altLang="en-US" dirty="0" smtClean="0"/>
              <a:t>波：跳变</a:t>
            </a:r>
            <a:r>
              <a:rPr lang="en-US" altLang="zh-CN" dirty="0" smtClean="0">
                <a:sym typeface="Wingdings" pitchFamily="2" charset="2"/>
              </a:rPr>
              <a:t>1</a:t>
            </a:r>
            <a:r>
              <a:rPr lang="zh-CN" altLang="en-US" dirty="0" smtClean="0">
                <a:sym typeface="Wingdings" pitchFamily="2" charset="2"/>
              </a:rPr>
              <a:t>；不变</a:t>
            </a:r>
            <a:r>
              <a:rPr lang="en-US" altLang="zh-CN" dirty="0" smtClean="0">
                <a:sym typeface="Wingdings" pitchFamily="2" charset="2"/>
              </a:rPr>
              <a:t>0</a:t>
            </a:r>
            <a:r>
              <a:rPr lang="zh-CN" altLang="en-US" dirty="0" smtClean="0">
                <a:sym typeface="Wingdings" pitchFamily="2" charset="2"/>
              </a:rPr>
              <a:t>（图示）</a:t>
            </a:r>
            <a:endParaRPr lang="en-US" altLang="zh-CN" dirty="0" smtClean="0"/>
          </a:p>
          <a:p>
            <a:pPr lvl="4" eaLnBrk="1" hangingPunct="1">
              <a:defRPr/>
            </a:pPr>
            <a:r>
              <a:rPr lang="zh-CN" altLang="en-US" dirty="0">
                <a:solidFill>
                  <a:srgbClr val="3333FF"/>
                </a:solidFill>
              </a:rPr>
              <a:t>空号</a:t>
            </a:r>
            <a:r>
              <a:rPr lang="zh-CN" altLang="en-US" dirty="0"/>
              <a:t>差分</a:t>
            </a:r>
            <a:r>
              <a:rPr lang="zh-CN" altLang="en-US" dirty="0" smtClean="0"/>
              <a:t>波：不变</a:t>
            </a:r>
            <a:r>
              <a:rPr lang="en-US" altLang="zh-CN" dirty="0" smtClean="0">
                <a:sym typeface="Wingdings" pitchFamily="2" charset="2"/>
              </a:rPr>
              <a:t>1</a:t>
            </a:r>
            <a:r>
              <a:rPr lang="zh-CN" altLang="en-US" dirty="0" smtClean="0">
                <a:sym typeface="Wingdings" pitchFamily="2" charset="2"/>
              </a:rPr>
              <a:t>；</a:t>
            </a:r>
            <a:r>
              <a:rPr lang="zh-CN" altLang="en-US" dirty="0">
                <a:sym typeface="Wingdings" pitchFamily="2" charset="2"/>
              </a:rPr>
              <a:t>跳</a:t>
            </a:r>
            <a:r>
              <a:rPr lang="zh-CN" altLang="en-US" dirty="0" smtClean="0">
                <a:sym typeface="Wingdings" pitchFamily="2" charset="2"/>
              </a:rPr>
              <a:t>变</a:t>
            </a:r>
            <a:r>
              <a:rPr lang="en-US" altLang="zh-CN" dirty="0" smtClean="0">
                <a:sym typeface="Wingdings" pitchFamily="2" charset="2"/>
              </a:rPr>
              <a:t>0</a:t>
            </a:r>
          </a:p>
          <a:p>
            <a:pPr marL="1371600" lvl="3" indent="0" eaLnBrk="1" hangingPunct="1">
              <a:buFont typeface="Wingdings" pitchFamily="2" charset="2"/>
              <a:buNone/>
              <a:defRPr/>
            </a:pPr>
            <a:r>
              <a:rPr lang="zh-CN" altLang="en-US" dirty="0" smtClean="0"/>
              <a:t>用差分波形传送代码</a:t>
            </a:r>
            <a:r>
              <a:rPr lang="zh-CN" altLang="en-US" dirty="0" smtClean="0">
                <a:solidFill>
                  <a:srgbClr val="3333FF"/>
                </a:solidFill>
              </a:rPr>
              <a:t>可以消除设备初始状态的影响</a:t>
            </a:r>
            <a:r>
              <a:rPr lang="zh-CN" altLang="en-US" dirty="0" smtClean="0"/>
              <a:t>，还可以解决载波相位模糊问题（下一章）。</a:t>
            </a:r>
            <a:endParaRPr lang="en-US" altLang="zh-CN" dirty="0" smtClean="0"/>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088" y="4194175"/>
            <a:ext cx="5253037"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246"/>
                                        </p:tgtEl>
                                        <p:attrNameLst>
                                          <p:attrName>style.visibility</p:attrName>
                                        </p:attrNameLst>
                                      </p:cBhvr>
                                      <p:to>
                                        <p:strVal val="visible"/>
                                      </p:to>
                                    </p:set>
                                    <p:anim calcmode="lin" valueType="num">
                                      <p:cBhvr additive="base">
                                        <p:cTn id="31" dur="500" fill="hold"/>
                                        <p:tgtEl>
                                          <p:spTgt spid="10246"/>
                                        </p:tgtEl>
                                        <p:attrNameLst>
                                          <p:attrName>ppt_x</p:attrName>
                                        </p:attrNameLst>
                                      </p:cBhvr>
                                      <p:tavLst>
                                        <p:tav tm="0">
                                          <p:val>
                                            <p:strVal val="#ppt_x"/>
                                          </p:val>
                                        </p:tav>
                                        <p:tav tm="100000">
                                          <p:val>
                                            <p:strVal val="#ppt_x"/>
                                          </p:val>
                                        </p:tav>
                                      </p:tavLst>
                                    </p:anim>
                                    <p:anim calcmode="lin" valueType="num">
                                      <p:cBhvr additive="base">
                                        <p:cTn id="32"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610D6397-A410-44FB-A16D-4C3CF87326FB}" type="slidenum">
              <a:rPr lang="en-US" altLang="zh-CN" smtClean="0"/>
              <a:pPr eaLnBrk="1" hangingPunct="1"/>
              <a:t>100</a:t>
            </a:fld>
            <a:endParaRPr lang="en-US" altLang="zh-CN" smtClean="0"/>
          </a:p>
        </p:txBody>
      </p:sp>
      <p:sp>
        <p:nvSpPr>
          <p:cNvPr id="104451"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37219" name="Rectangle 3"/>
          <p:cNvSpPr>
            <a:spLocks noGrp="1" noChangeArrowheads="1"/>
          </p:cNvSpPr>
          <p:nvPr>
            <p:ph type="body" idx="1"/>
          </p:nvPr>
        </p:nvSpPr>
        <p:spPr>
          <a:xfrm>
            <a:off x="0" y="1179513"/>
            <a:ext cx="9144000" cy="5678487"/>
          </a:xfrm>
        </p:spPr>
        <p:txBody>
          <a:bodyPr/>
          <a:lstStyle/>
          <a:p>
            <a:pPr lvl="3" eaLnBrk="1" hangingPunct="1">
              <a:lnSpc>
                <a:spcPct val="130000"/>
              </a:lnSpc>
              <a:spcBef>
                <a:spcPct val="50000"/>
              </a:spcBef>
              <a:buFont typeface="Wingdings" pitchFamily="2" charset="2"/>
              <a:buNone/>
            </a:pPr>
            <a:r>
              <a:rPr lang="zh-CN" altLang="en-US" smtClean="0"/>
              <a:t>上述表明，对接收到的</a:t>
            </a:r>
            <a:r>
              <a:rPr lang="en-US" altLang="zh-CN" i="1" smtClean="0">
                <a:sym typeface="Symbol" pitchFamily="18" charset="2"/>
              </a:rPr>
              <a:t>C</a:t>
            </a:r>
            <a:r>
              <a:rPr lang="en-US" altLang="zh-CN" i="1" baseline="-25000" smtClean="0"/>
              <a:t>k</a:t>
            </a:r>
            <a:r>
              <a:rPr lang="zh-CN" altLang="en-US" smtClean="0"/>
              <a:t>作模</a:t>
            </a:r>
            <a:r>
              <a:rPr lang="en-US" altLang="zh-CN" smtClean="0"/>
              <a:t>2</a:t>
            </a:r>
            <a:r>
              <a:rPr lang="zh-CN" altLang="en-US" smtClean="0"/>
              <a:t>处理便得到发送端的</a:t>
            </a:r>
            <a:r>
              <a:rPr lang="en-US" altLang="zh-CN" i="1" smtClean="0"/>
              <a:t>a</a:t>
            </a:r>
            <a:r>
              <a:rPr lang="en-US" altLang="zh-CN" i="1" baseline="-25000" smtClean="0"/>
              <a:t>k</a:t>
            </a:r>
            <a:r>
              <a:rPr lang="en-US" altLang="zh-CN" smtClean="0"/>
              <a:t> </a:t>
            </a:r>
            <a:r>
              <a:rPr lang="zh-CN" altLang="en-US" smtClean="0"/>
              <a:t>，此时不需要预先知道</a:t>
            </a:r>
            <a:r>
              <a:rPr lang="en-US" altLang="zh-CN" i="1" smtClean="0"/>
              <a:t>a</a:t>
            </a:r>
            <a:r>
              <a:rPr lang="en-US" altLang="zh-CN" i="1" baseline="-25000" smtClean="0">
                <a:sym typeface="Symbol" pitchFamily="18" charset="2"/>
              </a:rPr>
              <a:t>k</a:t>
            </a:r>
            <a:r>
              <a:rPr lang="en-US" altLang="zh-CN" baseline="-25000" smtClean="0">
                <a:sym typeface="Symbol" pitchFamily="18" charset="2"/>
              </a:rPr>
              <a:t>-1</a:t>
            </a:r>
            <a:r>
              <a:rPr lang="zh-CN" altLang="en-US" smtClean="0"/>
              <a:t>，因而</a:t>
            </a:r>
            <a:r>
              <a:rPr lang="zh-CN" altLang="en-US" smtClean="0">
                <a:solidFill>
                  <a:srgbClr val="3333FF"/>
                </a:solidFill>
              </a:rPr>
              <a:t>不存在错误传播现象。这是因为，预编码后的信号各抽样值之间解除了相关性</a:t>
            </a:r>
            <a:r>
              <a:rPr lang="zh-CN" altLang="en-US" smtClean="0"/>
              <a:t>。</a:t>
            </a:r>
          </a:p>
          <a:p>
            <a:pPr lvl="3" eaLnBrk="1" hangingPunct="1">
              <a:lnSpc>
                <a:spcPct val="130000"/>
              </a:lnSpc>
              <a:spcBef>
                <a:spcPct val="50000"/>
              </a:spcBef>
              <a:buFont typeface="Wingdings" pitchFamily="2" charset="2"/>
              <a:buNone/>
            </a:pPr>
            <a:r>
              <a:rPr lang="zh-CN" altLang="en-US" smtClean="0"/>
              <a:t>因此，整个上述处理过程可概括为</a:t>
            </a:r>
            <a:r>
              <a:rPr lang="zh-CN" altLang="en-US" b="1" smtClean="0"/>
              <a:t>“</a:t>
            </a:r>
            <a:r>
              <a:rPr lang="zh-CN" altLang="en-US" b="1" smtClean="0">
                <a:solidFill>
                  <a:srgbClr val="C00000"/>
                </a:solidFill>
              </a:rPr>
              <a:t>预编码</a:t>
            </a:r>
            <a:r>
              <a:rPr lang="en-US" altLang="zh-CN" b="1" smtClean="0">
                <a:solidFill>
                  <a:srgbClr val="C00000"/>
                </a:solidFill>
              </a:rPr>
              <a:t>—</a:t>
            </a:r>
            <a:r>
              <a:rPr lang="zh-CN" altLang="en-US" b="1" smtClean="0">
                <a:solidFill>
                  <a:srgbClr val="C00000"/>
                </a:solidFill>
              </a:rPr>
              <a:t>相关编码</a:t>
            </a:r>
            <a:r>
              <a:rPr lang="en-US" altLang="zh-CN" b="1" smtClean="0">
                <a:solidFill>
                  <a:srgbClr val="C00000"/>
                </a:solidFill>
              </a:rPr>
              <a:t>—</a:t>
            </a:r>
            <a:r>
              <a:rPr lang="zh-CN" altLang="en-US" b="1" smtClean="0">
                <a:solidFill>
                  <a:srgbClr val="C00000"/>
                </a:solidFill>
              </a:rPr>
              <a:t>模</a:t>
            </a:r>
            <a:r>
              <a:rPr lang="en-US" altLang="zh-CN" b="1" smtClean="0">
                <a:solidFill>
                  <a:srgbClr val="C00000"/>
                </a:solidFill>
              </a:rPr>
              <a:t>2</a:t>
            </a:r>
            <a:r>
              <a:rPr lang="zh-CN" altLang="en-US" b="1" smtClean="0">
                <a:solidFill>
                  <a:srgbClr val="C00000"/>
                </a:solidFill>
              </a:rPr>
              <a:t>判决</a:t>
            </a:r>
            <a:r>
              <a:rPr lang="zh-CN" altLang="en-US" b="1" smtClean="0"/>
              <a:t>”</a:t>
            </a:r>
            <a:r>
              <a:rPr lang="zh-CN" altLang="en-US" smtClean="0"/>
              <a:t>过程。</a:t>
            </a:r>
          </a:p>
          <a:p>
            <a:pPr lvl="2" eaLnBrk="1" hangingPunct="1"/>
            <a:endParaRPr lang="en-US" altLang="zh-CN" smtClean="0"/>
          </a:p>
        </p:txBody>
      </p:sp>
    </p:spTree>
    <p:extLst>
      <p:ext uri="{BB962C8B-B14F-4D97-AF65-F5344CB8AC3E}">
        <p14:creationId xmlns:p14="http://schemas.microsoft.com/office/powerpoint/2010/main" val="4048850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additive="base">
                                        <p:cTn id="7"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7219">
                                            <p:txEl>
                                              <p:pRg st="1" end="1"/>
                                            </p:txEl>
                                          </p:spTgt>
                                        </p:tgtEl>
                                        <p:attrNameLst>
                                          <p:attrName>style.visibility</p:attrName>
                                        </p:attrNameLst>
                                      </p:cBhvr>
                                      <p:to>
                                        <p:strVal val="visible"/>
                                      </p:to>
                                    </p:set>
                                    <p:anim calcmode="lin" valueType="num">
                                      <p:cBhvr additive="base">
                                        <p:cTn id="13" dur="5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E3C18E36-4693-420F-B414-332C6E3836E3}" type="slidenum">
              <a:rPr lang="en-US" altLang="zh-CN" smtClean="0"/>
              <a:pPr eaLnBrk="1" hangingPunct="1"/>
              <a:t>101</a:t>
            </a:fld>
            <a:endParaRPr lang="en-US" altLang="zh-CN" smtClean="0"/>
          </a:p>
        </p:txBody>
      </p:sp>
      <p:sp>
        <p:nvSpPr>
          <p:cNvPr id="105475"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38243" name="Rectangle 3"/>
          <p:cNvSpPr>
            <a:spLocks noGrp="1" noChangeArrowheads="1"/>
          </p:cNvSpPr>
          <p:nvPr>
            <p:ph type="body" idx="1"/>
          </p:nvPr>
        </p:nvSpPr>
        <p:spPr/>
        <p:txBody>
          <a:bodyPr/>
          <a:lstStyle/>
          <a:p>
            <a:pPr marL="914400" lvl="2" indent="0" eaLnBrk="1" hangingPunct="1">
              <a:lnSpc>
                <a:spcPct val="120000"/>
              </a:lnSpc>
              <a:buNone/>
            </a:pPr>
            <a:r>
              <a:rPr lang="zh-CN" altLang="en-US" b="1" dirty="0" smtClean="0">
                <a:solidFill>
                  <a:srgbClr val="C00000"/>
                </a:solidFill>
              </a:rPr>
              <a:t>例</a:t>
            </a:r>
            <a:r>
              <a:rPr lang="zh-CN" altLang="en-US" dirty="0" smtClean="0"/>
              <a:t>： </a:t>
            </a:r>
            <a:r>
              <a:rPr lang="en-US" altLang="zh-CN" i="1" dirty="0" err="1" smtClean="0"/>
              <a:t>a</a:t>
            </a:r>
            <a:r>
              <a:rPr lang="en-US" altLang="zh-CN" i="1" baseline="-25000" dirty="0" err="1" smtClean="0"/>
              <a:t>k</a:t>
            </a:r>
            <a:r>
              <a:rPr lang="zh-CN" altLang="en-US" dirty="0" smtClean="0"/>
              <a:t>和</a:t>
            </a:r>
            <a:r>
              <a:rPr lang="en-US" altLang="zh-CN" i="1" dirty="0" err="1" smtClean="0"/>
              <a:t>b</a:t>
            </a:r>
            <a:r>
              <a:rPr lang="en-US" altLang="zh-CN" i="1" baseline="-25000" dirty="0" err="1" smtClean="0"/>
              <a:t>k</a:t>
            </a:r>
            <a:r>
              <a:rPr lang="zh-CN" altLang="en-US" dirty="0" smtClean="0"/>
              <a:t>为二进制双极性码，其取值为</a:t>
            </a:r>
            <a:r>
              <a:rPr lang="en-US" altLang="zh-CN" dirty="0" smtClean="0"/>
              <a:t>+1</a:t>
            </a:r>
            <a:r>
              <a:rPr lang="zh-CN" altLang="en-US" dirty="0" smtClean="0"/>
              <a:t>及</a:t>
            </a:r>
            <a:r>
              <a:rPr lang="en-US" altLang="zh-CN" dirty="0" smtClean="0"/>
              <a:t>-1</a:t>
            </a:r>
            <a:r>
              <a:rPr lang="zh-CN" altLang="en-US" dirty="0" smtClean="0"/>
              <a:t>（对应于符号“</a:t>
            </a:r>
            <a:r>
              <a:rPr lang="en-US" altLang="zh-CN" dirty="0" smtClean="0"/>
              <a:t>1”</a:t>
            </a:r>
            <a:r>
              <a:rPr lang="zh-CN" altLang="en-US" dirty="0" smtClean="0"/>
              <a:t>及“</a:t>
            </a:r>
            <a:r>
              <a:rPr lang="en-US" altLang="zh-CN" dirty="0" smtClean="0"/>
              <a:t>0”</a:t>
            </a:r>
            <a:r>
              <a:rPr lang="zh-CN" altLang="en-US" dirty="0" smtClean="0"/>
              <a:t>） </a:t>
            </a:r>
          </a:p>
          <a:p>
            <a:pPr lvl="2" eaLnBrk="1" hangingPunct="1">
              <a:lnSpc>
                <a:spcPct val="90000"/>
              </a:lnSpc>
              <a:buFont typeface="Wingdings" pitchFamily="2" charset="2"/>
              <a:buNone/>
            </a:pPr>
            <a:r>
              <a:rPr lang="zh-CN" altLang="en-US" dirty="0" smtClean="0"/>
              <a:t>	</a:t>
            </a:r>
            <a:endParaRPr lang="en-US" altLang="zh-CN" dirty="0" smtClean="0"/>
          </a:p>
          <a:p>
            <a:pPr lvl="2" eaLnBrk="1" hangingPunct="1">
              <a:lnSpc>
                <a:spcPct val="90000"/>
              </a:lnSpc>
              <a:buFont typeface="Wingdings" pitchFamily="2" charset="2"/>
              <a:buNone/>
            </a:pPr>
            <a:endParaRPr lang="en-US" altLang="zh-CN" i="1" dirty="0" smtClean="0"/>
          </a:p>
          <a:p>
            <a:pPr lvl="2" eaLnBrk="1" hangingPunct="1">
              <a:lnSpc>
                <a:spcPct val="90000"/>
              </a:lnSpc>
              <a:buFont typeface="Wingdings" pitchFamily="2" charset="2"/>
              <a:buNone/>
            </a:pPr>
            <a:endParaRPr lang="en-US" altLang="zh-CN" i="1" dirty="0" smtClean="0"/>
          </a:p>
          <a:p>
            <a:pPr lvl="2" eaLnBrk="1" hangingPunct="1">
              <a:lnSpc>
                <a:spcPct val="90000"/>
              </a:lnSpc>
              <a:buFont typeface="Wingdings" pitchFamily="2" charset="2"/>
              <a:buNone/>
            </a:pPr>
            <a:r>
              <a:rPr lang="en-US" altLang="zh-CN" dirty="0" smtClean="0"/>
              <a:t>			</a:t>
            </a:r>
            <a:endParaRPr lang="en-US" altLang="zh-CN" dirty="0" smtClean="0"/>
          </a:p>
          <a:p>
            <a:pPr lvl="2" eaLnBrk="1" hangingPunct="1">
              <a:lnSpc>
                <a:spcPct val="90000"/>
              </a:lnSpc>
              <a:buFont typeface="Wingdings" pitchFamily="2" charset="2"/>
              <a:buNone/>
            </a:pPr>
            <a:r>
              <a:rPr lang="en-US" altLang="zh-CN" dirty="0"/>
              <a:t>	</a:t>
            </a:r>
            <a:r>
              <a:rPr lang="en-US" altLang="zh-CN" dirty="0" smtClean="0"/>
              <a:t>	          </a:t>
            </a:r>
            <a:r>
              <a:rPr lang="en-US" altLang="zh-CN" dirty="0" smtClean="0"/>
              <a:t>                                  </a:t>
            </a:r>
            <a:r>
              <a:rPr lang="en-US" altLang="zh-CN" dirty="0" smtClean="0">
                <a:sym typeface="Symbol" pitchFamily="18" charset="2"/>
              </a:rPr>
              <a:t></a:t>
            </a:r>
          </a:p>
          <a:p>
            <a:pPr lvl="2" eaLnBrk="1" hangingPunct="1">
              <a:lnSpc>
                <a:spcPct val="90000"/>
              </a:lnSpc>
              <a:buFont typeface="Wingdings" pitchFamily="2" charset="2"/>
              <a:buNone/>
            </a:pPr>
            <a:r>
              <a:rPr lang="en-US" altLang="zh-CN" i="1" dirty="0" smtClean="0"/>
              <a:t>  </a:t>
            </a:r>
            <a:endParaRPr lang="en-US" altLang="zh-CN" i="1" dirty="0" smtClean="0"/>
          </a:p>
          <a:p>
            <a:pPr lvl="2" eaLnBrk="1" hangingPunct="1">
              <a:lnSpc>
                <a:spcPct val="90000"/>
              </a:lnSpc>
              <a:buFont typeface="Wingdings" pitchFamily="2" charset="2"/>
              <a:buNone/>
            </a:pPr>
            <a:endParaRPr lang="en-US" altLang="zh-CN" i="1" dirty="0">
              <a:solidFill>
                <a:srgbClr val="3333FF"/>
              </a:solidFill>
            </a:endParaRPr>
          </a:p>
          <a:p>
            <a:pPr lvl="2" eaLnBrk="1" hangingPunct="1">
              <a:lnSpc>
                <a:spcPct val="90000"/>
              </a:lnSpc>
              <a:buFont typeface="Wingdings" pitchFamily="2" charset="2"/>
              <a:buNone/>
            </a:pPr>
            <a:r>
              <a:rPr lang="zh-CN" altLang="en-US" dirty="0" smtClean="0">
                <a:solidFill>
                  <a:srgbClr val="3333FF"/>
                </a:solidFill>
              </a:rPr>
              <a:t>判</a:t>
            </a:r>
            <a:r>
              <a:rPr lang="zh-CN" altLang="en-US" dirty="0" smtClean="0">
                <a:solidFill>
                  <a:srgbClr val="3333FF"/>
                </a:solidFill>
              </a:rPr>
              <a:t>决规则</a:t>
            </a:r>
            <a:r>
              <a:rPr lang="zh-CN" altLang="en-US" dirty="0" smtClean="0"/>
              <a:t>：</a:t>
            </a:r>
          </a:p>
          <a:p>
            <a:pPr lvl="2" eaLnBrk="1" hangingPunct="1">
              <a:lnSpc>
                <a:spcPct val="90000"/>
              </a:lnSpc>
              <a:buFont typeface="Wingdings" pitchFamily="2" charset="2"/>
              <a:buNone/>
            </a:pPr>
            <a:endParaRPr lang="zh-CN" altLang="en-US" dirty="0" smtClean="0"/>
          </a:p>
          <a:p>
            <a:pPr lvl="2" eaLnBrk="1" hangingPunct="1">
              <a:lnSpc>
                <a:spcPct val="140000"/>
              </a:lnSpc>
              <a:buFont typeface="Wingdings" pitchFamily="2" charset="2"/>
              <a:buNone/>
            </a:pPr>
            <a:r>
              <a:rPr lang="zh-CN" altLang="en-US" dirty="0" smtClean="0"/>
              <a:t>此例说明，由当前值</a:t>
            </a:r>
            <a:r>
              <a:rPr lang="en-US" altLang="zh-CN" i="1" dirty="0" err="1" smtClean="0"/>
              <a:t>C</a:t>
            </a:r>
            <a:r>
              <a:rPr lang="en-US" altLang="zh-CN" i="1" baseline="-25000" dirty="0" err="1" smtClean="0"/>
              <a:t>k</a:t>
            </a:r>
            <a:r>
              <a:rPr lang="zh-CN" altLang="en-US" dirty="0" smtClean="0"/>
              <a:t>可直接得到当前的</a:t>
            </a:r>
            <a:r>
              <a:rPr lang="en-US" altLang="zh-CN" i="1" dirty="0" err="1" smtClean="0"/>
              <a:t>a</a:t>
            </a:r>
            <a:r>
              <a:rPr lang="en-US" altLang="zh-CN" i="1" baseline="-25000" dirty="0" err="1" smtClean="0"/>
              <a:t>k</a:t>
            </a:r>
            <a:r>
              <a:rPr lang="en-US" altLang="zh-CN" dirty="0" smtClean="0"/>
              <a:t> </a:t>
            </a:r>
            <a:r>
              <a:rPr lang="zh-CN" altLang="en-US" dirty="0" smtClean="0"/>
              <a:t>，错误不会传播下去，而是局限在受干扰码元本身位置。 </a:t>
            </a:r>
          </a:p>
        </p:txBody>
      </p:sp>
      <p:graphicFrame>
        <p:nvGraphicFramePr>
          <p:cNvPr id="138244" name="Object 4"/>
          <p:cNvGraphicFramePr>
            <a:graphicFrameLocks noChangeAspect="1"/>
          </p:cNvGraphicFramePr>
          <p:nvPr>
            <p:extLst>
              <p:ext uri="{D42A27DB-BD31-4B8C-83A1-F6EECF244321}">
                <p14:modId xmlns:p14="http://schemas.microsoft.com/office/powerpoint/2010/main" val="2217270844"/>
              </p:ext>
            </p:extLst>
          </p:nvPr>
        </p:nvGraphicFramePr>
        <p:xfrm>
          <a:off x="3421063" y="5049838"/>
          <a:ext cx="2300287" cy="827087"/>
        </p:xfrm>
        <a:graphic>
          <a:graphicData uri="http://schemas.openxmlformats.org/presentationml/2006/ole">
            <mc:AlternateContent xmlns:mc="http://schemas.openxmlformats.org/markup-compatibility/2006">
              <mc:Choice xmlns:v="urn:schemas-microsoft-com:vml" Requires="v">
                <p:oleObj spid="_x0000_s151708" name="Equation" r:id="rId3" imgW="1346040" imgH="482400" progId="Equation.3">
                  <p:embed/>
                </p:oleObj>
              </mc:Choice>
              <mc:Fallback>
                <p:oleObj name="Equation" r:id="rId3" imgW="1346040" imgH="482400" progId="Equation.3">
                  <p:embed/>
                  <p:pic>
                    <p:nvPicPr>
                      <p:cNvPr id="0" name=""/>
                      <p:cNvPicPr>
                        <a:picLocks noChangeAspect="1" noChangeArrowheads="1"/>
                      </p:cNvPicPr>
                      <p:nvPr/>
                    </p:nvPicPr>
                    <p:blipFill>
                      <a:blip r:embed="rId4"/>
                      <a:srcRect/>
                      <a:stretch>
                        <a:fillRect/>
                      </a:stretch>
                    </p:blipFill>
                    <p:spPr bwMode="auto">
                      <a:xfrm>
                        <a:off x="3421063" y="5049838"/>
                        <a:ext cx="2300287" cy="827087"/>
                      </a:xfrm>
                      <a:prstGeom prst="rect">
                        <a:avLst/>
                      </a:prstGeom>
                      <a:noFill/>
                      <a:ln>
                        <a:solidFill>
                          <a:srgbClr val="FF0000"/>
                        </a:solidFill>
                      </a:ln>
                      <a:extLst/>
                    </p:spPr>
                  </p:pic>
                </p:oleObj>
              </mc:Fallback>
            </mc:AlternateContent>
          </a:graphicData>
        </a:graphic>
      </p:graphicFrame>
      <p:sp>
        <p:nvSpPr>
          <p:cNvPr id="2" name="Rectangle 1"/>
          <p:cNvSpPr/>
          <p:nvPr/>
        </p:nvSpPr>
        <p:spPr>
          <a:xfrm>
            <a:off x="341530" y="2922505"/>
            <a:ext cx="1712328" cy="411716"/>
          </a:xfrm>
          <a:prstGeom prst="rect">
            <a:avLst/>
          </a:prstGeom>
          <a:ln>
            <a:solidFill>
              <a:srgbClr val="FF0000"/>
            </a:solidFill>
          </a:ln>
        </p:spPr>
        <p:txBody>
          <a:bodyPr wrap="none">
            <a:spAutoFit/>
          </a:bodyPr>
          <a:lstStyle/>
          <a:p>
            <a:pPr>
              <a:lnSpc>
                <a:spcPct val="130000"/>
              </a:lnSpc>
            </a:pPr>
            <a:r>
              <a:rPr lang="en-US" altLang="zh-CN" i="1" dirty="0" err="1"/>
              <a:t>b</a:t>
            </a:r>
            <a:r>
              <a:rPr lang="en-US" altLang="zh-CN" i="1" baseline="-25000" dirty="0" err="1"/>
              <a:t>k</a:t>
            </a:r>
            <a:r>
              <a:rPr lang="en-US" altLang="zh-CN" i="1" dirty="0"/>
              <a:t> </a:t>
            </a:r>
            <a:r>
              <a:rPr lang="en-US" altLang="zh-CN" dirty="0"/>
              <a:t>=</a:t>
            </a:r>
            <a:r>
              <a:rPr lang="en-US" altLang="zh-CN" i="1" dirty="0"/>
              <a:t> </a:t>
            </a:r>
            <a:r>
              <a:rPr lang="en-US" altLang="zh-CN" i="1" dirty="0" err="1"/>
              <a:t>a</a:t>
            </a:r>
            <a:r>
              <a:rPr lang="en-US" altLang="zh-CN" i="1" baseline="-25000" dirty="0" err="1"/>
              <a:t>k</a:t>
            </a:r>
            <a:r>
              <a:rPr lang="en-US" altLang="zh-CN" i="1" dirty="0"/>
              <a:t> </a:t>
            </a:r>
            <a:r>
              <a:rPr lang="en-US" altLang="zh-CN" dirty="0">
                <a:sym typeface="Symbol" pitchFamily="18" charset="2"/>
              </a:rPr>
              <a:t></a:t>
            </a:r>
            <a:r>
              <a:rPr lang="en-US" altLang="zh-CN" i="1" dirty="0">
                <a:sym typeface="Symbol" pitchFamily="18" charset="2"/>
              </a:rPr>
              <a:t>  b</a:t>
            </a:r>
            <a:r>
              <a:rPr lang="en-US" altLang="zh-CN" i="1" baseline="-25000" dirty="0">
                <a:sym typeface="Symbol" pitchFamily="18" charset="2"/>
              </a:rPr>
              <a:t>k-1</a:t>
            </a:r>
            <a:r>
              <a:rPr lang="en-US" altLang="zh-CN" i="1" dirty="0">
                <a:sym typeface="Symbol" pitchFamily="18" charset="2"/>
              </a:rPr>
              <a:t> </a:t>
            </a:r>
          </a:p>
        </p:txBody>
      </p:sp>
      <p:sp>
        <p:nvSpPr>
          <p:cNvPr id="3" name="Rectangle 2"/>
          <p:cNvSpPr/>
          <p:nvPr/>
        </p:nvSpPr>
        <p:spPr>
          <a:xfrm>
            <a:off x="262983" y="3398513"/>
            <a:ext cx="1790875" cy="369332"/>
          </a:xfrm>
          <a:prstGeom prst="rect">
            <a:avLst/>
          </a:prstGeom>
          <a:ln>
            <a:solidFill>
              <a:srgbClr val="FF0000"/>
            </a:solidFill>
          </a:ln>
        </p:spPr>
        <p:txBody>
          <a:bodyPr wrap="none">
            <a:spAutoFit/>
          </a:bodyPr>
          <a:lstStyle/>
          <a:p>
            <a:r>
              <a:rPr lang="en-US" altLang="zh-CN" i="1" dirty="0" err="1">
                <a:sym typeface="Symbol" pitchFamily="18" charset="2"/>
              </a:rPr>
              <a:t>C</a:t>
            </a:r>
            <a:r>
              <a:rPr lang="en-US" altLang="zh-CN" i="1" baseline="-25000" dirty="0" err="1"/>
              <a:t>k</a:t>
            </a:r>
            <a:r>
              <a:rPr lang="en-US" altLang="zh-CN" dirty="0">
                <a:sym typeface="Symbol" pitchFamily="18" charset="2"/>
              </a:rPr>
              <a:t> </a:t>
            </a:r>
            <a:r>
              <a:rPr lang="en-US" altLang="zh-CN" dirty="0"/>
              <a:t>=  </a:t>
            </a:r>
            <a:r>
              <a:rPr lang="en-US" altLang="zh-CN" i="1" dirty="0" err="1"/>
              <a:t>b</a:t>
            </a:r>
            <a:r>
              <a:rPr lang="en-US" altLang="zh-CN" i="1" baseline="-25000" dirty="0" err="1"/>
              <a:t>k</a:t>
            </a:r>
            <a:r>
              <a:rPr lang="en-US" altLang="zh-CN" dirty="0"/>
              <a:t> </a:t>
            </a:r>
            <a:r>
              <a:rPr lang="en-US" altLang="zh-CN" dirty="0">
                <a:sym typeface="Symbol" pitchFamily="18" charset="2"/>
              </a:rPr>
              <a:t>+  </a:t>
            </a:r>
            <a:r>
              <a:rPr lang="en-US" altLang="zh-CN" i="1" dirty="0">
                <a:sym typeface="Symbol" pitchFamily="18" charset="2"/>
              </a:rPr>
              <a:t>b</a:t>
            </a:r>
            <a:r>
              <a:rPr lang="en-US" altLang="zh-CN" i="1" baseline="-25000" dirty="0">
                <a:sym typeface="Symbol" pitchFamily="18" charset="2"/>
              </a:rPr>
              <a:t>k</a:t>
            </a:r>
            <a:r>
              <a:rPr lang="en-US" altLang="zh-CN" baseline="-25000" dirty="0">
                <a:sym typeface="Symbol" pitchFamily="18" charset="2"/>
              </a:rPr>
              <a:t>-1</a:t>
            </a:r>
            <a:r>
              <a:rPr lang="en-US" altLang="zh-CN" dirty="0">
                <a:sym typeface="Symbol" pitchFamily="18" charset="2"/>
              </a:rPr>
              <a:t> </a:t>
            </a:r>
            <a:endParaRPr lang="zh-CN" altLang="en-US" dirty="0"/>
          </a:p>
        </p:txBody>
      </p:sp>
      <p:sp>
        <p:nvSpPr>
          <p:cNvPr id="4" name="Rectangle 3"/>
          <p:cNvSpPr/>
          <p:nvPr/>
        </p:nvSpPr>
        <p:spPr>
          <a:xfrm>
            <a:off x="945862" y="4558341"/>
            <a:ext cx="1107996" cy="369332"/>
          </a:xfrm>
          <a:prstGeom prst="rect">
            <a:avLst/>
          </a:prstGeom>
          <a:ln>
            <a:solidFill>
              <a:srgbClr val="FF0000"/>
            </a:solidFill>
          </a:ln>
        </p:spPr>
        <p:txBody>
          <a:bodyPr wrap="none">
            <a:spAutoFit/>
          </a:bodyPr>
          <a:lstStyle/>
          <a:p>
            <a:r>
              <a:rPr lang="zh-CN" altLang="en-US" dirty="0" smtClean="0"/>
              <a:t>判决结果</a:t>
            </a:r>
            <a:endParaRPr lang="zh-CN" altLang="en-US" dirty="0"/>
          </a:p>
        </p:txBody>
      </p:sp>
      <p:sp>
        <p:nvSpPr>
          <p:cNvPr id="6" name="TextBox 5"/>
          <p:cNvSpPr txBox="1"/>
          <p:nvPr/>
        </p:nvSpPr>
        <p:spPr>
          <a:xfrm>
            <a:off x="7272300" y="2123855"/>
            <a:ext cx="1871700" cy="2031325"/>
          </a:xfrm>
          <a:prstGeom prst="rect">
            <a:avLst/>
          </a:prstGeom>
          <a:noFill/>
          <a:ln>
            <a:solidFill>
              <a:srgbClr val="FF0000"/>
            </a:solidFill>
          </a:ln>
        </p:spPr>
        <p:txBody>
          <a:bodyPr wrap="square" rtlCol="0">
            <a:spAutoFit/>
          </a:bodyPr>
          <a:lstStyle/>
          <a:p>
            <a:r>
              <a:rPr lang="zh-CN" altLang="en-US" b="1" dirty="0" smtClean="0">
                <a:solidFill>
                  <a:srgbClr val="C00000"/>
                </a:solidFill>
              </a:rPr>
              <a:t>注意</a:t>
            </a:r>
            <a:r>
              <a:rPr lang="zh-CN" altLang="en-US" dirty="0" smtClean="0"/>
              <a:t>：这里是电平值相加，</a:t>
            </a:r>
            <a:r>
              <a:rPr lang="en-US" altLang="zh-CN" dirty="0" smtClean="0"/>
              <a:t>a</a:t>
            </a:r>
            <a:r>
              <a:rPr lang="zh-CN" altLang="en-US" dirty="0" smtClean="0"/>
              <a:t>、</a:t>
            </a:r>
            <a:r>
              <a:rPr lang="en-US" altLang="zh-CN" dirty="0" smtClean="0"/>
              <a:t>b</a:t>
            </a:r>
            <a:r>
              <a:rPr lang="zh-CN" altLang="en-US" dirty="0" smtClean="0"/>
              <a:t>是“符号”（</a:t>
            </a:r>
            <a:r>
              <a:rPr lang="en-US" altLang="zh-CN" dirty="0" smtClean="0"/>
              <a:t>1</a:t>
            </a:r>
            <a:r>
              <a:rPr lang="zh-CN" altLang="en-US" dirty="0" smtClean="0"/>
              <a:t>、</a:t>
            </a:r>
            <a:r>
              <a:rPr lang="en-US" altLang="zh-CN" dirty="0" smtClean="0"/>
              <a:t>0</a:t>
            </a:r>
            <a:r>
              <a:rPr lang="zh-CN" altLang="en-US" dirty="0" smtClean="0"/>
              <a:t>），因是双极性，因而分别代表 </a:t>
            </a:r>
            <a:r>
              <a:rPr lang="en-US" altLang="zh-CN" dirty="0" smtClean="0"/>
              <a:t>+A </a:t>
            </a:r>
            <a:r>
              <a:rPr lang="zh-CN" altLang="en-US" dirty="0" smtClean="0"/>
              <a:t>和 </a:t>
            </a:r>
            <a:r>
              <a:rPr lang="en-US" altLang="zh-CN" dirty="0" smtClean="0"/>
              <a:t>–A </a:t>
            </a:r>
            <a:r>
              <a:rPr lang="zh-CN" altLang="en-US" dirty="0" smtClean="0"/>
              <a:t>的电压值</a:t>
            </a:r>
            <a:endParaRPr lang="zh-CN" altLang="en-US" dirty="0"/>
          </a:p>
        </p:txBody>
      </p:sp>
      <p:graphicFrame>
        <p:nvGraphicFramePr>
          <p:cNvPr id="7" name="Table 6"/>
          <p:cNvGraphicFramePr>
            <a:graphicFrameLocks noGrp="1"/>
          </p:cNvGraphicFramePr>
          <p:nvPr>
            <p:extLst>
              <p:ext uri="{D42A27DB-BD31-4B8C-83A1-F6EECF244321}">
                <p14:modId xmlns:p14="http://schemas.microsoft.com/office/powerpoint/2010/main" val="599891292"/>
              </p:ext>
            </p:extLst>
          </p:nvPr>
        </p:nvGraphicFramePr>
        <p:xfrm>
          <a:off x="1909091" y="2078850"/>
          <a:ext cx="5371600" cy="396240"/>
        </p:xfrm>
        <a:graphic>
          <a:graphicData uri="http://schemas.openxmlformats.org/drawingml/2006/table">
            <a:tbl>
              <a:tblPr bandRow="1">
                <a:tableStyleId>{2D5ABB26-0587-4C30-8999-92F81FD0307C}</a:tableStyleId>
              </a:tblPr>
              <a:tblGrid>
                <a:gridCol w="637684"/>
                <a:gridCol w="430356"/>
                <a:gridCol w="430356"/>
                <a:gridCol w="430356"/>
                <a:gridCol w="430356"/>
                <a:gridCol w="430356"/>
                <a:gridCol w="430356"/>
                <a:gridCol w="430356"/>
                <a:gridCol w="430356"/>
                <a:gridCol w="430356"/>
                <a:gridCol w="430356"/>
                <a:gridCol w="430356"/>
              </a:tblGrid>
              <a:tr h="370840">
                <a:tc>
                  <a:txBody>
                    <a:bodyPr/>
                    <a:lstStyle/>
                    <a:p>
                      <a:pPr algn="r"/>
                      <a:r>
                        <a:rPr lang="en-US" altLang="zh-CN" sz="2000" i="1" dirty="0" err="1" smtClean="0"/>
                        <a:t>a</a:t>
                      </a:r>
                      <a:r>
                        <a:rPr lang="en-US" altLang="zh-CN" sz="2000" baseline="-25000" dirty="0" err="1" smtClean="0"/>
                        <a:t>k</a:t>
                      </a:r>
                      <a:r>
                        <a:rPr lang="en-US" altLang="zh-CN" sz="2000" baseline="-25000" dirty="0" smtClean="0"/>
                        <a:t> </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1</a:t>
                      </a:r>
                      <a:endParaRPr lang="zh-CN" altLang="en-US" sz="2000" b="1"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94646684"/>
              </p:ext>
            </p:extLst>
          </p:nvPr>
        </p:nvGraphicFramePr>
        <p:xfrm>
          <a:off x="1916701" y="2483895"/>
          <a:ext cx="5355597" cy="396240"/>
        </p:xfrm>
        <a:graphic>
          <a:graphicData uri="http://schemas.openxmlformats.org/drawingml/2006/table">
            <a:tbl>
              <a:tblPr bandRow="1">
                <a:tableStyleId>{2D5ABB26-0587-4C30-8999-92F81FD0307C}</a:tableStyleId>
              </a:tblPr>
              <a:tblGrid>
                <a:gridCol w="630074"/>
                <a:gridCol w="429593"/>
                <a:gridCol w="429593"/>
                <a:gridCol w="429593"/>
                <a:gridCol w="429593"/>
                <a:gridCol w="429593"/>
                <a:gridCol w="429593"/>
                <a:gridCol w="429593"/>
                <a:gridCol w="429593"/>
                <a:gridCol w="429593"/>
                <a:gridCol w="429593"/>
                <a:gridCol w="429593"/>
              </a:tblGrid>
              <a:tr h="370840">
                <a:tc>
                  <a:txBody>
                    <a:bodyPr/>
                    <a:lstStyle/>
                    <a:p>
                      <a:pPr algn="r"/>
                      <a:r>
                        <a:rPr lang="en-US" altLang="zh-CN" sz="2000" i="1" dirty="0" smtClean="0"/>
                        <a:t>b</a:t>
                      </a:r>
                      <a:r>
                        <a:rPr lang="en-US" altLang="zh-CN" sz="2000" baseline="-25000" dirty="0" smtClean="0"/>
                        <a:t>k-1</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1</a:t>
                      </a:r>
                      <a:endParaRPr lang="en-US" altLang="zh-CN" sz="2000" b="1" dirty="0" smtClean="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94457790"/>
              </p:ext>
            </p:extLst>
          </p:nvPr>
        </p:nvGraphicFramePr>
        <p:xfrm>
          <a:off x="1916705" y="2933945"/>
          <a:ext cx="5355604" cy="396240"/>
        </p:xfrm>
        <a:graphic>
          <a:graphicData uri="http://schemas.openxmlformats.org/drawingml/2006/table">
            <a:tbl>
              <a:tblPr bandRow="1">
                <a:tableStyleId>{2D5ABB26-0587-4C30-8999-92F81FD0307C}</a:tableStyleId>
              </a:tblPr>
              <a:tblGrid>
                <a:gridCol w="630070"/>
                <a:gridCol w="429594"/>
                <a:gridCol w="429594"/>
                <a:gridCol w="429594"/>
                <a:gridCol w="429594"/>
                <a:gridCol w="429594"/>
                <a:gridCol w="429594"/>
                <a:gridCol w="429594"/>
                <a:gridCol w="429594"/>
                <a:gridCol w="429594"/>
                <a:gridCol w="429594"/>
                <a:gridCol w="429594"/>
              </a:tblGrid>
              <a:tr h="370840">
                <a:tc>
                  <a:txBody>
                    <a:bodyPr/>
                    <a:lstStyle/>
                    <a:p>
                      <a:pPr algn="r"/>
                      <a:r>
                        <a:rPr lang="en-US" altLang="zh-CN" sz="2000" i="1" dirty="0" err="1" smtClean="0"/>
                        <a:t>b</a:t>
                      </a:r>
                      <a:r>
                        <a:rPr lang="en-US" altLang="zh-CN" sz="2000" baseline="-25000" dirty="0" err="1" smtClean="0"/>
                        <a:t>k</a:t>
                      </a:r>
                      <a:r>
                        <a:rPr lang="en-US" altLang="zh-CN" sz="2000" dirty="0" smtClean="0"/>
                        <a:t> </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0</a:t>
                      </a:r>
                      <a:endParaRPr lang="en-US" altLang="zh-CN" sz="2000" b="1" dirty="0" smtClean="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216647158"/>
              </p:ext>
            </p:extLst>
          </p:nvPr>
        </p:nvGraphicFramePr>
        <p:xfrm>
          <a:off x="1916705" y="3383995"/>
          <a:ext cx="5355604" cy="375441"/>
        </p:xfrm>
        <a:graphic>
          <a:graphicData uri="http://schemas.openxmlformats.org/drawingml/2006/table">
            <a:tbl>
              <a:tblPr bandRow="1">
                <a:tableStyleId>{2D5ABB26-0587-4C30-8999-92F81FD0307C}</a:tableStyleId>
              </a:tblPr>
              <a:tblGrid>
                <a:gridCol w="630070"/>
                <a:gridCol w="429594"/>
                <a:gridCol w="429594"/>
                <a:gridCol w="429594"/>
                <a:gridCol w="429594"/>
                <a:gridCol w="429594"/>
                <a:gridCol w="429594"/>
                <a:gridCol w="429594"/>
                <a:gridCol w="429594"/>
                <a:gridCol w="429594"/>
                <a:gridCol w="429594"/>
                <a:gridCol w="429594"/>
              </a:tblGrid>
              <a:tr h="375441">
                <a:tc>
                  <a:txBody>
                    <a:bodyPr/>
                    <a:lstStyle/>
                    <a:p>
                      <a:pPr algn="r"/>
                      <a:r>
                        <a:rPr lang="en-US" altLang="zh-CN" sz="1800" i="1" dirty="0" err="1" smtClean="0"/>
                        <a:t>C</a:t>
                      </a:r>
                      <a:r>
                        <a:rPr lang="en-US" altLang="zh-CN" sz="1800" baseline="-25000" dirty="0" err="1" smtClean="0"/>
                        <a:t>k</a:t>
                      </a:r>
                      <a:endParaRPr lang="zh-CN" altLang="en-US" sz="1800" b="1" dirty="0"/>
                    </a:p>
                  </a:txBody>
                  <a:tcPr/>
                </a:tc>
                <a:tc>
                  <a:txBody>
                    <a:bodyPr/>
                    <a:lstStyle/>
                    <a:p>
                      <a:pPr algn="r"/>
                      <a:r>
                        <a:rPr lang="en-US" altLang="zh-CN" sz="1800" dirty="0" smtClean="0"/>
                        <a:t>0</a:t>
                      </a:r>
                      <a:endParaRPr lang="zh-CN" altLang="en-US" sz="1800" b="1" dirty="0"/>
                    </a:p>
                  </a:txBody>
                  <a:tcPr/>
                </a:tc>
                <a:tc>
                  <a:txBody>
                    <a:bodyPr/>
                    <a:lstStyle/>
                    <a:p>
                      <a:pPr algn="r"/>
                      <a:r>
                        <a:rPr lang="en-US" altLang="zh-CN" sz="1800" dirty="0" smtClean="0"/>
                        <a:t>+2</a:t>
                      </a:r>
                      <a:endParaRPr lang="zh-CN" altLang="en-US" sz="1800" b="1" dirty="0"/>
                    </a:p>
                  </a:txBody>
                  <a:tcPr/>
                </a:tc>
                <a:tc>
                  <a:txBody>
                    <a:bodyPr/>
                    <a:lstStyle/>
                    <a:p>
                      <a:pPr algn="r"/>
                      <a:r>
                        <a:rPr lang="en-US" altLang="zh-CN" sz="1800" dirty="0" smtClean="0"/>
                        <a:t>0</a:t>
                      </a:r>
                      <a:endParaRPr lang="zh-CN" altLang="en-US" sz="1800" b="1" dirty="0"/>
                    </a:p>
                  </a:txBody>
                  <a:tcPr/>
                </a:tc>
                <a:tc>
                  <a:txBody>
                    <a:bodyPr/>
                    <a:lstStyle/>
                    <a:p>
                      <a:pPr algn="r"/>
                      <a:r>
                        <a:rPr lang="en-US" altLang="zh-CN" sz="1800" dirty="0" smtClean="0"/>
                        <a:t>0</a:t>
                      </a:r>
                      <a:endParaRPr lang="zh-CN" altLang="en-US" sz="1800" b="1" dirty="0"/>
                    </a:p>
                  </a:txBody>
                  <a:tcPr/>
                </a:tc>
                <a:tc>
                  <a:txBody>
                    <a:bodyPr/>
                    <a:lstStyle/>
                    <a:p>
                      <a:pPr algn="r"/>
                      <a:r>
                        <a:rPr lang="en-US" altLang="zh-CN" sz="1800" dirty="0" smtClean="0"/>
                        <a:t>+2</a:t>
                      </a:r>
                      <a:endParaRPr lang="zh-CN" altLang="en-US" sz="1800" b="1" dirty="0"/>
                    </a:p>
                  </a:txBody>
                  <a:tcPr/>
                </a:tc>
                <a:tc>
                  <a:txBody>
                    <a:bodyPr/>
                    <a:lstStyle/>
                    <a:p>
                      <a:pPr algn="r"/>
                      <a:r>
                        <a:rPr lang="en-US" altLang="zh-CN" sz="1800" dirty="0" smtClean="0"/>
                        <a:t>+2</a:t>
                      </a:r>
                      <a:endParaRPr lang="zh-CN" altLang="en-US" sz="1800" b="1" dirty="0"/>
                    </a:p>
                  </a:txBody>
                  <a:tcPr/>
                </a:tc>
                <a:tc>
                  <a:txBody>
                    <a:bodyPr/>
                    <a:lstStyle/>
                    <a:p>
                      <a:pPr algn="r"/>
                      <a:r>
                        <a:rPr lang="en-US" altLang="zh-CN" sz="1800" dirty="0" smtClean="0"/>
                        <a:t>+2</a:t>
                      </a:r>
                      <a:endParaRPr lang="zh-CN" altLang="en-US" sz="1800" b="1" dirty="0"/>
                    </a:p>
                  </a:txBody>
                  <a:tcPr/>
                </a:tc>
                <a:tc>
                  <a:txBody>
                    <a:bodyPr/>
                    <a:lstStyle/>
                    <a:p>
                      <a:pPr algn="r"/>
                      <a:r>
                        <a:rPr lang="en-US" altLang="zh-CN" sz="1800" dirty="0" smtClean="0"/>
                        <a:t>0</a:t>
                      </a:r>
                      <a:endParaRPr lang="zh-CN" altLang="en-US" sz="1800" b="1" dirty="0"/>
                    </a:p>
                  </a:txBody>
                  <a:tcPr/>
                </a:tc>
                <a:tc>
                  <a:txBody>
                    <a:bodyPr/>
                    <a:lstStyle/>
                    <a:p>
                      <a:pPr algn="r"/>
                      <a:r>
                        <a:rPr lang="en-US" altLang="zh-CN" sz="1800" dirty="0" smtClean="0"/>
                        <a:t>-2</a:t>
                      </a:r>
                      <a:endParaRPr lang="zh-CN" altLang="en-US" sz="1800" b="1" dirty="0"/>
                    </a:p>
                  </a:txBody>
                  <a:tcPr/>
                </a:tc>
                <a:tc>
                  <a:txBody>
                    <a:bodyPr/>
                    <a:lstStyle/>
                    <a:p>
                      <a:pPr algn="r"/>
                      <a:r>
                        <a:rPr lang="en-US" altLang="zh-CN" sz="1800" dirty="0" smtClean="0"/>
                        <a:t>0</a:t>
                      </a:r>
                      <a:endParaRPr lang="zh-CN" altLang="en-US" sz="1800" b="1" dirty="0"/>
                    </a:p>
                  </a:txBody>
                  <a:tcPr/>
                </a:tc>
                <a:tc>
                  <a:txBody>
                    <a:bodyPr/>
                    <a:lstStyle/>
                    <a:p>
                      <a:pPr algn="r"/>
                      <a:r>
                        <a:rPr lang="en-US" altLang="zh-CN" sz="1800" dirty="0" smtClean="0"/>
                        <a:t>0</a:t>
                      </a:r>
                      <a:endParaRPr lang="en-US" altLang="zh-CN" sz="1800" b="1" dirty="0" smtClean="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15877552"/>
              </p:ext>
            </p:extLst>
          </p:nvPr>
        </p:nvGraphicFramePr>
        <p:xfrm>
          <a:off x="1916705" y="4093275"/>
          <a:ext cx="5355604" cy="370840"/>
        </p:xfrm>
        <a:graphic>
          <a:graphicData uri="http://schemas.openxmlformats.org/drawingml/2006/table">
            <a:tbl>
              <a:tblPr bandRow="1">
                <a:tableStyleId>{2D5ABB26-0587-4C30-8999-92F81FD0307C}</a:tableStyleId>
              </a:tblPr>
              <a:tblGrid>
                <a:gridCol w="630070"/>
                <a:gridCol w="429594"/>
                <a:gridCol w="429594"/>
                <a:gridCol w="429594"/>
                <a:gridCol w="429594"/>
                <a:gridCol w="429594"/>
                <a:gridCol w="429594"/>
                <a:gridCol w="429594"/>
                <a:gridCol w="429594"/>
                <a:gridCol w="429594"/>
                <a:gridCol w="429594"/>
                <a:gridCol w="429594"/>
              </a:tblGrid>
              <a:tr h="370840">
                <a:tc>
                  <a:txBody>
                    <a:bodyPr/>
                    <a:lstStyle/>
                    <a:p>
                      <a:pPr algn="r"/>
                      <a:r>
                        <a:rPr lang="en-US" altLang="zh-CN" sz="1800" i="1" dirty="0" err="1" smtClean="0"/>
                        <a:t>C</a:t>
                      </a:r>
                      <a:r>
                        <a:rPr lang="en-US" altLang="zh-CN" sz="1800" baseline="-25000" dirty="0" err="1" smtClean="0"/>
                        <a:t>k</a:t>
                      </a:r>
                      <a:r>
                        <a:rPr lang="en-US" altLang="zh-CN" sz="1800" dirty="0" smtClean="0">
                          <a:sym typeface="Symbol" pitchFamily="18" charset="2"/>
                        </a:rPr>
                        <a:t></a:t>
                      </a:r>
                      <a:r>
                        <a:rPr lang="en-US" altLang="zh-CN" sz="1800" baseline="-25000" dirty="0" smtClean="0">
                          <a:sym typeface="Symbol" pitchFamily="18" charset="2"/>
                        </a:rPr>
                        <a:t> </a:t>
                      </a:r>
                      <a:endParaRPr lang="zh-CN" altLang="en-US" sz="1800" b="1" dirty="0"/>
                    </a:p>
                  </a:txBody>
                  <a:tcPr/>
                </a:tc>
                <a:tc>
                  <a:txBody>
                    <a:bodyPr/>
                    <a:lstStyle/>
                    <a:p>
                      <a:pPr algn="r"/>
                      <a:r>
                        <a:rPr lang="en-US" altLang="zh-CN" sz="1800" dirty="0" smtClean="0"/>
                        <a:t>0</a:t>
                      </a:r>
                      <a:endParaRPr lang="zh-CN" altLang="en-US" sz="1800" b="1" dirty="0"/>
                    </a:p>
                  </a:txBody>
                  <a:tcPr/>
                </a:tc>
                <a:tc>
                  <a:txBody>
                    <a:bodyPr/>
                    <a:lstStyle/>
                    <a:p>
                      <a:pPr algn="r"/>
                      <a:r>
                        <a:rPr lang="en-US" altLang="zh-CN" sz="1800" dirty="0" smtClean="0"/>
                        <a:t>+2</a:t>
                      </a:r>
                      <a:endParaRPr lang="zh-CN" altLang="en-US" sz="1800" b="1" dirty="0"/>
                    </a:p>
                  </a:txBody>
                  <a:tcPr/>
                </a:tc>
                <a:tc>
                  <a:txBody>
                    <a:bodyPr/>
                    <a:lstStyle/>
                    <a:p>
                      <a:pPr algn="r"/>
                      <a:r>
                        <a:rPr lang="en-US" altLang="zh-CN" sz="1800" dirty="0" smtClean="0"/>
                        <a:t>0</a:t>
                      </a:r>
                      <a:endParaRPr lang="zh-CN" altLang="en-US" sz="1800" b="1" dirty="0"/>
                    </a:p>
                  </a:txBody>
                  <a:tcPr/>
                </a:tc>
                <a:tc>
                  <a:txBody>
                    <a:bodyPr/>
                    <a:lstStyle/>
                    <a:p>
                      <a:pPr algn="r"/>
                      <a:r>
                        <a:rPr lang="en-US" altLang="zh-CN" sz="1800" dirty="0" smtClean="0"/>
                        <a:t>0</a:t>
                      </a:r>
                      <a:endParaRPr lang="zh-CN" altLang="en-US" sz="1800" b="1" dirty="0"/>
                    </a:p>
                  </a:txBody>
                  <a:tcPr/>
                </a:tc>
                <a:tc>
                  <a:txBody>
                    <a:bodyPr/>
                    <a:lstStyle/>
                    <a:p>
                      <a:pPr algn="r"/>
                      <a:r>
                        <a:rPr lang="en-US" altLang="zh-CN" sz="1800" dirty="0" smtClean="0"/>
                        <a:t>+2</a:t>
                      </a:r>
                      <a:endParaRPr lang="zh-CN" altLang="en-US" sz="1800" b="1" dirty="0"/>
                    </a:p>
                  </a:txBody>
                  <a:tcPr/>
                </a:tc>
                <a:tc>
                  <a:txBody>
                    <a:bodyPr/>
                    <a:lstStyle/>
                    <a:p>
                      <a:pPr algn="r"/>
                      <a:r>
                        <a:rPr lang="en-US" altLang="zh-CN" sz="1800" dirty="0" smtClean="0"/>
                        <a:t>+2</a:t>
                      </a:r>
                      <a:endParaRPr lang="zh-CN" altLang="en-US" sz="1800" b="1" dirty="0"/>
                    </a:p>
                  </a:txBody>
                  <a:tcPr/>
                </a:tc>
                <a:tc>
                  <a:txBody>
                    <a:bodyPr/>
                    <a:lstStyle/>
                    <a:p>
                      <a:pPr algn="r"/>
                      <a:r>
                        <a:rPr lang="en-US" altLang="zh-CN" sz="1800" dirty="0" smtClean="0"/>
                        <a:t>+2</a:t>
                      </a:r>
                      <a:endParaRPr lang="zh-CN" altLang="en-US" sz="1800" b="1" dirty="0"/>
                    </a:p>
                  </a:txBody>
                  <a:tcPr/>
                </a:tc>
                <a:tc>
                  <a:txBody>
                    <a:bodyPr/>
                    <a:lstStyle/>
                    <a:p>
                      <a:pPr algn="r"/>
                      <a:r>
                        <a:rPr lang="en-US" altLang="zh-CN" sz="1800" dirty="0" smtClean="0"/>
                        <a:t>0</a:t>
                      </a:r>
                      <a:endParaRPr lang="zh-CN" altLang="en-US" sz="1800" b="1" dirty="0"/>
                    </a:p>
                  </a:txBody>
                  <a:tcPr/>
                </a:tc>
                <a:tc>
                  <a:txBody>
                    <a:bodyPr/>
                    <a:lstStyle/>
                    <a:p>
                      <a:pPr algn="r"/>
                      <a:r>
                        <a:rPr lang="en-US" altLang="zh-CN" sz="1800" b="1" dirty="0" smtClean="0">
                          <a:solidFill>
                            <a:srgbClr val="3333FF"/>
                          </a:solidFill>
                        </a:rPr>
                        <a:t>0</a:t>
                      </a:r>
                      <a:endParaRPr lang="zh-CN" altLang="en-US" sz="1800" b="1" dirty="0">
                        <a:solidFill>
                          <a:srgbClr val="3333FF"/>
                        </a:solidFill>
                      </a:endParaRPr>
                    </a:p>
                  </a:txBody>
                  <a:tcPr/>
                </a:tc>
                <a:tc>
                  <a:txBody>
                    <a:bodyPr/>
                    <a:lstStyle/>
                    <a:p>
                      <a:pPr algn="r"/>
                      <a:r>
                        <a:rPr lang="en-US" altLang="zh-CN" sz="1800" dirty="0" smtClean="0"/>
                        <a:t>0</a:t>
                      </a:r>
                      <a:endParaRPr lang="zh-CN" altLang="en-US" sz="1800" b="1" dirty="0"/>
                    </a:p>
                  </a:txBody>
                  <a:tcPr/>
                </a:tc>
                <a:tc>
                  <a:txBody>
                    <a:bodyPr/>
                    <a:lstStyle/>
                    <a:p>
                      <a:pPr algn="r"/>
                      <a:r>
                        <a:rPr lang="en-US" altLang="zh-CN" sz="1800" dirty="0" smtClean="0"/>
                        <a:t>0</a:t>
                      </a:r>
                      <a:endParaRPr lang="en-US" altLang="zh-CN" sz="1800" b="1" dirty="0" smtClean="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252674744"/>
              </p:ext>
            </p:extLst>
          </p:nvPr>
        </p:nvGraphicFramePr>
        <p:xfrm>
          <a:off x="1916705" y="4509120"/>
          <a:ext cx="5355604" cy="396240"/>
        </p:xfrm>
        <a:graphic>
          <a:graphicData uri="http://schemas.openxmlformats.org/drawingml/2006/table">
            <a:tbl>
              <a:tblPr bandRow="1">
                <a:tableStyleId>{2D5ABB26-0587-4C30-8999-92F81FD0307C}</a:tableStyleId>
              </a:tblPr>
              <a:tblGrid>
                <a:gridCol w="630070"/>
                <a:gridCol w="429594"/>
                <a:gridCol w="429594"/>
                <a:gridCol w="429594"/>
                <a:gridCol w="429594"/>
                <a:gridCol w="429594"/>
                <a:gridCol w="429594"/>
                <a:gridCol w="429594"/>
                <a:gridCol w="429594"/>
                <a:gridCol w="429594"/>
                <a:gridCol w="429594"/>
                <a:gridCol w="429594"/>
              </a:tblGrid>
              <a:tr h="370840">
                <a:tc>
                  <a:txBody>
                    <a:bodyPr/>
                    <a:lstStyle/>
                    <a:p>
                      <a:pPr algn="r"/>
                      <a:r>
                        <a:rPr lang="en-US" altLang="zh-CN" sz="2000" i="1" dirty="0" err="1" smtClean="0"/>
                        <a:t>a</a:t>
                      </a:r>
                      <a:r>
                        <a:rPr lang="en-US" altLang="zh-CN" sz="2000" baseline="-25000" dirty="0" err="1" smtClean="0"/>
                        <a:t>k</a:t>
                      </a:r>
                      <a:r>
                        <a:rPr lang="en-US" altLang="zh-CN" sz="2000" dirty="0" smtClean="0">
                          <a:sym typeface="Symbol" pitchFamily="18" charset="2"/>
                        </a:rPr>
                        <a:t></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0</a:t>
                      </a:r>
                      <a:endParaRPr lang="zh-CN" altLang="en-US" sz="2000" b="1" dirty="0"/>
                    </a:p>
                  </a:txBody>
                  <a:tcPr/>
                </a:tc>
                <a:tc>
                  <a:txBody>
                    <a:bodyPr/>
                    <a:lstStyle/>
                    <a:p>
                      <a:pPr algn="r"/>
                      <a:r>
                        <a:rPr lang="en-US" altLang="zh-CN" sz="2000" dirty="0" smtClean="0"/>
                        <a:t>1</a:t>
                      </a:r>
                      <a:endParaRPr lang="zh-CN" altLang="en-US" sz="2000" b="1" dirty="0"/>
                    </a:p>
                  </a:txBody>
                  <a:tcPr/>
                </a:tc>
                <a:tc>
                  <a:txBody>
                    <a:bodyPr/>
                    <a:lstStyle/>
                    <a:p>
                      <a:pPr algn="r"/>
                      <a:r>
                        <a:rPr lang="en-US" altLang="zh-CN" sz="2000" b="1" dirty="0" smtClean="0">
                          <a:solidFill>
                            <a:srgbClr val="3333FF"/>
                          </a:solidFill>
                        </a:rPr>
                        <a:t>1</a:t>
                      </a:r>
                      <a:endParaRPr lang="zh-CN" altLang="en-US" sz="2000" b="1" dirty="0">
                        <a:solidFill>
                          <a:srgbClr val="3333FF"/>
                        </a:solidFill>
                      </a:endParaRPr>
                    </a:p>
                  </a:txBody>
                  <a:tcPr/>
                </a:tc>
                <a:tc>
                  <a:txBody>
                    <a:bodyPr/>
                    <a:lstStyle/>
                    <a:p>
                      <a:pPr algn="r"/>
                      <a:r>
                        <a:rPr lang="en-US" altLang="zh-CN" sz="2000" dirty="0" smtClean="0"/>
                        <a:t>1</a:t>
                      </a:r>
                      <a:endParaRPr lang="en-US" altLang="zh-CN" sz="2000" b="1" dirty="0" smtClean="0"/>
                    </a:p>
                  </a:txBody>
                  <a:tcPr/>
                </a:tc>
                <a:tc>
                  <a:txBody>
                    <a:bodyPr/>
                    <a:lstStyle/>
                    <a:p>
                      <a:pPr algn="r"/>
                      <a:r>
                        <a:rPr lang="en-US" altLang="zh-CN" sz="2000" dirty="0" smtClean="0"/>
                        <a:t>1</a:t>
                      </a:r>
                      <a:endParaRPr lang="zh-CN" altLang="en-US" sz="2000" dirty="0"/>
                    </a:p>
                  </a:txBody>
                  <a:tcPr/>
                </a:tc>
              </a:tr>
            </a:tbl>
          </a:graphicData>
        </a:graphic>
      </p:graphicFrame>
    </p:spTree>
    <p:extLst>
      <p:ext uri="{BB962C8B-B14F-4D97-AF65-F5344CB8AC3E}">
        <p14:creationId xmlns:p14="http://schemas.microsoft.com/office/powerpoint/2010/main" val="76258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138243">
                                            <p:txEl>
                                              <p:pRg st="5" end="5"/>
                                            </p:txEl>
                                          </p:spTgt>
                                        </p:tgtEl>
                                        <p:attrNameLst>
                                          <p:attrName>style.visibility</p:attrName>
                                        </p:attrNameLst>
                                      </p:cBhvr>
                                      <p:to>
                                        <p:strVal val="visible"/>
                                      </p:to>
                                    </p:set>
                                    <p:animEffect transition="in" filter="wipe(up)">
                                      <p:cBhvr>
                                        <p:cTn id="44" dur="500"/>
                                        <p:tgtEl>
                                          <p:spTgt spid="13824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8243">
                                            <p:txEl>
                                              <p:pRg st="8" end="8"/>
                                            </p:txEl>
                                          </p:spTgt>
                                        </p:tgtEl>
                                        <p:attrNameLst>
                                          <p:attrName>style.visibility</p:attrName>
                                        </p:attrNameLst>
                                      </p:cBhvr>
                                      <p:to>
                                        <p:strVal val="visible"/>
                                      </p:to>
                                    </p:set>
                                    <p:animEffect transition="in" filter="fade">
                                      <p:cBhvr>
                                        <p:cTn id="49" dur="500"/>
                                        <p:tgtEl>
                                          <p:spTgt spid="138243">
                                            <p:txEl>
                                              <p:pRg st="8" end="8"/>
                                            </p:txEl>
                                          </p:spTgt>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138244"/>
                                        </p:tgtEl>
                                        <p:attrNameLst>
                                          <p:attrName>style.visibility</p:attrName>
                                        </p:attrNameLst>
                                      </p:cBhvr>
                                      <p:to>
                                        <p:strVal val="visible"/>
                                      </p:to>
                                    </p:set>
                                    <p:animEffect transition="in" filter="wipe(up)">
                                      <p:cBhvr>
                                        <p:cTn id="53" dur="500"/>
                                        <p:tgtEl>
                                          <p:spTgt spid="138244"/>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8243">
                                            <p:txEl>
                                              <p:pRg st="10" end="10"/>
                                            </p:txEl>
                                          </p:spTgt>
                                        </p:tgtEl>
                                        <p:attrNameLst>
                                          <p:attrName>style.visibility</p:attrName>
                                        </p:attrNameLst>
                                      </p:cBhvr>
                                      <p:to>
                                        <p:strVal val="visible"/>
                                      </p:to>
                                    </p:set>
                                    <p:animEffect transition="in" filter="fade">
                                      <p:cBhvr>
                                        <p:cTn id="67" dur="500"/>
                                        <p:tgtEl>
                                          <p:spTgt spid="138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82BD9279-4F4F-4967-AE71-22F589271380}" type="slidenum">
              <a:rPr lang="en-US" altLang="zh-CN" smtClean="0"/>
              <a:pPr eaLnBrk="1" hangingPunct="1"/>
              <a:t>102</a:t>
            </a:fld>
            <a:endParaRPr lang="en-US" altLang="zh-CN" smtClean="0"/>
          </a:p>
        </p:txBody>
      </p:sp>
      <p:sp>
        <p:nvSpPr>
          <p:cNvPr id="106499"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39267" name="Rectangle 3"/>
          <p:cNvSpPr>
            <a:spLocks noGrp="1" noChangeArrowheads="1"/>
          </p:cNvSpPr>
          <p:nvPr>
            <p:ph type="body" idx="1"/>
          </p:nvPr>
        </p:nvSpPr>
        <p:spPr>
          <a:xfrm>
            <a:off x="250825" y="1179513"/>
            <a:ext cx="8893175" cy="5678487"/>
          </a:xfrm>
        </p:spPr>
        <p:txBody>
          <a:bodyPr/>
          <a:lstStyle/>
          <a:p>
            <a:pPr lvl="2" eaLnBrk="1" hangingPunct="1"/>
            <a:r>
              <a:rPr lang="zh-CN" altLang="en-US" smtClean="0">
                <a:solidFill>
                  <a:srgbClr val="3333FF"/>
                </a:solidFill>
              </a:rPr>
              <a:t>第</a:t>
            </a:r>
            <a:r>
              <a:rPr lang="en-US" altLang="zh-CN" smtClean="0">
                <a:solidFill>
                  <a:srgbClr val="3333FF"/>
                </a:solidFill>
              </a:rPr>
              <a:t>Ⅰ</a:t>
            </a:r>
            <a:r>
              <a:rPr lang="zh-CN" altLang="en-US" smtClean="0">
                <a:solidFill>
                  <a:srgbClr val="3333FF"/>
                </a:solidFill>
              </a:rPr>
              <a:t>类部分响应系统方框图</a:t>
            </a:r>
          </a:p>
          <a:p>
            <a:pPr lvl="3" eaLnBrk="1" hangingPunct="1"/>
            <a:r>
              <a:rPr lang="zh-CN" altLang="en-US" smtClean="0"/>
              <a:t>图</a:t>
            </a:r>
            <a:r>
              <a:rPr lang="en-US" altLang="zh-CN" smtClean="0"/>
              <a:t>(a) </a:t>
            </a:r>
            <a:r>
              <a:rPr lang="zh-CN" altLang="en-US" smtClean="0"/>
              <a:t>－ 原理方框图</a:t>
            </a:r>
          </a:p>
          <a:p>
            <a:pPr lvl="3" eaLnBrk="1" hangingPunct="1"/>
            <a:r>
              <a:rPr lang="zh-CN" altLang="en-US" smtClean="0"/>
              <a:t>图</a:t>
            </a:r>
            <a:r>
              <a:rPr lang="en-US" altLang="zh-CN" smtClean="0"/>
              <a:t>(b) </a:t>
            </a:r>
            <a:r>
              <a:rPr lang="zh-CN" altLang="en-US" smtClean="0"/>
              <a:t>－ 实际系统方框图 </a:t>
            </a:r>
          </a:p>
        </p:txBody>
      </p:sp>
      <p:pic>
        <p:nvPicPr>
          <p:cNvPr id="139268" name="Picture 4" descr="t05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57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39268"/>
                                        </p:tgtEl>
                                        <p:attrNameLst>
                                          <p:attrName>style.visibility</p:attrName>
                                        </p:attrNameLst>
                                      </p:cBhvr>
                                      <p:to>
                                        <p:strVal val="visible"/>
                                      </p:to>
                                    </p:set>
                                    <p:anim calcmode="lin" valueType="num">
                                      <p:cBhvr additive="base">
                                        <p:cTn id="12" dur="500" fill="hold"/>
                                        <p:tgtEl>
                                          <p:spTgt spid="139268"/>
                                        </p:tgtEl>
                                        <p:attrNameLst>
                                          <p:attrName>ppt_x</p:attrName>
                                        </p:attrNameLst>
                                      </p:cBhvr>
                                      <p:tavLst>
                                        <p:tav tm="0">
                                          <p:val>
                                            <p:strVal val="#ppt_x"/>
                                          </p:val>
                                        </p:tav>
                                        <p:tav tm="100000">
                                          <p:val>
                                            <p:strVal val="#ppt_x"/>
                                          </p:val>
                                        </p:tav>
                                      </p:tavLst>
                                    </p:anim>
                                    <p:anim calcmode="lin" valueType="num">
                                      <p:cBhvr additive="base">
                                        <p:cTn id="13" dur="500" fill="hold"/>
                                        <p:tgtEl>
                                          <p:spTgt spid="139268"/>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39267">
                                            <p:txEl>
                                              <p:pRg st="1" end="1"/>
                                            </p:txEl>
                                          </p:spTgt>
                                        </p:tgtEl>
                                        <p:attrNameLst>
                                          <p:attrName>style.visibility</p:attrName>
                                        </p:attrNameLst>
                                      </p:cBhvr>
                                      <p:to>
                                        <p:strVal val="visible"/>
                                      </p:to>
                                    </p:set>
                                    <p:anim calcmode="lin" valueType="num">
                                      <p:cBhvr additive="base">
                                        <p:cTn id="17" dur="5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9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39267">
                                            <p:txEl>
                                              <p:pRg st="2" end="2"/>
                                            </p:txEl>
                                          </p:spTgt>
                                        </p:tgtEl>
                                        <p:attrNameLst>
                                          <p:attrName>style.visibility</p:attrName>
                                        </p:attrNameLst>
                                      </p:cBhvr>
                                      <p:to>
                                        <p:strVal val="visible"/>
                                      </p:to>
                                    </p:set>
                                    <p:anim calcmode="lin" valueType="num">
                                      <p:cBhvr additive="base">
                                        <p:cTn id="23"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9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DE135243-45EC-4C55-B675-FB98A7E74256}" type="slidenum">
              <a:rPr lang="en-US" altLang="zh-CN" smtClean="0"/>
              <a:pPr eaLnBrk="1" hangingPunct="1"/>
              <a:t>103</a:t>
            </a:fld>
            <a:endParaRPr lang="en-US" altLang="zh-CN" smtClean="0"/>
          </a:p>
        </p:txBody>
      </p:sp>
      <p:sp>
        <p:nvSpPr>
          <p:cNvPr id="107523"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40291" name="Rectangle 3"/>
          <p:cNvSpPr>
            <a:spLocks noGrp="1" noChangeArrowheads="1"/>
          </p:cNvSpPr>
          <p:nvPr>
            <p:ph type="body" idx="1"/>
          </p:nvPr>
        </p:nvSpPr>
        <p:spPr/>
        <p:txBody>
          <a:bodyPr/>
          <a:lstStyle/>
          <a:p>
            <a:pPr lvl="1" eaLnBrk="1" hangingPunct="1">
              <a:lnSpc>
                <a:spcPct val="80000"/>
              </a:lnSpc>
            </a:pPr>
            <a:r>
              <a:rPr lang="zh-CN" altLang="en-US" sz="2400" dirty="0" smtClean="0">
                <a:solidFill>
                  <a:srgbClr val="3333FF"/>
                </a:solidFill>
              </a:rPr>
              <a:t>（</a:t>
            </a:r>
            <a:r>
              <a:rPr lang="en-US" altLang="zh-CN" sz="2400" dirty="0" smtClean="0">
                <a:solidFill>
                  <a:srgbClr val="3333FF"/>
                </a:solidFill>
              </a:rPr>
              <a:t>2</a:t>
            </a:r>
            <a:r>
              <a:rPr lang="zh-CN" altLang="en-US" sz="2400" dirty="0" smtClean="0">
                <a:solidFill>
                  <a:srgbClr val="3333FF"/>
                </a:solidFill>
              </a:rPr>
              <a:t>）部分响应的一般形式</a:t>
            </a:r>
          </a:p>
          <a:p>
            <a:pPr lvl="2" eaLnBrk="1" hangingPunct="1">
              <a:lnSpc>
                <a:spcPct val="110000"/>
              </a:lnSpc>
            </a:pPr>
            <a:r>
              <a:rPr lang="zh-CN" altLang="en-US" dirty="0" smtClean="0"/>
              <a:t>部分响应波形的一般形式可以是</a:t>
            </a:r>
            <a:r>
              <a:rPr lang="en-US" altLang="zh-CN" i="1" dirty="0" smtClean="0"/>
              <a:t>N</a:t>
            </a:r>
            <a:r>
              <a:rPr lang="zh-CN" altLang="en-US" dirty="0" smtClean="0"/>
              <a:t>个相继间隔</a:t>
            </a:r>
            <a:r>
              <a:rPr lang="en-US" altLang="zh-CN" i="1" dirty="0" err="1" smtClean="0"/>
              <a:t>T</a:t>
            </a:r>
            <a:r>
              <a:rPr lang="en-US" altLang="zh-CN" i="1" baseline="-25000" dirty="0" err="1" smtClean="0"/>
              <a:t>s</a:t>
            </a:r>
            <a:r>
              <a:rPr lang="zh-CN" altLang="en-US" dirty="0" smtClean="0"/>
              <a:t>的波形 </a:t>
            </a:r>
            <a:r>
              <a:rPr lang="en-US" altLang="zh-CN" dirty="0" err="1" smtClean="0"/>
              <a:t>sin</a:t>
            </a:r>
            <a:r>
              <a:rPr lang="en-US" altLang="zh-CN" i="1" dirty="0" err="1" smtClean="0"/>
              <a:t>x</a:t>
            </a:r>
            <a:r>
              <a:rPr lang="en-US" altLang="zh-CN" dirty="0" smtClean="0"/>
              <a:t>/</a:t>
            </a:r>
            <a:r>
              <a:rPr lang="en-US" altLang="zh-CN" i="1" dirty="0" smtClean="0"/>
              <a:t>x </a:t>
            </a:r>
            <a:r>
              <a:rPr lang="zh-CN" altLang="en-US" dirty="0" smtClean="0"/>
              <a:t>之和，其表达式为</a:t>
            </a:r>
          </a:p>
          <a:p>
            <a:pPr lvl="2" eaLnBrk="1" hangingPunct="1">
              <a:lnSpc>
                <a:spcPct val="110000"/>
              </a:lnSpc>
            </a:pPr>
            <a:endParaRPr lang="zh-CN" altLang="en-US" dirty="0" smtClean="0"/>
          </a:p>
          <a:p>
            <a:pPr lvl="2" eaLnBrk="1" hangingPunct="1">
              <a:lnSpc>
                <a:spcPct val="110000"/>
              </a:lnSpc>
            </a:pPr>
            <a:endParaRPr lang="zh-CN" altLang="en-US" dirty="0" smtClean="0"/>
          </a:p>
          <a:p>
            <a:pPr lvl="2" eaLnBrk="1" hangingPunct="1">
              <a:lnSpc>
                <a:spcPct val="110000"/>
              </a:lnSpc>
            </a:pPr>
            <a:endParaRPr lang="zh-CN" altLang="en-US" dirty="0" smtClean="0"/>
          </a:p>
          <a:p>
            <a:pPr lvl="2" eaLnBrk="1" hangingPunct="1">
              <a:lnSpc>
                <a:spcPct val="110000"/>
              </a:lnSpc>
              <a:buFont typeface="Wingdings" pitchFamily="2" charset="2"/>
              <a:buNone/>
            </a:pPr>
            <a:r>
              <a:rPr lang="zh-CN" altLang="en-US" sz="2000" dirty="0" smtClean="0"/>
              <a:t>式中</a:t>
            </a:r>
            <a:r>
              <a:rPr lang="en-US" altLang="zh-CN" sz="2000" i="1" dirty="0" smtClean="0"/>
              <a:t>R</a:t>
            </a:r>
            <a:r>
              <a:rPr lang="en-US" altLang="zh-CN" sz="2000" baseline="-25000" dirty="0" smtClean="0"/>
              <a:t>1</a:t>
            </a:r>
            <a:r>
              <a:rPr lang="zh-CN" altLang="en-US" sz="2000" dirty="0" smtClean="0"/>
              <a:t>、</a:t>
            </a:r>
            <a:r>
              <a:rPr lang="en-US" altLang="zh-CN" sz="2000" i="1" dirty="0" smtClean="0"/>
              <a:t>R</a:t>
            </a:r>
            <a:r>
              <a:rPr lang="en-US" altLang="zh-CN" sz="2000" baseline="-25000" dirty="0" smtClean="0"/>
              <a:t>2</a:t>
            </a:r>
            <a:r>
              <a:rPr lang="zh-CN" altLang="en-US" sz="2000" dirty="0" smtClean="0"/>
              <a:t>、</a:t>
            </a:r>
            <a:r>
              <a:rPr lang="en-US" altLang="zh-CN" sz="2000" dirty="0" smtClean="0"/>
              <a:t>…</a:t>
            </a:r>
            <a:r>
              <a:rPr lang="zh-CN" altLang="en-US" sz="2000" dirty="0" smtClean="0"/>
              <a:t>、</a:t>
            </a:r>
            <a:r>
              <a:rPr lang="en-US" altLang="zh-CN" sz="2000" i="1" dirty="0" smtClean="0"/>
              <a:t>R</a:t>
            </a:r>
            <a:r>
              <a:rPr lang="en-US" altLang="zh-CN" sz="2000" i="1" baseline="-25000" dirty="0" smtClean="0"/>
              <a:t>N</a:t>
            </a:r>
            <a:r>
              <a:rPr lang="zh-CN" altLang="en-US" sz="2000" dirty="0" smtClean="0"/>
              <a:t>为加权系数，其取值为正、负整数和零</a:t>
            </a:r>
            <a:endParaRPr lang="en-US" altLang="zh-CN" sz="2000" dirty="0" smtClean="0"/>
          </a:p>
          <a:p>
            <a:pPr lvl="2" eaLnBrk="1" hangingPunct="1">
              <a:lnSpc>
                <a:spcPct val="110000"/>
              </a:lnSpc>
              <a:buFont typeface="Wingdings" pitchFamily="2" charset="2"/>
              <a:buNone/>
            </a:pPr>
            <a:r>
              <a:rPr lang="zh-CN" altLang="en-US" dirty="0" smtClean="0"/>
              <a:t>例如，当取</a:t>
            </a:r>
            <a:r>
              <a:rPr lang="en-US" altLang="zh-CN" i="1" dirty="0" smtClean="0"/>
              <a:t>R</a:t>
            </a:r>
            <a:r>
              <a:rPr lang="en-US" altLang="zh-CN" baseline="-25000" dirty="0" smtClean="0"/>
              <a:t>1</a:t>
            </a:r>
            <a:r>
              <a:rPr lang="en-US" altLang="zh-CN" dirty="0" smtClean="0"/>
              <a:t> =1</a:t>
            </a:r>
            <a:r>
              <a:rPr lang="zh-CN" altLang="en-US" dirty="0" smtClean="0"/>
              <a:t>，</a:t>
            </a:r>
            <a:r>
              <a:rPr lang="en-US" altLang="zh-CN" i="1" dirty="0" smtClean="0"/>
              <a:t>R</a:t>
            </a:r>
            <a:r>
              <a:rPr lang="en-US" altLang="zh-CN" baseline="-25000" dirty="0" smtClean="0"/>
              <a:t>2</a:t>
            </a:r>
            <a:r>
              <a:rPr lang="en-US" altLang="zh-CN" dirty="0" smtClean="0"/>
              <a:t> =1</a:t>
            </a:r>
            <a:r>
              <a:rPr lang="zh-CN" altLang="en-US" dirty="0" smtClean="0"/>
              <a:t>，其余系数等于</a:t>
            </a:r>
            <a:r>
              <a:rPr lang="en-US" altLang="zh-CN" dirty="0" smtClean="0"/>
              <a:t>0</a:t>
            </a:r>
            <a:r>
              <a:rPr lang="zh-CN" altLang="en-US" dirty="0" smtClean="0"/>
              <a:t>时，就是前面所述的第</a:t>
            </a:r>
            <a:r>
              <a:rPr lang="en-US" altLang="zh-CN" dirty="0" smtClean="0"/>
              <a:t>Ⅰ</a:t>
            </a:r>
            <a:r>
              <a:rPr lang="zh-CN" altLang="en-US" dirty="0" smtClean="0"/>
              <a:t>类部分响应波形。</a:t>
            </a:r>
          </a:p>
          <a:p>
            <a:pPr lvl="2" eaLnBrk="1" hangingPunct="1">
              <a:lnSpc>
                <a:spcPct val="80000"/>
              </a:lnSpc>
              <a:buFont typeface="Wingdings" pitchFamily="2" charset="2"/>
              <a:buNone/>
            </a:pPr>
            <a:r>
              <a:rPr lang="zh-CN" altLang="en-US" dirty="0" smtClean="0"/>
              <a:t>由上式可得</a:t>
            </a:r>
            <a:r>
              <a:rPr lang="en-US" altLang="zh-CN" i="1" dirty="0" smtClean="0"/>
              <a:t>g</a:t>
            </a:r>
            <a:r>
              <a:rPr lang="en-US" altLang="zh-CN" dirty="0" smtClean="0"/>
              <a:t>(</a:t>
            </a:r>
            <a:r>
              <a:rPr lang="en-US" altLang="zh-CN" i="1" dirty="0" smtClean="0"/>
              <a:t>t</a:t>
            </a:r>
            <a:r>
              <a:rPr lang="en-US" altLang="zh-CN" dirty="0" smtClean="0"/>
              <a:t>)</a:t>
            </a:r>
            <a:r>
              <a:rPr lang="zh-CN" altLang="en-US" dirty="0" smtClean="0"/>
              <a:t>的频谱函数为 </a:t>
            </a:r>
          </a:p>
        </p:txBody>
      </p:sp>
      <p:sp>
        <p:nvSpPr>
          <p:cNvPr id="107525" name="Rectangle 5"/>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40292" name="Object 4"/>
          <p:cNvGraphicFramePr>
            <a:graphicFrameLocks noChangeAspect="1"/>
          </p:cNvGraphicFramePr>
          <p:nvPr/>
        </p:nvGraphicFramePr>
        <p:xfrm>
          <a:off x="1241425" y="2393950"/>
          <a:ext cx="7515225" cy="1544638"/>
        </p:xfrm>
        <a:graphic>
          <a:graphicData uri="http://schemas.openxmlformats.org/presentationml/2006/ole">
            <mc:AlternateContent xmlns:mc="http://schemas.openxmlformats.org/markup-compatibility/2006">
              <mc:Choice xmlns:v="urn:schemas-microsoft-com:vml" Requires="v">
                <p:oleObj spid="_x0000_s152884" name="公式" r:id="rId3" imgW="4076700" imgH="838200" progId="Equation.3">
                  <p:embed/>
                </p:oleObj>
              </mc:Choice>
              <mc:Fallback>
                <p:oleObj name="公式" r:id="rId3" imgW="40767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425" y="2393950"/>
                        <a:ext cx="751522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7" name="Rectangle 7"/>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7528" name="Object 6"/>
          <p:cNvGraphicFramePr>
            <a:graphicFrameLocks noChangeAspect="1"/>
          </p:cNvGraphicFramePr>
          <p:nvPr>
            <p:extLst>
              <p:ext uri="{D42A27DB-BD31-4B8C-83A1-F6EECF244321}">
                <p14:modId xmlns:p14="http://schemas.microsoft.com/office/powerpoint/2010/main" val="1590164384"/>
              </p:ext>
            </p:extLst>
          </p:nvPr>
        </p:nvGraphicFramePr>
        <p:xfrm>
          <a:off x="4887035" y="5094185"/>
          <a:ext cx="3825875" cy="1420812"/>
        </p:xfrm>
        <a:graphic>
          <a:graphicData uri="http://schemas.openxmlformats.org/presentationml/2006/ole">
            <mc:AlternateContent xmlns:mc="http://schemas.openxmlformats.org/markup-compatibility/2006">
              <mc:Choice xmlns:v="urn:schemas-microsoft-com:vml" Requires="v">
                <p:oleObj spid="_x0000_s152885" name="公式" r:id="rId5" imgW="2336800" imgH="863600" progId="Equation.3">
                  <p:embed/>
                </p:oleObj>
              </mc:Choice>
              <mc:Fallback>
                <p:oleObj name="公式" r:id="rId5" imgW="2336800" imgH="863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7035" y="5094185"/>
                        <a:ext cx="3825875"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7150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 calcmode="lin" valueType="num">
                                      <p:cBhvr additive="base">
                                        <p:cTn id="7" dur="5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0291">
                                            <p:txEl>
                                              <p:pRg st="1" end="1"/>
                                            </p:txEl>
                                          </p:spTgt>
                                        </p:tgtEl>
                                        <p:attrNameLst>
                                          <p:attrName>style.visibility</p:attrName>
                                        </p:attrNameLst>
                                      </p:cBhvr>
                                      <p:to>
                                        <p:strVal val="visible"/>
                                      </p:to>
                                    </p:set>
                                    <p:anim calcmode="lin" valueType="num">
                                      <p:cBhvr additive="base">
                                        <p:cTn id="13" dur="5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0292"/>
                                        </p:tgtEl>
                                        <p:attrNameLst>
                                          <p:attrName>style.visibility</p:attrName>
                                        </p:attrNameLst>
                                      </p:cBhvr>
                                      <p:to>
                                        <p:strVal val="visible"/>
                                      </p:to>
                                    </p:set>
                                    <p:anim calcmode="lin" valueType="num">
                                      <p:cBhvr additive="base">
                                        <p:cTn id="19" dur="500" fill="hold"/>
                                        <p:tgtEl>
                                          <p:spTgt spid="140292"/>
                                        </p:tgtEl>
                                        <p:attrNameLst>
                                          <p:attrName>ppt_x</p:attrName>
                                        </p:attrNameLst>
                                      </p:cBhvr>
                                      <p:tavLst>
                                        <p:tav tm="0">
                                          <p:val>
                                            <p:strVal val="#ppt_x"/>
                                          </p:val>
                                        </p:tav>
                                        <p:tav tm="100000">
                                          <p:val>
                                            <p:strVal val="#ppt_x"/>
                                          </p:val>
                                        </p:tav>
                                      </p:tavLst>
                                    </p:anim>
                                    <p:anim calcmode="lin" valueType="num">
                                      <p:cBhvr additive="base">
                                        <p:cTn id="20"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0291">
                                            <p:txEl>
                                              <p:pRg st="5" end="5"/>
                                            </p:txEl>
                                          </p:spTgt>
                                        </p:tgtEl>
                                        <p:attrNameLst>
                                          <p:attrName>style.visibility</p:attrName>
                                        </p:attrNameLst>
                                      </p:cBhvr>
                                      <p:to>
                                        <p:strVal val="visible"/>
                                      </p:to>
                                    </p:set>
                                    <p:anim calcmode="lin" valueType="num">
                                      <p:cBhvr additive="base">
                                        <p:cTn id="25" dur="5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0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0291">
                                            <p:txEl>
                                              <p:pRg st="6" end="6"/>
                                            </p:txEl>
                                          </p:spTgt>
                                        </p:tgtEl>
                                        <p:attrNameLst>
                                          <p:attrName>style.visibility</p:attrName>
                                        </p:attrNameLst>
                                      </p:cBhvr>
                                      <p:to>
                                        <p:strVal val="visible"/>
                                      </p:to>
                                    </p:set>
                                    <p:anim calcmode="lin" valueType="num">
                                      <p:cBhvr additive="base">
                                        <p:cTn id="31" dur="500" fill="hold"/>
                                        <p:tgtEl>
                                          <p:spTgt spid="14029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0291">
                                            <p:txEl>
                                              <p:pRg st="7" end="7"/>
                                            </p:txEl>
                                          </p:spTgt>
                                        </p:tgtEl>
                                        <p:attrNameLst>
                                          <p:attrName>style.visibility</p:attrName>
                                        </p:attrNameLst>
                                      </p:cBhvr>
                                      <p:to>
                                        <p:strVal val="visible"/>
                                      </p:to>
                                    </p:set>
                                    <p:anim calcmode="lin" valueType="num">
                                      <p:cBhvr additive="base">
                                        <p:cTn id="37" dur="500" fill="hold"/>
                                        <p:tgtEl>
                                          <p:spTgt spid="14029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0291">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07528"/>
                                        </p:tgtEl>
                                        <p:attrNameLst>
                                          <p:attrName>style.visibility</p:attrName>
                                        </p:attrNameLst>
                                      </p:cBhvr>
                                      <p:to>
                                        <p:strVal val="visible"/>
                                      </p:to>
                                    </p:set>
                                    <p:animEffect transition="in" filter="wipe(left)">
                                      <p:cBhvr>
                                        <p:cTn id="42" dur="500"/>
                                        <p:tgtEl>
                                          <p:spTgt spid="107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77E2FD2-C434-45D5-80D5-1FCD65DD640B}" type="slidenum">
              <a:rPr lang="en-US" altLang="zh-CN" smtClean="0"/>
              <a:pPr eaLnBrk="1" hangingPunct="1"/>
              <a:t>104</a:t>
            </a:fld>
            <a:endParaRPr lang="en-US" altLang="zh-CN" smtClean="0"/>
          </a:p>
        </p:txBody>
      </p:sp>
      <p:sp>
        <p:nvSpPr>
          <p:cNvPr id="108547"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41315" name="Rectangle 3"/>
          <p:cNvSpPr>
            <a:spLocks noGrp="1" noChangeArrowheads="1"/>
          </p:cNvSpPr>
          <p:nvPr>
            <p:ph type="body" idx="1"/>
          </p:nvPr>
        </p:nvSpPr>
        <p:spPr>
          <a:xfrm>
            <a:off x="206375" y="1179513"/>
            <a:ext cx="8937625" cy="5678487"/>
          </a:xfrm>
        </p:spPr>
        <p:txBody>
          <a:bodyPr/>
          <a:lstStyle/>
          <a:p>
            <a:pPr lvl="2" eaLnBrk="1" hangingPunct="1">
              <a:buFont typeface="Wingdings" pitchFamily="2" charset="2"/>
              <a:buNone/>
            </a:pPr>
            <a:endParaRPr lang="en-US" altLang="zh-CN" dirty="0" smtClean="0"/>
          </a:p>
          <a:p>
            <a:pPr lvl="2" eaLnBrk="1" hangingPunct="1">
              <a:buFont typeface="Wingdings" pitchFamily="2" charset="2"/>
              <a:buNone/>
            </a:pPr>
            <a:endParaRPr lang="en-US" altLang="zh-CN" dirty="0" smtClean="0"/>
          </a:p>
          <a:p>
            <a:pPr lvl="2" eaLnBrk="1" hangingPunct="1">
              <a:buFont typeface="Wingdings" pitchFamily="2" charset="2"/>
              <a:buNone/>
            </a:pPr>
            <a:endParaRPr lang="en-US" altLang="zh-CN" dirty="0" smtClean="0"/>
          </a:p>
          <a:p>
            <a:pPr lvl="2" eaLnBrk="1" hangingPunct="1">
              <a:buFont typeface="Wingdings" pitchFamily="2" charset="2"/>
              <a:buNone/>
            </a:pPr>
            <a:r>
              <a:rPr lang="zh-CN" altLang="en-US" dirty="0" smtClean="0"/>
              <a:t>由上式可见，</a:t>
            </a:r>
            <a:r>
              <a:rPr lang="en-US" altLang="zh-CN" i="1" dirty="0" smtClean="0"/>
              <a:t>G</a:t>
            </a:r>
            <a:r>
              <a:rPr lang="en-US" altLang="zh-CN" dirty="0" smtClean="0"/>
              <a:t>(</a:t>
            </a:r>
            <a:r>
              <a:rPr lang="en-US" altLang="zh-CN" i="1" dirty="0" smtClean="0">
                <a:sym typeface="Symbol" pitchFamily="18" charset="2"/>
              </a:rPr>
              <a:t></a:t>
            </a:r>
            <a:r>
              <a:rPr lang="en-US" altLang="zh-CN" dirty="0" smtClean="0"/>
              <a:t>)</a:t>
            </a:r>
            <a:r>
              <a:rPr lang="zh-CN" altLang="en-US" dirty="0" smtClean="0"/>
              <a:t>仅在</a:t>
            </a:r>
            <a:r>
              <a:rPr lang="en-US" altLang="zh-CN" dirty="0" smtClean="0"/>
              <a:t>(-</a:t>
            </a:r>
            <a:r>
              <a:rPr lang="en-US" altLang="zh-CN" dirty="0" smtClean="0">
                <a:sym typeface="Symbol" pitchFamily="18" charset="2"/>
              </a:rPr>
              <a:t>/</a:t>
            </a:r>
            <a:r>
              <a:rPr lang="en-US" altLang="zh-CN" i="1" dirty="0" err="1" smtClean="0">
                <a:sym typeface="Symbol" pitchFamily="18" charset="2"/>
              </a:rPr>
              <a:t>T</a:t>
            </a:r>
            <a:r>
              <a:rPr lang="en-US" altLang="zh-CN" i="1" baseline="-25000" dirty="0" err="1" smtClean="0">
                <a:sym typeface="Symbol" pitchFamily="18" charset="2"/>
              </a:rPr>
              <a:t>s</a:t>
            </a:r>
            <a:r>
              <a:rPr lang="en-US" altLang="zh-CN" dirty="0" smtClean="0"/>
              <a:t>, </a:t>
            </a:r>
            <a:r>
              <a:rPr lang="en-US" altLang="zh-CN" dirty="0" smtClean="0">
                <a:sym typeface="Symbol" pitchFamily="18" charset="2"/>
              </a:rPr>
              <a:t>/</a:t>
            </a:r>
            <a:r>
              <a:rPr lang="en-US" altLang="zh-CN" i="1" dirty="0" err="1" smtClean="0">
                <a:sym typeface="Symbol" pitchFamily="18" charset="2"/>
              </a:rPr>
              <a:t>T</a:t>
            </a:r>
            <a:r>
              <a:rPr lang="en-US" altLang="zh-CN" i="1" baseline="-25000" dirty="0" err="1" smtClean="0">
                <a:sym typeface="Symbol" pitchFamily="18" charset="2"/>
              </a:rPr>
              <a:t>s</a:t>
            </a:r>
            <a:r>
              <a:rPr lang="en-US" altLang="zh-CN" dirty="0" smtClean="0"/>
              <a:t>)</a:t>
            </a:r>
            <a:r>
              <a:rPr lang="zh-CN" altLang="en-US" dirty="0" smtClean="0"/>
              <a:t>范围内存在。</a:t>
            </a:r>
          </a:p>
          <a:p>
            <a:pPr lvl="2" eaLnBrk="1" hangingPunct="1"/>
            <a:r>
              <a:rPr lang="zh-CN" altLang="en-US" dirty="0" smtClean="0"/>
              <a:t>显然，</a:t>
            </a:r>
            <a:r>
              <a:rPr lang="en-US" altLang="zh-CN" i="1" dirty="0" err="1" smtClean="0"/>
              <a:t>R</a:t>
            </a:r>
            <a:r>
              <a:rPr lang="en-US" altLang="zh-CN" i="1" baseline="-25000" dirty="0" err="1" smtClean="0"/>
              <a:t>m</a:t>
            </a:r>
            <a:r>
              <a:rPr lang="en-US" altLang="zh-CN" dirty="0" smtClean="0"/>
              <a:t>(</a:t>
            </a:r>
            <a:r>
              <a:rPr lang="en-US" altLang="zh-CN" i="1" dirty="0" smtClean="0"/>
              <a:t>m</a:t>
            </a:r>
            <a:r>
              <a:rPr lang="en-US" altLang="zh-CN" dirty="0" smtClean="0"/>
              <a:t> = 1, 2, …, </a:t>
            </a:r>
            <a:r>
              <a:rPr lang="en-US" altLang="zh-CN" i="1" dirty="0" smtClean="0"/>
              <a:t>N</a:t>
            </a:r>
            <a:r>
              <a:rPr lang="en-US" altLang="zh-CN" dirty="0" smtClean="0"/>
              <a:t>)</a:t>
            </a:r>
            <a:r>
              <a:rPr lang="zh-CN" altLang="en-US" dirty="0" smtClean="0"/>
              <a:t>不同，将有不同类别的的部分响应信号，相应地有不同的相关编码方式。相关编码是为了得到预期的部分响应信号频谱所必需的。</a:t>
            </a:r>
          </a:p>
          <a:p>
            <a:pPr lvl="2" eaLnBrk="1" hangingPunct="1"/>
            <a:r>
              <a:rPr lang="zh-CN" altLang="en-US" dirty="0" smtClean="0"/>
              <a:t>若设输入数据序列为</a:t>
            </a:r>
            <a:r>
              <a:rPr lang="en-US" altLang="zh-CN" dirty="0" smtClean="0"/>
              <a:t>{</a:t>
            </a:r>
            <a:r>
              <a:rPr lang="en-US" altLang="zh-CN" i="1" dirty="0" err="1" smtClean="0"/>
              <a:t>a</a:t>
            </a:r>
            <a:r>
              <a:rPr lang="en-US" altLang="zh-CN" i="1" baseline="-25000" dirty="0" err="1" smtClean="0"/>
              <a:t>k</a:t>
            </a:r>
            <a:r>
              <a:rPr lang="en-US" altLang="zh-CN" dirty="0" smtClean="0"/>
              <a:t>},</a:t>
            </a:r>
            <a:r>
              <a:rPr lang="zh-CN" altLang="en-US" dirty="0" smtClean="0"/>
              <a:t>相应的相关编码电平为</a:t>
            </a:r>
            <a:r>
              <a:rPr lang="en-US" altLang="zh-CN" dirty="0" smtClean="0"/>
              <a:t>{</a:t>
            </a:r>
            <a:r>
              <a:rPr lang="en-US" altLang="zh-CN" i="1" dirty="0" err="1" smtClean="0"/>
              <a:t>C</a:t>
            </a:r>
            <a:r>
              <a:rPr lang="en-US" altLang="zh-CN" i="1" baseline="-25000" dirty="0" err="1" smtClean="0"/>
              <a:t>k</a:t>
            </a:r>
            <a:r>
              <a:rPr lang="en-US" altLang="zh-CN" dirty="0" smtClean="0"/>
              <a:t>}</a:t>
            </a:r>
            <a:r>
              <a:rPr lang="zh-CN" altLang="en-US" dirty="0" smtClean="0"/>
              <a:t>，则有</a:t>
            </a:r>
          </a:p>
          <a:p>
            <a:pPr lvl="2" eaLnBrk="1" hangingPunct="1"/>
            <a:endParaRPr lang="zh-CN" altLang="en-US" dirty="0" smtClean="0"/>
          </a:p>
          <a:p>
            <a:pPr lvl="2" eaLnBrk="1" hangingPunct="1">
              <a:buFont typeface="Wingdings" pitchFamily="2" charset="2"/>
              <a:buNone/>
            </a:pPr>
            <a:r>
              <a:rPr lang="zh-CN" altLang="en-US" dirty="0" smtClean="0"/>
              <a:t>	由此看出， </a:t>
            </a:r>
            <a:r>
              <a:rPr lang="en-US" altLang="zh-CN" i="1" dirty="0" err="1" smtClean="0"/>
              <a:t>C</a:t>
            </a:r>
            <a:r>
              <a:rPr lang="en-US" altLang="zh-CN" i="1" baseline="-25000" dirty="0" err="1" smtClean="0"/>
              <a:t>k</a:t>
            </a:r>
            <a:r>
              <a:rPr lang="zh-CN" altLang="en-US" dirty="0" smtClean="0"/>
              <a:t>的电平数将依赖于</a:t>
            </a:r>
            <a:r>
              <a:rPr lang="en-US" altLang="zh-CN" i="1" dirty="0" err="1" smtClean="0"/>
              <a:t>a</a:t>
            </a:r>
            <a:r>
              <a:rPr lang="en-US" altLang="zh-CN" i="1" baseline="-25000" dirty="0" err="1" smtClean="0"/>
              <a:t>k</a:t>
            </a:r>
            <a:r>
              <a:rPr lang="zh-CN" altLang="en-US" dirty="0" smtClean="0"/>
              <a:t>的进制数 </a:t>
            </a:r>
            <a:r>
              <a:rPr lang="en-US" altLang="zh-CN" dirty="0" smtClean="0"/>
              <a:t>L </a:t>
            </a:r>
            <a:r>
              <a:rPr lang="zh-CN" altLang="en-US" dirty="0" smtClean="0"/>
              <a:t>及 </a:t>
            </a:r>
            <a:r>
              <a:rPr lang="en-US" altLang="zh-CN" i="1" dirty="0" err="1" smtClean="0"/>
              <a:t>R</a:t>
            </a:r>
            <a:r>
              <a:rPr lang="en-US" altLang="zh-CN" i="1" baseline="-25000" dirty="0" err="1" smtClean="0"/>
              <a:t>m</a:t>
            </a:r>
            <a:r>
              <a:rPr lang="en-US" altLang="zh-CN" i="1" baseline="-25000" dirty="0" smtClean="0"/>
              <a:t> </a:t>
            </a:r>
            <a:r>
              <a:rPr lang="zh-CN" altLang="en-US" dirty="0" smtClean="0"/>
              <a:t>的取值。无疑，一般 </a:t>
            </a:r>
            <a:r>
              <a:rPr lang="en-US" altLang="zh-CN" i="1" dirty="0" err="1" smtClean="0"/>
              <a:t>C</a:t>
            </a:r>
            <a:r>
              <a:rPr lang="en-US" altLang="zh-CN" i="1" baseline="-25000" dirty="0" err="1" smtClean="0"/>
              <a:t>k</a:t>
            </a:r>
            <a:r>
              <a:rPr lang="en-US" altLang="zh-CN" i="1" baseline="-25000" dirty="0" smtClean="0"/>
              <a:t> </a:t>
            </a:r>
            <a:r>
              <a:rPr lang="zh-CN" altLang="en-US" dirty="0" smtClean="0"/>
              <a:t>的电平数将要超过 </a:t>
            </a:r>
            <a:r>
              <a:rPr lang="en-US" altLang="zh-CN" i="1" dirty="0" err="1" smtClean="0"/>
              <a:t>a</a:t>
            </a:r>
            <a:r>
              <a:rPr lang="en-US" altLang="zh-CN" i="1" baseline="-25000" dirty="0" err="1" smtClean="0"/>
              <a:t>k</a:t>
            </a:r>
            <a:r>
              <a:rPr lang="en-US" altLang="zh-CN" i="1" baseline="-25000" dirty="0" smtClean="0"/>
              <a:t> </a:t>
            </a:r>
            <a:r>
              <a:rPr lang="zh-CN" altLang="en-US" dirty="0" smtClean="0"/>
              <a:t>的进制数。</a:t>
            </a:r>
          </a:p>
        </p:txBody>
      </p:sp>
      <p:graphicFrame>
        <p:nvGraphicFramePr>
          <p:cNvPr id="108549" name="Object 4"/>
          <p:cNvGraphicFramePr>
            <a:graphicFrameLocks noChangeAspect="1"/>
          </p:cNvGraphicFramePr>
          <p:nvPr/>
        </p:nvGraphicFramePr>
        <p:xfrm>
          <a:off x="2727325" y="1133475"/>
          <a:ext cx="4230688" cy="1485900"/>
        </p:xfrm>
        <a:graphic>
          <a:graphicData uri="http://schemas.openxmlformats.org/presentationml/2006/ole">
            <mc:AlternateContent xmlns:mc="http://schemas.openxmlformats.org/markup-compatibility/2006">
              <mc:Choice xmlns:v="urn:schemas-microsoft-com:vml" Requires="v">
                <p:oleObj spid="_x0000_s153908" name="公式" r:id="rId3" imgW="2336800" imgH="863600" progId="Equation.3">
                  <p:embed/>
                </p:oleObj>
              </mc:Choice>
              <mc:Fallback>
                <p:oleObj name="公式" r:id="rId3" imgW="2336800" imgH="863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1133475"/>
                        <a:ext cx="42306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50" name="Rectangle 6"/>
          <p:cNvSpPr>
            <a:spLocks noChangeArrowheads="1"/>
          </p:cNvSpPr>
          <p:nvPr/>
        </p:nvSpPr>
        <p:spPr bwMode="auto">
          <a:xfrm>
            <a:off x="0" y="5408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41317" name="Object 5"/>
          <p:cNvGraphicFramePr>
            <a:graphicFrameLocks noChangeAspect="1"/>
          </p:cNvGraphicFramePr>
          <p:nvPr>
            <p:extLst>
              <p:ext uri="{D42A27DB-BD31-4B8C-83A1-F6EECF244321}">
                <p14:modId xmlns:p14="http://schemas.microsoft.com/office/powerpoint/2010/main" val="2730289294"/>
              </p:ext>
            </p:extLst>
          </p:nvPr>
        </p:nvGraphicFramePr>
        <p:xfrm>
          <a:off x="2411760" y="4734145"/>
          <a:ext cx="5115867" cy="585065"/>
        </p:xfrm>
        <a:graphic>
          <a:graphicData uri="http://schemas.openxmlformats.org/presentationml/2006/ole">
            <mc:AlternateContent xmlns:mc="http://schemas.openxmlformats.org/markup-compatibility/2006">
              <mc:Choice xmlns:v="urn:schemas-microsoft-com:vml" Requires="v">
                <p:oleObj spid="_x0000_s153909" name="公式" r:id="rId5" imgW="2082800" imgH="241300" progId="Equation.3">
                  <p:embed/>
                </p:oleObj>
              </mc:Choice>
              <mc:Fallback>
                <p:oleObj name="公式" r:id="rId5" imgW="20828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4734145"/>
                        <a:ext cx="5115867" cy="58506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303883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1315">
                                            <p:txEl>
                                              <p:pRg st="3" end="3"/>
                                            </p:txEl>
                                          </p:spTgt>
                                        </p:tgtEl>
                                        <p:attrNameLst>
                                          <p:attrName>style.visibility</p:attrName>
                                        </p:attrNameLst>
                                      </p:cBhvr>
                                      <p:to>
                                        <p:strVal val="visible"/>
                                      </p:to>
                                    </p:set>
                                    <p:anim calcmode="lin" valueType="num">
                                      <p:cBhvr additive="base">
                                        <p:cTn id="7" dur="500" fill="hold"/>
                                        <p:tgtEl>
                                          <p:spTgt spid="14131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1315">
                                            <p:txEl>
                                              <p:pRg st="4" end="4"/>
                                            </p:txEl>
                                          </p:spTgt>
                                        </p:tgtEl>
                                        <p:attrNameLst>
                                          <p:attrName>style.visibility</p:attrName>
                                        </p:attrNameLst>
                                      </p:cBhvr>
                                      <p:to>
                                        <p:strVal val="visible"/>
                                      </p:to>
                                    </p:set>
                                    <p:anim calcmode="lin" valueType="num">
                                      <p:cBhvr additive="base">
                                        <p:cTn id="13" dur="500" fill="hold"/>
                                        <p:tgtEl>
                                          <p:spTgt spid="14131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1315">
                                            <p:txEl>
                                              <p:pRg st="5" end="5"/>
                                            </p:txEl>
                                          </p:spTgt>
                                        </p:tgtEl>
                                        <p:attrNameLst>
                                          <p:attrName>style.visibility</p:attrName>
                                        </p:attrNameLst>
                                      </p:cBhvr>
                                      <p:to>
                                        <p:strVal val="visible"/>
                                      </p:to>
                                    </p:set>
                                    <p:anim calcmode="lin" valueType="num">
                                      <p:cBhvr additive="base">
                                        <p:cTn id="19" dur="500" fill="hold"/>
                                        <p:tgtEl>
                                          <p:spTgt spid="14131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1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1317"/>
                                        </p:tgtEl>
                                        <p:attrNameLst>
                                          <p:attrName>style.visibility</p:attrName>
                                        </p:attrNameLst>
                                      </p:cBhvr>
                                      <p:to>
                                        <p:strVal val="visible"/>
                                      </p:to>
                                    </p:set>
                                    <p:anim calcmode="lin" valueType="num">
                                      <p:cBhvr additive="base">
                                        <p:cTn id="25" dur="500" fill="hold"/>
                                        <p:tgtEl>
                                          <p:spTgt spid="141317"/>
                                        </p:tgtEl>
                                        <p:attrNameLst>
                                          <p:attrName>ppt_x</p:attrName>
                                        </p:attrNameLst>
                                      </p:cBhvr>
                                      <p:tavLst>
                                        <p:tav tm="0">
                                          <p:val>
                                            <p:strVal val="#ppt_x"/>
                                          </p:val>
                                        </p:tav>
                                        <p:tav tm="100000">
                                          <p:val>
                                            <p:strVal val="#ppt_x"/>
                                          </p:val>
                                        </p:tav>
                                      </p:tavLst>
                                    </p:anim>
                                    <p:anim calcmode="lin" valueType="num">
                                      <p:cBhvr additive="base">
                                        <p:cTn id="26" dur="500" fill="hold"/>
                                        <p:tgtEl>
                                          <p:spTgt spid="14131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1315">
                                            <p:txEl>
                                              <p:pRg st="7" end="7"/>
                                            </p:txEl>
                                          </p:spTgt>
                                        </p:tgtEl>
                                        <p:attrNameLst>
                                          <p:attrName>style.visibility</p:attrName>
                                        </p:attrNameLst>
                                      </p:cBhvr>
                                      <p:to>
                                        <p:strVal val="visible"/>
                                      </p:to>
                                    </p:set>
                                    <p:anim calcmode="lin" valueType="num">
                                      <p:cBhvr additive="base">
                                        <p:cTn id="31" dur="500" fill="hold"/>
                                        <p:tgtEl>
                                          <p:spTgt spid="14131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1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23E325F6-441D-488C-B64A-67BF1A0FAE37}" type="slidenum">
              <a:rPr lang="en-US" altLang="zh-CN" smtClean="0"/>
              <a:pPr eaLnBrk="1" hangingPunct="1"/>
              <a:t>105</a:t>
            </a:fld>
            <a:endParaRPr lang="en-US" altLang="zh-CN" smtClean="0"/>
          </a:p>
        </p:txBody>
      </p:sp>
      <p:sp>
        <p:nvSpPr>
          <p:cNvPr id="109571"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42339" name="Rectangle 3"/>
          <p:cNvSpPr>
            <a:spLocks noGrp="1" noChangeArrowheads="1"/>
          </p:cNvSpPr>
          <p:nvPr>
            <p:ph type="body" idx="1"/>
          </p:nvPr>
        </p:nvSpPr>
        <p:spPr>
          <a:xfrm>
            <a:off x="0" y="1179513"/>
            <a:ext cx="9144000" cy="5678487"/>
          </a:xfrm>
        </p:spPr>
        <p:txBody>
          <a:bodyPr/>
          <a:lstStyle/>
          <a:p>
            <a:pPr lvl="2" eaLnBrk="1" hangingPunct="1"/>
            <a:r>
              <a:rPr lang="zh-CN" altLang="en-US" smtClean="0"/>
              <a:t>为了避免因相关编码而引起的“差错传播”现象，一般要经过类似于前面介绍的“预编码</a:t>
            </a:r>
            <a:r>
              <a:rPr lang="en-US" altLang="zh-CN" smtClean="0"/>
              <a:t>-</a:t>
            </a:r>
            <a:r>
              <a:rPr lang="zh-CN" altLang="en-US" smtClean="0"/>
              <a:t>相关编码</a:t>
            </a:r>
            <a:r>
              <a:rPr lang="en-US" altLang="zh-CN" smtClean="0"/>
              <a:t>-</a:t>
            </a:r>
            <a:r>
              <a:rPr lang="zh-CN" altLang="en-US" smtClean="0"/>
              <a:t>模</a:t>
            </a:r>
            <a:r>
              <a:rPr lang="en-US" altLang="zh-CN" smtClean="0"/>
              <a:t>2</a:t>
            </a:r>
            <a:r>
              <a:rPr lang="zh-CN" altLang="en-US" smtClean="0"/>
              <a:t>判决”过程，即</a:t>
            </a:r>
            <a:r>
              <a:rPr lang="zh-CN" altLang="en-US" smtClean="0">
                <a:solidFill>
                  <a:srgbClr val="3333FF"/>
                </a:solidFill>
              </a:rPr>
              <a:t>先对</a:t>
            </a:r>
            <a:r>
              <a:rPr lang="en-US" altLang="zh-CN" i="1" smtClean="0">
                <a:solidFill>
                  <a:srgbClr val="3333FF"/>
                </a:solidFill>
              </a:rPr>
              <a:t>a</a:t>
            </a:r>
            <a:r>
              <a:rPr lang="en-US" altLang="zh-CN" i="1" baseline="-25000" smtClean="0">
                <a:solidFill>
                  <a:srgbClr val="3333FF"/>
                </a:solidFill>
              </a:rPr>
              <a:t>k</a:t>
            </a:r>
            <a:r>
              <a:rPr lang="zh-CN" altLang="en-US" smtClean="0">
                <a:solidFill>
                  <a:srgbClr val="3333FF"/>
                </a:solidFill>
              </a:rPr>
              <a:t>进行预编码</a:t>
            </a:r>
            <a:r>
              <a:rPr lang="zh-CN" altLang="en-US" smtClean="0"/>
              <a:t>： </a:t>
            </a:r>
          </a:p>
          <a:p>
            <a:pPr lvl="2" eaLnBrk="1" hangingPunct="1"/>
            <a:endParaRPr lang="zh-CN" altLang="en-US" smtClean="0"/>
          </a:p>
          <a:p>
            <a:pPr lvl="2" eaLnBrk="1" hangingPunct="1">
              <a:lnSpc>
                <a:spcPct val="130000"/>
              </a:lnSpc>
              <a:buFont typeface="Wingdings" pitchFamily="2" charset="2"/>
              <a:buNone/>
            </a:pPr>
            <a:r>
              <a:rPr lang="zh-CN" altLang="en-US" smtClean="0"/>
              <a:t>	注意，式中</a:t>
            </a:r>
            <a:r>
              <a:rPr lang="en-US" altLang="zh-CN" i="1" smtClean="0"/>
              <a:t>a</a:t>
            </a:r>
            <a:r>
              <a:rPr lang="en-US" altLang="zh-CN" i="1" baseline="-25000" smtClean="0"/>
              <a:t>k</a:t>
            </a:r>
            <a:r>
              <a:rPr lang="zh-CN" altLang="en-US" smtClean="0"/>
              <a:t>和 </a:t>
            </a:r>
            <a:r>
              <a:rPr lang="en-US" altLang="zh-CN" i="1" smtClean="0"/>
              <a:t>b</a:t>
            </a:r>
            <a:r>
              <a:rPr lang="en-US" altLang="zh-CN" i="1" baseline="-25000" smtClean="0"/>
              <a:t>k</a:t>
            </a:r>
            <a:r>
              <a:rPr lang="zh-CN" altLang="en-US" smtClean="0"/>
              <a:t>已假设为</a:t>
            </a:r>
            <a:r>
              <a:rPr lang="en-US" altLang="zh-CN" i="1" smtClean="0"/>
              <a:t>L</a:t>
            </a:r>
            <a:r>
              <a:rPr lang="zh-CN" altLang="en-US" smtClean="0"/>
              <a:t>进制，所以式中“</a:t>
            </a:r>
            <a:r>
              <a:rPr lang="en-US" altLang="zh-CN" smtClean="0"/>
              <a:t>+”</a:t>
            </a:r>
            <a:r>
              <a:rPr lang="zh-CN" altLang="en-US" smtClean="0"/>
              <a:t>为“模</a:t>
            </a:r>
            <a:r>
              <a:rPr lang="en-US" altLang="zh-CN" i="1" smtClean="0"/>
              <a:t>L</a:t>
            </a:r>
            <a:r>
              <a:rPr lang="zh-CN" altLang="en-US" smtClean="0"/>
              <a:t>相加”。</a:t>
            </a:r>
          </a:p>
          <a:p>
            <a:pPr lvl="2" eaLnBrk="1" hangingPunct="1">
              <a:buFont typeface="Wingdings" pitchFamily="2" charset="2"/>
              <a:buNone/>
            </a:pPr>
            <a:r>
              <a:rPr lang="zh-CN" altLang="en-US" smtClean="0"/>
              <a:t>	然后，将预编码后的</a:t>
            </a:r>
            <a:r>
              <a:rPr lang="en-US" altLang="zh-CN" i="1" smtClean="0"/>
              <a:t>b</a:t>
            </a:r>
            <a:r>
              <a:rPr lang="en-US" altLang="zh-CN" i="1" baseline="-25000" smtClean="0"/>
              <a:t>k</a:t>
            </a:r>
            <a:r>
              <a:rPr lang="zh-CN" altLang="en-US" smtClean="0"/>
              <a:t>进行</a:t>
            </a:r>
            <a:r>
              <a:rPr lang="zh-CN" altLang="en-US" smtClean="0">
                <a:solidFill>
                  <a:srgbClr val="3333FF"/>
                </a:solidFill>
              </a:rPr>
              <a:t>相关编码</a:t>
            </a:r>
          </a:p>
          <a:p>
            <a:pPr lvl="2" eaLnBrk="1" hangingPunct="1">
              <a:buFont typeface="Wingdings" pitchFamily="2" charset="2"/>
              <a:buNone/>
            </a:pPr>
            <a:endParaRPr lang="zh-CN" altLang="en-US" smtClean="0"/>
          </a:p>
          <a:p>
            <a:pPr lvl="2" eaLnBrk="1" hangingPunct="1">
              <a:buFont typeface="Wingdings" pitchFamily="2" charset="2"/>
              <a:buNone/>
            </a:pPr>
            <a:r>
              <a:rPr lang="zh-CN" altLang="en-US" smtClean="0"/>
              <a:t>	再</a:t>
            </a:r>
            <a:r>
              <a:rPr lang="zh-CN" altLang="en-US" smtClean="0">
                <a:solidFill>
                  <a:srgbClr val="3333FF"/>
                </a:solidFill>
              </a:rPr>
              <a:t>对</a:t>
            </a:r>
            <a:r>
              <a:rPr lang="en-US" altLang="zh-CN" i="1" smtClean="0">
                <a:solidFill>
                  <a:srgbClr val="3333FF"/>
                </a:solidFill>
              </a:rPr>
              <a:t>C</a:t>
            </a:r>
            <a:r>
              <a:rPr lang="en-US" altLang="zh-CN" i="1" baseline="-25000" smtClean="0">
                <a:solidFill>
                  <a:srgbClr val="3333FF"/>
                </a:solidFill>
              </a:rPr>
              <a:t>k</a:t>
            </a:r>
            <a:r>
              <a:rPr lang="zh-CN" altLang="en-US" smtClean="0">
                <a:solidFill>
                  <a:srgbClr val="3333FF"/>
                </a:solidFill>
              </a:rPr>
              <a:t>作模</a:t>
            </a:r>
            <a:r>
              <a:rPr lang="en-US" altLang="zh-CN" i="1" smtClean="0">
                <a:solidFill>
                  <a:srgbClr val="3333FF"/>
                </a:solidFill>
              </a:rPr>
              <a:t>L</a:t>
            </a:r>
            <a:r>
              <a:rPr lang="zh-CN" altLang="en-US" smtClean="0">
                <a:solidFill>
                  <a:srgbClr val="3333FF"/>
                </a:solidFill>
              </a:rPr>
              <a:t>处理</a:t>
            </a:r>
            <a:r>
              <a:rPr lang="zh-CN" altLang="en-US" smtClean="0"/>
              <a:t>，得到  </a:t>
            </a:r>
            <a:r>
              <a:rPr lang="en-US" altLang="zh-CN" i="1" smtClean="0"/>
              <a:t>a</a:t>
            </a:r>
            <a:r>
              <a:rPr lang="en-US" altLang="zh-CN" i="1" baseline="-25000" smtClean="0"/>
              <a:t>k</a:t>
            </a:r>
            <a:r>
              <a:rPr lang="en-US" altLang="zh-CN" smtClean="0"/>
              <a:t> = [</a:t>
            </a:r>
            <a:r>
              <a:rPr lang="en-US" altLang="zh-CN" i="1" smtClean="0"/>
              <a:t>C</a:t>
            </a:r>
            <a:r>
              <a:rPr lang="en-US" altLang="zh-CN" i="1" baseline="-25000" smtClean="0"/>
              <a:t>k</a:t>
            </a:r>
            <a:r>
              <a:rPr lang="en-US" altLang="zh-CN" smtClean="0"/>
              <a:t>]</a:t>
            </a:r>
            <a:r>
              <a:rPr lang="en-US" altLang="zh-CN" baseline="-25000" smtClean="0"/>
              <a:t>mod </a:t>
            </a:r>
            <a:r>
              <a:rPr lang="en-US" altLang="zh-CN" i="1" baseline="-25000" smtClean="0"/>
              <a:t>L</a:t>
            </a:r>
          </a:p>
          <a:p>
            <a:pPr lvl="2" eaLnBrk="1" hangingPunct="1">
              <a:lnSpc>
                <a:spcPct val="150000"/>
              </a:lnSpc>
              <a:buFont typeface="Wingdings" pitchFamily="2" charset="2"/>
              <a:buNone/>
            </a:pPr>
            <a:r>
              <a:rPr lang="en-US" altLang="zh-CN" i="1" baseline="-25000" smtClean="0"/>
              <a:t>	</a:t>
            </a:r>
            <a:r>
              <a:rPr lang="zh-CN" altLang="en-US" smtClean="0"/>
              <a:t>这正是所期望的结果。此时不存在错误传播问题，且接收端的译码十分简单，只需直接对</a:t>
            </a:r>
            <a:r>
              <a:rPr lang="en-US" altLang="zh-CN" i="1" smtClean="0"/>
              <a:t>C</a:t>
            </a:r>
            <a:r>
              <a:rPr lang="en-US" altLang="zh-CN" i="1" baseline="-25000" smtClean="0"/>
              <a:t>k</a:t>
            </a:r>
            <a:r>
              <a:rPr lang="zh-CN" altLang="en-US" smtClean="0"/>
              <a:t>按模</a:t>
            </a:r>
            <a:r>
              <a:rPr lang="en-US" altLang="zh-CN" i="1" smtClean="0"/>
              <a:t>L</a:t>
            </a:r>
            <a:r>
              <a:rPr lang="zh-CN" altLang="en-US" smtClean="0"/>
              <a:t>判决即可得</a:t>
            </a:r>
            <a:r>
              <a:rPr lang="en-US" altLang="zh-CN" i="1" smtClean="0"/>
              <a:t>a</a:t>
            </a:r>
            <a:r>
              <a:rPr lang="en-US" altLang="zh-CN" i="1" baseline="-25000" smtClean="0"/>
              <a:t>k</a:t>
            </a:r>
            <a:r>
              <a:rPr lang="zh-CN" altLang="en-US" smtClean="0"/>
              <a:t>。</a:t>
            </a:r>
            <a:r>
              <a:rPr lang="en-US" altLang="zh-CN" smtClean="0"/>
              <a:t>.</a:t>
            </a:r>
          </a:p>
        </p:txBody>
      </p:sp>
      <p:sp>
        <p:nvSpPr>
          <p:cNvPr id="109573" name="Rectangle 5"/>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42340" name="Object 4"/>
          <p:cNvGraphicFramePr>
            <a:graphicFrameLocks noChangeAspect="1"/>
          </p:cNvGraphicFramePr>
          <p:nvPr/>
        </p:nvGraphicFramePr>
        <p:xfrm>
          <a:off x="1736725" y="2349500"/>
          <a:ext cx="6435725" cy="519113"/>
        </p:xfrm>
        <a:graphic>
          <a:graphicData uri="http://schemas.openxmlformats.org/presentationml/2006/ole">
            <mc:AlternateContent xmlns:mc="http://schemas.openxmlformats.org/markup-compatibility/2006">
              <mc:Choice xmlns:v="urn:schemas-microsoft-com:vml" Requires="v">
                <p:oleObj spid="_x0000_s154932" name="公式" r:id="rId3" imgW="2959100" imgH="241300" progId="Equation.3">
                  <p:embed/>
                </p:oleObj>
              </mc:Choice>
              <mc:Fallback>
                <p:oleObj name="公式" r:id="rId3" imgW="29591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2349500"/>
                        <a:ext cx="6435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75"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42342" name="Object 6"/>
          <p:cNvGraphicFramePr>
            <a:graphicFrameLocks noChangeAspect="1"/>
          </p:cNvGraphicFramePr>
          <p:nvPr/>
        </p:nvGraphicFramePr>
        <p:xfrm>
          <a:off x="1781175" y="4194175"/>
          <a:ext cx="6132513" cy="546100"/>
        </p:xfrm>
        <a:graphic>
          <a:graphicData uri="http://schemas.openxmlformats.org/presentationml/2006/ole">
            <mc:AlternateContent xmlns:mc="http://schemas.openxmlformats.org/markup-compatibility/2006">
              <mc:Choice xmlns:v="urn:schemas-microsoft-com:vml" Requires="v">
                <p:oleObj spid="_x0000_s154933" name="公式" r:id="rId5" imgW="2819400" imgH="254000" progId="Equation.3">
                  <p:embed/>
                </p:oleObj>
              </mc:Choice>
              <mc:Fallback>
                <p:oleObj name="公式" r:id="rId5" imgW="28194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5" y="4194175"/>
                        <a:ext cx="6132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011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40"/>
                                        </p:tgtEl>
                                        <p:attrNameLst>
                                          <p:attrName>style.visibility</p:attrName>
                                        </p:attrNameLst>
                                      </p:cBhvr>
                                      <p:to>
                                        <p:strVal val="visible"/>
                                      </p:to>
                                    </p:set>
                                    <p:anim calcmode="lin" valueType="num">
                                      <p:cBhvr additive="base">
                                        <p:cTn id="13" dur="500" fill="hold"/>
                                        <p:tgtEl>
                                          <p:spTgt spid="142340"/>
                                        </p:tgtEl>
                                        <p:attrNameLst>
                                          <p:attrName>ppt_x</p:attrName>
                                        </p:attrNameLst>
                                      </p:cBhvr>
                                      <p:tavLst>
                                        <p:tav tm="0">
                                          <p:val>
                                            <p:strVal val="#ppt_x"/>
                                          </p:val>
                                        </p:tav>
                                        <p:tav tm="100000">
                                          <p:val>
                                            <p:strVal val="#ppt_x"/>
                                          </p:val>
                                        </p:tav>
                                      </p:tavLst>
                                    </p:anim>
                                    <p:anim calcmode="lin" valueType="num">
                                      <p:cBhvr additive="base">
                                        <p:cTn id="14" dur="500" fill="hold"/>
                                        <p:tgtEl>
                                          <p:spTgt spid="1423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2339">
                                            <p:txEl>
                                              <p:pRg st="2" end="2"/>
                                            </p:txEl>
                                          </p:spTgt>
                                        </p:tgtEl>
                                        <p:attrNameLst>
                                          <p:attrName>style.visibility</p:attrName>
                                        </p:attrNameLst>
                                      </p:cBhvr>
                                      <p:to>
                                        <p:strVal val="visible"/>
                                      </p:to>
                                    </p:set>
                                    <p:anim calcmode="lin" valueType="num">
                                      <p:cBhvr additive="base">
                                        <p:cTn id="19" dur="500" fill="hold"/>
                                        <p:tgtEl>
                                          <p:spTgt spid="142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2339">
                                            <p:txEl>
                                              <p:pRg st="3" end="3"/>
                                            </p:txEl>
                                          </p:spTgt>
                                        </p:tgtEl>
                                        <p:attrNameLst>
                                          <p:attrName>style.visibility</p:attrName>
                                        </p:attrNameLst>
                                      </p:cBhvr>
                                      <p:to>
                                        <p:strVal val="visible"/>
                                      </p:to>
                                    </p:set>
                                    <p:anim calcmode="lin" valueType="num">
                                      <p:cBhvr additive="base">
                                        <p:cTn id="25" dur="500" fill="hold"/>
                                        <p:tgtEl>
                                          <p:spTgt spid="142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2342"/>
                                        </p:tgtEl>
                                        <p:attrNameLst>
                                          <p:attrName>style.visibility</p:attrName>
                                        </p:attrNameLst>
                                      </p:cBhvr>
                                      <p:to>
                                        <p:strVal val="visible"/>
                                      </p:to>
                                    </p:set>
                                    <p:anim calcmode="lin" valueType="num">
                                      <p:cBhvr additive="base">
                                        <p:cTn id="31" dur="500" fill="hold"/>
                                        <p:tgtEl>
                                          <p:spTgt spid="142342"/>
                                        </p:tgtEl>
                                        <p:attrNameLst>
                                          <p:attrName>ppt_x</p:attrName>
                                        </p:attrNameLst>
                                      </p:cBhvr>
                                      <p:tavLst>
                                        <p:tav tm="0">
                                          <p:val>
                                            <p:strVal val="#ppt_x"/>
                                          </p:val>
                                        </p:tav>
                                        <p:tav tm="100000">
                                          <p:val>
                                            <p:strVal val="#ppt_x"/>
                                          </p:val>
                                        </p:tav>
                                      </p:tavLst>
                                    </p:anim>
                                    <p:anim calcmode="lin" valueType="num">
                                      <p:cBhvr additive="base">
                                        <p:cTn id="32" dur="500" fill="hold"/>
                                        <p:tgtEl>
                                          <p:spTgt spid="14234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2339">
                                            <p:txEl>
                                              <p:pRg st="5" end="5"/>
                                            </p:txEl>
                                          </p:spTgt>
                                        </p:tgtEl>
                                        <p:attrNameLst>
                                          <p:attrName>style.visibility</p:attrName>
                                        </p:attrNameLst>
                                      </p:cBhvr>
                                      <p:to>
                                        <p:strVal val="visible"/>
                                      </p:to>
                                    </p:set>
                                    <p:anim calcmode="lin" valueType="num">
                                      <p:cBhvr additive="base">
                                        <p:cTn id="37" dur="500" fill="hold"/>
                                        <p:tgtEl>
                                          <p:spTgt spid="142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2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2339">
                                            <p:txEl>
                                              <p:pRg st="6" end="6"/>
                                            </p:txEl>
                                          </p:spTgt>
                                        </p:tgtEl>
                                        <p:attrNameLst>
                                          <p:attrName>style.visibility</p:attrName>
                                        </p:attrNameLst>
                                      </p:cBhvr>
                                      <p:to>
                                        <p:strVal val="visible"/>
                                      </p:to>
                                    </p:set>
                                    <p:anim calcmode="lin" valueType="num">
                                      <p:cBhvr additive="base">
                                        <p:cTn id="43" dur="500" fill="hold"/>
                                        <p:tgtEl>
                                          <p:spTgt spid="142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2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7A405101-4F08-4671-A476-329012B60BBA}" type="slidenum">
              <a:rPr lang="en-US" altLang="zh-CN" smtClean="0"/>
              <a:pPr eaLnBrk="1" hangingPunct="1"/>
              <a:t>106</a:t>
            </a:fld>
            <a:endParaRPr lang="en-US" altLang="zh-CN" smtClean="0"/>
          </a:p>
        </p:txBody>
      </p:sp>
      <p:sp>
        <p:nvSpPr>
          <p:cNvPr id="110595"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43363" name="Rectangle 3"/>
          <p:cNvSpPr>
            <a:spLocks noGrp="1" noChangeArrowheads="1"/>
          </p:cNvSpPr>
          <p:nvPr>
            <p:ph type="body" idx="1"/>
          </p:nvPr>
        </p:nvSpPr>
        <p:spPr>
          <a:xfrm>
            <a:off x="611188" y="1179513"/>
            <a:ext cx="8532812" cy="5678487"/>
          </a:xfrm>
        </p:spPr>
        <p:txBody>
          <a:bodyPr/>
          <a:lstStyle/>
          <a:p>
            <a:pPr lvl="1" eaLnBrk="1" hangingPunct="1"/>
            <a:r>
              <a:rPr lang="zh-CN" altLang="en-US" sz="2400" dirty="0" smtClean="0">
                <a:solidFill>
                  <a:srgbClr val="3333FF"/>
                </a:solidFill>
              </a:rPr>
              <a:t>（</a:t>
            </a:r>
            <a:r>
              <a:rPr lang="en-US" altLang="zh-CN" sz="2400" dirty="0" smtClean="0">
                <a:solidFill>
                  <a:srgbClr val="3333FF"/>
                </a:solidFill>
              </a:rPr>
              <a:t>3</a:t>
            </a:r>
            <a:r>
              <a:rPr lang="zh-CN" altLang="en-US" sz="2400" dirty="0" smtClean="0">
                <a:solidFill>
                  <a:srgbClr val="3333FF"/>
                </a:solidFill>
              </a:rPr>
              <a:t>）常见的五类部分响应波形</a:t>
            </a:r>
            <a:r>
              <a:rPr lang="zh-CN" altLang="en-US" dirty="0" smtClean="0">
                <a:solidFill>
                  <a:srgbClr val="3333FF"/>
                </a:solidFill>
              </a:rPr>
              <a:t> （</a:t>
            </a:r>
            <a:r>
              <a:rPr lang="en-US" altLang="zh-CN" dirty="0" smtClean="0">
                <a:solidFill>
                  <a:srgbClr val="3333FF"/>
                </a:solidFill>
              </a:rPr>
              <a:t>P163</a:t>
            </a:r>
            <a:r>
              <a:rPr lang="zh-CN" altLang="en-US" dirty="0" smtClean="0">
                <a:solidFill>
                  <a:srgbClr val="3333FF"/>
                </a:solidFill>
              </a:rPr>
              <a:t>）</a:t>
            </a:r>
          </a:p>
        </p:txBody>
      </p:sp>
      <p:pic>
        <p:nvPicPr>
          <p:cNvPr id="143364" name="Picture 4" descr="b05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73225"/>
            <a:ext cx="48752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36119" y="1755684"/>
            <a:ext cx="3146371" cy="2308324"/>
          </a:xfrm>
          <a:prstGeom prst="rect">
            <a:avLst/>
          </a:prstGeom>
        </p:spPr>
        <p:txBody>
          <a:bodyPr wrap="square">
            <a:spAutoFit/>
          </a:bodyPr>
          <a:lstStyle/>
          <a:p>
            <a:r>
              <a:rPr lang="zh-CN" altLang="en-US" dirty="0"/>
              <a:t>目前应用较多的是第</a:t>
            </a:r>
            <a:r>
              <a:rPr lang="en-US" altLang="zh-CN" dirty="0"/>
              <a:t>Ⅰ</a:t>
            </a:r>
            <a:r>
              <a:rPr lang="zh-CN" altLang="en-US" dirty="0"/>
              <a:t>类和第</a:t>
            </a:r>
            <a:r>
              <a:rPr lang="en-US" altLang="zh-CN" dirty="0"/>
              <a:t>Ⅳ</a:t>
            </a:r>
            <a:r>
              <a:rPr lang="zh-CN" altLang="en-US" dirty="0"/>
              <a:t>类</a:t>
            </a:r>
            <a:r>
              <a:rPr lang="zh-CN" altLang="en-US" dirty="0" smtClean="0"/>
              <a:t>。</a:t>
            </a:r>
            <a:endParaRPr lang="en-US" altLang="zh-CN" dirty="0" smtClean="0"/>
          </a:p>
          <a:p>
            <a:r>
              <a:rPr lang="zh-CN" altLang="en-US" dirty="0" smtClean="0"/>
              <a:t>第</a:t>
            </a:r>
            <a:r>
              <a:rPr lang="en-US" altLang="zh-CN" dirty="0"/>
              <a:t>Ⅰ</a:t>
            </a:r>
            <a:r>
              <a:rPr lang="zh-CN" altLang="en-US" dirty="0"/>
              <a:t>类频谱主要集中在</a:t>
            </a:r>
            <a:r>
              <a:rPr lang="zh-CN" altLang="en-US" dirty="0">
                <a:solidFill>
                  <a:srgbClr val="C00000"/>
                </a:solidFill>
              </a:rPr>
              <a:t>低频段</a:t>
            </a:r>
            <a:r>
              <a:rPr lang="zh-CN" altLang="en-US" dirty="0"/>
              <a:t>，适于信道频带高频严重受限的场合</a:t>
            </a:r>
            <a:r>
              <a:rPr lang="zh-CN" altLang="en-US" dirty="0" smtClean="0"/>
              <a:t>。</a:t>
            </a:r>
            <a:endParaRPr lang="en-US" altLang="zh-CN" dirty="0" smtClean="0"/>
          </a:p>
          <a:p>
            <a:r>
              <a:rPr lang="zh-CN" altLang="en-US" dirty="0" smtClean="0"/>
              <a:t>第</a:t>
            </a:r>
            <a:r>
              <a:rPr lang="en-US" altLang="zh-CN" dirty="0"/>
              <a:t>Ⅳ</a:t>
            </a:r>
            <a:r>
              <a:rPr lang="zh-CN" altLang="en-US" dirty="0"/>
              <a:t>类</a:t>
            </a:r>
            <a:r>
              <a:rPr lang="zh-CN" altLang="en-US" dirty="0">
                <a:solidFill>
                  <a:srgbClr val="C00000"/>
                </a:solidFill>
              </a:rPr>
              <a:t>无直流分量，且低频分量小，便于边带滤波，实现单边带调制</a:t>
            </a:r>
          </a:p>
        </p:txBody>
      </p:sp>
      <p:sp>
        <p:nvSpPr>
          <p:cNvPr id="3" name="Rectangle 2"/>
          <p:cNvSpPr/>
          <p:nvPr/>
        </p:nvSpPr>
        <p:spPr>
          <a:xfrm>
            <a:off x="5836118" y="4091664"/>
            <a:ext cx="3146371" cy="646331"/>
          </a:xfrm>
          <a:prstGeom prst="rect">
            <a:avLst/>
          </a:prstGeom>
        </p:spPr>
        <p:txBody>
          <a:bodyPr wrap="square">
            <a:spAutoFit/>
          </a:bodyPr>
          <a:lstStyle/>
          <a:p>
            <a:r>
              <a:rPr lang="zh-CN" altLang="en-US" dirty="0">
                <a:solidFill>
                  <a:srgbClr val="3333FF"/>
                </a:solidFill>
              </a:rPr>
              <a:t>在实际应用中，第</a:t>
            </a:r>
            <a:r>
              <a:rPr lang="en-US" altLang="zh-CN" dirty="0">
                <a:solidFill>
                  <a:srgbClr val="3333FF"/>
                </a:solidFill>
              </a:rPr>
              <a:t>Ⅳ</a:t>
            </a:r>
            <a:r>
              <a:rPr lang="zh-CN" altLang="en-US" dirty="0">
                <a:solidFill>
                  <a:srgbClr val="3333FF"/>
                </a:solidFill>
              </a:rPr>
              <a:t>类部分响应用得最为广泛</a:t>
            </a:r>
            <a:endParaRPr lang="zh-CN" altLang="en-US" dirty="0"/>
          </a:p>
        </p:txBody>
      </p:sp>
      <p:sp>
        <p:nvSpPr>
          <p:cNvPr id="4" name="Rectangle 3"/>
          <p:cNvSpPr/>
          <p:nvPr/>
        </p:nvSpPr>
        <p:spPr>
          <a:xfrm>
            <a:off x="5846813" y="4883966"/>
            <a:ext cx="3135676" cy="1200329"/>
          </a:xfrm>
          <a:prstGeom prst="rect">
            <a:avLst/>
          </a:prstGeom>
        </p:spPr>
        <p:txBody>
          <a:bodyPr wrap="square">
            <a:spAutoFit/>
          </a:bodyPr>
          <a:lstStyle/>
          <a:p>
            <a:r>
              <a:rPr lang="zh-CN" altLang="en-US" dirty="0"/>
              <a:t>当输入</a:t>
            </a:r>
            <a:r>
              <a:rPr lang="zh-CN" altLang="en-US" dirty="0" smtClean="0"/>
              <a:t>为 </a:t>
            </a:r>
            <a:r>
              <a:rPr lang="en-US" altLang="zh-CN" i="1" dirty="0" smtClean="0"/>
              <a:t>L </a:t>
            </a:r>
            <a:r>
              <a:rPr lang="zh-CN" altLang="en-US" dirty="0" smtClean="0"/>
              <a:t>进</a:t>
            </a:r>
            <a:r>
              <a:rPr lang="zh-CN" altLang="en-US" dirty="0"/>
              <a:t>制信号时，经部分响应传输系统得到的</a:t>
            </a:r>
            <a:r>
              <a:rPr lang="zh-CN" altLang="en-US" dirty="0" smtClean="0"/>
              <a:t>第 </a:t>
            </a:r>
            <a:r>
              <a:rPr lang="en-US" altLang="zh-CN" dirty="0" smtClean="0"/>
              <a:t>Ⅰ</a:t>
            </a:r>
            <a:r>
              <a:rPr lang="zh-CN" altLang="en-US" dirty="0"/>
              <a:t>、</a:t>
            </a:r>
            <a:r>
              <a:rPr lang="en-US" altLang="zh-CN" dirty="0" smtClean="0"/>
              <a:t>Ⅳ </a:t>
            </a:r>
            <a:r>
              <a:rPr lang="zh-CN" altLang="en-US" dirty="0" smtClean="0"/>
              <a:t>类</a:t>
            </a:r>
            <a:r>
              <a:rPr lang="zh-CN" altLang="en-US" dirty="0"/>
              <a:t>部分响应信号的电平数为（</a:t>
            </a:r>
            <a:r>
              <a:rPr lang="en-US" altLang="zh-CN" dirty="0"/>
              <a:t>2</a:t>
            </a:r>
            <a:r>
              <a:rPr lang="en-US" altLang="zh-CN" i="1" dirty="0"/>
              <a:t>L</a:t>
            </a:r>
            <a:r>
              <a:rPr lang="en-US" altLang="zh-CN" dirty="0"/>
              <a:t>-1</a:t>
            </a:r>
            <a:r>
              <a:rPr lang="zh-CN" altLang="en-US" dirty="0"/>
              <a:t>）</a:t>
            </a:r>
          </a:p>
        </p:txBody>
      </p:sp>
    </p:spTree>
    <p:extLst>
      <p:ext uri="{BB962C8B-B14F-4D97-AF65-F5344CB8AC3E}">
        <p14:creationId xmlns:p14="http://schemas.microsoft.com/office/powerpoint/2010/main" val="4242346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additive="base">
                                        <p:cTn id="7" dur="500" fill="hold"/>
                                        <p:tgtEl>
                                          <p:spTgt spid="143364"/>
                                        </p:tgtEl>
                                        <p:attrNameLst>
                                          <p:attrName>ppt_x</p:attrName>
                                        </p:attrNameLst>
                                      </p:cBhvr>
                                      <p:tavLst>
                                        <p:tav tm="0">
                                          <p:val>
                                            <p:strVal val="#ppt_x"/>
                                          </p:val>
                                        </p:tav>
                                        <p:tav tm="100000">
                                          <p:val>
                                            <p:strVal val="#ppt_x"/>
                                          </p:val>
                                        </p:tav>
                                      </p:tavLst>
                                    </p:anim>
                                    <p:anim calcmode="lin" valueType="num">
                                      <p:cBhvr additive="base">
                                        <p:cTn id="8" dur="500" fill="hold"/>
                                        <p:tgtEl>
                                          <p:spTgt spid="1433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D80D390D-6728-4BB8-917C-8D32A938AB84}" type="slidenum">
              <a:rPr lang="en-US" altLang="zh-CN" smtClean="0"/>
              <a:pPr eaLnBrk="1" hangingPunct="1"/>
              <a:t>107</a:t>
            </a:fld>
            <a:endParaRPr lang="en-US" altLang="zh-CN" smtClean="0"/>
          </a:p>
        </p:txBody>
      </p:sp>
      <p:sp>
        <p:nvSpPr>
          <p:cNvPr id="111619"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44387" name="Rectangle 3"/>
          <p:cNvSpPr>
            <a:spLocks noGrp="1" noChangeArrowheads="1"/>
          </p:cNvSpPr>
          <p:nvPr>
            <p:ph type="body" idx="1"/>
          </p:nvPr>
        </p:nvSpPr>
        <p:spPr>
          <a:xfrm>
            <a:off x="385763" y="1179513"/>
            <a:ext cx="8758237" cy="5678487"/>
          </a:xfrm>
        </p:spPr>
        <p:txBody>
          <a:bodyPr/>
          <a:lstStyle/>
          <a:p>
            <a:pPr lvl="2" eaLnBrk="1" hangingPunct="1"/>
            <a:r>
              <a:rPr lang="zh-CN" altLang="en-US" dirty="0" smtClean="0"/>
              <a:t>从表中看出，各类部分响应波形的频谱均不超过理想低通的频带宽度，但他们的频谱结构和对临近码元抽样时刻的串扰不同。</a:t>
            </a:r>
          </a:p>
          <a:p>
            <a:pPr lvl="2" eaLnBrk="1" hangingPunct="1"/>
            <a:r>
              <a:rPr lang="zh-CN" altLang="en-US" dirty="0" smtClean="0"/>
              <a:t>目前应用较多的是第</a:t>
            </a:r>
            <a:r>
              <a:rPr lang="en-US" altLang="zh-CN" dirty="0" smtClean="0"/>
              <a:t>Ⅰ</a:t>
            </a:r>
            <a:r>
              <a:rPr lang="zh-CN" altLang="en-US" dirty="0" smtClean="0"/>
              <a:t>类和第</a:t>
            </a:r>
            <a:r>
              <a:rPr lang="en-US" altLang="zh-CN" dirty="0" smtClean="0"/>
              <a:t>Ⅳ</a:t>
            </a:r>
            <a:r>
              <a:rPr lang="zh-CN" altLang="en-US" dirty="0" smtClean="0"/>
              <a:t>类。第</a:t>
            </a:r>
            <a:r>
              <a:rPr lang="en-US" altLang="zh-CN" dirty="0" smtClean="0"/>
              <a:t>Ⅰ</a:t>
            </a:r>
            <a:r>
              <a:rPr lang="zh-CN" altLang="en-US" dirty="0" smtClean="0"/>
              <a:t>类频谱主要集中在低频段，适于信道频带高频严重受限的场合。第</a:t>
            </a:r>
            <a:r>
              <a:rPr lang="en-US" altLang="zh-CN" dirty="0" smtClean="0"/>
              <a:t>Ⅳ</a:t>
            </a:r>
            <a:r>
              <a:rPr lang="zh-CN" altLang="en-US" dirty="0" smtClean="0"/>
              <a:t>类无直流分量，且低频分量小，便于边带滤波，实现单边带调制，因而</a:t>
            </a:r>
            <a:r>
              <a:rPr lang="zh-CN" altLang="en-US" dirty="0" smtClean="0">
                <a:solidFill>
                  <a:srgbClr val="3333FF"/>
                </a:solidFill>
              </a:rPr>
              <a:t>在实际应用中，第</a:t>
            </a:r>
            <a:r>
              <a:rPr lang="en-US" altLang="zh-CN" dirty="0" smtClean="0">
                <a:solidFill>
                  <a:srgbClr val="3333FF"/>
                </a:solidFill>
              </a:rPr>
              <a:t>Ⅳ</a:t>
            </a:r>
            <a:r>
              <a:rPr lang="zh-CN" altLang="en-US" dirty="0" smtClean="0">
                <a:solidFill>
                  <a:srgbClr val="3333FF"/>
                </a:solidFill>
              </a:rPr>
              <a:t>类部分响应用得最为广泛</a:t>
            </a:r>
            <a:r>
              <a:rPr lang="zh-CN" altLang="en-US" dirty="0" smtClean="0"/>
              <a:t>。</a:t>
            </a:r>
          </a:p>
          <a:p>
            <a:pPr lvl="2" eaLnBrk="1" hangingPunct="1"/>
            <a:r>
              <a:rPr lang="zh-CN" altLang="en-US" dirty="0" smtClean="0"/>
              <a:t>此外，以上两类的抽样值电平数比其它类别的少，这也是它们得以广泛应用的原因之一，当输入为</a:t>
            </a:r>
            <a:r>
              <a:rPr lang="en-US" altLang="zh-CN" i="1" dirty="0" smtClean="0"/>
              <a:t>L</a:t>
            </a:r>
            <a:r>
              <a:rPr lang="zh-CN" altLang="en-US" dirty="0" smtClean="0"/>
              <a:t>进制信号时，经部分响应传输系统得到的第</a:t>
            </a:r>
            <a:r>
              <a:rPr lang="en-US" altLang="zh-CN" dirty="0" smtClean="0"/>
              <a:t>Ⅰ</a:t>
            </a:r>
            <a:r>
              <a:rPr lang="zh-CN" altLang="en-US" dirty="0" smtClean="0"/>
              <a:t>、</a:t>
            </a:r>
            <a:r>
              <a:rPr lang="en-US" altLang="zh-CN" dirty="0" smtClean="0"/>
              <a:t>Ⅳ</a:t>
            </a:r>
            <a:r>
              <a:rPr lang="zh-CN" altLang="en-US" dirty="0" smtClean="0"/>
              <a:t>类部分响应信号的电平数为（</a:t>
            </a:r>
            <a:r>
              <a:rPr lang="en-US" altLang="zh-CN" dirty="0" smtClean="0"/>
              <a:t>2</a:t>
            </a:r>
            <a:r>
              <a:rPr lang="en-US" altLang="zh-CN" i="1" dirty="0" smtClean="0"/>
              <a:t>L</a:t>
            </a:r>
            <a:r>
              <a:rPr lang="en-US" altLang="zh-CN" dirty="0" smtClean="0"/>
              <a:t>-1</a:t>
            </a:r>
            <a:r>
              <a:rPr lang="zh-CN" altLang="en-US" dirty="0" smtClean="0"/>
              <a:t>）。</a:t>
            </a:r>
          </a:p>
        </p:txBody>
      </p:sp>
    </p:spTree>
    <p:extLst>
      <p:ext uri="{BB962C8B-B14F-4D97-AF65-F5344CB8AC3E}">
        <p14:creationId xmlns:p14="http://schemas.microsoft.com/office/powerpoint/2010/main" val="68562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5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7">
                                            <p:txEl>
                                              <p:pRg st="1" end="1"/>
                                            </p:txEl>
                                          </p:spTgt>
                                        </p:tgtEl>
                                        <p:attrNameLst>
                                          <p:attrName>style.visibility</p:attrName>
                                        </p:attrNameLst>
                                      </p:cBhvr>
                                      <p:to>
                                        <p:strVal val="visible"/>
                                      </p:to>
                                    </p:set>
                                    <p:anim calcmode="lin" valueType="num">
                                      <p:cBhvr additive="base">
                                        <p:cTn id="13" dur="5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4387">
                                            <p:txEl>
                                              <p:pRg st="2" end="2"/>
                                            </p:txEl>
                                          </p:spTgt>
                                        </p:tgtEl>
                                        <p:attrNameLst>
                                          <p:attrName>style.visibility</p:attrName>
                                        </p:attrNameLst>
                                      </p:cBhvr>
                                      <p:to>
                                        <p:strVal val="visible"/>
                                      </p:to>
                                    </p:set>
                                    <p:anim calcmode="lin" valueType="num">
                                      <p:cBhvr additive="base">
                                        <p:cTn id="19" dur="500" fill="hold"/>
                                        <p:tgtEl>
                                          <p:spTgt spid="144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80445064-E2E1-43E8-BF85-F1B31C483914}" type="slidenum">
              <a:rPr lang="en-US" altLang="zh-CN" smtClean="0"/>
              <a:pPr eaLnBrk="1" hangingPunct="1"/>
              <a:t>108</a:t>
            </a:fld>
            <a:endParaRPr lang="en-US" altLang="zh-CN" smtClean="0"/>
          </a:p>
        </p:txBody>
      </p:sp>
      <p:sp>
        <p:nvSpPr>
          <p:cNvPr id="112643"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12644" name="Rectangle 3"/>
          <p:cNvSpPr>
            <a:spLocks noGrp="1" noChangeArrowheads="1"/>
          </p:cNvSpPr>
          <p:nvPr>
            <p:ph type="body" idx="1"/>
          </p:nvPr>
        </p:nvSpPr>
        <p:spPr/>
        <p:txBody>
          <a:bodyPr/>
          <a:lstStyle/>
          <a:p>
            <a:pPr lvl="1" eaLnBrk="1" hangingPunct="1"/>
            <a:r>
              <a:rPr lang="zh-CN" altLang="en-US" dirty="0" smtClean="0">
                <a:solidFill>
                  <a:srgbClr val="3333FF"/>
                </a:solidFill>
              </a:rPr>
              <a:t>（</a:t>
            </a:r>
            <a:r>
              <a:rPr lang="en-US" altLang="zh-CN" dirty="0" smtClean="0">
                <a:solidFill>
                  <a:srgbClr val="3333FF"/>
                </a:solidFill>
              </a:rPr>
              <a:t>4</a:t>
            </a:r>
            <a:r>
              <a:rPr lang="zh-CN" altLang="en-US" dirty="0" smtClean="0">
                <a:solidFill>
                  <a:srgbClr val="3333FF"/>
                </a:solidFill>
              </a:rPr>
              <a:t>）部分响应系统优缺点</a:t>
            </a:r>
          </a:p>
          <a:p>
            <a:pPr lvl="2" eaLnBrk="1" hangingPunct="1"/>
            <a:r>
              <a:rPr lang="zh-CN" altLang="en-US" dirty="0" smtClean="0"/>
              <a:t>优点</a:t>
            </a:r>
            <a:endParaRPr lang="en-US" altLang="zh-CN" dirty="0" smtClean="0"/>
          </a:p>
          <a:p>
            <a:pPr lvl="3" eaLnBrk="1" hangingPunct="1"/>
            <a:r>
              <a:rPr lang="zh-CN" altLang="en-US" b="1" dirty="0" smtClean="0"/>
              <a:t>能实现 </a:t>
            </a:r>
            <a:r>
              <a:rPr lang="en-US" altLang="zh-CN" b="1" dirty="0" smtClean="0"/>
              <a:t>2 Baud/Hz</a:t>
            </a:r>
            <a:r>
              <a:rPr lang="zh-CN" altLang="en-US" b="1" dirty="0" smtClean="0"/>
              <a:t>的频带利用率，达理论最大值</a:t>
            </a:r>
            <a:r>
              <a:rPr lang="zh-CN" altLang="en-US" dirty="0" smtClean="0"/>
              <a:t>，且传输波形的“尾巴”衰减大和收敛快。</a:t>
            </a:r>
          </a:p>
          <a:p>
            <a:pPr lvl="2" eaLnBrk="1" hangingPunct="1"/>
            <a:r>
              <a:rPr lang="zh-CN" altLang="en-US" dirty="0" smtClean="0"/>
              <a:t>缺点</a:t>
            </a:r>
            <a:endParaRPr lang="en-US" altLang="zh-CN" dirty="0" smtClean="0"/>
          </a:p>
          <a:p>
            <a:pPr lvl="3" eaLnBrk="1" hangingPunct="1"/>
            <a:r>
              <a:rPr lang="zh-CN" altLang="en-US" dirty="0" smtClean="0"/>
              <a:t>当输入数据为 </a:t>
            </a:r>
            <a:r>
              <a:rPr lang="en-US" altLang="zh-CN" i="1" dirty="0" smtClean="0"/>
              <a:t>L </a:t>
            </a:r>
            <a:r>
              <a:rPr lang="zh-CN" altLang="en-US" dirty="0" smtClean="0"/>
              <a:t>进制时，部分响应波形的相关编码电平数要超过 </a:t>
            </a:r>
            <a:r>
              <a:rPr lang="en-US" altLang="zh-CN" i="1" dirty="0" smtClean="0"/>
              <a:t>L </a:t>
            </a:r>
            <a:r>
              <a:rPr lang="zh-CN" altLang="en-US" dirty="0" smtClean="0"/>
              <a:t>个。</a:t>
            </a:r>
            <a:endParaRPr lang="en-US" altLang="zh-CN" dirty="0" smtClean="0"/>
          </a:p>
          <a:p>
            <a:pPr lvl="3" eaLnBrk="1" hangingPunct="1"/>
            <a:r>
              <a:rPr lang="zh-CN" altLang="en-US" dirty="0" smtClean="0"/>
              <a:t>因此，在同样输入信噪比条件下，部分响应系统的</a:t>
            </a:r>
            <a:r>
              <a:rPr lang="zh-CN" altLang="en-US" b="1" dirty="0" smtClean="0"/>
              <a:t>抗噪声性能要比 </a:t>
            </a:r>
            <a:r>
              <a:rPr lang="en-US" altLang="zh-CN" b="1" dirty="0" smtClean="0"/>
              <a:t>0</a:t>
            </a:r>
            <a:r>
              <a:rPr lang="zh-CN" altLang="en-US" b="1" dirty="0" smtClean="0"/>
              <a:t> 类响应系统差</a:t>
            </a:r>
            <a:r>
              <a:rPr lang="zh-CN" altLang="en-US" dirty="0" smtClean="0"/>
              <a:t>。</a:t>
            </a:r>
          </a:p>
        </p:txBody>
      </p:sp>
    </p:spTree>
    <p:extLst>
      <p:ext uri="{BB962C8B-B14F-4D97-AF65-F5344CB8AC3E}">
        <p14:creationId xmlns:p14="http://schemas.microsoft.com/office/powerpoint/2010/main" val="68730114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84FA8AF8-6915-4442-B650-661CB90C0FDB}" type="slidenum">
              <a:rPr lang="en-US" altLang="zh-CN" smtClean="0"/>
              <a:pPr eaLnBrk="1" hangingPunct="1"/>
              <a:t>109</a:t>
            </a:fld>
            <a:endParaRPr lang="en-US" altLang="zh-CN" smtClean="0"/>
          </a:p>
        </p:txBody>
      </p:sp>
      <p:sp>
        <p:nvSpPr>
          <p:cNvPr id="113667"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46435" name="Rectangle 3"/>
          <p:cNvSpPr>
            <a:spLocks noGrp="1" noChangeArrowheads="1"/>
          </p:cNvSpPr>
          <p:nvPr>
            <p:ph type="body" idx="1"/>
          </p:nvPr>
        </p:nvSpPr>
        <p:spPr>
          <a:xfrm>
            <a:off x="971600" y="1179513"/>
            <a:ext cx="7920880" cy="5678487"/>
          </a:xfrm>
        </p:spPr>
        <p:txBody>
          <a:bodyPr/>
          <a:lstStyle/>
          <a:p>
            <a:pPr marL="590550" indent="-533400" eaLnBrk="1" hangingPunct="1">
              <a:lnSpc>
                <a:spcPct val="90000"/>
              </a:lnSpc>
            </a:pPr>
            <a:r>
              <a:rPr lang="zh-CN" altLang="en-US" sz="2800" dirty="0" smtClean="0"/>
              <a:t>二、均衡</a:t>
            </a:r>
          </a:p>
          <a:p>
            <a:pPr marL="971550" lvl="1" indent="-457200" eaLnBrk="1" hangingPunct="1">
              <a:lnSpc>
                <a:spcPct val="90000"/>
              </a:lnSpc>
            </a:pPr>
            <a:r>
              <a:rPr lang="zh-CN" altLang="en-US" sz="2400" dirty="0" smtClean="0"/>
              <a:t>什么是均衡器？</a:t>
            </a:r>
            <a:endParaRPr lang="en-US" altLang="zh-CN" sz="2400" dirty="0" smtClean="0"/>
          </a:p>
          <a:p>
            <a:pPr marL="1371600" lvl="2" indent="-457200" eaLnBrk="1" hangingPunct="1">
              <a:lnSpc>
                <a:spcPct val="90000"/>
              </a:lnSpc>
            </a:pPr>
            <a:r>
              <a:rPr lang="zh-CN" altLang="en-US" sz="2000" dirty="0" smtClean="0"/>
              <a:t>为了减小码间串扰的影响，通常需要在系统中插入一种</a:t>
            </a:r>
            <a:r>
              <a:rPr lang="zh-CN" altLang="en-US" sz="2000" dirty="0" smtClean="0">
                <a:solidFill>
                  <a:srgbClr val="C00000"/>
                </a:solidFill>
              </a:rPr>
              <a:t>校正或补偿系统特性</a:t>
            </a:r>
            <a:r>
              <a:rPr lang="zh-CN" altLang="en-US" sz="2000" dirty="0">
                <a:solidFill>
                  <a:srgbClr val="C00000"/>
                </a:solidFill>
              </a:rPr>
              <a:t>的</a:t>
            </a:r>
            <a:r>
              <a:rPr lang="zh-CN" altLang="en-US" sz="2000" dirty="0" smtClean="0">
                <a:solidFill>
                  <a:srgbClr val="C00000"/>
                </a:solidFill>
              </a:rPr>
              <a:t>可</a:t>
            </a:r>
            <a:r>
              <a:rPr lang="zh-CN" altLang="en-US" sz="2000" dirty="0">
                <a:solidFill>
                  <a:srgbClr val="C00000"/>
                </a:solidFill>
              </a:rPr>
              <a:t>调滤波器</a:t>
            </a:r>
            <a:r>
              <a:rPr lang="zh-CN" altLang="en-US" sz="2000" dirty="0"/>
              <a:t>。</a:t>
            </a:r>
            <a:r>
              <a:rPr lang="zh-CN" altLang="en-US" sz="2000" dirty="0" smtClean="0"/>
              <a:t>这种起补偿作用的滤波器称为均衡器。</a:t>
            </a:r>
          </a:p>
          <a:p>
            <a:pPr marL="971550" lvl="1" indent="-457200" eaLnBrk="1" hangingPunct="1">
              <a:lnSpc>
                <a:spcPct val="90000"/>
              </a:lnSpc>
            </a:pPr>
            <a:r>
              <a:rPr lang="zh-CN" altLang="en-US" sz="2400" dirty="0" smtClean="0"/>
              <a:t>均衡器的种类：</a:t>
            </a:r>
          </a:p>
          <a:p>
            <a:pPr marL="1333500" lvl="2" indent="-419100" eaLnBrk="1" hangingPunct="1">
              <a:lnSpc>
                <a:spcPct val="90000"/>
              </a:lnSpc>
            </a:pPr>
            <a:r>
              <a:rPr lang="zh-CN" altLang="en-US" sz="2000" b="1" dirty="0" smtClean="0">
                <a:solidFill>
                  <a:srgbClr val="C00000"/>
                </a:solidFill>
              </a:rPr>
              <a:t>频域均衡器</a:t>
            </a:r>
            <a:r>
              <a:rPr lang="zh-CN" altLang="en-US" sz="2000" dirty="0" smtClean="0"/>
              <a:t>：是从校正系统的频率特性出发，利用一个可调滤波器的频率特性去</a:t>
            </a:r>
            <a:r>
              <a:rPr lang="zh-CN" altLang="en-US" sz="2000" dirty="0" smtClean="0">
                <a:solidFill>
                  <a:srgbClr val="C00000"/>
                </a:solidFill>
              </a:rPr>
              <a:t>补偿信道或系统的频率特性</a:t>
            </a:r>
            <a:r>
              <a:rPr lang="zh-CN" altLang="en-US" sz="2000" dirty="0" smtClean="0"/>
              <a:t>，使包括可调滤波器在内的基带系统的总特性接近无失真传输条件。 </a:t>
            </a:r>
            <a:r>
              <a:rPr lang="en-US" altLang="zh-CN" sz="2000" dirty="0" smtClean="0"/>
              <a:t>—— </a:t>
            </a:r>
            <a:r>
              <a:rPr lang="zh-CN" altLang="en-US" sz="2000" dirty="0" smtClean="0"/>
              <a:t>在</a:t>
            </a:r>
            <a:r>
              <a:rPr lang="zh-CN" altLang="en-US" sz="2000" dirty="0"/>
              <a:t>信道特性不变，且在传输低速数据</a:t>
            </a:r>
            <a:r>
              <a:rPr lang="zh-CN" altLang="en-US" sz="2000" dirty="0" smtClean="0"/>
              <a:t>时适用。</a:t>
            </a:r>
          </a:p>
          <a:p>
            <a:pPr marL="1333500" lvl="2" indent="-419100" eaLnBrk="1" hangingPunct="1">
              <a:lnSpc>
                <a:spcPct val="90000"/>
              </a:lnSpc>
            </a:pPr>
            <a:r>
              <a:rPr lang="zh-CN" altLang="en-US" sz="2000" b="1" dirty="0" smtClean="0">
                <a:solidFill>
                  <a:srgbClr val="C00000"/>
                </a:solidFill>
              </a:rPr>
              <a:t>时域均衡器</a:t>
            </a:r>
            <a:r>
              <a:rPr lang="zh-CN" altLang="en-US" sz="2000" dirty="0" smtClean="0"/>
              <a:t>：</a:t>
            </a:r>
            <a:r>
              <a:rPr lang="zh-CN" altLang="en-US" sz="2000" dirty="0" smtClean="0">
                <a:solidFill>
                  <a:srgbClr val="C00000"/>
                </a:solidFill>
              </a:rPr>
              <a:t>直接校正已失真的响应波形</a:t>
            </a:r>
            <a:r>
              <a:rPr lang="zh-CN" altLang="en-US" sz="2000" dirty="0" smtClean="0"/>
              <a:t>，使包括可调滤波器在内的整个系统的冲激响应满足无码间串扰条件。 </a:t>
            </a:r>
            <a:r>
              <a:rPr lang="en-US" altLang="zh-CN" sz="2000" dirty="0" smtClean="0"/>
              <a:t>——</a:t>
            </a:r>
            <a:r>
              <a:rPr lang="zh-CN" altLang="en-US" sz="2000" dirty="0"/>
              <a:t>可以根据信道特性的变化进行调整，能够有效地减小码间串扰，故在数字传输系统中，尤其是高速数据传输中得以广泛应用</a:t>
            </a:r>
            <a:r>
              <a:rPr lang="zh-CN" altLang="en-US" sz="2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additive="base">
                                        <p:cTn id="13"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435">
                                            <p:txEl>
                                              <p:pRg st="2" end="2"/>
                                            </p:txEl>
                                          </p:spTgt>
                                        </p:tgtEl>
                                        <p:attrNameLst>
                                          <p:attrName>style.visibility</p:attrName>
                                        </p:attrNameLst>
                                      </p:cBhvr>
                                      <p:to>
                                        <p:strVal val="visible"/>
                                      </p:to>
                                    </p:set>
                                    <p:anim calcmode="lin" valueType="num">
                                      <p:cBhvr additive="base">
                                        <p:cTn id="19" dur="500" fill="hold"/>
                                        <p:tgtEl>
                                          <p:spTgt spid="146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6435">
                                            <p:txEl>
                                              <p:pRg st="3" end="3"/>
                                            </p:txEl>
                                          </p:spTgt>
                                        </p:tgtEl>
                                        <p:attrNameLst>
                                          <p:attrName>style.visibility</p:attrName>
                                        </p:attrNameLst>
                                      </p:cBhvr>
                                      <p:to>
                                        <p:strVal val="visible"/>
                                      </p:to>
                                    </p:set>
                                    <p:anim calcmode="lin" valueType="num">
                                      <p:cBhvr additive="base">
                                        <p:cTn id="25" dur="500" fill="hold"/>
                                        <p:tgtEl>
                                          <p:spTgt spid="146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6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6435">
                                            <p:txEl>
                                              <p:pRg st="4" end="4"/>
                                            </p:txEl>
                                          </p:spTgt>
                                        </p:tgtEl>
                                        <p:attrNameLst>
                                          <p:attrName>style.visibility</p:attrName>
                                        </p:attrNameLst>
                                      </p:cBhvr>
                                      <p:to>
                                        <p:strVal val="visible"/>
                                      </p:to>
                                    </p:set>
                                    <p:anim calcmode="lin" valueType="num">
                                      <p:cBhvr additive="base">
                                        <p:cTn id="31" dur="500" fill="hold"/>
                                        <p:tgtEl>
                                          <p:spTgt spid="146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6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6435">
                                            <p:txEl>
                                              <p:pRg st="5" end="5"/>
                                            </p:txEl>
                                          </p:spTgt>
                                        </p:tgtEl>
                                        <p:attrNameLst>
                                          <p:attrName>style.visibility</p:attrName>
                                        </p:attrNameLst>
                                      </p:cBhvr>
                                      <p:to>
                                        <p:strVal val="visible"/>
                                      </p:to>
                                    </p:set>
                                    <p:anim calcmode="lin" valueType="num">
                                      <p:cBhvr additive="base">
                                        <p:cTn id="37" dur="500" fill="hold"/>
                                        <p:tgtEl>
                                          <p:spTgt spid="146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6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7CB4F5B5-9B62-47B0-90AD-AC5C71EF5CC7}" type="slidenum">
              <a:rPr lang="en-US" altLang="zh-CN" smtClean="0"/>
              <a:pPr eaLnBrk="1" hangingPunct="1"/>
              <a:t>11</a:t>
            </a:fld>
            <a:endParaRPr lang="en-US" altLang="zh-CN" smtClean="0"/>
          </a:p>
        </p:txBody>
      </p:sp>
      <p:sp>
        <p:nvSpPr>
          <p:cNvPr id="12291"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28675" name="Rectangle 3"/>
          <p:cNvSpPr>
            <a:spLocks noGrp="1" noChangeArrowheads="1"/>
          </p:cNvSpPr>
          <p:nvPr>
            <p:ph type="body" idx="1"/>
          </p:nvPr>
        </p:nvSpPr>
        <p:spPr>
          <a:xfrm>
            <a:off x="0" y="1179513"/>
            <a:ext cx="9144000" cy="5678487"/>
          </a:xfrm>
        </p:spPr>
        <p:txBody>
          <a:bodyPr/>
          <a:lstStyle/>
          <a:p>
            <a:pPr lvl="3" eaLnBrk="1" hangingPunct="1">
              <a:defRPr/>
            </a:pPr>
            <a:r>
              <a:rPr lang="zh-CN" altLang="en-US" smtClean="0">
                <a:solidFill>
                  <a:schemeClr val="hlink"/>
                </a:solidFill>
              </a:rPr>
              <a:t>多电平波形</a:t>
            </a:r>
            <a:r>
              <a:rPr lang="zh-CN" altLang="en-US" smtClean="0"/>
              <a:t>：</a:t>
            </a:r>
            <a:r>
              <a:rPr lang="zh-CN" altLang="en-US" smtClean="0">
                <a:solidFill>
                  <a:srgbClr val="3333FF"/>
                </a:solidFill>
              </a:rPr>
              <a:t>可以提高频带利用率</a:t>
            </a:r>
            <a:r>
              <a:rPr lang="zh-CN" altLang="en-US" smtClean="0"/>
              <a:t>。图中给出了一个四电平波形</a:t>
            </a:r>
            <a:r>
              <a:rPr lang="en-US" altLang="zh-CN" smtClean="0"/>
              <a:t>2B1Q</a:t>
            </a:r>
            <a:r>
              <a:rPr lang="zh-CN" altLang="en-US" smtClean="0"/>
              <a:t>。 </a:t>
            </a:r>
            <a:endParaRPr lang="en-US" altLang="zh-CN" smtClean="0"/>
          </a:p>
          <a:p>
            <a:pPr marL="1371600" lvl="3" indent="0" eaLnBrk="1" hangingPunct="1">
              <a:buFont typeface="Wingdings" pitchFamily="2" charset="2"/>
              <a:buNone/>
              <a:defRPr/>
            </a:pPr>
            <a:r>
              <a:rPr lang="zh-CN" altLang="en-US"/>
              <a:t>在传输带</a:t>
            </a:r>
            <a:r>
              <a:rPr lang="zh-CN" altLang="en-US" smtClean="0"/>
              <a:t>宽（波特率）一</a:t>
            </a:r>
            <a:r>
              <a:rPr lang="zh-CN" altLang="en-US"/>
              <a:t>定时</a:t>
            </a:r>
            <a:r>
              <a:rPr lang="zh-CN" altLang="en-US" smtClean="0"/>
              <a:t>，比特率提高。</a:t>
            </a:r>
            <a:endParaRPr lang="en-US" altLang="zh-CN" smtClean="0"/>
          </a:p>
          <a:p>
            <a:pPr marL="1371600" lvl="3" indent="0" eaLnBrk="1" hangingPunct="1">
              <a:buFont typeface="Wingdings" pitchFamily="2" charset="2"/>
              <a:buNone/>
              <a:defRPr/>
            </a:pPr>
            <a:r>
              <a:rPr lang="zh-CN" altLang="en-US" smtClean="0"/>
              <a:t>如，４进制是２进制比特率的２倍（第一章）。</a:t>
            </a:r>
          </a:p>
        </p:txBody>
      </p:sp>
      <p:pic>
        <p:nvPicPr>
          <p:cNvPr id="146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3" y="3376613"/>
            <a:ext cx="5229225" cy="216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6434"/>
                                        </p:tgtEl>
                                        <p:attrNameLst>
                                          <p:attrName>style.visibility</p:attrName>
                                        </p:attrNameLst>
                                      </p:cBhvr>
                                      <p:to>
                                        <p:strVal val="visible"/>
                                      </p:to>
                                    </p:set>
                                    <p:anim calcmode="lin" valueType="num">
                                      <p:cBhvr additive="base">
                                        <p:cTn id="13" dur="500" fill="hold"/>
                                        <p:tgtEl>
                                          <p:spTgt spid="146434"/>
                                        </p:tgtEl>
                                        <p:attrNameLst>
                                          <p:attrName>ppt_x</p:attrName>
                                        </p:attrNameLst>
                                      </p:cBhvr>
                                      <p:tavLst>
                                        <p:tav tm="0">
                                          <p:val>
                                            <p:strVal val="#ppt_x"/>
                                          </p:val>
                                        </p:tav>
                                        <p:tav tm="100000">
                                          <p:val>
                                            <p:strVal val="#ppt_x"/>
                                          </p:val>
                                        </p:tav>
                                      </p:tavLst>
                                    </p:anim>
                                    <p:anim calcmode="lin" valueType="num">
                                      <p:cBhvr additive="base">
                                        <p:cTn id="14" dur="500" fill="hold"/>
                                        <p:tgtEl>
                                          <p:spTgt spid="1464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 calcmode="lin" valueType="num">
                                      <p:cBhvr additive="base">
                                        <p:cTn id="19"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2" end="2"/>
                                            </p:txEl>
                                          </p:spTgt>
                                        </p:tgtEl>
                                        <p:attrNameLst>
                                          <p:attrName>style.visibility</p:attrName>
                                        </p:attrNameLst>
                                      </p:cBhvr>
                                      <p:to>
                                        <p:strVal val="visible"/>
                                      </p:to>
                                    </p:set>
                                    <p:anim calcmode="lin" valueType="num">
                                      <p:cBhvr additive="base">
                                        <p:cTn id="25"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91F635D-60CB-4347-A87D-18BAD8FE350C}" type="slidenum">
              <a:rPr lang="en-US" altLang="zh-CN" smtClean="0"/>
              <a:pPr eaLnBrk="1" hangingPunct="1"/>
              <a:t>110</a:t>
            </a:fld>
            <a:endParaRPr lang="en-US" altLang="zh-CN" smtClean="0"/>
          </a:p>
        </p:txBody>
      </p:sp>
      <p:sp>
        <p:nvSpPr>
          <p:cNvPr id="114691"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47459" name="Rectangle 3"/>
          <p:cNvSpPr>
            <a:spLocks noGrp="1" noChangeArrowheads="1"/>
          </p:cNvSpPr>
          <p:nvPr>
            <p:ph type="body" idx="1"/>
          </p:nvPr>
        </p:nvSpPr>
        <p:spPr>
          <a:xfrm>
            <a:off x="431800" y="1179513"/>
            <a:ext cx="8712200" cy="5678487"/>
          </a:xfrm>
        </p:spPr>
        <p:txBody>
          <a:bodyPr/>
          <a:lstStyle/>
          <a:p>
            <a:pPr lvl="1" eaLnBrk="1" hangingPunct="1"/>
            <a:r>
              <a:rPr lang="zh-CN" altLang="en-US" b="1" dirty="0" smtClean="0">
                <a:solidFill>
                  <a:srgbClr val="3333FF"/>
                </a:solidFill>
              </a:rPr>
              <a:t>时域均衡原理</a:t>
            </a:r>
            <a:r>
              <a:rPr lang="zh-CN" altLang="en-US" dirty="0" smtClean="0"/>
              <a:t> </a:t>
            </a:r>
          </a:p>
          <a:p>
            <a:pPr lvl="2" eaLnBrk="1" hangingPunct="1">
              <a:buFont typeface="Wingdings" pitchFamily="2" charset="2"/>
              <a:buNone/>
            </a:pPr>
            <a:r>
              <a:rPr lang="zh-CN" altLang="en-US" dirty="0" smtClean="0"/>
              <a:t>	（证明略）如果在接收滤波器和抽样判决器之间插入一个称之为横向滤波器的可调滤波器，其冲激响应为 </a:t>
            </a:r>
          </a:p>
          <a:p>
            <a:pPr lvl="2" eaLnBrk="1" hangingPunct="1">
              <a:buFont typeface="Wingdings" pitchFamily="2" charset="2"/>
              <a:buNone/>
            </a:pPr>
            <a:endParaRPr lang="zh-CN" altLang="en-US" dirty="0" smtClean="0"/>
          </a:p>
          <a:p>
            <a:pPr lvl="2" eaLnBrk="1" hangingPunct="1">
              <a:buFont typeface="Wingdings" pitchFamily="2" charset="2"/>
              <a:buNone/>
            </a:pPr>
            <a:r>
              <a:rPr lang="zh-CN" altLang="en-US" dirty="0" smtClean="0"/>
              <a:t>	</a:t>
            </a:r>
            <a:endParaRPr lang="en-US" altLang="zh-CN" dirty="0" smtClean="0"/>
          </a:p>
          <a:p>
            <a:pPr lvl="2" eaLnBrk="1" hangingPunct="1">
              <a:buFont typeface="Wingdings" pitchFamily="2" charset="2"/>
              <a:buNone/>
            </a:pPr>
            <a:r>
              <a:rPr lang="en-US" altLang="zh-CN" dirty="0"/>
              <a:t>	</a:t>
            </a:r>
            <a:r>
              <a:rPr lang="zh-CN" altLang="en-US" dirty="0" smtClean="0"/>
              <a:t>式中，</a:t>
            </a:r>
            <a:r>
              <a:rPr lang="en-US" altLang="zh-CN" b="1" i="1" dirty="0" err="1" smtClean="0"/>
              <a:t>C</a:t>
            </a:r>
            <a:r>
              <a:rPr lang="en-US" altLang="zh-CN" b="1" i="1" baseline="-25000" dirty="0" err="1" smtClean="0"/>
              <a:t>n</a:t>
            </a:r>
            <a:r>
              <a:rPr lang="en-US" altLang="zh-CN" b="1" i="1" baseline="-25000" dirty="0" smtClean="0"/>
              <a:t> </a:t>
            </a:r>
            <a:r>
              <a:rPr lang="zh-CN" altLang="en-US" b="1" dirty="0" smtClean="0"/>
              <a:t>称为</a:t>
            </a:r>
            <a:r>
              <a:rPr lang="zh-CN" altLang="en-US" b="1" dirty="0" smtClean="0">
                <a:solidFill>
                  <a:srgbClr val="C00000"/>
                </a:solidFill>
              </a:rPr>
              <a:t>抽头系数</a:t>
            </a:r>
            <a:r>
              <a:rPr lang="zh-CN" altLang="en-US" b="1" dirty="0" smtClean="0"/>
              <a:t>，完全依赖于 </a:t>
            </a:r>
            <a:r>
              <a:rPr lang="en-US" altLang="zh-CN" b="1" i="1" dirty="0" smtClean="0"/>
              <a:t>H</a:t>
            </a:r>
            <a:r>
              <a:rPr lang="en-US" altLang="zh-CN" b="1" dirty="0" smtClean="0"/>
              <a:t>(</a:t>
            </a:r>
            <a:r>
              <a:rPr lang="en-US" altLang="zh-CN" b="1" i="1" dirty="0" smtClean="0">
                <a:sym typeface="Symbol" pitchFamily="18" charset="2"/>
              </a:rPr>
              <a:t></a:t>
            </a:r>
            <a:r>
              <a:rPr lang="en-US" altLang="zh-CN" b="1" dirty="0" smtClean="0"/>
              <a:t>)</a:t>
            </a:r>
            <a:r>
              <a:rPr lang="zh-CN" altLang="en-US" dirty="0" smtClean="0"/>
              <a:t>，那么，理论上就可消除抽样时刻上的码间串扰。</a:t>
            </a:r>
            <a:endParaRPr lang="en-US" altLang="zh-CN" dirty="0" smtClean="0"/>
          </a:p>
          <a:p>
            <a:pPr lvl="2" eaLnBrk="1" hangingPunct="1">
              <a:buNone/>
            </a:pPr>
            <a:r>
              <a:rPr lang="en-US" altLang="zh-CN" dirty="0" smtClean="0"/>
              <a:t>	</a:t>
            </a:r>
            <a:r>
              <a:rPr lang="zh-CN" altLang="en-US" dirty="0" smtClean="0"/>
              <a:t>这</a:t>
            </a:r>
            <a:r>
              <a:rPr lang="zh-CN" altLang="en-US" dirty="0"/>
              <a:t>里</a:t>
            </a:r>
            <a:r>
              <a:rPr lang="zh-CN" altLang="en-US" dirty="0" smtClean="0"/>
              <a:t>的 </a:t>
            </a:r>
            <a:r>
              <a:rPr lang="en-US" altLang="zh-CN" i="1" dirty="0" err="1" smtClean="0"/>
              <a:t>h</a:t>
            </a:r>
            <a:r>
              <a:rPr lang="en-US" altLang="zh-CN" i="1" baseline="-25000" dirty="0" err="1" smtClean="0"/>
              <a:t>T</a:t>
            </a:r>
            <a:r>
              <a:rPr lang="en-US" altLang="zh-CN" dirty="0" smtClean="0"/>
              <a:t>(</a:t>
            </a:r>
            <a:r>
              <a:rPr lang="en-US" altLang="zh-CN" i="1" dirty="0" smtClean="0"/>
              <a:t>t</a:t>
            </a:r>
            <a:r>
              <a:rPr lang="en-US" altLang="zh-CN" dirty="0" smtClean="0"/>
              <a:t>) </a:t>
            </a:r>
            <a:r>
              <a:rPr lang="zh-CN" altLang="en-US" dirty="0" smtClean="0"/>
              <a:t>是</a:t>
            </a:r>
            <a:r>
              <a:rPr lang="zh-CN" altLang="en-US" dirty="0"/>
              <a:t>下图所示网络的单位冲激响应。 </a:t>
            </a:r>
          </a:p>
        </p:txBody>
      </p:sp>
      <p:graphicFrame>
        <p:nvGraphicFramePr>
          <p:cNvPr id="147460" name="Object 4"/>
          <p:cNvGraphicFramePr>
            <a:graphicFrameLocks noChangeAspect="1"/>
          </p:cNvGraphicFramePr>
          <p:nvPr>
            <p:extLst>
              <p:ext uri="{D42A27DB-BD31-4B8C-83A1-F6EECF244321}">
                <p14:modId xmlns:p14="http://schemas.microsoft.com/office/powerpoint/2010/main" val="1558643024"/>
              </p:ext>
            </p:extLst>
          </p:nvPr>
        </p:nvGraphicFramePr>
        <p:xfrm>
          <a:off x="3221850" y="2489677"/>
          <a:ext cx="2924175" cy="849313"/>
        </p:xfrm>
        <a:graphic>
          <a:graphicData uri="http://schemas.openxmlformats.org/presentationml/2006/ole">
            <mc:AlternateContent xmlns:mc="http://schemas.openxmlformats.org/markup-compatibility/2006">
              <mc:Choice xmlns:v="urn:schemas-microsoft-com:vml" Requires="v">
                <p:oleObj spid="_x0000_s114969" name="公式" r:id="rId3" imgW="1473200" imgH="431800" progId="Equation.3">
                  <p:embed/>
                </p:oleObj>
              </mc:Choice>
              <mc:Fallback>
                <p:oleObj name="公式" r:id="rId3" imgW="14732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850" y="2489677"/>
                        <a:ext cx="2924175" cy="849313"/>
                      </a:xfrm>
                      <a:prstGeom prst="rect">
                        <a:avLst/>
                      </a:prstGeom>
                      <a:noFill/>
                      <a:ln>
                        <a:solidFill>
                          <a:srgbClr val="FF0000"/>
                        </a:solidFill>
                      </a:ln>
                      <a:extLst/>
                    </p:spPr>
                  </p:pic>
                </p:oleObj>
              </mc:Fallback>
            </mc:AlternateContent>
          </a:graphicData>
        </a:graphic>
      </p:graphicFrame>
      <p:pic>
        <p:nvPicPr>
          <p:cNvPr id="11" name="Picture 7" descr="t05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4599893"/>
            <a:ext cx="66167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7460"/>
                                        </p:tgtEl>
                                        <p:attrNameLst>
                                          <p:attrName>style.visibility</p:attrName>
                                        </p:attrNameLst>
                                      </p:cBhvr>
                                      <p:to>
                                        <p:strVal val="visible"/>
                                      </p:to>
                                    </p:set>
                                    <p:anim calcmode="lin" valueType="num">
                                      <p:cBhvr additive="base">
                                        <p:cTn id="19" dur="500" fill="hold"/>
                                        <p:tgtEl>
                                          <p:spTgt spid="147460"/>
                                        </p:tgtEl>
                                        <p:attrNameLst>
                                          <p:attrName>ppt_x</p:attrName>
                                        </p:attrNameLst>
                                      </p:cBhvr>
                                      <p:tavLst>
                                        <p:tav tm="0">
                                          <p:val>
                                            <p:strVal val="#ppt_x"/>
                                          </p:val>
                                        </p:tav>
                                        <p:tav tm="100000">
                                          <p:val>
                                            <p:strVal val="#ppt_x"/>
                                          </p:val>
                                        </p:tav>
                                      </p:tavLst>
                                    </p:anim>
                                    <p:anim calcmode="lin" valueType="num">
                                      <p:cBhvr additive="base">
                                        <p:cTn id="20" dur="500" fill="hold"/>
                                        <p:tgtEl>
                                          <p:spTgt spid="14746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7459">
                                            <p:txEl>
                                              <p:pRg st="3" end="3"/>
                                            </p:txEl>
                                          </p:spTgt>
                                        </p:tgtEl>
                                        <p:attrNameLst>
                                          <p:attrName>style.visibility</p:attrName>
                                        </p:attrNameLst>
                                      </p:cBhvr>
                                      <p:to>
                                        <p:strVal val="visible"/>
                                      </p:to>
                                    </p:set>
                                    <p:anim calcmode="lin" valueType="num">
                                      <p:cBhvr additive="base">
                                        <p:cTn id="25" dur="5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7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7459">
                                            <p:txEl>
                                              <p:pRg st="4" end="4"/>
                                            </p:txEl>
                                          </p:spTgt>
                                        </p:tgtEl>
                                        <p:attrNameLst>
                                          <p:attrName>style.visibility</p:attrName>
                                        </p:attrNameLst>
                                      </p:cBhvr>
                                      <p:to>
                                        <p:strVal val="visible"/>
                                      </p:to>
                                    </p:set>
                                    <p:anim calcmode="lin" valueType="num">
                                      <p:cBhvr additive="base">
                                        <p:cTn id="31" dur="500" fill="hold"/>
                                        <p:tgtEl>
                                          <p:spTgt spid="147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7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7459">
                                            <p:txEl>
                                              <p:pRg st="5" end="5"/>
                                            </p:txEl>
                                          </p:spTgt>
                                        </p:tgtEl>
                                        <p:attrNameLst>
                                          <p:attrName>style.visibility</p:attrName>
                                        </p:attrNameLst>
                                      </p:cBhvr>
                                      <p:to>
                                        <p:strVal val="visible"/>
                                      </p:to>
                                    </p:set>
                                    <p:anim calcmode="lin" valueType="num">
                                      <p:cBhvr additive="base">
                                        <p:cTn id="37" dur="500" fill="hold"/>
                                        <p:tgtEl>
                                          <p:spTgt spid="147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7459">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63315CF2-8447-4A06-98A2-300EED1569BE}" type="slidenum">
              <a:rPr lang="en-US" altLang="zh-CN" smtClean="0"/>
              <a:pPr eaLnBrk="1" hangingPunct="1"/>
              <a:t>111</a:t>
            </a:fld>
            <a:endParaRPr lang="en-US" altLang="zh-CN" smtClean="0"/>
          </a:p>
        </p:txBody>
      </p:sp>
      <p:sp>
        <p:nvSpPr>
          <p:cNvPr id="118787"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51555" name="Rectangle 3"/>
          <p:cNvSpPr>
            <a:spLocks noGrp="1" noChangeArrowheads="1"/>
          </p:cNvSpPr>
          <p:nvPr>
            <p:ph type="body" idx="1"/>
          </p:nvPr>
        </p:nvSpPr>
        <p:spPr>
          <a:xfrm>
            <a:off x="0" y="1179513"/>
            <a:ext cx="9144000" cy="5678487"/>
          </a:xfrm>
        </p:spPr>
        <p:txBody>
          <a:bodyPr/>
          <a:lstStyle/>
          <a:p>
            <a:pPr lvl="2" eaLnBrk="1" hangingPunct="1"/>
            <a:endParaRPr lang="en-US" altLang="zh-CN" dirty="0" smtClean="0"/>
          </a:p>
          <a:p>
            <a:pPr lvl="2" eaLnBrk="1" hangingPunct="1"/>
            <a:endParaRPr lang="en-US" altLang="zh-CN" dirty="0" smtClean="0"/>
          </a:p>
          <a:p>
            <a:pPr lvl="2" eaLnBrk="1" hangingPunct="1"/>
            <a:endParaRPr lang="en-US" altLang="zh-CN" dirty="0" smtClean="0"/>
          </a:p>
          <a:p>
            <a:pPr lvl="2" eaLnBrk="1" hangingPunct="1"/>
            <a:endParaRPr lang="en-US" altLang="zh-CN" sz="2200" dirty="0" smtClean="0"/>
          </a:p>
          <a:p>
            <a:pPr lvl="3" eaLnBrk="1" hangingPunct="1"/>
            <a:r>
              <a:rPr lang="zh-CN" altLang="en-US" b="1" dirty="0" smtClean="0"/>
              <a:t>横向滤波器</a:t>
            </a:r>
            <a:r>
              <a:rPr lang="zh-CN" altLang="en-US" b="1" dirty="0" smtClean="0">
                <a:solidFill>
                  <a:srgbClr val="C00000"/>
                </a:solidFill>
              </a:rPr>
              <a:t>组成</a:t>
            </a:r>
          </a:p>
          <a:p>
            <a:pPr lvl="4" eaLnBrk="1" hangingPunct="1">
              <a:lnSpc>
                <a:spcPct val="140000"/>
              </a:lnSpc>
            </a:pPr>
            <a:r>
              <a:rPr lang="zh-CN" altLang="en-US" dirty="0" smtClean="0"/>
              <a:t>上图网络是由无限多的按横向排列的</a:t>
            </a:r>
            <a:r>
              <a:rPr lang="zh-CN" altLang="en-US" b="1" dirty="0" smtClean="0"/>
              <a:t>迟延单元 </a:t>
            </a:r>
            <a:r>
              <a:rPr lang="en-US" altLang="zh-CN" b="1" i="1" dirty="0" err="1" smtClean="0"/>
              <a:t>T</a:t>
            </a:r>
            <a:r>
              <a:rPr lang="en-US" altLang="zh-CN" b="1" i="1" baseline="-25000" dirty="0" err="1" smtClean="0"/>
              <a:t>s</a:t>
            </a:r>
            <a:r>
              <a:rPr lang="en-US" altLang="zh-CN" b="1" i="1" baseline="-25000" dirty="0" smtClean="0"/>
              <a:t> </a:t>
            </a:r>
            <a:r>
              <a:rPr lang="zh-CN" altLang="en-US" dirty="0" smtClean="0"/>
              <a:t>和</a:t>
            </a:r>
            <a:r>
              <a:rPr lang="zh-CN" altLang="en-US" b="1" dirty="0" smtClean="0"/>
              <a:t>抽头加权系数</a:t>
            </a:r>
            <a:r>
              <a:rPr lang="en-US" altLang="zh-CN" b="1" i="1" dirty="0" err="1" smtClean="0"/>
              <a:t>C</a:t>
            </a:r>
            <a:r>
              <a:rPr lang="en-US" altLang="zh-CN" b="1" i="1" baseline="-25000" dirty="0" err="1" smtClean="0"/>
              <a:t>n</a:t>
            </a:r>
            <a:r>
              <a:rPr lang="en-US" altLang="zh-CN" b="1" i="1" baseline="-25000" dirty="0" smtClean="0"/>
              <a:t> </a:t>
            </a:r>
            <a:r>
              <a:rPr lang="zh-CN" altLang="en-US" dirty="0" smtClean="0"/>
              <a:t>组成的，因此称为</a:t>
            </a:r>
            <a:r>
              <a:rPr lang="zh-CN" altLang="en-US" b="1" dirty="0" smtClean="0"/>
              <a:t>横向滤波器</a:t>
            </a:r>
            <a:r>
              <a:rPr lang="zh-CN" altLang="en-US" dirty="0" smtClean="0"/>
              <a:t>。 </a:t>
            </a:r>
          </a:p>
          <a:p>
            <a:pPr lvl="4" eaLnBrk="1" hangingPunct="1">
              <a:lnSpc>
                <a:spcPct val="140000"/>
              </a:lnSpc>
            </a:pPr>
            <a:r>
              <a:rPr lang="zh-CN" altLang="en-US" b="1" dirty="0"/>
              <a:t>功能</a:t>
            </a:r>
            <a:r>
              <a:rPr lang="zh-CN" altLang="en-US" dirty="0" smtClean="0"/>
              <a:t>：利用无限多个响应波形之和，将接收滤波器输出端抽样时刻上有码间串扰的响应波形变换成抽样时刻上无码间串扰的响应波形。</a:t>
            </a:r>
          </a:p>
          <a:p>
            <a:pPr lvl="4" eaLnBrk="1" hangingPunct="1">
              <a:lnSpc>
                <a:spcPct val="140000"/>
              </a:lnSpc>
            </a:pPr>
            <a:r>
              <a:rPr lang="zh-CN" altLang="en-US" dirty="0" smtClean="0"/>
              <a:t>由于横向滤波器的均衡原理是建立在响应波形上的，故把这种均衡称为时域均衡。</a:t>
            </a:r>
          </a:p>
        </p:txBody>
      </p:sp>
      <p:pic>
        <p:nvPicPr>
          <p:cNvPr id="118789" name="Picture 4" descr="t0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338" y="1223963"/>
            <a:ext cx="54276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1555">
                                            <p:txEl>
                                              <p:pRg st="4" end="4"/>
                                            </p:txEl>
                                          </p:spTgt>
                                        </p:tgtEl>
                                        <p:attrNameLst>
                                          <p:attrName>style.visibility</p:attrName>
                                        </p:attrNameLst>
                                      </p:cBhvr>
                                      <p:to>
                                        <p:strVal val="visible"/>
                                      </p:to>
                                    </p:set>
                                    <p:anim calcmode="lin" valueType="num">
                                      <p:cBhvr additive="base">
                                        <p:cTn id="7" dur="500" fill="hold"/>
                                        <p:tgtEl>
                                          <p:spTgt spid="15155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1555">
                                            <p:txEl>
                                              <p:pRg st="5" end="5"/>
                                            </p:txEl>
                                          </p:spTgt>
                                        </p:tgtEl>
                                        <p:attrNameLst>
                                          <p:attrName>style.visibility</p:attrName>
                                        </p:attrNameLst>
                                      </p:cBhvr>
                                      <p:to>
                                        <p:strVal val="visible"/>
                                      </p:to>
                                    </p:set>
                                    <p:anim calcmode="lin" valueType="num">
                                      <p:cBhvr additive="base">
                                        <p:cTn id="13" dur="500" fill="hold"/>
                                        <p:tgtEl>
                                          <p:spTgt spid="15155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1555">
                                            <p:txEl>
                                              <p:pRg st="6" end="6"/>
                                            </p:txEl>
                                          </p:spTgt>
                                        </p:tgtEl>
                                        <p:attrNameLst>
                                          <p:attrName>style.visibility</p:attrName>
                                        </p:attrNameLst>
                                      </p:cBhvr>
                                      <p:to>
                                        <p:strVal val="visible"/>
                                      </p:to>
                                    </p:set>
                                    <p:anim calcmode="lin" valueType="num">
                                      <p:cBhvr additive="base">
                                        <p:cTn id="19" dur="500" fill="hold"/>
                                        <p:tgtEl>
                                          <p:spTgt spid="15155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1555">
                                            <p:txEl>
                                              <p:pRg st="7" end="7"/>
                                            </p:txEl>
                                          </p:spTgt>
                                        </p:tgtEl>
                                        <p:attrNameLst>
                                          <p:attrName>style.visibility</p:attrName>
                                        </p:attrNameLst>
                                      </p:cBhvr>
                                      <p:to>
                                        <p:strVal val="visible"/>
                                      </p:to>
                                    </p:set>
                                    <p:anim calcmode="lin" valueType="num">
                                      <p:cBhvr additive="base">
                                        <p:cTn id="25" dur="500" fill="hold"/>
                                        <p:tgtEl>
                                          <p:spTgt spid="15155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15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1079C61D-A592-4F11-88A7-770347C2AC24}" type="slidenum">
              <a:rPr lang="en-US" altLang="zh-CN" smtClean="0"/>
              <a:pPr eaLnBrk="1" hangingPunct="1"/>
              <a:t>112</a:t>
            </a:fld>
            <a:endParaRPr lang="en-US" altLang="zh-CN" smtClean="0"/>
          </a:p>
        </p:txBody>
      </p:sp>
      <p:sp>
        <p:nvSpPr>
          <p:cNvPr id="119811"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52579" name="Rectangle 3"/>
          <p:cNvSpPr>
            <a:spLocks noGrp="1" noChangeArrowheads="1"/>
          </p:cNvSpPr>
          <p:nvPr>
            <p:ph type="body" idx="1"/>
          </p:nvPr>
        </p:nvSpPr>
        <p:spPr>
          <a:xfrm>
            <a:off x="250825" y="1179513"/>
            <a:ext cx="8893175" cy="5678487"/>
          </a:xfrm>
        </p:spPr>
        <p:txBody>
          <a:bodyPr/>
          <a:lstStyle/>
          <a:p>
            <a:pPr lvl="2" eaLnBrk="1" hangingPunct="1"/>
            <a:endParaRPr lang="en-US" altLang="zh-CN" dirty="0" smtClean="0"/>
          </a:p>
          <a:p>
            <a:pPr lvl="2" eaLnBrk="1" hangingPunct="1"/>
            <a:endParaRPr lang="en-US" altLang="zh-CN" dirty="0" smtClean="0"/>
          </a:p>
          <a:p>
            <a:pPr lvl="2" eaLnBrk="1" hangingPunct="1"/>
            <a:endParaRPr lang="en-US" altLang="zh-CN" dirty="0" smtClean="0"/>
          </a:p>
          <a:p>
            <a:pPr lvl="3" eaLnBrk="1" hangingPunct="1">
              <a:lnSpc>
                <a:spcPct val="110000"/>
              </a:lnSpc>
            </a:pPr>
            <a:r>
              <a:rPr lang="zh-CN" altLang="en-US" b="1" dirty="0" smtClean="0"/>
              <a:t>横向滤波器</a:t>
            </a:r>
            <a:r>
              <a:rPr lang="zh-CN" altLang="en-US" b="1" dirty="0" smtClean="0">
                <a:solidFill>
                  <a:srgbClr val="C00000"/>
                </a:solidFill>
              </a:rPr>
              <a:t>特性</a:t>
            </a:r>
          </a:p>
          <a:p>
            <a:pPr lvl="4" eaLnBrk="1" hangingPunct="1">
              <a:lnSpc>
                <a:spcPct val="110000"/>
              </a:lnSpc>
            </a:pPr>
            <a:r>
              <a:rPr lang="zh-CN" altLang="en-US" dirty="0" smtClean="0"/>
              <a:t>特性取决于各抽头系数 </a:t>
            </a:r>
            <a:r>
              <a:rPr lang="en-US" altLang="zh-CN" i="1" dirty="0" err="1" smtClean="0"/>
              <a:t>C</a:t>
            </a:r>
            <a:r>
              <a:rPr lang="en-US" altLang="zh-CN" i="1" baseline="-25000" dirty="0" err="1" smtClean="0"/>
              <a:t>n</a:t>
            </a:r>
            <a:r>
              <a:rPr lang="zh-CN" altLang="en-US" dirty="0" smtClean="0"/>
              <a:t>。</a:t>
            </a:r>
          </a:p>
          <a:p>
            <a:pPr lvl="4" eaLnBrk="1" hangingPunct="1">
              <a:lnSpc>
                <a:spcPct val="110000"/>
              </a:lnSpc>
            </a:pPr>
            <a:r>
              <a:rPr lang="zh-CN" altLang="en-US" dirty="0" smtClean="0"/>
              <a:t>如果 </a:t>
            </a:r>
            <a:r>
              <a:rPr lang="en-US" altLang="zh-CN" i="1" dirty="0" err="1" smtClean="0"/>
              <a:t>C</a:t>
            </a:r>
            <a:r>
              <a:rPr lang="en-US" altLang="zh-CN" i="1" baseline="-25000" dirty="0" err="1" smtClean="0"/>
              <a:t>n</a:t>
            </a:r>
            <a:r>
              <a:rPr lang="en-US" altLang="zh-CN" i="1" baseline="-25000" dirty="0" smtClean="0"/>
              <a:t> </a:t>
            </a:r>
            <a:r>
              <a:rPr lang="zh-CN" altLang="en-US" dirty="0" smtClean="0"/>
              <a:t>是可调整的，则图中所示的滤波器是通用的；特别当</a:t>
            </a:r>
            <a:r>
              <a:rPr lang="en-US" altLang="zh-CN" i="1" dirty="0" err="1" smtClean="0"/>
              <a:t>C</a:t>
            </a:r>
            <a:r>
              <a:rPr lang="en-US" altLang="zh-CN" i="1" baseline="-25000" dirty="0" err="1" smtClean="0"/>
              <a:t>n</a:t>
            </a:r>
            <a:r>
              <a:rPr lang="zh-CN" altLang="en-US" dirty="0" smtClean="0"/>
              <a:t>可自动调整时，则它能够适应信道特性的变化，可以动态校正系统的时间响应。</a:t>
            </a:r>
          </a:p>
          <a:p>
            <a:pPr lvl="4" eaLnBrk="1" hangingPunct="1">
              <a:lnSpc>
                <a:spcPct val="110000"/>
              </a:lnSpc>
            </a:pPr>
            <a:r>
              <a:rPr lang="zh-CN" altLang="en-US" dirty="0" smtClean="0"/>
              <a:t>理论上，无限长的横向滤波器可以完全消除抽样时刻上的码间串扰，但实际中是不可实现的。因为，</a:t>
            </a:r>
            <a:r>
              <a:rPr lang="en-US" altLang="zh-CN" dirty="0" smtClean="0">
                <a:solidFill>
                  <a:srgbClr val="C00000"/>
                </a:solidFill>
              </a:rPr>
              <a:t>1</a:t>
            </a:r>
            <a:r>
              <a:rPr lang="zh-CN" altLang="en-US" dirty="0" smtClean="0">
                <a:solidFill>
                  <a:srgbClr val="C00000"/>
                </a:solidFill>
              </a:rPr>
              <a:t>、长度受限制</a:t>
            </a:r>
            <a:r>
              <a:rPr lang="zh-CN" altLang="en-US" dirty="0" smtClean="0"/>
              <a:t>，</a:t>
            </a:r>
            <a:r>
              <a:rPr lang="en-US" altLang="zh-CN" dirty="0" smtClean="0">
                <a:solidFill>
                  <a:srgbClr val="C00000"/>
                </a:solidFill>
              </a:rPr>
              <a:t>2</a:t>
            </a:r>
            <a:r>
              <a:rPr lang="zh-CN" altLang="en-US" dirty="0" smtClean="0">
                <a:solidFill>
                  <a:srgbClr val="C00000"/>
                </a:solidFill>
              </a:rPr>
              <a:t>、系数 </a:t>
            </a:r>
            <a:r>
              <a:rPr lang="en-US" altLang="zh-CN" i="1" dirty="0" err="1" smtClean="0">
                <a:solidFill>
                  <a:srgbClr val="C00000"/>
                </a:solidFill>
              </a:rPr>
              <a:t>C</a:t>
            </a:r>
            <a:r>
              <a:rPr lang="en-US" altLang="zh-CN" i="1" baseline="-25000" dirty="0" err="1" smtClean="0">
                <a:solidFill>
                  <a:srgbClr val="C00000"/>
                </a:solidFill>
              </a:rPr>
              <a:t>n</a:t>
            </a:r>
            <a:r>
              <a:rPr lang="en-US" altLang="zh-CN" i="1" baseline="-25000" dirty="0" smtClean="0">
                <a:solidFill>
                  <a:srgbClr val="C00000"/>
                </a:solidFill>
              </a:rPr>
              <a:t> </a:t>
            </a:r>
            <a:r>
              <a:rPr lang="zh-CN" altLang="en-US" dirty="0" smtClean="0">
                <a:solidFill>
                  <a:srgbClr val="C00000"/>
                </a:solidFill>
              </a:rPr>
              <a:t>的调整准确度也受到限制</a:t>
            </a:r>
            <a:r>
              <a:rPr lang="zh-CN" altLang="en-US" dirty="0" smtClean="0"/>
              <a:t>。因此，有必要进一步讨论有限长横向滤波器的抽头增益调整问题。</a:t>
            </a:r>
          </a:p>
        </p:txBody>
      </p:sp>
      <p:pic>
        <p:nvPicPr>
          <p:cNvPr id="119813" name="Picture 4" descr="t0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575" y="1223963"/>
            <a:ext cx="479742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2579">
                                            <p:txEl>
                                              <p:pRg st="3" end="3"/>
                                            </p:txEl>
                                          </p:spTgt>
                                        </p:tgtEl>
                                        <p:attrNameLst>
                                          <p:attrName>style.visibility</p:attrName>
                                        </p:attrNameLst>
                                      </p:cBhvr>
                                      <p:to>
                                        <p:strVal val="visible"/>
                                      </p:to>
                                    </p:set>
                                    <p:anim calcmode="lin" valueType="num">
                                      <p:cBhvr additive="base">
                                        <p:cTn id="7" dur="5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2579">
                                            <p:txEl>
                                              <p:pRg st="4" end="4"/>
                                            </p:txEl>
                                          </p:spTgt>
                                        </p:tgtEl>
                                        <p:attrNameLst>
                                          <p:attrName>style.visibility</p:attrName>
                                        </p:attrNameLst>
                                      </p:cBhvr>
                                      <p:to>
                                        <p:strVal val="visible"/>
                                      </p:to>
                                    </p:set>
                                    <p:anim calcmode="lin" valueType="num">
                                      <p:cBhvr additive="base">
                                        <p:cTn id="13" dur="5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2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2579">
                                            <p:txEl>
                                              <p:pRg st="5" end="5"/>
                                            </p:txEl>
                                          </p:spTgt>
                                        </p:tgtEl>
                                        <p:attrNameLst>
                                          <p:attrName>style.visibility</p:attrName>
                                        </p:attrNameLst>
                                      </p:cBhvr>
                                      <p:to>
                                        <p:strVal val="visible"/>
                                      </p:to>
                                    </p:set>
                                    <p:anim calcmode="lin" valueType="num">
                                      <p:cBhvr additive="base">
                                        <p:cTn id="19" dur="5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2579">
                                            <p:txEl>
                                              <p:pRg st="6" end="6"/>
                                            </p:txEl>
                                          </p:spTgt>
                                        </p:tgtEl>
                                        <p:attrNameLst>
                                          <p:attrName>style.visibility</p:attrName>
                                        </p:attrNameLst>
                                      </p:cBhvr>
                                      <p:to>
                                        <p:strVal val="visible"/>
                                      </p:to>
                                    </p:set>
                                    <p:anim calcmode="lin" valueType="num">
                                      <p:cBhvr additive="base">
                                        <p:cTn id="25" dur="5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25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2B804BAE-4B3C-4747-8D04-FCC66CA45D46}" type="slidenum">
              <a:rPr lang="en-US" altLang="zh-CN" smtClean="0"/>
              <a:pPr eaLnBrk="1" hangingPunct="1"/>
              <a:t>113</a:t>
            </a:fld>
            <a:endParaRPr lang="en-US" altLang="zh-CN" smtClean="0"/>
          </a:p>
        </p:txBody>
      </p:sp>
      <p:sp>
        <p:nvSpPr>
          <p:cNvPr id="120835"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53603" name="Rectangle 3"/>
          <p:cNvSpPr>
            <a:spLocks noGrp="1" noChangeArrowheads="1"/>
          </p:cNvSpPr>
          <p:nvPr>
            <p:ph type="body" idx="1"/>
          </p:nvPr>
        </p:nvSpPr>
        <p:spPr>
          <a:xfrm>
            <a:off x="341313" y="1179513"/>
            <a:ext cx="8802687" cy="5678487"/>
          </a:xfrm>
        </p:spPr>
        <p:txBody>
          <a:bodyPr/>
          <a:lstStyle/>
          <a:p>
            <a:pPr lvl="3" eaLnBrk="1" hangingPunct="1">
              <a:lnSpc>
                <a:spcPct val="120000"/>
              </a:lnSpc>
            </a:pPr>
            <a:r>
              <a:rPr lang="zh-CN" altLang="en-US" b="1" dirty="0" smtClean="0"/>
              <a:t>横向滤波器的数学表示式</a:t>
            </a:r>
          </a:p>
          <a:p>
            <a:pPr lvl="3" eaLnBrk="1" hangingPunct="1">
              <a:lnSpc>
                <a:spcPct val="120000"/>
              </a:lnSpc>
              <a:buFont typeface="Wingdings" pitchFamily="2" charset="2"/>
              <a:buNone/>
            </a:pPr>
            <a:r>
              <a:rPr lang="zh-CN" altLang="en-US" dirty="0" smtClean="0"/>
              <a:t>	        设一个具有</a:t>
            </a:r>
            <a:r>
              <a:rPr lang="en-US" altLang="zh-CN" dirty="0" smtClean="0"/>
              <a:t>2</a:t>
            </a:r>
            <a:r>
              <a:rPr lang="en-US" altLang="zh-CN" i="1" dirty="0" smtClean="0"/>
              <a:t>N</a:t>
            </a:r>
            <a:r>
              <a:rPr lang="en-US" altLang="zh-CN" dirty="0" smtClean="0"/>
              <a:t>+1</a:t>
            </a:r>
            <a:r>
              <a:rPr lang="zh-CN" altLang="en-US" dirty="0" smtClean="0"/>
              <a:t>个抽头的横向滤波器，如下图所示，其单位冲激响应为 </a:t>
            </a:r>
            <a:r>
              <a:rPr lang="en-US" altLang="zh-CN" i="1" dirty="0" smtClean="0"/>
              <a:t>e</a:t>
            </a:r>
            <a:r>
              <a:rPr lang="en-US" altLang="zh-CN" dirty="0" smtClean="0"/>
              <a:t>(</a:t>
            </a:r>
            <a:r>
              <a:rPr lang="en-US" altLang="zh-CN" i="1" dirty="0" smtClean="0"/>
              <a:t>t</a:t>
            </a:r>
            <a:r>
              <a:rPr lang="en-US" altLang="zh-CN" dirty="0" smtClean="0"/>
              <a:t>)</a:t>
            </a:r>
            <a:r>
              <a:rPr lang="zh-CN" altLang="en-US" dirty="0" smtClean="0"/>
              <a:t>，则有</a:t>
            </a:r>
          </a:p>
        </p:txBody>
      </p:sp>
      <p:pic>
        <p:nvPicPr>
          <p:cNvPr id="153604" name="Picture 4" descr="t0522"/>
          <p:cNvPicPr>
            <a:picLocks noChangeAspect="1" noChangeArrowheads="1"/>
          </p:cNvPicPr>
          <p:nvPr/>
        </p:nvPicPr>
        <p:blipFill>
          <a:blip r:embed="rId3">
            <a:extLst>
              <a:ext uri="{28A0092B-C50C-407E-A947-70E740481C1C}">
                <a14:useLocalDpi xmlns:a14="http://schemas.microsoft.com/office/drawing/2010/main" val="0"/>
              </a:ext>
            </a:extLst>
          </a:blip>
          <a:srcRect b="51489"/>
          <a:stretch>
            <a:fillRect/>
          </a:stretch>
        </p:blipFill>
        <p:spPr bwMode="auto">
          <a:xfrm>
            <a:off x="0" y="3608388"/>
            <a:ext cx="91440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3605" name="Object 5"/>
          <p:cNvGraphicFramePr>
            <a:graphicFrameLocks noChangeAspect="1"/>
          </p:cNvGraphicFramePr>
          <p:nvPr>
            <p:extLst>
              <p:ext uri="{D42A27DB-BD31-4B8C-83A1-F6EECF244321}">
                <p14:modId xmlns:p14="http://schemas.microsoft.com/office/powerpoint/2010/main" val="195440316"/>
              </p:ext>
            </p:extLst>
          </p:nvPr>
        </p:nvGraphicFramePr>
        <p:xfrm>
          <a:off x="3311860" y="2528900"/>
          <a:ext cx="3015904" cy="989013"/>
        </p:xfrm>
        <a:graphic>
          <a:graphicData uri="http://schemas.openxmlformats.org/presentationml/2006/ole">
            <mc:AlternateContent xmlns:mc="http://schemas.openxmlformats.org/markup-compatibility/2006">
              <mc:Choice xmlns:v="urn:schemas-microsoft-com:vml" Requires="v">
                <p:oleObj spid="_x0000_s121023" name="公式" r:id="rId4" imgW="1307532" imgH="431613" progId="Equation.3">
                  <p:embed/>
                </p:oleObj>
              </mc:Choice>
              <mc:Fallback>
                <p:oleObj name="公式" r:id="rId4" imgW="1307532" imgH="431613"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860" y="2528900"/>
                        <a:ext cx="3015904" cy="989013"/>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additive="base">
                                        <p:cTn id="7" dur="5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53604"/>
                                        </p:tgtEl>
                                        <p:attrNameLst>
                                          <p:attrName>style.visibility</p:attrName>
                                        </p:attrNameLst>
                                      </p:cBhvr>
                                      <p:to>
                                        <p:strVal val="visible"/>
                                      </p:to>
                                    </p:set>
                                    <p:anim calcmode="lin" valueType="num">
                                      <p:cBhvr additive="base">
                                        <p:cTn id="12" dur="500" fill="hold"/>
                                        <p:tgtEl>
                                          <p:spTgt spid="153604"/>
                                        </p:tgtEl>
                                        <p:attrNameLst>
                                          <p:attrName>ppt_x</p:attrName>
                                        </p:attrNameLst>
                                      </p:cBhvr>
                                      <p:tavLst>
                                        <p:tav tm="0">
                                          <p:val>
                                            <p:strVal val="#ppt_x"/>
                                          </p:val>
                                        </p:tav>
                                        <p:tav tm="100000">
                                          <p:val>
                                            <p:strVal val="#ppt_x"/>
                                          </p:val>
                                        </p:tav>
                                      </p:tavLst>
                                    </p:anim>
                                    <p:anim calcmode="lin" valueType="num">
                                      <p:cBhvr additive="base">
                                        <p:cTn id="13" dur="500" fill="hold"/>
                                        <p:tgtEl>
                                          <p:spTgt spid="15360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53603">
                                            <p:txEl>
                                              <p:pRg st="1" end="1"/>
                                            </p:txEl>
                                          </p:spTgt>
                                        </p:tgtEl>
                                        <p:attrNameLst>
                                          <p:attrName>style.visibility</p:attrName>
                                        </p:attrNameLst>
                                      </p:cBhvr>
                                      <p:to>
                                        <p:strVal val="visible"/>
                                      </p:to>
                                    </p:set>
                                    <p:anim calcmode="lin" valueType="num">
                                      <p:cBhvr additive="base">
                                        <p:cTn id="18" dur="500" fill="hold"/>
                                        <p:tgtEl>
                                          <p:spTgt spid="15360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3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53605"/>
                                        </p:tgtEl>
                                        <p:attrNameLst>
                                          <p:attrName>style.visibility</p:attrName>
                                        </p:attrNameLst>
                                      </p:cBhvr>
                                      <p:to>
                                        <p:strVal val="visible"/>
                                      </p:to>
                                    </p:set>
                                    <p:anim calcmode="lin" valueType="num">
                                      <p:cBhvr additive="base">
                                        <p:cTn id="24" dur="500" fill="hold"/>
                                        <p:tgtEl>
                                          <p:spTgt spid="153605"/>
                                        </p:tgtEl>
                                        <p:attrNameLst>
                                          <p:attrName>ppt_x</p:attrName>
                                        </p:attrNameLst>
                                      </p:cBhvr>
                                      <p:tavLst>
                                        <p:tav tm="0">
                                          <p:val>
                                            <p:strVal val="#ppt_x"/>
                                          </p:val>
                                        </p:tav>
                                        <p:tav tm="100000">
                                          <p:val>
                                            <p:strVal val="#ppt_x"/>
                                          </p:val>
                                        </p:tav>
                                      </p:tavLst>
                                    </p:anim>
                                    <p:anim calcmode="lin" valueType="num">
                                      <p:cBhvr additive="base">
                                        <p:cTn id="25" dur="500" fill="hold"/>
                                        <p:tgtEl>
                                          <p:spTgt spid="153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857ADC55-A897-4859-9360-554E4766AD44}" type="slidenum">
              <a:rPr lang="en-US" altLang="zh-CN" smtClean="0"/>
              <a:pPr eaLnBrk="1" hangingPunct="1"/>
              <a:t>114</a:t>
            </a:fld>
            <a:endParaRPr lang="en-US" altLang="zh-CN" smtClean="0"/>
          </a:p>
        </p:txBody>
      </p:sp>
      <p:sp>
        <p:nvSpPr>
          <p:cNvPr id="121859"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54627" name="Rectangle 3"/>
          <p:cNvSpPr>
            <a:spLocks noGrp="1" noChangeArrowheads="1"/>
          </p:cNvSpPr>
          <p:nvPr>
            <p:ph type="body" idx="1"/>
          </p:nvPr>
        </p:nvSpPr>
        <p:spPr>
          <a:xfrm>
            <a:off x="0" y="1179513"/>
            <a:ext cx="9144000" cy="5678487"/>
          </a:xfrm>
        </p:spPr>
        <p:txBody>
          <a:bodyPr/>
          <a:lstStyle/>
          <a:p>
            <a:pPr lvl="3" eaLnBrk="1" hangingPunct="1">
              <a:lnSpc>
                <a:spcPct val="120000"/>
              </a:lnSpc>
              <a:buFont typeface="Wingdings" pitchFamily="2" charset="2"/>
              <a:buNone/>
            </a:pPr>
            <a:r>
              <a:rPr lang="zh-CN" altLang="en-US" dirty="0" smtClean="0"/>
              <a:t>又设它的输入为</a:t>
            </a:r>
            <a:r>
              <a:rPr lang="en-US" altLang="zh-CN" i="1" dirty="0" smtClean="0"/>
              <a:t>x</a:t>
            </a:r>
            <a:r>
              <a:rPr lang="en-US" altLang="zh-CN" dirty="0" smtClean="0"/>
              <a:t>(</a:t>
            </a:r>
            <a:r>
              <a:rPr lang="en-US" altLang="zh-CN" i="1" dirty="0" smtClean="0"/>
              <a:t>t</a:t>
            </a:r>
            <a:r>
              <a:rPr lang="en-US" altLang="zh-CN" dirty="0" smtClean="0"/>
              <a:t>)</a:t>
            </a:r>
            <a:r>
              <a:rPr lang="zh-CN" altLang="en-US" dirty="0" smtClean="0"/>
              <a:t>， </a:t>
            </a:r>
            <a:r>
              <a:rPr lang="en-US" altLang="zh-CN" i="1" dirty="0" smtClean="0"/>
              <a:t>x</a:t>
            </a:r>
            <a:r>
              <a:rPr lang="en-US" altLang="zh-CN" dirty="0" smtClean="0"/>
              <a:t>(</a:t>
            </a:r>
            <a:r>
              <a:rPr lang="en-US" altLang="zh-CN" i="1" dirty="0" smtClean="0"/>
              <a:t>t</a:t>
            </a:r>
            <a:r>
              <a:rPr lang="en-US" altLang="zh-CN" dirty="0" smtClean="0"/>
              <a:t>)</a:t>
            </a:r>
            <a:r>
              <a:rPr lang="zh-CN" altLang="en-US" dirty="0" smtClean="0"/>
              <a:t>是被均衡的对象，并设它没有附加噪声，如下图所示。则均衡后的输出波形</a:t>
            </a:r>
            <a:r>
              <a:rPr lang="en-US" altLang="zh-CN" i="1" dirty="0" smtClean="0"/>
              <a:t>y</a:t>
            </a:r>
            <a:r>
              <a:rPr lang="en-US" altLang="zh-CN" dirty="0" smtClean="0"/>
              <a:t>(</a:t>
            </a:r>
            <a:r>
              <a:rPr lang="en-US" altLang="zh-CN" i="1" dirty="0" smtClean="0"/>
              <a:t>t</a:t>
            </a:r>
            <a:r>
              <a:rPr lang="en-US" altLang="zh-CN" dirty="0" smtClean="0"/>
              <a:t>)</a:t>
            </a:r>
            <a:r>
              <a:rPr lang="zh-CN" altLang="en-US" dirty="0" smtClean="0"/>
              <a:t>为</a:t>
            </a:r>
          </a:p>
          <a:p>
            <a:pPr lvl="3" eaLnBrk="1" hangingPunct="1">
              <a:lnSpc>
                <a:spcPct val="120000"/>
              </a:lnSpc>
              <a:buFont typeface="Wingdings" pitchFamily="2" charset="2"/>
              <a:buNone/>
            </a:pPr>
            <a:endParaRPr lang="zh-CN" altLang="en-US" dirty="0" smtClean="0"/>
          </a:p>
          <a:p>
            <a:pPr lvl="3" eaLnBrk="1" hangingPunct="1">
              <a:lnSpc>
                <a:spcPct val="180000"/>
              </a:lnSpc>
              <a:buFont typeface="Wingdings" pitchFamily="2" charset="2"/>
              <a:buNone/>
            </a:pPr>
            <a:r>
              <a:rPr lang="zh-CN" altLang="en-US" dirty="0" smtClean="0"/>
              <a:t>	在抽样时刻 </a:t>
            </a:r>
            <a:r>
              <a:rPr lang="en-US" altLang="zh-CN" i="1" dirty="0" smtClean="0"/>
              <a:t>t</a:t>
            </a:r>
            <a:r>
              <a:rPr lang="en-US" altLang="zh-CN" dirty="0" smtClean="0"/>
              <a:t> = </a:t>
            </a:r>
            <a:r>
              <a:rPr lang="en-US" altLang="zh-CN" i="1" dirty="0" err="1" smtClean="0"/>
              <a:t>kT</a:t>
            </a:r>
            <a:r>
              <a:rPr lang="en-US" altLang="zh-CN" i="1" baseline="-25000" dirty="0" err="1" smtClean="0"/>
              <a:t>s</a:t>
            </a:r>
            <a:r>
              <a:rPr lang="zh-CN" altLang="en-US" dirty="0" smtClean="0"/>
              <a:t>（设系统无延时，即 </a:t>
            </a:r>
            <a:r>
              <a:rPr lang="en-US" altLang="zh-CN" dirty="0" smtClean="0"/>
              <a:t>t</a:t>
            </a:r>
            <a:r>
              <a:rPr lang="en-US" altLang="zh-CN" baseline="-25000" dirty="0" smtClean="0"/>
              <a:t>0</a:t>
            </a:r>
            <a:r>
              <a:rPr lang="en-US" altLang="zh-CN" dirty="0" smtClean="0"/>
              <a:t>=0</a:t>
            </a:r>
            <a:r>
              <a:rPr lang="zh-CN" altLang="en-US" dirty="0" smtClean="0"/>
              <a:t>）上，有</a:t>
            </a:r>
          </a:p>
          <a:p>
            <a:pPr lvl="3" eaLnBrk="1" hangingPunct="1">
              <a:lnSpc>
                <a:spcPct val="180000"/>
              </a:lnSpc>
              <a:buFont typeface="Wingdings" pitchFamily="2" charset="2"/>
              <a:buNone/>
            </a:pPr>
            <a:endParaRPr lang="zh-CN" altLang="en-US" dirty="0" smtClean="0"/>
          </a:p>
          <a:p>
            <a:pPr lvl="3" eaLnBrk="1" hangingPunct="1">
              <a:lnSpc>
                <a:spcPct val="180000"/>
              </a:lnSpc>
              <a:buFont typeface="Wingdings" pitchFamily="2" charset="2"/>
              <a:buNone/>
            </a:pPr>
            <a:r>
              <a:rPr lang="zh-CN" altLang="en-US" dirty="0" smtClean="0"/>
              <a:t>	将其简写为</a:t>
            </a:r>
          </a:p>
        </p:txBody>
      </p:sp>
      <p:sp>
        <p:nvSpPr>
          <p:cNvPr id="121861"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4628" name="Object 4"/>
          <p:cNvGraphicFramePr>
            <a:graphicFrameLocks noChangeAspect="1"/>
          </p:cNvGraphicFramePr>
          <p:nvPr/>
        </p:nvGraphicFramePr>
        <p:xfrm>
          <a:off x="2457450" y="1989138"/>
          <a:ext cx="4365625" cy="809625"/>
        </p:xfrm>
        <a:graphic>
          <a:graphicData uri="http://schemas.openxmlformats.org/presentationml/2006/ole">
            <mc:AlternateContent xmlns:mc="http://schemas.openxmlformats.org/markup-compatibility/2006">
              <mc:Choice xmlns:v="urn:schemas-microsoft-com:vml" Requires="v">
                <p:oleObj spid="_x0000_s122417" name="公式" r:id="rId3" imgW="2120900" imgH="431800" progId="Equation.3">
                  <p:embed/>
                </p:oleObj>
              </mc:Choice>
              <mc:Fallback>
                <p:oleObj name="公式" r:id="rId3" imgW="21209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1989138"/>
                        <a:ext cx="4365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1863" name="Picture 6" descr="t0522"/>
          <p:cNvPicPr>
            <a:picLocks noChangeAspect="1" noChangeArrowheads="1"/>
          </p:cNvPicPr>
          <p:nvPr/>
        </p:nvPicPr>
        <p:blipFill>
          <a:blip r:embed="rId5">
            <a:extLst>
              <a:ext uri="{28A0092B-C50C-407E-A947-70E740481C1C}">
                <a14:useLocalDpi xmlns:a14="http://schemas.microsoft.com/office/drawing/2010/main" val="0"/>
              </a:ext>
            </a:extLst>
          </a:blip>
          <a:srcRect l="21266" t="56938" r="7106" b="7045"/>
          <a:stretch>
            <a:fillRect/>
          </a:stretch>
        </p:blipFill>
        <p:spPr bwMode="auto">
          <a:xfrm>
            <a:off x="1557338" y="4959350"/>
            <a:ext cx="6164262"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4"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4631" name="Object 7"/>
          <p:cNvGraphicFramePr>
            <a:graphicFrameLocks noChangeAspect="1"/>
          </p:cNvGraphicFramePr>
          <p:nvPr/>
        </p:nvGraphicFramePr>
        <p:xfrm>
          <a:off x="2051050" y="3159125"/>
          <a:ext cx="5626100" cy="830263"/>
        </p:xfrm>
        <a:graphic>
          <a:graphicData uri="http://schemas.openxmlformats.org/presentationml/2006/ole">
            <mc:AlternateContent xmlns:mc="http://schemas.openxmlformats.org/markup-compatibility/2006">
              <mc:Choice xmlns:v="urn:schemas-microsoft-com:vml" Requires="v">
                <p:oleObj spid="_x0000_s122418" r:id="rId6" imgW="2908300" imgH="431800" progId="Equation.3">
                  <p:embed/>
                </p:oleObj>
              </mc:Choice>
              <mc:Fallback>
                <p:oleObj r:id="rId6" imgW="2908300" imgH="4318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3159125"/>
                        <a:ext cx="5626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6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4633" name="Object 9"/>
          <p:cNvGraphicFramePr>
            <a:graphicFrameLocks noChangeAspect="1"/>
          </p:cNvGraphicFramePr>
          <p:nvPr/>
        </p:nvGraphicFramePr>
        <p:xfrm>
          <a:off x="3446463" y="4014788"/>
          <a:ext cx="1844675" cy="828675"/>
        </p:xfrm>
        <a:graphic>
          <a:graphicData uri="http://schemas.openxmlformats.org/presentationml/2006/ole">
            <mc:AlternateContent xmlns:mc="http://schemas.openxmlformats.org/markup-compatibility/2006">
              <mc:Choice xmlns:v="urn:schemas-microsoft-com:vml" Requires="v">
                <p:oleObj spid="_x0000_s122419" name="公式" r:id="rId8" imgW="952087" imgH="431613" progId="Equation.3">
                  <p:embed/>
                </p:oleObj>
              </mc:Choice>
              <mc:Fallback>
                <p:oleObj name="公式" r:id="rId8" imgW="952087" imgH="431613"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6463" y="4014788"/>
                        <a:ext cx="1844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4628"/>
                                        </p:tgtEl>
                                        <p:attrNameLst>
                                          <p:attrName>style.visibility</p:attrName>
                                        </p:attrNameLst>
                                      </p:cBhvr>
                                      <p:to>
                                        <p:strVal val="visible"/>
                                      </p:to>
                                    </p:set>
                                    <p:anim calcmode="lin" valueType="num">
                                      <p:cBhvr additive="base">
                                        <p:cTn id="13" dur="500" fill="hold"/>
                                        <p:tgtEl>
                                          <p:spTgt spid="154628"/>
                                        </p:tgtEl>
                                        <p:attrNameLst>
                                          <p:attrName>ppt_x</p:attrName>
                                        </p:attrNameLst>
                                      </p:cBhvr>
                                      <p:tavLst>
                                        <p:tav tm="0">
                                          <p:val>
                                            <p:strVal val="#ppt_x"/>
                                          </p:val>
                                        </p:tav>
                                        <p:tav tm="100000">
                                          <p:val>
                                            <p:strVal val="#ppt_x"/>
                                          </p:val>
                                        </p:tav>
                                      </p:tavLst>
                                    </p:anim>
                                    <p:anim calcmode="lin" valueType="num">
                                      <p:cBhvr additive="base">
                                        <p:cTn id="14" dur="500" fill="hold"/>
                                        <p:tgtEl>
                                          <p:spTgt spid="1546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4627">
                                            <p:txEl>
                                              <p:pRg st="2" end="2"/>
                                            </p:txEl>
                                          </p:spTgt>
                                        </p:tgtEl>
                                        <p:attrNameLst>
                                          <p:attrName>style.visibility</p:attrName>
                                        </p:attrNameLst>
                                      </p:cBhvr>
                                      <p:to>
                                        <p:strVal val="visible"/>
                                      </p:to>
                                    </p:set>
                                    <p:anim calcmode="lin" valueType="num">
                                      <p:cBhvr additive="base">
                                        <p:cTn id="19" dur="5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4631"/>
                                        </p:tgtEl>
                                        <p:attrNameLst>
                                          <p:attrName>style.visibility</p:attrName>
                                        </p:attrNameLst>
                                      </p:cBhvr>
                                      <p:to>
                                        <p:strVal val="visible"/>
                                      </p:to>
                                    </p:set>
                                    <p:anim calcmode="lin" valueType="num">
                                      <p:cBhvr additive="base">
                                        <p:cTn id="25" dur="500" fill="hold"/>
                                        <p:tgtEl>
                                          <p:spTgt spid="154631"/>
                                        </p:tgtEl>
                                        <p:attrNameLst>
                                          <p:attrName>ppt_x</p:attrName>
                                        </p:attrNameLst>
                                      </p:cBhvr>
                                      <p:tavLst>
                                        <p:tav tm="0">
                                          <p:val>
                                            <p:strVal val="#ppt_x"/>
                                          </p:val>
                                        </p:tav>
                                        <p:tav tm="100000">
                                          <p:val>
                                            <p:strVal val="#ppt_x"/>
                                          </p:val>
                                        </p:tav>
                                      </p:tavLst>
                                    </p:anim>
                                    <p:anim calcmode="lin" valueType="num">
                                      <p:cBhvr additive="base">
                                        <p:cTn id="26" dur="500" fill="hold"/>
                                        <p:tgtEl>
                                          <p:spTgt spid="15463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4627">
                                            <p:txEl>
                                              <p:pRg st="4" end="4"/>
                                            </p:txEl>
                                          </p:spTgt>
                                        </p:tgtEl>
                                        <p:attrNameLst>
                                          <p:attrName>style.visibility</p:attrName>
                                        </p:attrNameLst>
                                      </p:cBhvr>
                                      <p:to>
                                        <p:strVal val="visible"/>
                                      </p:to>
                                    </p:set>
                                    <p:anim calcmode="lin" valueType="num">
                                      <p:cBhvr additive="base">
                                        <p:cTn id="31" dur="500" fill="hold"/>
                                        <p:tgtEl>
                                          <p:spTgt spid="154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4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4633"/>
                                        </p:tgtEl>
                                        <p:attrNameLst>
                                          <p:attrName>style.visibility</p:attrName>
                                        </p:attrNameLst>
                                      </p:cBhvr>
                                      <p:to>
                                        <p:strVal val="visible"/>
                                      </p:to>
                                    </p:set>
                                    <p:anim calcmode="lin" valueType="num">
                                      <p:cBhvr additive="base">
                                        <p:cTn id="37" dur="500" fill="hold"/>
                                        <p:tgtEl>
                                          <p:spTgt spid="154633"/>
                                        </p:tgtEl>
                                        <p:attrNameLst>
                                          <p:attrName>ppt_x</p:attrName>
                                        </p:attrNameLst>
                                      </p:cBhvr>
                                      <p:tavLst>
                                        <p:tav tm="0">
                                          <p:val>
                                            <p:strVal val="#ppt_x"/>
                                          </p:val>
                                        </p:tav>
                                        <p:tav tm="100000">
                                          <p:val>
                                            <p:strVal val="#ppt_x"/>
                                          </p:val>
                                        </p:tav>
                                      </p:tavLst>
                                    </p:anim>
                                    <p:anim calcmode="lin" valueType="num">
                                      <p:cBhvr additive="base">
                                        <p:cTn id="38" dur="500" fill="hold"/>
                                        <p:tgtEl>
                                          <p:spTgt spid="1546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20838F9E-4C68-4953-A384-8D702FE7511A}" type="slidenum">
              <a:rPr lang="en-US" altLang="zh-CN" smtClean="0"/>
              <a:pPr eaLnBrk="1" hangingPunct="1"/>
              <a:t>115</a:t>
            </a:fld>
            <a:endParaRPr lang="en-US" altLang="zh-CN" smtClean="0"/>
          </a:p>
        </p:txBody>
      </p:sp>
      <p:sp>
        <p:nvSpPr>
          <p:cNvPr id="122883"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55651" name="Rectangle 3"/>
          <p:cNvSpPr>
            <a:spLocks noGrp="1" noChangeArrowheads="1"/>
          </p:cNvSpPr>
          <p:nvPr>
            <p:ph type="body" idx="1"/>
          </p:nvPr>
        </p:nvSpPr>
        <p:spPr>
          <a:xfrm>
            <a:off x="0" y="1179513"/>
            <a:ext cx="8982490" cy="5678487"/>
          </a:xfrm>
        </p:spPr>
        <p:txBody>
          <a:bodyPr/>
          <a:lstStyle/>
          <a:p>
            <a:pPr lvl="3" eaLnBrk="1" hangingPunct="1">
              <a:lnSpc>
                <a:spcPct val="130000"/>
              </a:lnSpc>
              <a:buFont typeface="Wingdings" pitchFamily="2" charset="2"/>
              <a:buNone/>
            </a:pPr>
            <a:endParaRPr lang="en-US" altLang="zh-CN" dirty="0" smtClean="0"/>
          </a:p>
          <a:p>
            <a:pPr lvl="3" eaLnBrk="1" hangingPunct="1">
              <a:lnSpc>
                <a:spcPct val="130000"/>
              </a:lnSpc>
              <a:buFont typeface="Wingdings" pitchFamily="2" charset="2"/>
              <a:buNone/>
            </a:pPr>
            <a:endParaRPr lang="en-US" altLang="zh-CN" dirty="0" smtClean="0"/>
          </a:p>
          <a:p>
            <a:pPr lvl="3" eaLnBrk="1" hangingPunct="1">
              <a:lnSpc>
                <a:spcPct val="150000"/>
              </a:lnSpc>
              <a:buFont typeface="Wingdings" pitchFamily="2" charset="2"/>
              <a:buNone/>
            </a:pPr>
            <a:r>
              <a:rPr lang="zh-CN" altLang="en-US" dirty="0" smtClean="0"/>
              <a:t>上式说明，</a:t>
            </a:r>
            <a:endParaRPr lang="en-US" altLang="zh-CN" dirty="0" smtClean="0"/>
          </a:p>
          <a:p>
            <a:pPr marL="1828800" lvl="3" indent="-457200" eaLnBrk="1" hangingPunct="1">
              <a:lnSpc>
                <a:spcPct val="150000"/>
              </a:lnSpc>
              <a:buFont typeface="+mj-lt"/>
              <a:buAutoNum type="arabicPeriod"/>
            </a:pPr>
            <a:r>
              <a:rPr lang="zh-CN" altLang="en-US" dirty="0" smtClean="0"/>
              <a:t>均衡器在第 </a:t>
            </a:r>
            <a:r>
              <a:rPr lang="en-US" altLang="zh-CN" i="1" dirty="0" smtClean="0"/>
              <a:t>k </a:t>
            </a:r>
            <a:r>
              <a:rPr lang="zh-CN" altLang="en-US" dirty="0" smtClean="0"/>
              <a:t>个抽样时刻上得到的样值 </a:t>
            </a:r>
            <a:r>
              <a:rPr lang="en-US" altLang="zh-CN" i="1" dirty="0" err="1" smtClean="0"/>
              <a:t>y</a:t>
            </a:r>
            <a:r>
              <a:rPr lang="en-US" altLang="zh-CN" i="1" baseline="-25000" dirty="0" err="1" smtClean="0"/>
              <a:t>k</a:t>
            </a:r>
            <a:r>
              <a:rPr lang="en-US" altLang="zh-CN" i="1" baseline="-25000" dirty="0" smtClean="0"/>
              <a:t> </a:t>
            </a:r>
            <a:r>
              <a:rPr lang="zh-CN" altLang="en-US" dirty="0" smtClean="0"/>
              <a:t>将由</a:t>
            </a:r>
            <a:r>
              <a:rPr lang="en-US" altLang="zh-CN" dirty="0" smtClean="0"/>
              <a:t>2</a:t>
            </a:r>
            <a:r>
              <a:rPr lang="en-US" altLang="zh-CN" i="1" dirty="0" smtClean="0"/>
              <a:t>N</a:t>
            </a:r>
            <a:r>
              <a:rPr lang="en-US" altLang="zh-CN" dirty="0" smtClean="0"/>
              <a:t>+1</a:t>
            </a:r>
            <a:r>
              <a:rPr lang="zh-CN" altLang="en-US" dirty="0" smtClean="0"/>
              <a:t>个</a:t>
            </a:r>
            <a:r>
              <a:rPr lang="en-US" altLang="zh-CN" i="1" dirty="0" err="1" smtClean="0"/>
              <a:t>C</a:t>
            </a:r>
            <a:r>
              <a:rPr lang="en-US" altLang="zh-CN" i="1" baseline="-25000" dirty="0" err="1" smtClean="0"/>
              <a:t>i</a:t>
            </a:r>
            <a:r>
              <a:rPr lang="zh-CN" altLang="en-US" dirty="0" smtClean="0"/>
              <a:t>与</a:t>
            </a:r>
            <a:r>
              <a:rPr lang="en-US" altLang="zh-CN" i="1" dirty="0" err="1" smtClean="0"/>
              <a:t>x</a:t>
            </a:r>
            <a:r>
              <a:rPr lang="en-US" altLang="zh-CN" i="1" baseline="-25000" dirty="0" err="1" smtClean="0"/>
              <a:t>k-i</a:t>
            </a:r>
            <a:r>
              <a:rPr lang="en-US" altLang="zh-CN" i="1" baseline="-25000" dirty="0" smtClean="0"/>
              <a:t> </a:t>
            </a:r>
            <a:r>
              <a:rPr lang="zh-CN" altLang="en-US" dirty="0" smtClean="0"/>
              <a:t>乘积之和来确定</a:t>
            </a:r>
            <a:endParaRPr lang="en-US" altLang="zh-CN" dirty="0" smtClean="0"/>
          </a:p>
          <a:p>
            <a:pPr marL="1828800" lvl="3" indent="-457200" eaLnBrk="1" hangingPunct="1">
              <a:lnSpc>
                <a:spcPct val="150000"/>
              </a:lnSpc>
              <a:buFont typeface="+mj-lt"/>
              <a:buAutoNum type="arabicPeriod"/>
            </a:pPr>
            <a:r>
              <a:rPr lang="zh-CN" altLang="en-US" dirty="0" smtClean="0"/>
              <a:t>其中除 </a:t>
            </a:r>
            <a:r>
              <a:rPr lang="en-US" altLang="zh-CN" i="1" dirty="0" smtClean="0"/>
              <a:t>y</a:t>
            </a:r>
            <a:r>
              <a:rPr lang="en-US" altLang="zh-CN" baseline="-25000" dirty="0" smtClean="0"/>
              <a:t>0 </a:t>
            </a:r>
            <a:r>
              <a:rPr lang="zh-CN" altLang="en-US" dirty="0" smtClean="0"/>
              <a:t>以外的所有 </a:t>
            </a:r>
            <a:r>
              <a:rPr lang="en-US" altLang="zh-CN" i="1" dirty="0" err="1" smtClean="0"/>
              <a:t>y</a:t>
            </a:r>
            <a:r>
              <a:rPr lang="en-US" altLang="zh-CN" i="1" baseline="-25000" dirty="0" err="1" smtClean="0"/>
              <a:t>k</a:t>
            </a:r>
            <a:r>
              <a:rPr lang="en-US" altLang="zh-CN" i="1" baseline="-25000" dirty="0" smtClean="0"/>
              <a:t> </a:t>
            </a:r>
            <a:r>
              <a:rPr lang="zh-CN" altLang="en-US" dirty="0" smtClean="0"/>
              <a:t>都属于波形失真引起的码间串扰</a:t>
            </a:r>
            <a:endParaRPr lang="en-US" altLang="zh-CN" dirty="0" smtClean="0"/>
          </a:p>
          <a:p>
            <a:pPr marL="1828800" lvl="3" indent="-457200" eaLnBrk="1" hangingPunct="1">
              <a:lnSpc>
                <a:spcPct val="150000"/>
              </a:lnSpc>
              <a:buFont typeface="+mj-lt"/>
              <a:buAutoNum type="arabicPeriod"/>
            </a:pPr>
            <a:r>
              <a:rPr lang="zh-CN" altLang="en-US" dirty="0" smtClean="0"/>
              <a:t>当输入波形 </a:t>
            </a:r>
            <a:r>
              <a:rPr lang="en-US" altLang="zh-CN" i="1" dirty="0" smtClean="0"/>
              <a:t>x</a:t>
            </a:r>
            <a:r>
              <a:rPr lang="en-US" altLang="zh-CN" dirty="0" smtClean="0"/>
              <a:t>(</a:t>
            </a:r>
            <a:r>
              <a:rPr lang="en-US" altLang="zh-CN" i="1" dirty="0" smtClean="0"/>
              <a:t>t</a:t>
            </a:r>
            <a:r>
              <a:rPr lang="en-US" altLang="zh-CN" dirty="0" smtClean="0"/>
              <a:t>) </a:t>
            </a:r>
            <a:r>
              <a:rPr lang="zh-CN" altLang="en-US" dirty="0" smtClean="0"/>
              <a:t>给定，即各种可能的 </a:t>
            </a:r>
            <a:r>
              <a:rPr lang="en-US" altLang="zh-CN" i="1" dirty="0" err="1" smtClean="0"/>
              <a:t>x</a:t>
            </a:r>
            <a:r>
              <a:rPr lang="en-US" altLang="zh-CN" i="1" baseline="-25000" dirty="0" err="1" smtClean="0"/>
              <a:t>k-i</a:t>
            </a:r>
            <a:r>
              <a:rPr lang="en-US" altLang="zh-CN" i="1" baseline="-25000" dirty="0" smtClean="0"/>
              <a:t> </a:t>
            </a:r>
            <a:r>
              <a:rPr lang="zh-CN" altLang="en-US" dirty="0" smtClean="0"/>
              <a:t>确定时，通过调整 </a:t>
            </a:r>
            <a:r>
              <a:rPr lang="en-US" altLang="zh-CN" i="1" dirty="0" err="1" smtClean="0"/>
              <a:t>C</a:t>
            </a:r>
            <a:r>
              <a:rPr lang="en-US" altLang="zh-CN" i="1" baseline="-25000" dirty="0" err="1" smtClean="0"/>
              <a:t>i</a:t>
            </a:r>
            <a:r>
              <a:rPr lang="en-US" altLang="zh-CN" i="1" baseline="-25000" dirty="0" smtClean="0"/>
              <a:t> </a:t>
            </a:r>
            <a:r>
              <a:rPr lang="zh-CN" altLang="en-US" dirty="0" smtClean="0"/>
              <a:t>使指定的 </a:t>
            </a:r>
            <a:r>
              <a:rPr lang="en-US" altLang="zh-CN" i="1" dirty="0" err="1" smtClean="0"/>
              <a:t>y</a:t>
            </a:r>
            <a:r>
              <a:rPr lang="en-US" altLang="zh-CN" i="1" baseline="-25000" dirty="0" err="1" smtClean="0"/>
              <a:t>k</a:t>
            </a:r>
            <a:r>
              <a:rPr lang="en-US" altLang="zh-CN" i="1" baseline="-25000" dirty="0" smtClean="0"/>
              <a:t> </a:t>
            </a:r>
            <a:r>
              <a:rPr lang="zh-CN" altLang="en-US" dirty="0" smtClean="0"/>
              <a:t>等于零是容易办到的，但同时要求所有的 </a:t>
            </a:r>
            <a:r>
              <a:rPr lang="en-US" altLang="zh-CN" i="1" dirty="0" err="1" smtClean="0"/>
              <a:t>y</a:t>
            </a:r>
            <a:r>
              <a:rPr lang="en-US" altLang="zh-CN" i="1" baseline="-25000" dirty="0" err="1" smtClean="0"/>
              <a:t>k</a:t>
            </a:r>
            <a:r>
              <a:rPr lang="en-US" altLang="zh-CN" i="1" baseline="-25000" dirty="0" smtClean="0"/>
              <a:t> </a:t>
            </a:r>
            <a:r>
              <a:rPr lang="en-US" altLang="zh-CN" dirty="0" smtClean="0"/>
              <a:t>(</a:t>
            </a:r>
            <a:r>
              <a:rPr lang="zh-CN" altLang="en-US" dirty="0" smtClean="0"/>
              <a:t>除</a:t>
            </a:r>
            <a:r>
              <a:rPr lang="en-US" altLang="zh-CN" i="1" dirty="0" smtClean="0"/>
              <a:t>k</a:t>
            </a:r>
            <a:r>
              <a:rPr lang="zh-CN" altLang="en-US" dirty="0" smtClean="0"/>
              <a:t>＝</a:t>
            </a:r>
            <a:r>
              <a:rPr lang="en-US" altLang="zh-CN" dirty="0" smtClean="0"/>
              <a:t>0</a:t>
            </a:r>
            <a:r>
              <a:rPr lang="zh-CN" altLang="en-US" dirty="0" smtClean="0"/>
              <a:t>外</a:t>
            </a:r>
            <a:r>
              <a:rPr lang="en-US" altLang="zh-CN" dirty="0" smtClean="0"/>
              <a:t>)</a:t>
            </a:r>
            <a:r>
              <a:rPr lang="zh-CN" altLang="en-US" dirty="0" smtClean="0"/>
              <a:t>都等于零却是一件很难的事。</a:t>
            </a:r>
            <a:endParaRPr lang="en-US" altLang="zh-CN" dirty="0" smtClean="0"/>
          </a:p>
          <a:p>
            <a:pPr marL="1371600" lvl="3" indent="0" eaLnBrk="1" hangingPunct="1">
              <a:lnSpc>
                <a:spcPct val="150000"/>
              </a:lnSpc>
              <a:buNone/>
            </a:pPr>
            <a:r>
              <a:rPr lang="zh-CN" altLang="en-US" dirty="0" smtClean="0"/>
              <a:t>下面我们通过一个例子来说明。 </a:t>
            </a:r>
          </a:p>
        </p:txBody>
      </p:sp>
      <p:graphicFrame>
        <p:nvGraphicFramePr>
          <p:cNvPr id="122885" name="Object 4"/>
          <p:cNvGraphicFramePr>
            <a:graphicFrameLocks noChangeAspect="1"/>
          </p:cNvGraphicFramePr>
          <p:nvPr/>
        </p:nvGraphicFramePr>
        <p:xfrm>
          <a:off x="3627438" y="1314450"/>
          <a:ext cx="1844675" cy="828675"/>
        </p:xfrm>
        <a:graphic>
          <a:graphicData uri="http://schemas.openxmlformats.org/presentationml/2006/ole">
            <mc:AlternateContent xmlns:mc="http://schemas.openxmlformats.org/markup-compatibility/2006">
              <mc:Choice xmlns:v="urn:schemas-microsoft-com:vml" Requires="v">
                <p:oleObj spid="_x0000_s123070" name="公式" r:id="rId3" imgW="952087" imgH="431613" progId="Equation.3">
                  <p:embed/>
                </p:oleObj>
              </mc:Choice>
              <mc:Fallback>
                <p:oleObj name="公式" r:id="rId3" imgW="952087" imgH="4316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438" y="1314450"/>
                        <a:ext cx="1844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5651">
                                            <p:txEl>
                                              <p:pRg st="2" end="2"/>
                                            </p:txEl>
                                          </p:spTgt>
                                        </p:tgtEl>
                                        <p:attrNameLst>
                                          <p:attrName>style.visibility</p:attrName>
                                        </p:attrNameLst>
                                      </p:cBhvr>
                                      <p:to>
                                        <p:strVal val="visible"/>
                                      </p:to>
                                    </p:set>
                                    <p:anim calcmode="lin" valueType="num">
                                      <p:cBhvr additive="base">
                                        <p:cTn id="7" dur="500" fill="hold"/>
                                        <p:tgtEl>
                                          <p:spTgt spid="1556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5651">
                                            <p:txEl>
                                              <p:pRg st="3" end="3"/>
                                            </p:txEl>
                                          </p:spTgt>
                                        </p:tgtEl>
                                        <p:attrNameLst>
                                          <p:attrName>style.visibility</p:attrName>
                                        </p:attrNameLst>
                                      </p:cBhvr>
                                      <p:to>
                                        <p:strVal val="visible"/>
                                      </p:to>
                                    </p:set>
                                    <p:anim calcmode="lin" valueType="num">
                                      <p:cBhvr additive="base">
                                        <p:cTn id="13" dur="500" fill="hold"/>
                                        <p:tgtEl>
                                          <p:spTgt spid="15565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5651">
                                            <p:txEl>
                                              <p:pRg st="4" end="4"/>
                                            </p:txEl>
                                          </p:spTgt>
                                        </p:tgtEl>
                                        <p:attrNameLst>
                                          <p:attrName>style.visibility</p:attrName>
                                        </p:attrNameLst>
                                      </p:cBhvr>
                                      <p:to>
                                        <p:strVal val="visible"/>
                                      </p:to>
                                    </p:set>
                                    <p:anim calcmode="lin" valueType="num">
                                      <p:cBhvr additive="base">
                                        <p:cTn id="19" dur="500" fill="hold"/>
                                        <p:tgtEl>
                                          <p:spTgt spid="1556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5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5651">
                                            <p:txEl>
                                              <p:pRg st="5" end="5"/>
                                            </p:txEl>
                                          </p:spTgt>
                                        </p:tgtEl>
                                        <p:attrNameLst>
                                          <p:attrName>style.visibility</p:attrName>
                                        </p:attrNameLst>
                                      </p:cBhvr>
                                      <p:to>
                                        <p:strVal val="visible"/>
                                      </p:to>
                                    </p:set>
                                    <p:anim calcmode="lin" valueType="num">
                                      <p:cBhvr additive="base">
                                        <p:cTn id="25" dur="500" fill="hold"/>
                                        <p:tgtEl>
                                          <p:spTgt spid="15565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5651">
                                            <p:txEl>
                                              <p:pRg st="5" end="5"/>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55651">
                                            <p:txEl>
                                              <p:pRg st="6" end="6"/>
                                            </p:txEl>
                                          </p:spTgt>
                                        </p:tgtEl>
                                        <p:attrNameLst>
                                          <p:attrName>style.visibility</p:attrName>
                                        </p:attrNameLst>
                                      </p:cBhvr>
                                      <p:to>
                                        <p:strVal val="visible"/>
                                      </p:to>
                                    </p:set>
                                    <p:anim calcmode="lin" valueType="num">
                                      <p:cBhvr additive="base">
                                        <p:cTn id="30" dur="500" fill="hold"/>
                                        <p:tgtEl>
                                          <p:spTgt spid="155651">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56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2E2686A7-1216-45A1-8D3D-F930D1E820CB}" type="slidenum">
              <a:rPr lang="en-US" altLang="zh-CN" smtClean="0"/>
              <a:pPr eaLnBrk="1" hangingPunct="1"/>
              <a:t>116</a:t>
            </a:fld>
            <a:endParaRPr lang="en-US" altLang="zh-CN" smtClean="0"/>
          </a:p>
        </p:txBody>
      </p:sp>
      <p:sp>
        <p:nvSpPr>
          <p:cNvPr id="123907"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56675" name="Rectangle 3"/>
          <p:cNvSpPr>
            <a:spLocks noGrp="1" noChangeArrowheads="1"/>
          </p:cNvSpPr>
          <p:nvPr>
            <p:ph type="body" idx="1"/>
          </p:nvPr>
        </p:nvSpPr>
        <p:spPr>
          <a:xfrm>
            <a:off x="206375" y="1179513"/>
            <a:ext cx="8937625" cy="5678487"/>
          </a:xfrm>
        </p:spPr>
        <p:txBody>
          <a:bodyPr/>
          <a:lstStyle/>
          <a:p>
            <a:pPr lvl="2" eaLnBrk="1" hangingPunct="1">
              <a:lnSpc>
                <a:spcPct val="120000"/>
              </a:lnSpc>
            </a:pPr>
            <a:r>
              <a:rPr lang="en-US" altLang="zh-CN" sz="2200" b="1" smtClean="0"/>
              <a:t>【</a:t>
            </a:r>
            <a:r>
              <a:rPr lang="zh-CN" altLang="en-US" sz="2200" b="1" smtClean="0"/>
              <a:t>例</a:t>
            </a:r>
            <a:r>
              <a:rPr lang="en-US" altLang="zh-CN" sz="2200" b="1" smtClean="0"/>
              <a:t>6-3】</a:t>
            </a:r>
            <a:r>
              <a:rPr lang="en-US" altLang="zh-CN" sz="2200" smtClean="0"/>
              <a:t>  </a:t>
            </a:r>
            <a:r>
              <a:rPr lang="zh-CN" altLang="en-US" sz="2200" smtClean="0"/>
              <a:t>设有一个三抽头的横向滤波器，其</a:t>
            </a:r>
            <a:r>
              <a:rPr lang="en-US" altLang="zh-CN" sz="2200" i="1" smtClean="0"/>
              <a:t>C</a:t>
            </a:r>
            <a:r>
              <a:rPr lang="en-US" altLang="zh-CN" sz="2200" baseline="-25000" smtClean="0"/>
              <a:t>-1</a:t>
            </a:r>
            <a:r>
              <a:rPr lang="en-US" altLang="zh-CN" sz="2200" smtClean="0"/>
              <a:t>=  -1/4</a:t>
            </a:r>
            <a:r>
              <a:rPr lang="zh-CN" altLang="en-US" sz="2200" smtClean="0"/>
              <a:t>，</a:t>
            </a:r>
            <a:r>
              <a:rPr lang="en-US" altLang="zh-CN" sz="2200" i="1" smtClean="0"/>
              <a:t>C</a:t>
            </a:r>
            <a:r>
              <a:rPr lang="en-US" altLang="zh-CN" sz="2200" baseline="-25000" smtClean="0"/>
              <a:t>0 </a:t>
            </a:r>
            <a:r>
              <a:rPr lang="en-US" altLang="zh-CN" sz="2200" smtClean="0"/>
              <a:t>= 1</a:t>
            </a:r>
            <a:r>
              <a:rPr lang="zh-CN" altLang="en-US" sz="2200" smtClean="0"/>
              <a:t>，</a:t>
            </a:r>
            <a:r>
              <a:rPr lang="en-US" altLang="zh-CN" sz="2200" i="1" smtClean="0"/>
              <a:t>C</a:t>
            </a:r>
            <a:r>
              <a:rPr lang="en-US" altLang="zh-CN" sz="2200" baseline="-25000" smtClean="0"/>
              <a:t>+1</a:t>
            </a:r>
            <a:r>
              <a:rPr lang="en-US" altLang="zh-CN" sz="2200" smtClean="0"/>
              <a:t> = -1/2</a:t>
            </a:r>
            <a:r>
              <a:rPr lang="zh-CN" altLang="en-US" sz="2200" smtClean="0"/>
              <a:t>；均衡器输入</a:t>
            </a:r>
            <a:r>
              <a:rPr lang="en-US" altLang="zh-CN" sz="2200" i="1" smtClean="0"/>
              <a:t>x</a:t>
            </a:r>
            <a:r>
              <a:rPr lang="en-US" altLang="zh-CN" sz="2200" smtClean="0"/>
              <a:t>(</a:t>
            </a:r>
            <a:r>
              <a:rPr lang="en-US" altLang="zh-CN" sz="2200" i="1" smtClean="0"/>
              <a:t>t</a:t>
            </a:r>
            <a:r>
              <a:rPr lang="en-US" altLang="zh-CN" sz="2200" smtClean="0"/>
              <a:t>)</a:t>
            </a:r>
            <a:r>
              <a:rPr lang="zh-CN" altLang="en-US" sz="2200" smtClean="0"/>
              <a:t>在各抽样点上的取值分别为：</a:t>
            </a:r>
            <a:r>
              <a:rPr lang="en-US" altLang="zh-CN" sz="2200" i="1" smtClean="0"/>
              <a:t>x</a:t>
            </a:r>
            <a:r>
              <a:rPr lang="en-US" altLang="zh-CN" sz="2200" baseline="-25000" smtClean="0"/>
              <a:t>-1</a:t>
            </a:r>
            <a:r>
              <a:rPr lang="en-US" altLang="zh-CN" sz="2200" i="1" smtClean="0"/>
              <a:t> </a:t>
            </a:r>
            <a:r>
              <a:rPr lang="en-US" altLang="zh-CN" sz="2200" smtClean="0"/>
              <a:t>= 1/4</a:t>
            </a:r>
            <a:r>
              <a:rPr lang="zh-CN" altLang="en-US" sz="2200" smtClean="0"/>
              <a:t>，</a:t>
            </a:r>
            <a:r>
              <a:rPr lang="en-US" altLang="zh-CN" sz="2200" i="1" smtClean="0"/>
              <a:t>x</a:t>
            </a:r>
            <a:r>
              <a:rPr lang="en-US" altLang="zh-CN" sz="2200" baseline="-25000" smtClean="0"/>
              <a:t>0</a:t>
            </a:r>
            <a:r>
              <a:rPr lang="en-US" altLang="zh-CN" sz="2200" i="1" smtClean="0"/>
              <a:t> </a:t>
            </a:r>
            <a:r>
              <a:rPr lang="en-US" altLang="zh-CN" sz="2200" smtClean="0"/>
              <a:t>= 1</a:t>
            </a:r>
            <a:r>
              <a:rPr lang="zh-CN" altLang="en-US" sz="2200" smtClean="0"/>
              <a:t>，</a:t>
            </a:r>
            <a:r>
              <a:rPr lang="en-US" altLang="zh-CN" sz="2200" i="1" smtClean="0"/>
              <a:t>x</a:t>
            </a:r>
            <a:r>
              <a:rPr lang="en-US" altLang="zh-CN" sz="2200" baseline="-25000" smtClean="0"/>
              <a:t>+1</a:t>
            </a:r>
            <a:r>
              <a:rPr lang="en-US" altLang="zh-CN" sz="2200" i="1" smtClean="0"/>
              <a:t> </a:t>
            </a:r>
            <a:r>
              <a:rPr lang="en-US" altLang="zh-CN" sz="2200" smtClean="0"/>
              <a:t>= 1/2</a:t>
            </a:r>
            <a:r>
              <a:rPr lang="zh-CN" altLang="en-US" sz="2200" smtClean="0"/>
              <a:t>，其余都为零。试求均衡器输出</a:t>
            </a:r>
            <a:r>
              <a:rPr lang="en-US" altLang="zh-CN" sz="2200" i="1" smtClean="0"/>
              <a:t>y</a:t>
            </a:r>
            <a:r>
              <a:rPr lang="en-US" altLang="zh-CN" sz="2200" smtClean="0"/>
              <a:t>(</a:t>
            </a:r>
            <a:r>
              <a:rPr lang="en-US" altLang="zh-CN" sz="2200" i="1" smtClean="0"/>
              <a:t>t</a:t>
            </a:r>
            <a:r>
              <a:rPr lang="en-US" altLang="zh-CN" sz="2200" smtClean="0"/>
              <a:t>)</a:t>
            </a:r>
            <a:r>
              <a:rPr lang="zh-CN" altLang="en-US" sz="2200" smtClean="0"/>
              <a:t>在各抽样点上的值。 </a:t>
            </a:r>
          </a:p>
          <a:p>
            <a:pPr lvl="2" eaLnBrk="1" hangingPunct="1">
              <a:buFont typeface="Wingdings" pitchFamily="2" charset="2"/>
              <a:buNone/>
            </a:pPr>
            <a:r>
              <a:rPr lang="zh-CN" altLang="en-US" sz="2200" smtClean="0"/>
              <a:t>	</a:t>
            </a:r>
            <a:r>
              <a:rPr lang="en-US" altLang="zh-CN" sz="2200" b="1" smtClean="0"/>
              <a:t>【</a:t>
            </a:r>
            <a:r>
              <a:rPr lang="zh-CN" altLang="en-US" sz="2200" b="1" smtClean="0"/>
              <a:t>解</a:t>
            </a:r>
            <a:r>
              <a:rPr lang="en-US" altLang="zh-CN" sz="2200" b="1" smtClean="0"/>
              <a:t>】   </a:t>
            </a:r>
            <a:r>
              <a:rPr lang="zh-CN" altLang="en-US" sz="2200" smtClean="0"/>
              <a:t>根据式</a:t>
            </a:r>
          </a:p>
          <a:p>
            <a:pPr lvl="2" eaLnBrk="1" hangingPunct="1">
              <a:buFont typeface="Wingdings" pitchFamily="2" charset="2"/>
              <a:buNone/>
            </a:pPr>
            <a:endParaRPr lang="zh-CN" altLang="en-US" sz="2200" smtClean="0"/>
          </a:p>
          <a:p>
            <a:pPr lvl="2" eaLnBrk="1" hangingPunct="1">
              <a:lnSpc>
                <a:spcPct val="70000"/>
              </a:lnSpc>
              <a:buFont typeface="Wingdings" pitchFamily="2" charset="2"/>
              <a:buNone/>
            </a:pPr>
            <a:r>
              <a:rPr lang="zh-CN" altLang="en-US" sz="2200" smtClean="0"/>
              <a:t>		       有</a:t>
            </a:r>
          </a:p>
          <a:p>
            <a:pPr lvl="2" eaLnBrk="1" hangingPunct="1">
              <a:lnSpc>
                <a:spcPct val="300000"/>
              </a:lnSpc>
              <a:buFont typeface="Wingdings" pitchFamily="2" charset="2"/>
              <a:buNone/>
            </a:pPr>
            <a:r>
              <a:rPr lang="zh-CN" altLang="en-US" sz="2200" smtClean="0"/>
              <a:t>当</a:t>
            </a:r>
            <a:r>
              <a:rPr lang="en-US" altLang="zh-CN" sz="2200" i="1" smtClean="0"/>
              <a:t>k </a:t>
            </a:r>
            <a:r>
              <a:rPr lang="en-US" altLang="zh-CN" sz="2200" smtClean="0"/>
              <a:t>= 0 </a:t>
            </a:r>
            <a:r>
              <a:rPr lang="zh-CN" altLang="en-US" sz="2200" smtClean="0"/>
              <a:t>时，可得</a:t>
            </a:r>
          </a:p>
          <a:p>
            <a:pPr lvl="2" eaLnBrk="1" hangingPunct="1">
              <a:lnSpc>
                <a:spcPct val="140000"/>
              </a:lnSpc>
              <a:buFont typeface="Wingdings" pitchFamily="2" charset="2"/>
              <a:buNone/>
            </a:pPr>
            <a:r>
              <a:rPr lang="zh-CN" altLang="en-US" sz="2200" smtClean="0"/>
              <a:t>当</a:t>
            </a:r>
            <a:r>
              <a:rPr lang="en-US" altLang="zh-CN" sz="2200" i="1" smtClean="0"/>
              <a:t>k </a:t>
            </a:r>
            <a:r>
              <a:rPr lang="en-US" altLang="zh-CN" sz="2200" smtClean="0"/>
              <a:t>= 1</a:t>
            </a:r>
            <a:r>
              <a:rPr lang="zh-CN" altLang="en-US" sz="2200" smtClean="0"/>
              <a:t>时，可得</a:t>
            </a:r>
          </a:p>
          <a:p>
            <a:pPr lvl="2" eaLnBrk="1" hangingPunct="1">
              <a:lnSpc>
                <a:spcPct val="160000"/>
              </a:lnSpc>
              <a:buFont typeface="Wingdings" pitchFamily="2" charset="2"/>
              <a:buNone/>
            </a:pPr>
            <a:r>
              <a:rPr lang="zh-CN" altLang="en-US" sz="2200" smtClean="0"/>
              <a:t>当</a:t>
            </a:r>
            <a:r>
              <a:rPr lang="en-US" altLang="zh-CN" sz="2200" i="1" smtClean="0"/>
              <a:t>k </a:t>
            </a:r>
            <a:r>
              <a:rPr lang="en-US" altLang="zh-CN" sz="2200" smtClean="0"/>
              <a:t>= -1</a:t>
            </a:r>
            <a:r>
              <a:rPr lang="zh-CN" altLang="en-US" sz="2200" smtClean="0"/>
              <a:t>时，可得 </a:t>
            </a:r>
          </a:p>
          <a:p>
            <a:pPr lvl="2" eaLnBrk="1" hangingPunct="1">
              <a:lnSpc>
                <a:spcPct val="140000"/>
              </a:lnSpc>
              <a:buFont typeface="Wingdings" pitchFamily="2" charset="2"/>
              <a:buNone/>
            </a:pPr>
            <a:r>
              <a:rPr lang="zh-CN" altLang="en-US" smtClean="0"/>
              <a:t>同理可求得  </a:t>
            </a:r>
            <a:r>
              <a:rPr lang="en-US" altLang="zh-CN" i="1" smtClean="0"/>
              <a:t>y</a:t>
            </a:r>
            <a:r>
              <a:rPr lang="en-US" altLang="zh-CN" baseline="-25000" smtClean="0"/>
              <a:t>-2</a:t>
            </a:r>
            <a:r>
              <a:rPr lang="en-US" altLang="zh-CN" smtClean="0"/>
              <a:t> = -1/16</a:t>
            </a:r>
            <a:r>
              <a:rPr lang="zh-CN" altLang="en-US" smtClean="0"/>
              <a:t>，</a:t>
            </a:r>
            <a:r>
              <a:rPr lang="en-US" altLang="zh-CN" i="1" smtClean="0"/>
              <a:t>y</a:t>
            </a:r>
            <a:r>
              <a:rPr lang="en-US" altLang="zh-CN" baseline="-25000" smtClean="0"/>
              <a:t>+2</a:t>
            </a:r>
            <a:r>
              <a:rPr lang="en-US" altLang="zh-CN" smtClean="0"/>
              <a:t> = -1/4</a:t>
            </a:r>
            <a:r>
              <a:rPr lang="zh-CN" altLang="en-US" smtClean="0"/>
              <a:t>，其余均为零。</a:t>
            </a:r>
          </a:p>
        </p:txBody>
      </p:sp>
      <p:graphicFrame>
        <p:nvGraphicFramePr>
          <p:cNvPr id="156676" name="Object 4"/>
          <p:cNvGraphicFramePr>
            <a:graphicFrameLocks noChangeAspect="1"/>
          </p:cNvGraphicFramePr>
          <p:nvPr/>
        </p:nvGraphicFramePr>
        <p:xfrm>
          <a:off x="3627438" y="2619375"/>
          <a:ext cx="1844675" cy="828675"/>
        </p:xfrm>
        <a:graphic>
          <a:graphicData uri="http://schemas.openxmlformats.org/presentationml/2006/ole">
            <mc:AlternateContent xmlns:mc="http://schemas.openxmlformats.org/markup-compatibility/2006">
              <mc:Choice xmlns:v="urn:schemas-microsoft-com:vml" Requires="v">
                <p:oleObj spid="_x0000_s124833" name="公式" r:id="rId3" imgW="952087" imgH="431613" progId="Equation.3">
                  <p:embed/>
                </p:oleObj>
              </mc:Choice>
              <mc:Fallback>
                <p:oleObj name="公式" r:id="rId3" imgW="952087" imgH="4316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438" y="2619375"/>
                        <a:ext cx="1844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910"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6677" name="Object 5"/>
          <p:cNvGraphicFramePr>
            <a:graphicFrameLocks noChangeAspect="1"/>
          </p:cNvGraphicFramePr>
          <p:nvPr/>
        </p:nvGraphicFramePr>
        <p:xfrm>
          <a:off x="3581400" y="3384550"/>
          <a:ext cx="1709738" cy="828675"/>
        </p:xfrm>
        <a:graphic>
          <a:graphicData uri="http://schemas.openxmlformats.org/presentationml/2006/ole">
            <mc:AlternateContent xmlns:mc="http://schemas.openxmlformats.org/markup-compatibility/2006">
              <mc:Choice xmlns:v="urn:schemas-microsoft-com:vml" Requires="v">
                <p:oleObj spid="_x0000_s124834" r:id="rId5" imgW="888614" imgH="431613" progId="Equation.3">
                  <p:embed/>
                </p:oleObj>
              </mc:Choice>
              <mc:Fallback>
                <p:oleObj r:id="rId5" imgW="888614" imgH="431613"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384550"/>
                        <a:ext cx="17097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912"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6679" name="Object 7"/>
          <p:cNvGraphicFramePr>
            <a:graphicFrameLocks noChangeAspect="1"/>
          </p:cNvGraphicFramePr>
          <p:nvPr/>
        </p:nvGraphicFramePr>
        <p:xfrm>
          <a:off x="3581400" y="4194175"/>
          <a:ext cx="4575175" cy="808038"/>
        </p:xfrm>
        <a:graphic>
          <a:graphicData uri="http://schemas.openxmlformats.org/presentationml/2006/ole">
            <mc:AlternateContent xmlns:mc="http://schemas.openxmlformats.org/markup-compatibility/2006">
              <mc:Choice xmlns:v="urn:schemas-microsoft-com:vml" Requires="v">
                <p:oleObj spid="_x0000_s124835" name="公式" r:id="rId7" imgW="2425700" imgH="431800" progId="Equation.3">
                  <p:embed/>
                </p:oleObj>
              </mc:Choice>
              <mc:Fallback>
                <p:oleObj name="公式" r:id="rId7" imgW="2425700" imgH="4318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4194175"/>
                        <a:ext cx="45751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914" name="Rectangle 10"/>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6681" name="Object 9"/>
          <p:cNvGraphicFramePr>
            <a:graphicFrameLocks noChangeAspect="1"/>
          </p:cNvGraphicFramePr>
          <p:nvPr/>
        </p:nvGraphicFramePr>
        <p:xfrm>
          <a:off x="3581400" y="4914900"/>
          <a:ext cx="4406900" cy="779463"/>
        </p:xfrm>
        <a:graphic>
          <a:graphicData uri="http://schemas.openxmlformats.org/presentationml/2006/ole">
            <mc:AlternateContent xmlns:mc="http://schemas.openxmlformats.org/markup-compatibility/2006">
              <mc:Choice xmlns:v="urn:schemas-microsoft-com:vml" Requires="v">
                <p:oleObj spid="_x0000_s124836" name="公式" r:id="rId9" imgW="2425700" imgH="431800" progId="Equation.3">
                  <p:embed/>
                </p:oleObj>
              </mc:Choice>
              <mc:Fallback>
                <p:oleObj name="公式" r:id="rId9" imgW="2425700" imgH="4318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4914900"/>
                        <a:ext cx="44069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916"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6683" name="Object 11"/>
          <p:cNvGraphicFramePr>
            <a:graphicFrameLocks noChangeAspect="1"/>
          </p:cNvGraphicFramePr>
          <p:nvPr/>
        </p:nvGraphicFramePr>
        <p:xfrm>
          <a:off x="3446463" y="5634038"/>
          <a:ext cx="4816475" cy="760412"/>
        </p:xfrm>
        <a:graphic>
          <a:graphicData uri="http://schemas.openxmlformats.org/presentationml/2006/ole">
            <mc:AlternateContent xmlns:mc="http://schemas.openxmlformats.org/markup-compatibility/2006">
              <mc:Choice xmlns:v="urn:schemas-microsoft-com:vml" Requires="v">
                <p:oleObj spid="_x0000_s124837" name="公式" r:id="rId11" imgW="2717800" imgH="431800" progId="Equation.3">
                  <p:embed/>
                </p:oleObj>
              </mc:Choice>
              <mc:Fallback>
                <p:oleObj name="公式" r:id="rId11" imgW="2717800" imgH="4318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6463" y="5634038"/>
                        <a:ext cx="481647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anim calcmode="lin" valueType="num">
                                      <p:cBhvr additive="base">
                                        <p:cTn id="7" dur="5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5">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56676"/>
                                        </p:tgtEl>
                                        <p:attrNameLst>
                                          <p:attrName>style.visibility</p:attrName>
                                        </p:attrNameLst>
                                      </p:cBhvr>
                                      <p:to>
                                        <p:strVal val="visible"/>
                                      </p:to>
                                    </p:set>
                                    <p:anim calcmode="lin" valueType="num">
                                      <p:cBhvr additive="base">
                                        <p:cTn id="12" dur="500" fill="hold"/>
                                        <p:tgtEl>
                                          <p:spTgt spid="156676"/>
                                        </p:tgtEl>
                                        <p:attrNameLst>
                                          <p:attrName>ppt_x</p:attrName>
                                        </p:attrNameLst>
                                      </p:cBhvr>
                                      <p:tavLst>
                                        <p:tav tm="0">
                                          <p:val>
                                            <p:strVal val="#ppt_x"/>
                                          </p:val>
                                        </p:tav>
                                        <p:tav tm="100000">
                                          <p:val>
                                            <p:strVal val="#ppt_x"/>
                                          </p:val>
                                        </p:tav>
                                      </p:tavLst>
                                    </p:anim>
                                    <p:anim calcmode="lin" valueType="num">
                                      <p:cBhvr additive="base">
                                        <p:cTn id="13" dur="500" fill="hold"/>
                                        <p:tgtEl>
                                          <p:spTgt spid="15667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56675">
                                            <p:txEl>
                                              <p:pRg st="3" end="3"/>
                                            </p:txEl>
                                          </p:spTgt>
                                        </p:tgtEl>
                                        <p:attrNameLst>
                                          <p:attrName>style.visibility</p:attrName>
                                        </p:attrNameLst>
                                      </p:cBhvr>
                                      <p:to>
                                        <p:strVal val="visible"/>
                                      </p:to>
                                    </p:set>
                                    <p:anim calcmode="lin" valueType="num">
                                      <p:cBhvr additive="base">
                                        <p:cTn id="18" dur="50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6675">
                                            <p:txEl>
                                              <p:pRg st="3" end="3"/>
                                            </p:txEl>
                                          </p:spTgt>
                                        </p:tgtEl>
                                        <p:attrNameLst>
                                          <p:attrName>ppt_y</p:attrName>
                                        </p:attrNameLst>
                                      </p:cBhvr>
                                      <p:tavLst>
                                        <p:tav tm="0">
                                          <p:val>
                                            <p:strVal val="1+#ppt_h/2"/>
                                          </p:val>
                                        </p:tav>
                                        <p:tav tm="100000">
                                          <p:val>
                                            <p:strVal val="#ppt_y"/>
                                          </p:val>
                                        </p:tav>
                                      </p:tavLst>
                                    </p:anim>
                                  </p:childTnLst>
                                </p:cTn>
                              </p:par>
                            </p:childTnLst>
                          </p:cTn>
                        </p:par>
                        <p:par>
                          <p:cTn id="20" fill="hold" nodeType="withGroup">
                            <p:stCondLst>
                              <p:cond delay="500"/>
                            </p:stCondLst>
                            <p:childTnLst>
                              <p:par>
                                <p:cTn id="21" presetID="2" presetClass="entr" presetSubtype="4" fill="hold" nodeType="afterEffect">
                                  <p:stCondLst>
                                    <p:cond delay="0"/>
                                  </p:stCondLst>
                                  <p:childTnLst>
                                    <p:set>
                                      <p:cBhvr>
                                        <p:cTn id="22" dur="1" fill="hold">
                                          <p:stCondLst>
                                            <p:cond delay="0"/>
                                          </p:stCondLst>
                                        </p:cTn>
                                        <p:tgtEl>
                                          <p:spTgt spid="156677"/>
                                        </p:tgtEl>
                                        <p:attrNameLst>
                                          <p:attrName>style.visibility</p:attrName>
                                        </p:attrNameLst>
                                      </p:cBhvr>
                                      <p:to>
                                        <p:strVal val="visible"/>
                                      </p:to>
                                    </p:set>
                                    <p:anim calcmode="lin" valueType="num">
                                      <p:cBhvr additive="base">
                                        <p:cTn id="23" dur="500" fill="hold"/>
                                        <p:tgtEl>
                                          <p:spTgt spid="156677"/>
                                        </p:tgtEl>
                                        <p:attrNameLst>
                                          <p:attrName>ppt_x</p:attrName>
                                        </p:attrNameLst>
                                      </p:cBhvr>
                                      <p:tavLst>
                                        <p:tav tm="0">
                                          <p:val>
                                            <p:strVal val="#ppt_x"/>
                                          </p:val>
                                        </p:tav>
                                        <p:tav tm="100000">
                                          <p:val>
                                            <p:strVal val="#ppt_x"/>
                                          </p:val>
                                        </p:tav>
                                      </p:tavLst>
                                    </p:anim>
                                    <p:anim calcmode="lin" valueType="num">
                                      <p:cBhvr additive="base">
                                        <p:cTn id="24" dur="500" fill="hold"/>
                                        <p:tgtEl>
                                          <p:spTgt spid="15667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56675">
                                            <p:txEl>
                                              <p:pRg st="4" end="4"/>
                                            </p:txEl>
                                          </p:spTgt>
                                        </p:tgtEl>
                                        <p:attrNameLst>
                                          <p:attrName>style.visibility</p:attrName>
                                        </p:attrNameLst>
                                      </p:cBhvr>
                                      <p:to>
                                        <p:strVal val="visible"/>
                                      </p:to>
                                    </p:set>
                                    <p:anim calcmode="lin" valueType="num">
                                      <p:cBhvr additive="base">
                                        <p:cTn id="29" dur="500" fill="hold"/>
                                        <p:tgtEl>
                                          <p:spTgt spid="15667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6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56679"/>
                                        </p:tgtEl>
                                        <p:attrNameLst>
                                          <p:attrName>style.visibility</p:attrName>
                                        </p:attrNameLst>
                                      </p:cBhvr>
                                      <p:to>
                                        <p:strVal val="visible"/>
                                      </p:to>
                                    </p:set>
                                    <p:anim calcmode="lin" valueType="num">
                                      <p:cBhvr additive="base">
                                        <p:cTn id="35" dur="500" fill="hold"/>
                                        <p:tgtEl>
                                          <p:spTgt spid="156679"/>
                                        </p:tgtEl>
                                        <p:attrNameLst>
                                          <p:attrName>ppt_x</p:attrName>
                                        </p:attrNameLst>
                                      </p:cBhvr>
                                      <p:tavLst>
                                        <p:tav tm="0">
                                          <p:val>
                                            <p:strVal val="#ppt_x"/>
                                          </p:val>
                                        </p:tav>
                                        <p:tav tm="100000">
                                          <p:val>
                                            <p:strVal val="#ppt_x"/>
                                          </p:val>
                                        </p:tav>
                                      </p:tavLst>
                                    </p:anim>
                                    <p:anim calcmode="lin" valueType="num">
                                      <p:cBhvr additive="base">
                                        <p:cTn id="36" dur="500" fill="hold"/>
                                        <p:tgtEl>
                                          <p:spTgt spid="15667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56675">
                                            <p:txEl>
                                              <p:pRg st="5" end="5"/>
                                            </p:txEl>
                                          </p:spTgt>
                                        </p:tgtEl>
                                        <p:attrNameLst>
                                          <p:attrName>style.visibility</p:attrName>
                                        </p:attrNameLst>
                                      </p:cBhvr>
                                      <p:to>
                                        <p:strVal val="visible"/>
                                      </p:to>
                                    </p:set>
                                    <p:anim calcmode="lin" valueType="num">
                                      <p:cBhvr additive="base">
                                        <p:cTn id="41" dur="500" fill="hold"/>
                                        <p:tgtEl>
                                          <p:spTgt spid="15667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6675">
                                            <p:txEl>
                                              <p:pRg st="5" end="5"/>
                                            </p:txEl>
                                          </p:spTgt>
                                        </p:tgtEl>
                                        <p:attrNameLst>
                                          <p:attrName>ppt_y</p:attrName>
                                        </p:attrNameLst>
                                      </p:cBhvr>
                                      <p:tavLst>
                                        <p:tav tm="0">
                                          <p:val>
                                            <p:strVal val="1+#ppt_h/2"/>
                                          </p:val>
                                        </p:tav>
                                        <p:tav tm="100000">
                                          <p:val>
                                            <p:strVal val="#ppt_y"/>
                                          </p:val>
                                        </p:tav>
                                      </p:tavLst>
                                    </p:anim>
                                  </p:childTnLst>
                                </p:cTn>
                              </p:par>
                            </p:childTnLst>
                          </p:cTn>
                        </p:par>
                        <p:par>
                          <p:cTn id="43" fill="hold" nodeType="withGroup">
                            <p:stCondLst>
                              <p:cond delay="500"/>
                            </p:stCondLst>
                            <p:childTnLst>
                              <p:par>
                                <p:cTn id="44" presetID="2" presetClass="entr" presetSubtype="4" fill="hold" nodeType="afterEffect">
                                  <p:stCondLst>
                                    <p:cond delay="0"/>
                                  </p:stCondLst>
                                  <p:childTnLst>
                                    <p:set>
                                      <p:cBhvr>
                                        <p:cTn id="45" dur="1" fill="hold">
                                          <p:stCondLst>
                                            <p:cond delay="0"/>
                                          </p:stCondLst>
                                        </p:cTn>
                                        <p:tgtEl>
                                          <p:spTgt spid="156681"/>
                                        </p:tgtEl>
                                        <p:attrNameLst>
                                          <p:attrName>style.visibility</p:attrName>
                                        </p:attrNameLst>
                                      </p:cBhvr>
                                      <p:to>
                                        <p:strVal val="visible"/>
                                      </p:to>
                                    </p:set>
                                    <p:anim calcmode="lin" valueType="num">
                                      <p:cBhvr additive="base">
                                        <p:cTn id="46" dur="500" fill="hold"/>
                                        <p:tgtEl>
                                          <p:spTgt spid="156681"/>
                                        </p:tgtEl>
                                        <p:attrNameLst>
                                          <p:attrName>ppt_x</p:attrName>
                                        </p:attrNameLst>
                                      </p:cBhvr>
                                      <p:tavLst>
                                        <p:tav tm="0">
                                          <p:val>
                                            <p:strVal val="#ppt_x"/>
                                          </p:val>
                                        </p:tav>
                                        <p:tav tm="100000">
                                          <p:val>
                                            <p:strVal val="#ppt_x"/>
                                          </p:val>
                                        </p:tav>
                                      </p:tavLst>
                                    </p:anim>
                                    <p:anim calcmode="lin" valueType="num">
                                      <p:cBhvr additive="base">
                                        <p:cTn id="47" dur="500" fill="hold"/>
                                        <p:tgtEl>
                                          <p:spTgt spid="156681"/>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56675">
                                            <p:txEl>
                                              <p:pRg st="6" end="6"/>
                                            </p:txEl>
                                          </p:spTgt>
                                        </p:tgtEl>
                                        <p:attrNameLst>
                                          <p:attrName>style.visibility</p:attrName>
                                        </p:attrNameLst>
                                      </p:cBhvr>
                                      <p:to>
                                        <p:strVal val="visible"/>
                                      </p:to>
                                    </p:set>
                                    <p:anim calcmode="lin" valueType="num">
                                      <p:cBhvr additive="base">
                                        <p:cTn id="52" dur="500" fill="hold"/>
                                        <p:tgtEl>
                                          <p:spTgt spid="156675">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56675">
                                            <p:txEl>
                                              <p:pRg st="6" end="6"/>
                                            </p:txEl>
                                          </p:spTgt>
                                        </p:tgtEl>
                                        <p:attrNameLst>
                                          <p:attrName>ppt_y</p:attrName>
                                        </p:attrNameLst>
                                      </p:cBhvr>
                                      <p:tavLst>
                                        <p:tav tm="0">
                                          <p:val>
                                            <p:strVal val="1+#ppt_h/2"/>
                                          </p:val>
                                        </p:tav>
                                        <p:tav tm="100000">
                                          <p:val>
                                            <p:strVal val="#ppt_y"/>
                                          </p:val>
                                        </p:tav>
                                      </p:tavLst>
                                    </p:anim>
                                  </p:childTnLst>
                                </p:cTn>
                              </p:par>
                            </p:childTnLst>
                          </p:cTn>
                        </p:par>
                        <p:par>
                          <p:cTn id="54" fill="hold" nodeType="withGroup">
                            <p:stCondLst>
                              <p:cond delay="500"/>
                            </p:stCondLst>
                            <p:childTnLst>
                              <p:par>
                                <p:cTn id="55" presetID="2" presetClass="entr" presetSubtype="4" fill="hold" nodeType="afterEffect">
                                  <p:stCondLst>
                                    <p:cond delay="0"/>
                                  </p:stCondLst>
                                  <p:childTnLst>
                                    <p:set>
                                      <p:cBhvr>
                                        <p:cTn id="56" dur="1" fill="hold">
                                          <p:stCondLst>
                                            <p:cond delay="0"/>
                                          </p:stCondLst>
                                        </p:cTn>
                                        <p:tgtEl>
                                          <p:spTgt spid="156683"/>
                                        </p:tgtEl>
                                        <p:attrNameLst>
                                          <p:attrName>style.visibility</p:attrName>
                                        </p:attrNameLst>
                                      </p:cBhvr>
                                      <p:to>
                                        <p:strVal val="visible"/>
                                      </p:to>
                                    </p:set>
                                    <p:anim calcmode="lin" valueType="num">
                                      <p:cBhvr additive="base">
                                        <p:cTn id="57" dur="500" fill="hold"/>
                                        <p:tgtEl>
                                          <p:spTgt spid="156683"/>
                                        </p:tgtEl>
                                        <p:attrNameLst>
                                          <p:attrName>ppt_x</p:attrName>
                                        </p:attrNameLst>
                                      </p:cBhvr>
                                      <p:tavLst>
                                        <p:tav tm="0">
                                          <p:val>
                                            <p:strVal val="#ppt_x"/>
                                          </p:val>
                                        </p:tav>
                                        <p:tav tm="100000">
                                          <p:val>
                                            <p:strVal val="#ppt_x"/>
                                          </p:val>
                                        </p:tav>
                                      </p:tavLst>
                                    </p:anim>
                                    <p:anim calcmode="lin" valueType="num">
                                      <p:cBhvr additive="base">
                                        <p:cTn id="58" dur="500" fill="hold"/>
                                        <p:tgtEl>
                                          <p:spTgt spid="156683"/>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56675">
                                            <p:txEl>
                                              <p:pRg st="7" end="7"/>
                                            </p:txEl>
                                          </p:spTgt>
                                        </p:tgtEl>
                                        <p:attrNameLst>
                                          <p:attrName>style.visibility</p:attrName>
                                        </p:attrNameLst>
                                      </p:cBhvr>
                                      <p:to>
                                        <p:strVal val="visible"/>
                                      </p:to>
                                    </p:set>
                                    <p:anim calcmode="lin" valueType="num">
                                      <p:cBhvr additive="base">
                                        <p:cTn id="63" dur="500" fill="hold"/>
                                        <p:tgtEl>
                                          <p:spTgt spid="156675">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66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6ED54219-C69B-46D5-86AE-B3F4800553B5}" type="slidenum">
              <a:rPr lang="en-US" altLang="zh-CN" smtClean="0"/>
              <a:pPr eaLnBrk="1" hangingPunct="1"/>
              <a:t>117</a:t>
            </a:fld>
            <a:endParaRPr lang="en-US" altLang="zh-CN" smtClean="0"/>
          </a:p>
        </p:txBody>
      </p:sp>
      <p:sp>
        <p:nvSpPr>
          <p:cNvPr id="124931"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57699" name="Rectangle 3"/>
          <p:cNvSpPr>
            <a:spLocks noGrp="1" noChangeArrowheads="1"/>
          </p:cNvSpPr>
          <p:nvPr>
            <p:ph type="body" idx="1"/>
          </p:nvPr>
        </p:nvSpPr>
        <p:spPr>
          <a:xfrm>
            <a:off x="206375" y="1179513"/>
            <a:ext cx="8937625" cy="5678487"/>
          </a:xfrm>
        </p:spPr>
        <p:txBody>
          <a:bodyPr/>
          <a:lstStyle/>
          <a:p>
            <a:pPr lvl="3" eaLnBrk="1" hangingPunct="1">
              <a:lnSpc>
                <a:spcPct val="140000"/>
              </a:lnSpc>
            </a:pPr>
            <a:r>
              <a:rPr lang="zh-CN" altLang="en-US" dirty="0" smtClean="0"/>
              <a:t>由此例可见，除</a:t>
            </a:r>
            <a:r>
              <a:rPr lang="en-US" altLang="zh-CN" i="1" dirty="0" smtClean="0"/>
              <a:t>y</a:t>
            </a:r>
            <a:r>
              <a:rPr lang="en-US" altLang="zh-CN" baseline="-25000" dirty="0" smtClean="0"/>
              <a:t>0</a:t>
            </a:r>
            <a:r>
              <a:rPr lang="zh-CN" altLang="en-US" dirty="0" smtClean="0"/>
              <a:t>外，均衡使</a:t>
            </a:r>
            <a:r>
              <a:rPr lang="en-US" altLang="zh-CN" i="1" dirty="0" smtClean="0"/>
              <a:t>y</a:t>
            </a:r>
            <a:r>
              <a:rPr lang="en-US" altLang="zh-CN" baseline="-25000" dirty="0" smtClean="0"/>
              <a:t>-1</a:t>
            </a:r>
            <a:r>
              <a:rPr lang="zh-CN" altLang="en-US" dirty="0" smtClean="0"/>
              <a:t>及</a:t>
            </a:r>
            <a:r>
              <a:rPr lang="en-US" altLang="zh-CN" i="1" dirty="0" smtClean="0"/>
              <a:t>y</a:t>
            </a:r>
            <a:r>
              <a:rPr lang="en-US" altLang="zh-CN" baseline="-25000" dirty="0" smtClean="0"/>
              <a:t>1</a:t>
            </a:r>
            <a:r>
              <a:rPr lang="zh-CN" altLang="en-US" dirty="0" smtClean="0"/>
              <a:t>为零，但</a:t>
            </a:r>
            <a:r>
              <a:rPr lang="en-US" altLang="zh-CN" i="1" dirty="0" smtClean="0"/>
              <a:t>y</a:t>
            </a:r>
            <a:r>
              <a:rPr lang="en-US" altLang="zh-CN" baseline="-25000" dirty="0" smtClean="0"/>
              <a:t>-2</a:t>
            </a:r>
            <a:r>
              <a:rPr lang="zh-CN" altLang="en-US" dirty="0" smtClean="0"/>
              <a:t>及</a:t>
            </a:r>
            <a:r>
              <a:rPr lang="en-US" altLang="zh-CN" i="1" dirty="0" smtClean="0"/>
              <a:t>y</a:t>
            </a:r>
            <a:r>
              <a:rPr lang="en-US" altLang="zh-CN" baseline="-25000" dirty="0" smtClean="0"/>
              <a:t>2</a:t>
            </a:r>
            <a:r>
              <a:rPr lang="zh-CN" altLang="en-US" dirty="0" smtClean="0"/>
              <a:t>不为零。这说明，利用有限长的横向滤波器减小码间串扰是可能的，但完全消除是不可能的。</a:t>
            </a:r>
          </a:p>
          <a:p>
            <a:pPr lvl="3" eaLnBrk="1" hangingPunct="1">
              <a:lnSpc>
                <a:spcPct val="140000"/>
              </a:lnSpc>
            </a:pPr>
            <a:r>
              <a:rPr lang="zh-CN" altLang="en-US" dirty="0" smtClean="0"/>
              <a:t>那么，如何确定和调整抽头系数，获得最佳的均衡效果呢？</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additive="base">
                                        <p:cTn id="7" dur="5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7699">
                                            <p:txEl>
                                              <p:pRg st="1" end="1"/>
                                            </p:txEl>
                                          </p:spTgt>
                                        </p:tgtEl>
                                        <p:attrNameLst>
                                          <p:attrName>style.visibility</p:attrName>
                                        </p:attrNameLst>
                                      </p:cBhvr>
                                      <p:to>
                                        <p:strVal val="visible"/>
                                      </p:to>
                                    </p:set>
                                    <p:anim calcmode="lin" valueType="num">
                                      <p:cBhvr additive="base">
                                        <p:cTn id="13" dur="5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82CD519A-3993-470A-BABE-00D6FCA44F32}" type="slidenum">
              <a:rPr lang="en-US" altLang="zh-CN" smtClean="0"/>
              <a:pPr eaLnBrk="1" hangingPunct="1"/>
              <a:t>118</a:t>
            </a:fld>
            <a:endParaRPr lang="en-US" altLang="zh-CN" smtClean="0"/>
          </a:p>
        </p:txBody>
      </p:sp>
      <p:sp>
        <p:nvSpPr>
          <p:cNvPr id="125955"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58723" name="Rectangle 3"/>
          <p:cNvSpPr>
            <a:spLocks noGrp="1" noChangeArrowheads="1"/>
          </p:cNvSpPr>
          <p:nvPr>
            <p:ph type="body" idx="1"/>
          </p:nvPr>
        </p:nvSpPr>
        <p:spPr>
          <a:xfrm>
            <a:off x="0" y="1179513"/>
            <a:ext cx="9144000" cy="5678487"/>
          </a:xfrm>
        </p:spPr>
        <p:txBody>
          <a:bodyPr/>
          <a:lstStyle/>
          <a:p>
            <a:pPr lvl="2" eaLnBrk="1" hangingPunct="1"/>
            <a:r>
              <a:rPr lang="zh-CN" altLang="en-US" dirty="0" smtClean="0">
                <a:solidFill>
                  <a:srgbClr val="3333FF"/>
                </a:solidFill>
              </a:rPr>
              <a:t>均衡准则与实现</a:t>
            </a:r>
            <a:r>
              <a:rPr lang="zh-CN" altLang="en-US" dirty="0" smtClean="0"/>
              <a:t>：通常采用</a:t>
            </a:r>
            <a:r>
              <a:rPr lang="zh-CN" altLang="en-US" dirty="0" smtClean="0">
                <a:solidFill>
                  <a:srgbClr val="C00000"/>
                </a:solidFill>
              </a:rPr>
              <a:t>峰值失真</a:t>
            </a:r>
            <a:r>
              <a:rPr lang="zh-CN" altLang="en-US" dirty="0" smtClean="0"/>
              <a:t>和</a:t>
            </a:r>
            <a:r>
              <a:rPr lang="zh-CN" altLang="en-US" dirty="0" smtClean="0">
                <a:solidFill>
                  <a:srgbClr val="C00000"/>
                </a:solidFill>
              </a:rPr>
              <a:t>均方失真</a:t>
            </a:r>
            <a:r>
              <a:rPr lang="zh-CN" altLang="en-US" dirty="0" smtClean="0"/>
              <a:t>来衡量。</a:t>
            </a:r>
          </a:p>
          <a:p>
            <a:pPr lvl="3" eaLnBrk="1" hangingPunct="1"/>
            <a:r>
              <a:rPr lang="zh-CN" altLang="en-US" b="1" dirty="0" smtClean="0">
                <a:solidFill>
                  <a:srgbClr val="C00000"/>
                </a:solidFill>
              </a:rPr>
              <a:t>峰值失真</a:t>
            </a:r>
            <a:r>
              <a:rPr lang="zh-CN" altLang="en-US" dirty="0" smtClean="0"/>
              <a:t>定义： </a:t>
            </a:r>
          </a:p>
          <a:p>
            <a:pPr lvl="3" eaLnBrk="1" hangingPunct="1"/>
            <a:endParaRPr lang="zh-CN" altLang="en-US" dirty="0" smtClean="0"/>
          </a:p>
          <a:p>
            <a:pPr lvl="3" eaLnBrk="1" hangingPunct="1"/>
            <a:endParaRPr lang="zh-CN" altLang="en-US" dirty="0" smtClean="0"/>
          </a:p>
          <a:p>
            <a:pPr lvl="3" eaLnBrk="1" hangingPunct="1">
              <a:buFont typeface="Wingdings" pitchFamily="2" charset="2"/>
              <a:buNone/>
            </a:pPr>
            <a:r>
              <a:rPr lang="zh-CN" altLang="en-US" dirty="0" smtClean="0"/>
              <a:t>	</a:t>
            </a:r>
            <a:endParaRPr lang="en-US" altLang="zh-CN" dirty="0" smtClean="0"/>
          </a:p>
          <a:p>
            <a:pPr lvl="3" eaLnBrk="1" hangingPunct="1">
              <a:buFont typeface="Wingdings" pitchFamily="2" charset="2"/>
              <a:buNone/>
            </a:pPr>
            <a:endParaRPr lang="en-US" altLang="zh-CN" dirty="0"/>
          </a:p>
          <a:p>
            <a:pPr lvl="3" eaLnBrk="1" hangingPunct="1">
              <a:buFont typeface="Wingdings" pitchFamily="2" charset="2"/>
              <a:buNone/>
            </a:pPr>
            <a:r>
              <a:rPr lang="en-US" altLang="zh-CN" dirty="0"/>
              <a:t>	</a:t>
            </a:r>
            <a:r>
              <a:rPr lang="zh-CN" altLang="en-US" dirty="0" smtClean="0"/>
              <a:t>显然，对于完全消除码间干扰的均衡器而言，应有</a:t>
            </a:r>
            <a:r>
              <a:rPr lang="en-US" altLang="zh-CN" i="1" dirty="0" smtClean="0"/>
              <a:t>D </a:t>
            </a:r>
            <a:r>
              <a:rPr lang="en-US" altLang="zh-CN" dirty="0" smtClean="0"/>
              <a:t>= 0</a:t>
            </a:r>
            <a:r>
              <a:rPr lang="zh-CN" altLang="en-US" dirty="0" smtClean="0"/>
              <a:t>；对于码间干扰不为零的场合，希望</a:t>
            </a:r>
            <a:r>
              <a:rPr lang="en-US" altLang="zh-CN" i="1" dirty="0" smtClean="0"/>
              <a:t>D </a:t>
            </a:r>
            <a:r>
              <a:rPr lang="zh-CN" altLang="en-US" dirty="0" smtClean="0"/>
              <a:t>越小越好。因此，若以峰值失真为准则调整抽头系数时，应使</a:t>
            </a:r>
            <a:r>
              <a:rPr lang="en-US" altLang="zh-CN" i="1" dirty="0" smtClean="0"/>
              <a:t>D </a:t>
            </a:r>
            <a:r>
              <a:rPr lang="zh-CN" altLang="en-US" dirty="0" smtClean="0"/>
              <a:t>最小。</a:t>
            </a:r>
          </a:p>
          <a:p>
            <a:pPr lvl="3" eaLnBrk="1" hangingPunct="1"/>
            <a:r>
              <a:rPr lang="zh-CN" altLang="en-US" b="1" dirty="0" smtClean="0">
                <a:solidFill>
                  <a:srgbClr val="C00000"/>
                </a:solidFill>
              </a:rPr>
              <a:t>均方失真</a:t>
            </a:r>
            <a:r>
              <a:rPr lang="zh-CN" altLang="en-US" dirty="0" smtClean="0"/>
              <a:t>定义： </a:t>
            </a:r>
          </a:p>
          <a:p>
            <a:pPr lvl="3" eaLnBrk="1" hangingPunct="1"/>
            <a:endParaRPr lang="zh-CN" altLang="en-US" dirty="0" smtClean="0"/>
          </a:p>
          <a:p>
            <a:pPr lvl="3" eaLnBrk="1" hangingPunct="1"/>
            <a:endParaRPr lang="zh-CN" altLang="en-US" dirty="0" smtClean="0"/>
          </a:p>
          <a:p>
            <a:pPr lvl="3" eaLnBrk="1" hangingPunct="1">
              <a:buFont typeface="Wingdings" pitchFamily="2" charset="2"/>
              <a:buNone/>
            </a:pPr>
            <a:r>
              <a:rPr lang="zh-CN" altLang="en-US" dirty="0" smtClean="0"/>
              <a:t>	其物理意义与峰值失真相似。</a:t>
            </a:r>
          </a:p>
        </p:txBody>
      </p:sp>
      <p:graphicFrame>
        <p:nvGraphicFramePr>
          <p:cNvPr id="158724" name="Object 4"/>
          <p:cNvGraphicFramePr>
            <a:graphicFrameLocks noChangeAspect="1"/>
          </p:cNvGraphicFramePr>
          <p:nvPr/>
        </p:nvGraphicFramePr>
        <p:xfrm>
          <a:off x="3402013" y="1898650"/>
          <a:ext cx="1935162" cy="908050"/>
        </p:xfrm>
        <a:graphic>
          <a:graphicData uri="http://schemas.openxmlformats.org/presentationml/2006/ole">
            <mc:AlternateContent xmlns:mc="http://schemas.openxmlformats.org/markup-compatibility/2006">
              <mc:Choice xmlns:v="urn:schemas-microsoft-com:vml" Requires="v">
                <p:oleObj spid="_x0000_s126328" r:id="rId3" imgW="939392" imgH="533169" progId="Equation.3">
                  <p:embed/>
                </p:oleObj>
              </mc:Choice>
              <mc:Fallback>
                <p:oleObj r:id="rId3" imgW="939392" imgH="53316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013" y="1898650"/>
                        <a:ext cx="193516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58" name="Rectangle 7"/>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8726" name="Object 6"/>
          <p:cNvGraphicFramePr>
            <a:graphicFrameLocks noChangeAspect="1"/>
          </p:cNvGraphicFramePr>
          <p:nvPr>
            <p:extLst>
              <p:ext uri="{D42A27DB-BD31-4B8C-83A1-F6EECF244321}">
                <p14:modId xmlns:p14="http://schemas.microsoft.com/office/powerpoint/2010/main" val="162678665"/>
              </p:ext>
            </p:extLst>
          </p:nvPr>
        </p:nvGraphicFramePr>
        <p:xfrm>
          <a:off x="3536950" y="4914165"/>
          <a:ext cx="1800225" cy="1050925"/>
        </p:xfrm>
        <a:graphic>
          <a:graphicData uri="http://schemas.openxmlformats.org/presentationml/2006/ole">
            <mc:AlternateContent xmlns:mc="http://schemas.openxmlformats.org/markup-compatibility/2006">
              <mc:Choice xmlns:v="urn:schemas-microsoft-com:vml" Requires="v">
                <p:oleObj spid="_x0000_s126329" r:id="rId5" imgW="914400" imgH="533400" progId="Equation.3">
                  <p:embed/>
                </p:oleObj>
              </mc:Choice>
              <mc:Fallback>
                <p:oleObj r:id="rId5" imgW="914400" imgH="533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950" y="4914165"/>
                        <a:ext cx="18002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 name="Group 11"/>
          <p:cNvGrpSpPr/>
          <p:nvPr/>
        </p:nvGrpSpPr>
        <p:grpSpPr>
          <a:xfrm>
            <a:off x="5067055" y="1988840"/>
            <a:ext cx="4076945" cy="1200329"/>
            <a:chOff x="5067055" y="1988840"/>
            <a:chExt cx="4076945" cy="1200329"/>
          </a:xfrm>
        </p:grpSpPr>
        <p:sp>
          <p:nvSpPr>
            <p:cNvPr id="2" name="Rectangle 1"/>
            <p:cNvSpPr/>
            <p:nvPr/>
          </p:nvSpPr>
          <p:spPr>
            <a:xfrm>
              <a:off x="5652120" y="1988840"/>
              <a:ext cx="349188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en-US" sz="2400" dirty="0"/>
                <a:t>除</a:t>
              </a:r>
              <a:r>
                <a:rPr lang="en-US" altLang="zh-CN" sz="2400" i="1" dirty="0"/>
                <a:t>k </a:t>
              </a:r>
              <a:r>
                <a:rPr lang="en-US" altLang="zh-CN" sz="2400" dirty="0"/>
                <a:t>= 0</a:t>
              </a:r>
              <a:r>
                <a:rPr lang="zh-CN" altLang="en-US" sz="2400" dirty="0"/>
                <a:t>以外的各值的绝对值之</a:t>
              </a:r>
              <a:r>
                <a:rPr lang="zh-CN" altLang="en-US" sz="2400" dirty="0" smtClean="0"/>
                <a:t>和，反</a:t>
              </a:r>
              <a:r>
                <a:rPr lang="zh-CN" altLang="en-US" sz="2400" dirty="0"/>
                <a:t>映了码间串扰的最大值</a:t>
              </a:r>
            </a:p>
          </p:txBody>
        </p:sp>
        <p:cxnSp>
          <p:nvCxnSpPr>
            <p:cNvPr id="5" name="Straight Arrow Connector 4"/>
            <p:cNvCxnSpPr>
              <a:stCxn id="2" idx="1"/>
            </p:cNvCxnSpPr>
            <p:nvPr/>
          </p:nvCxnSpPr>
          <p:spPr>
            <a:xfrm flipH="1" flipV="1">
              <a:off x="5067055" y="2528901"/>
              <a:ext cx="585065" cy="60104"/>
            </a:xfrm>
            <a:prstGeom prst="straightConnector1">
              <a:avLst/>
            </a:prstGeom>
            <a:ln w="34925">
              <a:solidFill>
                <a:srgbClr val="3333FF"/>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76545" y="2528901"/>
            <a:ext cx="3465385" cy="641684"/>
            <a:chOff x="476545" y="2528901"/>
            <a:chExt cx="3465385" cy="641684"/>
          </a:xfrm>
        </p:grpSpPr>
        <p:sp>
          <p:nvSpPr>
            <p:cNvPr id="3" name="Rectangle 2"/>
            <p:cNvSpPr/>
            <p:nvPr/>
          </p:nvSpPr>
          <p:spPr>
            <a:xfrm>
              <a:off x="476545" y="2708920"/>
              <a:ext cx="2577950"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altLang="zh-CN" sz="2400" i="1" dirty="0"/>
                <a:t>y</a:t>
              </a:r>
              <a:r>
                <a:rPr lang="en-US" altLang="zh-CN" sz="2400" baseline="-25000" dirty="0"/>
                <a:t>0</a:t>
              </a:r>
              <a:r>
                <a:rPr lang="zh-CN" altLang="en-US" sz="2400" dirty="0"/>
                <a:t>是有用信号样值</a:t>
              </a:r>
            </a:p>
          </p:txBody>
        </p:sp>
        <p:cxnSp>
          <p:nvCxnSpPr>
            <p:cNvPr id="7" name="Straight Arrow Connector 6"/>
            <p:cNvCxnSpPr>
              <a:stCxn id="3" idx="3"/>
            </p:cNvCxnSpPr>
            <p:nvPr/>
          </p:nvCxnSpPr>
          <p:spPr>
            <a:xfrm flipV="1">
              <a:off x="3054495" y="2528901"/>
              <a:ext cx="887435" cy="410852"/>
            </a:xfrm>
            <a:prstGeom prst="straightConnector1">
              <a:avLst/>
            </a:prstGeom>
            <a:ln w="34925">
              <a:solidFill>
                <a:srgbClr val="3333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anim calcmode="lin" valueType="num">
                                      <p:cBhvr additive="base">
                                        <p:cTn id="13" dur="5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8724"/>
                                        </p:tgtEl>
                                        <p:attrNameLst>
                                          <p:attrName>style.visibility</p:attrName>
                                        </p:attrNameLst>
                                      </p:cBhvr>
                                      <p:to>
                                        <p:strVal val="visible"/>
                                      </p:to>
                                    </p:set>
                                    <p:anim calcmode="lin" valueType="num">
                                      <p:cBhvr additive="base">
                                        <p:cTn id="19" dur="500" fill="hold"/>
                                        <p:tgtEl>
                                          <p:spTgt spid="158724"/>
                                        </p:tgtEl>
                                        <p:attrNameLst>
                                          <p:attrName>ppt_x</p:attrName>
                                        </p:attrNameLst>
                                      </p:cBhvr>
                                      <p:tavLst>
                                        <p:tav tm="0">
                                          <p:val>
                                            <p:strVal val="#ppt_x"/>
                                          </p:val>
                                        </p:tav>
                                        <p:tav tm="100000">
                                          <p:val>
                                            <p:strVal val="#ppt_x"/>
                                          </p:val>
                                        </p:tav>
                                      </p:tavLst>
                                    </p:anim>
                                    <p:anim calcmode="lin" valueType="num">
                                      <p:cBhvr additive="base">
                                        <p:cTn id="20" dur="500" fill="hold"/>
                                        <p:tgtEl>
                                          <p:spTgt spid="1587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8723">
                                            <p:txEl>
                                              <p:pRg st="6" end="6"/>
                                            </p:txEl>
                                          </p:spTgt>
                                        </p:tgtEl>
                                        <p:attrNameLst>
                                          <p:attrName>style.visibility</p:attrName>
                                        </p:attrNameLst>
                                      </p:cBhvr>
                                      <p:to>
                                        <p:strVal val="visible"/>
                                      </p:to>
                                    </p:set>
                                    <p:anim calcmode="lin" valueType="num">
                                      <p:cBhvr additive="base">
                                        <p:cTn id="35" dur="500" fill="hold"/>
                                        <p:tgtEl>
                                          <p:spTgt spid="15872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8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58723">
                                            <p:txEl>
                                              <p:pRg st="7" end="7"/>
                                            </p:txEl>
                                          </p:spTgt>
                                        </p:tgtEl>
                                        <p:attrNameLst>
                                          <p:attrName>style.visibility</p:attrName>
                                        </p:attrNameLst>
                                      </p:cBhvr>
                                      <p:to>
                                        <p:strVal val="visible"/>
                                      </p:to>
                                    </p:set>
                                    <p:anim calcmode="lin" valueType="num">
                                      <p:cBhvr additive="base">
                                        <p:cTn id="41" dur="500" fill="hold"/>
                                        <p:tgtEl>
                                          <p:spTgt spid="15872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87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58726"/>
                                        </p:tgtEl>
                                        <p:attrNameLst>
                                          <p:attrName>style.visibility</p:attrName>
                                        </p:attrNameLst>
                                      </p:cBhvr>
                                      <p:to>
                                        <p:strVal val="visible"/>
                                      </p:to>
                                    </p:set>
                                    <p:anim calcmode="lin" valueType="num">
                                      <p:cBhvr additive="base">
                                        <p:cTn id="47" dur="500" fill="hold"/>
                                        <p:tgtEl>
                                          <p:spTgt spid="158726"/>
                                        </p:tgtEl>
                                        <p:attrNameLst>
                                          <p:attrName>ppt_x</p:attrName>
                                        </p:attrNameLst>
                                      </p:cBhvr>
                                      <p:tavLst>
                                        <p:tav tm="0">
                                          <p:val>
                                            <p:strVal val="#ppt_x"/>
                                          </p:val>
                                        </p:tav>
                                        <p:tav tm="100000">
                                          <p:val>
                                            <p:strVal val="#ppt_x"/>
                                          </p:val>
                                        </p:tav>
                                      </p:tavLst>
                                    </p:anim>
                                    <p:anim calcmode="lin" valueType="num">
                                      <p:cBhvr additive="base">
                                        <p:cTn id="48" dur="500" fill="hold"/>
                                        <p:tgtEl>
                                          <p:spTgt spid="158726"/>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58723">
                                            <p:txEl>
                                              <p:pRg st="10" end="10"/>
                                            </p:txEl>
                                          </p:spTgt>
                                        </p:tgtEl>
                                        <p:attrNameLst>
                                          <p:attrName>style.visibility</p:attrName>
                                        </p:attrNameLst>
                                      </p:cBhvr>
                                      <p:to>
                                        <p:strVal val="visible"/>
                                      </p:to>
                                    </p:set>
                                    <p:anim calcmode="lin" valueType="num">
                                      <p:cBhvr additive="base">
                                        <p:cTn id="53" dur="500" fill="hold"/>
                                        <p:tgtEl>
                                          <p:spTgt spid="15872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87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E903AF04-8857-4855-A466-8DF7DE70EC1B}" type="slidenum">
              <a:rPr lang="en-US" altLang="zh-CN" smtClean="0"/>
              <a:pPr eaLnBrk="1" hangingPunct="1"/>
              <a:t>119</a:t>
            </a:fld>
            <a:endParaRPr lang="en-US" altLang="zh-CN" smtClean="0"/>
          </a:p>
        </p:txBody>
      </p:sp>
      <p:sp>
        <p:nvSpPr>
          <p:cNvPr id="126979"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59747" name="Rectangle 3"/>
          <p:cNvSpPr>
            <a:spLocks noGrp="1" noChangeArrowheads="1"/>
          </p:cNvSpPr>
          <p:nvPr>
            <p:ph type="body" idx="1"/>
          </p:nvPr>
        </p:nvSpPr>
        <p:spPr>
          <a:xfrm>
            <a:off x="0" y="1179513"/>
            <a:ext cx="9144000" cy="5678487"/>
          </a:xfrm>
        </p:spPr>
        <p:txBody>
          <a:bodyPr/>
          <a:lstStyle/>
          <a:p>
            <a:pPr lvl="3" eaLnBrk="1" hangingPunct="1">
              <a:lnSpc>
                <a:spcPct val="150000"/>
              </a:lnSpc>
            </a:pPr>
            <a:r>
              <a:rPr lang="zh-CN" altLang="en-US" dirty="0" smtClean="0"/>
              <a:t>以最小峰值失真为准则，或以最小均方失真为准则来确定或调整均衡器的抽头系数，均可获得最佳的均衡效果，使失真最小。</a:t>
            </a:r>
          </a:p>
          <a:p>
            <a:pPr lvl="3" eaLnBrk="1" hangingPunct="1">
              <a:lnSpc>
                <a:spcPct val="150000"/>
              </a:lnSpc>
            </a:pPr>
            <a:r>
              <a:rPr lang="zh-CN" altLang="en-US" dirty="0" smtClean="0"/>
              <a:t>注意：</a:t>
            </a:r>
            <a:endParaRPr lang="en-US" altLang="zh-CN" dirty="0" smtClean="0"/>
          </a:p>
          <a:p>
            <a:pPr lvl="4" eaLnBrk="1" hangingPunct="1">
              <a:lnSpc>
                <a:spcPct val="150000"/>
              </a:lnSpc>
            </a:pPr>
            <a:r>
              <a:rPr lang="zh-CN" altLang="en-US" dirty="0" smtClean="0"/>
              <a:t>以上两种准则都是根据均衡器输出的单个脉冲响应来规定的。</a:t>
            </a:r>
            <a:endParaRPr lang="en-US" altLang="zh-CN" dirty="0" smtClean="0"/>
          </a:p>
          <a:p>
            <a:pPr lvl="4" eaLnBrk="1" hangingPunct="1">
              <a:lnSpc>
                <a:spcPct val="150000"/>
              </a:lnSpc>
            </a:pPr>
            <a:r>
              <a:rPr lang="zh-CN" altLang="en-US" dirty="0" smtClean="0"/>
              <a:t>在分析横向滤波器时，我们均把时间原点</a:t>
            </a:r>
            <a:r>
              <a:rPr lang="en-US" altLang="zh-CN" dirty="0" smtClean="0"/>
              <a:t>(</a:t>
            </a:r>
            <a:r>
              <a:rPr lang="en-US" altLang="zh-CN" i="1" dirty="0" smtClean="0"/>
              <a:t>t</a:t>
            </a:r>
            <a:r>
              <a:rPr lang="en-US" altLang="zh-CN" dirty="0" smtClean="0"/>
              <a:t> = 0)</a:t>
            </a:r>
            <a:r>
              <a:rPr lang="zh-CN" altLang="en-US" dirty="0" smtClean="0"/>
              <a:t>假设在滤波器中心点处</a:t>
            </a:r>
            <a:r>
              <a:rPr lang="en-US" altLang="zh-CN" dirty="0" smtClean="0"/>
              <a:t>(</a:t>
            </a:r>
            <a:r>
              <a:rPr lang="zh-CN" altLang="en-US" dirty="0" smtClean="0"/>
              <a:t>即</a:t>
            </a:r>
            <a:r>
              <a:rPr lang="en-US" altLang="zh-CN" i="1" dirty="0" smtClean="0"/>
              <a:t>C</a:t>
            </a:r>
            <a:r>
              <a:rPr lang="en-US" altLang="zh-CN" baseline="-25000" dirty="0" smtClean="0"/>
              <a:t>0</a:t>
            </a:r>
            <a:r>
              <a:rPr lang="zh-CN" altLang="en-US" dirty="0" smtClean="0"/>
              <a:t>处</a:t>
            </a:r>
            <a:r>
              <a:rPr lang="en-US" altLang="zh-CN" dirty="0" smtClean="0"/>
              <a:t>)</a:t>
            </a:r>
            <a:r>
              <a:rPr lang="zh-CN" altLang="en-US" dirty="0" smtClean="0"/>
              <a:t>。</a:t>
            </a:r>
            <a:endParaRPr lang="en-US" altLang="zh-CN" dirty="0" smtClean="0"/>
          </a:p>
          <a:p>
            <a:pPr lvl="4" eaLnBrk="1" hangingPunct="1">
              <a:lnSpc>
                <a:spcPct val="150000"/>
              </a:lnSpc>
            </a:pPr>
            <a:r>
              <a:rPr lang="zh-CN" altLang="en-US" dirty="0" smtClean="0"/>
              <a:t>如果时间参考点选择在别处，则滤波器输出的波形形状是相同的，所不同的仅仅是整个波形的提前或推迟。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additive="base">
                                        <p:cTn id="7" dur="5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747">
                                            <p:txEl>
                                              <p:pRg st="1" end="1"/>
                                            </p:txEl>
                                          </p:spTgt>
                                        </p:tgtEl>
                                        <p:attrNameLst>
                                          <p:attrName>style.visibility</p:attrName>
                                        </p:attrNameLst>
                                      </p:cBhvr>
                                      <p:to>
                                        <p:strVal val="visible"/>
                                      </p:to>
                                    </p:set>
                                    <p:anim calcmode="lin" valueType="num">
                                      <p:cBhvr additive="base">
                                        <p:cTn id="13"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9747">
                                            <p:txEl>
                                              <p:pRg st="2" end="2"/>
                                            </p:txEl>
                                          </p:spTgt>
                                        </p:tgtEl>
                                        <p:attrNameLst>
                                          <p:attrName>style.visibility</p:attrName>
                                        </p:attrNameLst>
                                      </p:cBhvr>
                                      <p:to>
                                        <p:strVal val="visible"/>
                                      </p:to>
                                    </p:set>
                                    <p:anim calcmode="lin" valueType="num">
                                      <p:cBhvr additive="base">
                                        <p:cTn id="19" dur="5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9747">
                                            <p:txEl>
                                              <p:pRg st="3" end="3"/>
                                            </p:txEl>
                                          </p:spTgt>
                                        </p:tgtEl>
                                        <p:attrNameLst>
                                          <p:attrName>style.visibility</p:attrName>
                                        </p:attrNameLst>
                                      </p:cBhvr>
                                      <p:to>
                                        <p:strVal val="visible"/>
                                      </p:to>
                                    </p:set>
                                    <p:anim calcmode="lin" valueType="num">
                                      <p:cBhvr additive="base">
                                        <p:cTn id="25" dur="5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9747">
                                            <p:txEl>
                                              <p:pRg st="4" end="4"/>
                                            </p:txEl>
                                          </p:spTgt>
                                        </p:tgtEl>
                                        <p:attrNameLst>
                                          <p:attrName>style.visibility</p:attrName>
                                        </p:attrNameLst>
                                      </p:cBhvr>
                                      <p:to>
                                        <p:strVal val="visible"/>
                                      </p:to>
                                    </p:set>
                                    <p:anim calcmode="lin" valueType="num">
                                      <p:cBhvr additive="base">
                                        <p:cTn id="31" dur="500" fill="hold"/>
                                        <p:tgtEl>
                                          <p:spTgt spid="159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9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625FFDE-625F-4223-ADAC-89C22D79BEE3}" type="slidenum">
              <a:rPr lang="en-US" altLang="zh-CN" smtClean="0"/>
              <a:pPr eaLnBrk="1" hangingPunct="1"/>
              <a:t>12</a:t>
            </a:fld>
            <a:endParaRPr lang="en-US" altLang="zh-CN" smtClean="0"/>
          </a:p>
        </p:txBody>
      </p:sp>
      <p:sp>
        <p:nvSpPr>
          <p:cNvPr id="13315"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29699" name="Rectangle 3"/>
          <p:cNvSpPr>
            <a:spLocks noGrp="1" noChangeArrowheads="1"/>
          </p:cNvSpPr>
          <p:nvPr>
            <p:ph type="body" idx="1"/>
          </p:nvPr>
        </p:nvSpPr>
        <p:spPr/>
        <p:txBody>
          <a:bodyPr/>
          <a:lstStyle/>
          <a:p>
            <a:pPr lvl="2" eaLnBrk="1" hangingPunct="1"/>
            <a:r>
              <a:rPr lang="zh-CN" altLang="en-US" dirty="0" smtClean="0">
                <a:solidFill>
                  <a:srgbClr val="3333FF"/>
                </a:solidFill>
              </a:rPr>
              <a:t>２、数字基带信号的表示式</a:t>
            </a:r>
            <a:r>
              <a:rPr lang="zh-CN" altLang="en-US" dirty="0" smtClean="0"/>
              <a:t>：表示信息码元的单个脉冲的</a:t>
            </a:r>
            <a:r>
              <a:rPr lang="zh-CN" altLang="en-US" dirty="0" smtClean="0">
                <a:solidFill>
                  <a:srgbClr val="3333FF"/>
                </a:solidFill>
              </a:rPr>
              <a:t>波形并不一定是矩形的</a:t>
            </a:r>
            <a:r>
              <a:rPr lang="zh-CN" altLang="en-US" dirty="0" smtClean="0"/>
              <a:t>。</a:t>
            </a:r>
          </a:p>
          <a:p>
            <a:pPr lvl="2" eaLnBrk="1" hangingPunct="1">
              <a:buFont typeface="Wingdings" pitchFamily="2" charset="2"/>
              <a:buNone/>
            </a:pPr>
            <a:r>
              <a:rPr lang="zh-CN" altLang="en-US" dirty="0" smtClean="0"/>
              <a:t>		若表示各码元的波形相同而电平取值不同，则数字基带信号可表示为：</a:t>
            </a:r>
          </a:p>
          <a:p>
            <a:pPr lvl="2" eaLnBrk="1" hangingPunct="1">
              <a:buFont typeface="Wingdings" pitchFamily="2" charset="2"/>
              <a:buNone/>
            </a:pPr>
            <a:endParaRPr lang="zh-CN" altLang="en-US" dirty="0" smtClean="0"/>
          </a:p>
          <a:p>
            <a:pPr lvl="2" eaLnBrk="1" hangingPunct="1">
              <a:buFont typeface="Wingdings" pitchFamily="2" charset="2"/>
              <a:buNone/>
            </a:pPr>
            <a:endParaRPr lang="zh-CN" altLang="en-US" dirty="0" smtClean="0"/>
          </a:p>
          <a:p>
            <a:pPr lvl="2" eaLnBrk="1" hangingPunct="1">
              <a:lnSpc>
                <a:spcPct val="60000"/>
              </a:lnSpc>
              <a:buFont typeface="Wingdings" pitchFamily="2" charset="2"/>
              <a:buNone/>
            </a:pPr>
            <a:r>
              <a:rPr lang="zh-CN" altLang="en-US" dirty="0" smtClean="0"/>
              <a:t>	式中，</a:t>
            </a:r>
            <a:r>
              <a:rPr lang="en-US" altLang="zh-CN" i="1" dirty="0" smtClean="0"/>
              <a:t>a</a:t>
            </a:r>
            <a:r>
              <a:rPr lang="en-US" altLang="zh-CN" i="1" baseline="-25000" dirty="0" smtClean="0"/>
              <a:t>n</a:t>
            </a:r>
            <a:r>
              <a:rPr lang="en-US" altLang="zh-CN" baseline="-25000" dirty="0" smtClean="0"/>
              <a:t> </a:t>
            </a:r>
            <a:r>
              <a:rPr lang="zh-CN" altLang="en-US" dirty="0" smtClean="0"/>
              <a:t>－ 第</a:t>
            </a:r>
            <a:r>
              <a:rPr lang="en-US" altLang="zh-CN" i="1" dirty="0" smtClean="0"/>
              <a:t>n</a:t>
            </a:r>
            <a:r>
              <a:rPr lang="zh-CN" altLang="en-US" dirty="0" smtClean="0"/>
              <a:t>个码元所对应的电平值</a:t>
            </a:r>
          </a:p>
          <a:p>
            <a:pPr lvl="2" eaLnBrk="1" hangingPunct="1">
              <a:lnSpc>
                <a:spcPct val="110000"/>
              </a:lnSpc>
              <a:buFont typeface="Wingdings" pitchFamily="2" charset="2"/>
              <a:buNone/>
            </a:pPr>
            <a:r>
              <a:rPr lang="zh-CN" altLang="en-US" dirty="0" smtClean="0"/>
              <a:t>		   </a:t>
            </a:r>
            <a:r>
              <a:rPr lang="en-US" altLang="zh-CN" i="1" dirty="0" err="1" smtClean="0"/>
              <a:t>T</a:t>
            </a:r>
            <a:r>
              <a:rPr lang="en-US" altLang="zh-CN" i="1" baseline="-25000" dirty="0" err="1" smtClean="0"/>
              <a:t>s</a:t>
            </a:r>
            <a:r>
              <a:rPr lang="en-US" altLang="zh-CN" dirty="0" smtClean="0"/>
              <a:t> </a:t>
            </a:r>
            <a:r>
              <a:rPr lang="zh-CN" altLang="en-US" dirty="0" smtClean="0"/>
              <a:t>－ 码元持续时间</a:t>
            </a:r>
          </a:p>
          <a:p>
            <a:pPr lvl="2" eaLnBrk="1" hangingPunct="1">
              <a:lnSpc>
                <a:spcPct val="110000"/>
              </a:lnSpc>
              <a:buFont typeface="Wingdings" pitchFamily="2" charset="2"/>
              <a:buNone/>
            </a:pPr>
            <a:r>
              <a:rPr lang="zh-CN" altLang="en-US" dirty="0" smtClean="0"/>
              <a:t>		 </a:t>
            </a:r>
            <a:r>
              <a:rPr lang="en-US" altLang="zh-CN" i="1" dirty="0" smtClean="0"/>
              <a:t>g</a:t>
            </a:r>
            <a:r>
              <a:rPr lang="en-US" altLang="zh-CN" dirty="0" smtClean="0"/>
              <a:t>(</a:t>
            </a:r>
            <a:r>
              <a:rPr lang="en-US" altLang="zh-CN" i="1" dirty="0" smtClean="0"/>
              <a:t>t</a:t>
            </a:r>
            <a:r>
              <a:rPr lang="en-US" altLang="zh-CN" dirty="0" smtClean="0"/>
              <a:t>) </a:t>
            </a:r>
            <a:r>
              <a:rPr lang="zh-CN" altLang="en-US" dirty="0" smtClean="0"/>
              <a:t>－某种脉冲波形</a:t>
            </a:r>
          </a:p>
          <a:p>
            <a:pPr lvl="2" eaLnBrk="1" hangingPunct="1">
              <a:lnSpc>
                <a:spcPct val="110000"/>
              </a:lnSpc>
              <a:buFont typeface="Wingdings" pitchFamily="2" charset="2"/>
              <a:buNone/>
            </a:pPr>
            <a:r>
              <a:rPr lang="zh-CN" altLang="en-US" dirty="0" smtClean="0"/>
              <a:t>	一般，数字基带信号可表示为一个</a:t>
            </a:r>
            <a:r>
              <a:rPr lang="zh-CN" altLang="en-US" dirty="0" smtClean="0">
                <a:solidFill>
                  <a:srgbClr val="3333FF"/>
                </a:solidFill>
              </a:rPr>
              <a:t>随机脉冲序列</a:t>
            </a:r>
            <a:r>
              <a:rPr lang="zh-CN" altLang="en-US" dirty="0" smtClean="0"/>
              <a:t>：</a:t>
            </a:r>
          </a:p>
          <a:p>
            <a:pPr lvl="2" eaLnBrk="1" hangingPunct="1">
              <a:lnSpc>
                <a:spcPct val="110000"/>
              </a:lnSpc>
              <a:buFont typeface="Wingdings" pitchFamily="2" charset="2"/>
              <a:buNone/>
            </a:pPr>
            <a:endParaRPr lang="en-US" altLang="zh-CN" dirty="0" smtClean="0"/>
          </a:p>
          <a:p>
            <a:pPr lvl="2" eaLnBrk="1" hangingPunct="1">
              <a:lnSpc>
                <a:spcPct val="110000"/>
              </a:lnSpc>
              <a:buFont typeface="Wingdings" pitchFamily="2" charset="2"/>
              <a:buNone/>
            </a:pPr>
            <a:endParaRPr lang="zh-CN" altLang="en-US" dirty="0" smtClean="0"/>
          </a:p>
          <a:p>
            <a:pPr lvl="2" eaLnBrk="1" hangingPunct="1">
              <a:lnSpc>
                <a:spcPct val="110000"/>
              </a:lnSpc>
              <a:buFont typeface="Wingdings" pitchFamily="2" charset="2"/>
              <a:buNone/>
            </a:pPr>
            <a:r>
              <a:rPr lang="zh-CN" altLang="en-US" dirty="0" smtClean="0"/>
              <a:t>	式中，</a:t>
            </a:r>
            <a:r>
              <a:rPr lang="en-US" altLang="zh-CN" dirty="0" err="1" smtClean="0"/>
              <a:t>s</a:t>
            </a:r>
            <a:r>
              <a:rPr lang="en-US" altLang="zh-CN" baseline="-25000" dirty="0" err="1" smtClean="0"/>
              <a:t>n</a:t>
            </a:r>
            <a:r>
              <a:rPr lang="en-US" altLang="zh-CN" dirty="0" smtClean="0"/>
              <a:t>(t)</a:t>
            </a:r>
            <a:r>
              <a:rPr lang="zh-CN" altLang="en-US" dirty="0" smtClean="0"/>
              <a:t>可以有</a:t>
            </a:r>
            <a:r>
              <a:rPr lang="en-US" altLang="zh-CN" i="1" dirty="0" smtClean="0"/>
              <a:t>N</a:t>
            </a:r>
            <a:r>
              <a:rPr lang="zh-CN" altLang="en-US" dirty="0" smtClean="0"/>
              <a:t>种不同的脉冲波形。 </a:t>
            </a:r>
          </a:p>
        </p:txBody>
      </p:sp>
      <p:sp>
        <p:nvSpPr>
          <p:cNvPr id="13317"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29700" name="Object 4"/>
          <p:cNvGraphicFramePr>
            <a:graphicFrameLocks noChangeAspect="1"/>
          </p:cNvGraphicFramePr>
          <p:nvPr/>
        </p:nvGraphicFramePr>
        <p:xfrm>
          <a:off x="3267075" y="2754313"/>
          <a:ext cx="2609850" cy="798512"/>
        </p:xfrm>
        <a:graphic>
          <a:graphicData uri="http://schemas.openxmlformats.org/presentationml/2006/ole">
            <mc:AlternateContent xmlns:mc="http://schemas.openxmlformats.org/markup-compatibility/2006">
              <mc:Choice xmlns:v="urn:schemas-microsoft-com:vml" Requires="v">
                <p:oleObj spid="_x0000_s13684" name="公式" r:id="rId3" imgW="1397000" imgH="431800" progId="Equation.3">
                  <p:embed/>
                </p:oleObj>
              </mc:Choice>
              <mc:Fallback>
                <p:oleObj name="公式" r:id="rId3" imgW="13970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2754313"/>
                        <a:ext cx="26098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2" name="Object 6"/>
          <p:cNvGraphicFramePr>
            <a:graphicFrameLocks noChangeAspect="1"/>
          </p:cNvGraphicFramePr>
          <p:nvPr>
            <p:extLst>
              <p:ext uri="{D42A27DB-BD31-4B8C-83A1-F6EECF244321}">
                <p14:modId xmlns:p14="http://schemas.microsoft.com/office/powerpoint/2010/main" val="3215343075"/>
              </p:ext>
            </p:extLst>
          </p:nvPr>
        </p:nvGraphicFramePr>
        <p:xfrm>
          <a:off x="3762375" y="5364163"/>
          <a:ext cx="1935163" cy="896937"/>
        </p:xfrm>
        <a:graphic>
          <a:graphicData uri="http://schemas.openxmlformats.org/presentationml/2006/ole">
            <mc:AlternateContent xmlns:mc="http://schemas.openxmlformats.org/markup-compatibility/2006">
              <mc:Choice xmlns:v="urn:schemas-microsoft-com:vml" Requires="v">
                <p:oleObj spid="_x0000_s13685" name="公式" r:id="rId5" imgW="927100" imgH="431800" progId="Equation.3">
                  <p:embed/>
                </p:oleObj>
              </mc:Choice>
              <mc:Fallback>
                <p:oleObj name="公式" r:id="rId5" imgW="927100" imgH="431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75" y="5364163"/>
                        <a:ext cx="1935163" cy="896937"/>
                      </a:xfrm>
                      <a:prstGeom prst="rect">
                        <a:avLst/>
                      </a:prstGeom>
                      <a:noFill/>
                      <a:ln>
                        <a:solidFill>
                          <a:srgbClr val="FF0000"/>
                        </a:solidFill>
                      </a:ln>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additive="base">
                                        <p:cTn id="19" dur="500" fill="hold"/>
                                        <p:tgtEl>
                                          <p:spTgt spid="29700"/>
                                        </p:tgtEl>
                                        <p:attrNameLst>
                                          <p:attrName>ppt_x</p:attrName>
                                        </p:attrNameLst>
                                      </p:cBhvr>
                                      <p:tavLst>
                                        <p:tav tm="0">
                                          <p:val>
                                            <p:strVal val="#ppt_x"/>
                                          </p:val>
                                        </p:tav>
                                        <p:tav tm="100000">
                                          <p:val>
                                            <p:strVal val="#ppt_x"/>
                                          </p:val>
                                        </p:tav>
                                      </p:tavLst>
                                    </p:anim>
                                    <p:anim calcmode="lin" valueType="num">
                                      <p:cBhvr additive="base">
                                        <p:cTn id="20"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 calcmode="lin" valueType="num">
                                      <p:cBhvr additive="base">
                                        <p:cTn id="25"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9699">
                                            <p:txEl>
                                              <p:pRg st="5" end="5"/>
                                            </p:txEl>
                                          </p:spTgt>
                                        </p:tgtEl>
                                        <p:attrNameLst>
                                          <p:attrName>style.visibility</p:attrName>
                                        </p:attrNameLst>
                                      </p:cBhvr>
                                      <p:to>
                                        <p:strVal val="visible"/>
                                      </p:to>
                                    </p:set>
                                    <p:anim calcmode="lin" valueType="num">
                                      <p:cBhvr additive="base">
                                        <p:cTn id="31"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 calcmode="lin" valueType="num">
                                      <p:cBhvr additive="base">
                                        <p:cTn id="37"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9699">
                                            <p:txEl>
                                              <p:pRg st="7" end="7"/>
                                            </p:txEl>
                                          </p:spTgt>
                                        </p:tgtEl>
                                        <p:attrNameLst>
                                          <p:attrName>style.visibility</p:attrName>
                                        </p:attrNameLst>
                                      </p:cBhvr>
                                      <p:to>
                                        <p:strVal val="visible"/>
                                      </p:to>
                                    </p:set>
                                    <p:anim calcmode="lin" valueType="num">
                                      <p:cBhvr additive="base">
                                        <p:cTn id="43"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9702"/>
                                        </p:tgtEl>
                                        <p:attrNameLst>
                                          <p:attrName>style.visibility</p:attrName>
                                        </p:attrNameLst>
                                      </p:cBhvr>
                                      <p:to>
                                        <p:strVal val="visible"/>
                                      </p:to>
                                    </p:set>
                                    <p:anim calcmode="lin" valueType="num">
                                      <p:cBhvr additive="base">
                                        <p:cTn id="49" dur="500" fill="hold"/>
                                        <p:tgtEl>
                                          <p:spTgt spid="29702"/>
                                        </p:tgtEl>
                                        <p:attrNameLst>
                                          <p:attrName>ppt_x</p:attrName>
                                        </p:attrNameLst>
                                      </p:cBhvr>
                                      <p:tavLst>
                                        <p:tav tm="0">
                                          <p:val>
                                            <p:strVal val="#ppt_x"/>
                                          </p:val>
                                        </p:tav>
                                        <p:tav tm="100000">
                                          <p:val>
                                            <p:strVal val="#ppt_x"/>
                                          </p:val>
                                        </p:tav>
                                      </p:tavLst>
                                    </p:anim>
                                    <p:anim calcmode="lin" valueType="num">
                                      <p:cBhvr additive="base">
                                        <p:cTn id="50"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9699">
                                            <p:txEl>
                                              <p:pRg st="10" end="10"/>
                                            </p:txEl>
                                          </p:spTgt>
                                        </p:tgtEl>
                                        <p:attrNameLst>
                                          <p:attrName>style.visibility</p:attrName>
                                        </p:attrNameLst>
                                      </p:cBhvr>
                                      <p:to>
                                        <p:strVal val="visible"/>
                                      </p:to>
                                    </p:set>
                                    <p:anim calcmode="lin" valueType="num">
                                      <p:cBhvr additive="base">
                                        <p:cTn id="55" dur="500" fill="hold"/>
                                        <p:tgtEl>
                                          <p:spTgt spid="29699">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6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2AE39048-61A7-4AED-8DC6-F94C90CF9BE1}" type="slidenum">
              <a:rPr lang="en-US" altLang="zh-CN" smtClean="0"/>
              <a:pPr eaLnBrk="1" hangingPunct="1"/>
              <a:t>120</a:t>
            </a:fld>
            <a:endParaRPr lang="en-US" altLang="zh-CN" smtClean="0"/>
          </a:p>
        </p:txBody>
      </p:sp>
      <p:sp>
        <p:nvSpPr>
          <p:cNvPr id="128003"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60771" name="Rectangle 3"/>
          <p:cNvSpPr>
            <a:spLocks noGrp="1" noChangeArrowheads="1"/>
          </p:cNvSpPr>
          <p:nvPr>
            <p:ph type="body" idx="1"/>
          </p:nvPr>
        </p:nvSpPr>
        <p:spPr>
          <a:xfrm>
            <a:off x="0" y="1179513"/>
            <a:ext cx="9144000" cy="5678487"/>
          </a:xfrm>
        </p:spPr>
        <p:txBody>
          <a:bodyPr/>
          <a:lstStyle/>
          <a:p>
            <a:pPr lvl="3" eaLnBrk="1" hangingPunct="1">
              <a:lnSpc>
                <a:spcPct val="130000"/>
              </a:lnSpc>
            </a:pPr>
            <a:r>
              <a:rPr lang="zh-CN" altLang="en-US" b="1" smtClean="0"/>
              <a:t>最小峰值法</a:t>
            </a:r>
            <a:r>
              <a:rPr lang="en-US" altLang="zh-CN" b="1" smtClean="0"/>
              <a:t>——</a:t>
            </a:r>
            <a:r>
              <a:rPr lang="zh-CN" altLang="en-US" b="1" smtClean="0"/>
              <a:t>迫零调整法</a:t>
            </a:r>
          </a:p>
          <a:p>
            <a:pPr lvl="3" eaLnBrk="1" hangingPunct="1">
              <a:lnSpc>
                <a:spcPct val="130000"/>
              </a:lnSpc>
              <a:buFont typeface="Wingdings" pitchFamily="2" charset="2"/>
              <a:buNone/>
            </a:pPr>
            <a:r>
              <a:rPr lang="zh-CN" altLang="en-US" smtClean="0"/>
              <a:t>	未均衡前的输入峰值失真（称为初始失真）可表示为 </a:t>
            </a:r>
          </a:p>
          <a:p>
            <a:pPr lvl="3" eaLnBrk="1" hangingPunct="1">
              <a:lnSpc>
                <a:spcPct val="130000"/>
              </a:lnSpc>
              <a:buFont typeface="Wingdings" pitchFamily="2" charset="2"/>
              <a:buNone/>
            </a:pPr>
            <a:endParaRPr lang="zh-CN" altLang="en-US" smtClean="0"/>
          </a:p>
          <a:p>
            <a:pPr lvl="3" eaLnBrk="1" hangingPunct="1">
              <a:lnSpc>
                <a:spcPct val="130000"/>
              </a:lnSpc>
              <a:buFont typeface="Wingdings" pitchFamily="2" charset="2"/>
              <a:buNone/>
            </a:pPr>
            <a:endParaRPr lang="zh-CN" altLang="en-US" smtClean="0"/>
          </a:p>
          <a:p>
            <a:pPr lvl="3" eaLnBrk="1" hangingPunct="1">
              <a:lnSpc>
                <a:spcPct val="130000"/>
              </a:lnSpc>
              <a:buFont typeface="Wingdings" pitchFamily="2" charset="2"/>
              <a:buNone/>
            </a:pPr>
            <a:r>
              <a:rPr lang="zh-CN" altLang="en-US" smtClean="0"/>
              <a:t>	若</a:t>
            </a:r>
            <a:r>
              <a:rPr lang="en-US" altLang="zh-CN" i="1" smtClean="0"/>
              <a:t>x</a:t>
            </a:r>
            <a:r>
              <a:rPr lang="en-US" altLang="zh-CN" i="1" baseline="-25000" smtClean="0"/>
              <a:t>k</a:t>
            </a:r>
            <a:r>
              <a:rPr lang="zh-CN" altLang="en-US" smtClean="0"/>
              <a:t>是归一化的，且令</a:t>
            </a:r>
            <a:r>
              <a:rPr lang="en-US" altLang="zh-CN" i="1" smtClean="0"/>
              <a:t>x</a:t>
            </a:r>
            <a:r>
              <a:rPr lang="en-US" altLang="zh-CN" baseline="-25000" smtClean="0"/>
              <a:t>0</a:t>
            </a:r>
            <a:r>
              <a:rPr lang="en-US" altLang="zh-CN" smtClean="0"/>
              <a:t> = 1</a:t>
            </a:r>
            <a:r>
              <a:rPr lang="zh-CN" altLang="en-US" smtClean="0"/>
              <a:t>，则上式变为</a:t>
            </a:r>
          </a:p>
          <a:p>
            <a:pPr lvl="3" eaLnBrk="1" hangingPunct="1">
              <a:lnSpc>
                <a:spcPct val="130000"/>
              </a:lnSpc>
              <a:buFont typeface="Wingdings" pitchFamily="2" charset="2"/>
              <a:buNone/>
            </a:pPr>
            <a:endParaRPr lang="zh-CN" altLang="en-US" smtClean="0"/>
          </a:p>
          <a:p>
            <a:pPr lvl="3" eaLnBrk="1" hangingPunct="1">
              <a:lnSpc>
                <a:spcPct val="130000"/>
              </a:lnSpc>
              <a:buFont typeface="Wingdings" pitchFamily="2" charset="2"/>
              <a:buNone/>
            </a:pPr>
            <a:endParaRPr lang="zh-CN" altLang="en-US" smtClean="0"/>
          </a:p>
          <a:p>
            <a:pPr lvl="3" eaLnBrk="1" hangingPunct="1">
              <a:lnSpc>
                <a:spcPct val="130000"/>
              </a:lnSpc>
              <a:buFont typeface="Wingdings" pitchFamily="2" charset="2"/>
              <a:buNone/>
            </a:pPr>
            <a:r>
              <a:rPr lang="zh-CN" altLang="en-US" smtClean="0"/>
              <a:t>	为方便起见，将样值</a:t>
            </a:r>
            <a:r>
              <a:rPr lang="en-US" altLang="zh-CN" i="1" smtClean="0"/>
              <a:t>y</a:t>
            </a:r>
            <a:r>
              <a:rPr lang="en-US" altLang="zh-CN" i="1" baseline="-25000" smtClean="0"/>
              <a:t>k</a:t>
            </a:r>
            <a:r>
              <a:rPr lang="zh-CN" altLang="en-US" smtClean="0"/>
              <a:t>也归一化，且令</a:t>
            </a:r>
            <a:r>
              <a:rPr lang="en-US" altLang="zh-CN" i="1" smtClean="0"/>
              <a:t>y</a:t>
            </a:r>
            <a:r>
              <a:rPr lang="en-US" altLang="zh-CN" baseline="-25000" smtClean="0"/>
              <a:t>0</a:t>
            </a:r>
            <a:r>
              <a:rPr lang="en-US" altLang="zh-CN" smtClean="0"/>
              <a:t> = 1</a:t>
            </a:r>
            <a:r>
              <a:rPr lang="zh-CN" altLang="en-US" smtClean="0"/>
              <a:t>，则根据式</a:t>
            </a:r>
          </a:p>
          <a:p>
            <a:pPr lvl="3" eaLnBrk="1" hangingPunct="1">
              <a:lnSpc>
                <a:spcPct val="130000"/>
              </a:lnSpc>
              <a:buFont typeface="Wingdings" pitchFamily="2" charset="2"/>
              <a:buNone/>
            </a:pPr>
            <a:endParaRPr lang="zh-CN" altLang="en-US" smtClean="0"/>
          </a:p>
          <a:p>
            <a:pPr lvl="3" eaLnBrk="1" hangingPunct="1">
              <a:lnSpc>
                <a:spcPct val="130000"/>
              </a:lnSpc>
              <a:buFont typeface="Wingdings" pitchFamily="2" charset="2"/>
              <a:buNone/>
            </a:pPr>
            <a:endParaRPr lang="zh-CN" altLang="en-US" smtClean="0"/>
          </a:p>
          <a:p>
            <a:pPr lvl="3" eaLnBrk="1" hangingPunct="1">
              <a:lnSpc>
                <a:spcPct val="130000"/>
              </a:lnSpc>
              <a:buFont typeface="Wingdings" pitchFamily="2" charset="2"/>
              <a:buNone/>
            </a:pPr>
            <a:r>
              <a:rPr lang="zh-CN" altLang="en-US" smtClean="0"/>
              <a:t>可得</a:t>
            </a:r>
          </a:p>
        </p:txBody>
      </p:sp>
      <p:sp>
        <p:nvSpPr>
          <p:cNvPr id="128005" name="Rectangle 5"/>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0772" name="Object 4"/>
          <p:cNvGraphicFramePr>
            <a:graphicFrameLocks noChangeAspect="1"/>
          </p:cNvGraphicFramePr>
          <p:nvPr/>
        </p:nvGraphicFramePr>
        <p:xfrm>
          <a:off x="3402013" y="2214563"/>
          <a:ext cx="1620837" cy="881062"/>
        </p:xfrm>
        <a:graphic>
          <a:graphicData uri="http://schemas.openxmlformats.org/presentationml/2006/ole">
            <mc:AlternateContent xmlns:mc="http://schemas.openxmlformats.org/markup-compatibility/2006">
              <mc:Choice xmlns:v="urn:schemas-microsoft-com:vml" Requires="v">
                <p:oleObj spid="_x0000_s128747" r:id="rId3" imgW="977476" imgH="533169" progId="Equation.3">
                  <p:embed/>
                </p:oleObj>
              </mc:Choice>
              <mc:Fallback>
                <p:oleObj r:id="rId3" imgW="977476" imgH="53316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013" y="2214563"/>
                        <a:ext cx="162083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8007" name="Rectangle 7"/>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160777" name="Group 9"/>
          <p:cNvGrpSpPr>
            <a:grpSpLocks/>
          </p:cNvGrpSpPr>
          <p:nvPr/>
        </p:nvGrpSpPr>
        <p:grpSpPr bwMode="auto">
          <a:xfrm>
            <a:off x="3446463" y="3698875"/>
            <a:ext cx="1692275" cy="944563"/>
            <a:chOff x="2228" y="2529"/>
            <a:chExt cx="1066" cy="595"/>
          </a:xfrm>
        </p:grpSpPr>
        <p:graphicFrame>
          <p:nvGraphicFramePr>
            <p:cNvPr id="128013" name="Object 6"/>
            <p:cNvGraphicFramePr>
              <a:graphicFrameLocks noChangeAspect="1"/>
            </p:cNvGraphicFramePr>
            <p:nvPr/>
          </p:nvGraphicFramePr>
          <p:xfrm>
            <a:off x="2625" y="2529"/>
            <a:ext cx="669" cy="595"/>
          </p:xfrm>
          <a:graphic>
            <a:graphicData uri="http://schemas.openxmlformats.org/presentationml/2006/ole">
              <mc:AlternateContent xmlns:mc="http://schemas.openxmlformats.org/markup-compatibility/2006">
                <mc:Choice xmlns:v="urn:schemas-microsoft-com:vml" Requires="v">
                  <p:oleObj spid="_x0000_s128748" r:id="rId5" imgW="469696" imgH="533169" progId="Equation.3">
                    <p:embed/>
                  </p:oleObj>
                </mc:Choice>
                <mc:Fallback>
                  <p:oleObj r:id="rId5" imgW="469696" imgH="533169"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5" y="2529"/>
                          <a:ext cx="669"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8014" name="Text Box 8"/>
            <p:cNvSpPr txBox="1">
              <a:spLocks noChangeArrowheads="1"/>
            </p:cNvSpPr>
            <p:nvPr/>
          </p:nvSpPr>
          <p:spPr bwMode="auto">
            <a:xfrm>
              <a:off x="2228" y="2642"/>
              <a:ext cx="4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spcBef>
                  <a:spcPct val="50000"/>
                </a:spcBef>
              </a:pPr>
              <a:r>
                <a:rPr lang="en-US" altLang="zh-CN" sz="2000" i="1">
                  <a:latin typeface="Times New Roman" pitchFamily="18" charset="0"/>
                </a:rPr>
                <a:t>D</a:t>
              </a:r>
              <a:r>
                <a:rPr lang="en-US" altLang="zh-CN" sz="2000" baseline="-25000"/>
                <a:t>0</a:t>
              </a:r>
              <a:r>
                <a:rPr lang="en-US" altLang="zh-CN" sz="2000"/>
                <a:t> =</a:t>
              </a:r>
            </a:p>
          </p:txBody>
        </p:sp>
      </p:grpSp>
      <p:sp>
        <p:nvSpPr>
          <p:cNvPr id="128009" name="Rectangle 1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0778" name="Object 10"/>
          <p:cNvGraphicFramePr>
            <a:graphicFrameLocks noChangeAspect="1"/>
          </p:cNvGraphicFramePr>
          <p:nvPr/>
        </p:nvGraphicFramePr>
        <p:xfrm>
          <a:off x="3627438" y="5184775"/>
          <a:ext cx="1709737" cy="769938"/>
        </p:xfrm>
        <a:graphic>
          <a:graphicData uri="http://schemas.openxmlformats.org/presentationml/2006/ole">
            <mc:AlternateContent xmlns:mc="http://schemas.openxmlformats.org/markup-compatibility/2006">
              <mc:Choice xmlns:v="urn:schemas-microsoft-com:vml" Requires="v">
                <p:oleObj spid="_x0000_s128749" name="公式" r:id="rId7" imgW="952087" imgH="431613" progId="Equation.3">
                  <p:embed/>
                </p:oleObj>
              </mc:Choice>
              <mc:Fallback>
                <p:oleObj name="公式" r:id="rId7" imgW="952087" imgH="431613"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7438" y="5184775"/>
                        <a:ext cx="17097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801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0780" name="Object 12"/>
          <p:cNvGraphicFramePr>
            <a:graphicFrameLocks noChangeAspect="1"/>
          </p:cNvGraphicFramePr>
          <p:nvPr/>
        </p:nvGraphicFramePr>
        <p:xfrm>
          <a:off x="3581400" y="6053138"/>
          <a:ext cx="1987550" cy="804862"/>
        </p:xfrm>
        <a:graphic>
          <a:graphicData uri="http://schemas.openxmlformats.org/presentationml/2006/ole">
            <mc:AlternateContent xmlns:mc="http://schemas.openxmlformats.org/markup-compatibility/2006">
              <mc:Choice xmlns:v="urn:schemas-microsoft-com:vml" Requires="v">
                <p:oleObj spid="_x0000_s128750" name="公式" r:id="rId9" imgW="1054100" imgH="431800" progId="Equation.3">
                  <p:embed/>
                </p:oleObj>
              </mc:Choice>
              <mc:Fallback>
                <p:oleObj name="公式" r:id="rId9" imgW="1054100" imgH="4318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6053138"/>
                        <a:ext cx="19875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 fill="hold"/>
                                        <p:tgtEl>
                                          <p:spTgt spid="160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0771">
                                            <p:txEl>
                                              <p:pRg st="1" end="1"/>
                                            </p:txEl>
                                          </p:spTgt>
                                        </p:tgtEl>
                                        <p:attrNameLst>
                                          <p:attrName>style.visibility</p:attrName>
                                        </p:attrNameLst>
                                      </p:cBhvr>
                                      <p:to>
                                        <p:strVal val="visible"/>
                                      </p:to>
                                    </p:set>
                                    <p:anim calcmode="lin" valueType="num">
                                      <p:cBhvr additive="base">
                                        <p:cTn id="13" dur="500" fill="hold"/>
                                        <p:tgtEl>
                                          <p:spTgt spid="160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0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0772"/>
                                        </p:tgtEl>
                                        <p:attrNameLst>
                                          <p:attrName>style.visibility</p:attrName>
                                        </p:attrNameLst>
                                      </p:cBhvr>
                                      <p:to>
                                        <p:strVal val="visible"/>
                                      </p:to>
                                    </p:set>
                                    <p:anim calcmode="lin" valueType="num">
                                      <p:cBhvr additive="base">
                                        <p:cTn id="19" dur="500" fill="hold"/>
                                        <p:tgtEl>
                                          <p:spTgt spid="160772"/>
                                        </p:tgtEl>
                                        <p:attrNameLst>
                                          <p:attrName>ppt_x</p:attrName>
                                        </p:attrNameLst>
                                      </p:cBhvr>
                                      <p:tavLst>
                                        <p:tav tm="0">
                                          <p:val>
                                            <p:strVal val="#ppt_x"/>
                                          </p:val>
                                        </p:tav>
                                        <p:tav tm="100000">
                                          <p:val>
                                            <p:strVal val="#ppt_x"/>
                                          </p:val>
                                        </p:tav>
                                      </p:tavLst>
                                    </p:anim>
                                    <p:anim calcmode="lin" valueType="num">
                                      <p:cBhvr additive="base">
                                        <p:cTn id="20" dur="500" fill="hold"/>
                                        <p:tgtEl>
                                          <p:spTgt spid="16077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0771">
                                            <p:txEl>
                                              <p:pRg st="4" end="4"/>
                                            </p:txEl>
                                          </p:spTgt>
                                        </p:tgtEl>
                                        <p:attrNameLst>
                                          <p:attrName>style.visibility</p:attrName>
                                        </p:attrNameLst>
                                      </p:cBhvr>
                                      <p:to>
                                        <p:strVal val="visible"/>
                                      </p:to>
                                    </p:set>
                                    <p:anim calcmode="lin" valueType="num">
                                      <p:cBhvr additive="base">
                                        <p:cTn id="25" dur="500" fill="hold"/>
                                        <p:tgtEl>
                                          <p:spTgt spid="1607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0777"/>
                                        </p:tgtEl>
                                        <p:attrNameLst>
                                          <p:attrName>style.visibility</p:attrName>
                                        </p:attrNameLst>
                                      </p:cBhvr>
                                      <p:to>
                                        <p:strVal val="visible"/>
                                      </p:to>
                                    </p:set>
                                    <p:anim calcmode="lin" valueType="num">
                                      <p:cBhvr additive="base">
                                        <p:cTn id="31" dur="500" fill="hold"/>
                                        <p:tgtEl>
                                          <p:spTgt spid="160777"/>
                                        </p:tgtEl>
                                        <p:attrNameLst>
                                          <p:attrName>ppt_x</p:attrName>
                                        </p:attrNameLst>
                                      </p:cBhvr>
                                      <p:tavLst>
                                        <p:tav tm="0">
                                          <p:val>
                                            <p:strVal val="#ppt_x"/>
                                          </p:val>
                                        </p:tav>
                                        <p:tav tm="100000">
                                          <p:val>
                                            <p:strVal val="#ppt_x"/>
                                          </p:val>
                                        </p:tav>
                                      </p:tavLst>
                                    </p:anim>
                                    <p:anim calcmode="lin" valueType="num">
                                      <p:cBhvr additive="base">
                                        <p:cTn id="32" dur="500" fill="hold"/>
                                        <p:tgtEl>
                                          <p:spTgt spid="16077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0771">
                                            <p:txEl>
                                              <p:pRg st="7" end="7"/>
                                            </p:txEl>
                                          </p:spTgt>
                                        </p:tgtEl>
                                        <p:attrNameLst>
                                          <p:attrName>style.visibility</p:attrName>
                                        </p:attrNameLst>
                                      </p:cBhvr>
                                      <p:to>
                                        <p:strVal val="visible"/>
                                      </p:to>
                                    </p:set>
                                    <p:anim calcmode="lin" valueType="num">
                                      <p:cBhvr additive="base">
                                        <p:cTn id="37" dur="500" fill="hold"/>
                                        <p:tgtEl>
                                          <p:spTgt spid="16077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07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60778"/>
                                        </p:tgtEl>
                                        <p:attrNameLst>
                                          <p:attrName>style.visibility</p:attrName>
                                        </p:attrNameLst>
                                      </p:cBhvr>
                                      <p:to>
                                        <p:strVal val="visible"/>
                                      </p:to>
                                    </p:set>
                                    <p:anim calcmode="lin" valueType="num">
                                      <p:cBhvr additive="base">
                                        <p:cTn id="43" dur="500" fill="hold"/>
                                        <p:tgtEl>
                                          <p:spTgt spid="160778"/>
                                        </p:tgtEl>
                                        <p:attrNameLst>
                                          <p:attrName>ppt_x</p:attrName>
                                        </p:attrNameLst>
                                      </p:cBhvr>
                                      <p:tavLst>
                                        <p:tav tm="0">
                                          <p:val>
                                            <p:strVal val="#ppt_x"/>
                                          </p:val>
                                        </p:tav>
                                        <p:tav tm="100000">
                                          <p:val>
                                            <p:strVal val="#ppt_x"/>
                                          </p:val>
                                        </p:tav>
                                      </p:tavLst>
                                    </p:anim>
                                    <p:anim calcmode="lin" valueType="num">
                                      <p:cBhvr additive="base">
                                        <p:cTn id="44" dur="500" fill="hold"/>
                                        <p:tgtEl>
                                          <p:spTgt spid="16077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0771">
                                            <p:txEl>
                                              <p:pRg st="10" end="10"/>
                                            </p:txEl>
                                          </p:spTgt>
                                        </p:tgtEl>
                                        <p:attrNameLst>
                                          <p:attrName>style.visibility</p:attrName>
                                        </p:attrNameLst>
                                      </p:cBhvr>
                                      <p:to>
                                        <p:strVal val="visible"/>
                                      </p:to>
                                    </p:set>
                                    <p:anim calcmode="lin" valueType="num">
                                      <p:cBhvr additive="base">
                                        <p:cTn id="49" dur="500" fill="hold"/>
                                        <p:tgtEl>
                                          <p:spTgt spid="160771">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07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60780"/>
                                        </p:tgtEl>
                                        <p:attrNameLst>
                                          <p:attrName>style.visibility</p:attrName>
                                        </p:attrNameLst>
                                      </p:cBhvr>
                                      <p:to>
                                        <p:strVal val="visible"/>
                                      </p:to>
                                    </p:set>
                                    <p:anim calcmode="lin" valueType="num">
                                      <p:cBhvr additive="base">
                                        <p:cTn id="55" dur="500" fill="hold"/>
                                        <p:tgtEl>
                                          <p:spTgt spid="160780"/>
                                        </p:tgtEl>
                                        <p:attrNameLst>
                                          <p:attrName>ppt_x</p:attrName>
                                        </p:attrNameLst>
                                      </p:cBhvr>
                                      <p:tavLst>
                                        <p:tav tm="0">
                                          <p:val>
                                            <p:strVal val="#ppt_x"/>
                                          </p:val>
                                        </p:tav>
                                        <p:tav tm="100000">
                                          <p:val>
                                            <p:strVal val="#ppt_x"/>
                                          </p:val>
                                        </p:tav>
                                      </p:tavLst>
                                    </p:anim>
                                    <p:anim calcmode="lin" valueType="num">
                                      <p:cBhvr additive="base">
                                        <p:cTn id="56" dur="500" fill="hold"/>
                                        <p:tgtEl>
                                          <p:spTgt spid="1607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649F8170-AAD2-4DB7-9C59-7DC884891556}" type="slidenum">
              <a:rPr lang="en-US" altLang="zh-CN" smtClean="0"/>
              <a:pPr eaLnBrk="1" hangingPunct="1"/>
              <a:t>121</a:t>
            </a:fld>
            <a:endParaRPr lang="en-US" altLang="zh-CN" smtClean="0"/>
          </a:p>
        </p:txBody>
      </p:sp>
      <p:sp>
        <p:nvSpPr>
          <p:cNvPr id="129027"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61795" name="Rectangle 3"/>
          <p:cNvSpPr>
            <a:spLocks noGrp="1" noChangeArrowheads="1"/>
          </p:cNvSpPr>
          <p:nvPr>
            <p:ph type="body" idx="1"/>
          </p:nvPr>
        </p:nvSpPr>
        <p:spPr>
          <a:xfrm>
            <a:off x="341313" y="1179513"/>
            <a:ext cx="8802687" cy="5678487"/>
          </a:xfrm>
        </p:spPr>
        <p:txBody>
          <a:bodyPr/>
          <a:lstStyle/>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buFont typeface="Wingdings" pitchFamily="2" charset="2"/>
              <a:buNone/>
            </a:pPr>
            <a:r>
              <a:rPr lang="zh-CN" altLang="en-US" smtClean="0"/>
              <a:t>或有</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于是</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将上式代入式</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则可得</a:t>
            </a:r>
          </a:p>
        </p:txBody>
      </p:sp>
      <p:graphicFrame>
        <p:nvGraphicFramePr>
          <p:cNvPr id="129029" name="Object 4"/>
          <p:cNvGraphicFramePr>
            <a:graphicFrameLocks noChangeAspect="1"/>
          </p:cNvGraphicFramePr>
          <p:nvPr/>
        </p:nvGraphicFramePr>
        <p:xfrm>
          <a:off x="3671888" y="1223963"/>
          <a:ext cx="1987550" cy="804862"/>
        </p:xfrm>
        <a:graphic>
          <a:graphicData uri="http://schemas.openxmlformats.org/presentationml/2006/ole">
            <mc:AlternateContent xmlns:mc="http://schemas.openxmlformats.org/markup-compatibility/2006">
              <mc:Choice xmlns:v="urn:schemas-microsoft-com:vml" Requires="v">
                <p:oleObj spid="_x0000_s129959" name="公式" r:id="rId3" imgW="1054100" imgH="431800" progId="Equation.3">
                  <p:embed/>
                </p:oleObj>
              </mc:Choice>
              <mc:Fallback>
                <p:oleObj name="公式" r:id="rId3" imgW="10541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88" y="1223963"/>
                        <a:ext cx="19875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9030" name="Rectangle 6"/>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161801" name="Group 9"/>
          <p:cNvGrpSpPr>
            <a:grpSpLocks/>
          </p:cNvGrpSpPr>
          <p:nvPr/>
        </p:nvGrpSpPr>
        <p:grpSpPr bwMode="auto">
          <a:xfrm>
            <a:off x="3311525" y="2079625"/>
            <a:ext cx="2655888" cy="1035050"/>
            <a:chOff x="2313" y="1617"/>
            <a:chExt cx="1673" cy="652"/>
          </a:xfrm>
        </p:grpSpPr>
        <p:graphicFrame>
          <p:nvGraphicFramePr>
            <p:cNvPr id="129041" name="Object 5"/>
            <p:cNvGraphicFramePr>
              <a:graphicFrameLocks noChangeAspect="1"/>
            </p:cNvGraphicFramePr>
            <p:nvPr/>
          </p:nvGraphicFramePr>
          <p:xfrm>
            <a:off x="2880" y="1617"/>
            <a:ext cx="709" cy="652"/>
          </p:xfrm>
          <a:graphic>
            <a:graphicData uri="http://schemas.openxmlformats.org/presentationml/2006/ole">
              <mc:AlternateContent xmlns:mc="http://schemas.openxmlformats.org/markup-compatibility/2006">
                <mc:Choice xmlns:v="urn:schemas-microsoft-com:vml" Requires="v">
                  <p:oleObj spid="_x0000_s129960" r:id="rId5" imgW="583947" imgH="533169" progId="Equation.3">
                    <p:embed/>
                  </p:oleObj>
                </mc:Choice>
                <mc:Fallback>
                  <p:oleObj r:id="rId5" imgW="583947" imgH="53316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1617"/>
                          <a:ext cx="709"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9042" name="Text Box 7"/>
            <p:cNvSpPr txBox="1">
              <a:spLocks noChangeArrowheads="1"/>
            </p:cNvSpPr>
            <p:nvPr/>
          </p:nvSpPr>
          <p:spPr bwMode="auto">
            <a:xfrm>
              <a:off x="2313" y="1735"/>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spcBef>
                  <a:spcPct val="50000"/>
                </a:spcBef>
              </a:pPr>
              <a:r>
                <a:rPr lang="en-US" altLang="zh-CN" sz="2400" i="1">
                  <a:latin typeface="Times New Roman" pitchFamily="18" charset="0"/>
                </a:rPr>
                <a:t>C</a:t>
              </a:r>
              <a:r>
                <a:rPr lang="en-US" altLang="zh-CN" sz="2400" baseline="-25000">
                  <a:latin typeface="Times New Roman" pitchFamily="18" charset="0"/>
                </a:rPr>
                <a:t>0</a:t>
              </a:r>
              <a:r>
                <a:rPr lang="en-US" altLang="zh-CN" sz="2400" i="1">
                  <a:latin typeface="Times New Roman" pitchFamily="18" charset="0"/>
                </a:rPr>
                <a:t>x</a:t>
              </a:r>
              <a:r>
                <a:rPr lang="en-US" altLang="zh-CN" sz="2400" baseline="-25000">
                  <a:latin typeface="Times New Roman" pitchFamily="18" charset="0"/>
                </a:rPr>
                <a:t>0</a:t>
              </a:r>
              <a:r>
                <a:rPr lang="en-US" altLang="zh-CN" sz="2400">
                  <a:latin typeface="Times New Roman" pitchFamily="18" charset="0"/>
                </a:rPr>
                <a:t> +</a:t>
              </a:r>
            </a:p>
          </p:txBody>
        </p:sp>
        <p:sp>
          <p:nvSpPr>
            <p:cNvPr id="129043" name="Text Box 8"/>
            <p:cNvSpPr txBox="1">
              <a:spLocks noChangeArrowheads="1"/>
            </p:cNvSpPr>
            <p:nvPr/>
          </p:nvSpPr>
          <p:spPr bwMode="auto">
            <a:xfrm>
              <a:off x="3589" y="1706"/>
              <a:ext cx="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spcBef>
                  <a:spcPct val="50000"/>
                </a:spcBef>
              </a:pPr>
              <a:r>
                <a:rPr lang="en-US" altLang="zh-CN" sz="2400">
                  <a:latin typeface="Times New Roman" pitchFamily="18" charset="0"/>
                </a:rPr>
                <a:t>= 1</a:t>
              </a:r>
            </a:p>
          </p:txBody>
        </p:sp>
      </p:grpSp>
      <p:sp>
        <p:nvSpPr>
          <p:cNvPr id="129032" name="Rectangle 11"/>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161805" name="Group 13"/>
          <p:cNvGrpSpPr>
            <a:grpSpLocks/>
          </p:cNvGrpSpPr>
          <p:nvPr/>
        </p:nvGrpSpPr>
        <p:grpSpPr bwMode="auto">
          <a:xfrm>
            <a:off x="3357563" y="3249613"/>
            <a:ext cx="2205037" cy="990600"/>
            <a:chOff x="2171" y="2155"/>
            <a:chExt cx="1389" cy="624"/>
          </a:xfrm>
        </p:grpSpPr>
        <p:graphicFrame>
          <p:nvGraphicFramePr>
            <p:cNvPr id="129039" name="Object 10"/>
            <p:cNvGraphicFramePr>
              <a:graphicFrameLocks noChangeAspect="1"/>
            </p:cNvGraphicFramePr>
            <p:nvPr/>
          </p:nvGraphicFramePr>
          <p:xfrm>
            <a:off x="2880" y="2155"/>
            <a:ext cx="680" cy="624"/>
          </p:xfrm>
          <a:graphic>
            <a:graphicData uri="http://schemas.openxmlformats.org/presentationml/2006/ole">
              <mc:AlternateContent xmlns:mc="http://schemas.openxmlformats.org/markup-compatibility/2006">
                <mc:Choice xmlns:v="urn:schemas-microsoft-com:vml" Requires="v">
                  <p:oleObj spid="_x0000_s129961" r:id="rId7" imgW="583947" imgH="533169" progId="Equation.3">
                    <p:embed/>
                  </p:oleObj>
                </mc:Choice>
                <mc:Fallback>
                  <p:oleObj r:id="rId7" imgW="583947" imgH="533169"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 y="2155"/>
                          <a:ext cx="68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9040" name="Text Box 12"/>
            <p:cNvSpPr txBox="1">
              <a:spLocks noChangeArrowheads="1"/>
            </p:cNvSpPr>
            <p:nvPr/>
          </p:nvSpPr>
          <p:spPr bwMode="auto">
            <a:xfrm>
              <a:off x="2171" y="2273"/>
              <a:ext cx="7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spcBef>
                  <a:spcPct val="50000"/>
                </a:spcBef>
              </a:pPr>
              <a:r>
                <a:rPr lang="en-US" altLang="zh-CN" sz="2400" i="1">
                  <a:latin typeface="Times New Roman" pitchFamily="18" charset="0"/>
                </a:rPr>
                <a:t>C</a:t>
              </a:r>
              <a:r>
                <a:rPr lang="en-US" altLang="zh-CN" sz="2400" baseline="-25000">
                  <a:latin typeface="Times New Roman" pitchFamily="18" charset="0"/>
                </a:rPr>
                <a:t>0</a:t>
              </a:r>
              <a:r>
                <a:rPr lang="en-US" altLang="zh-CN" sz="2400">
                  <a:latin typeface="Times New Roman" pitchFamily="18" charset="0"/>
                </a:rPr>
                <a:t> = 1 -</a:t>
              </a:r>
            </a:p>
          </p:txBody>
        </p:sp>
      </p:grpSp>
      <p:graphicFrame>
        <p:nvGraphicFramePr>
          <p:cNvPr id="161806" name="Object 14"/>
          <p:cNvGraphicFramePr>
            <a:graphicFrameLocks noChangeAspect="1"/>
          </p:cNvGraphicFramePr>
          <p:nvPr/>
        </p:nvGraphicFramePr>
        <p:xfrm>
          <a:off x="3581400" y="4643438"/>
          <a:ext cx="1709738" cy="769937"/>
        </p:xfrm>
        <a:graphic>
          <a:graphicData uri="http://schemas.openxmlformats.org/presentationml/2006/ole">
            <mc:AlternateContent xmlns:mc="http://schemas.openxmlformats.org/markup-compatibility/2006">
              <mc:Choice xmlns:v="urn:schemas-microsoft-com:vml" Requires="v">
                <p:oleObj spid="_x0000_s129962" name="公式" r:id="rId9" imgW="952087" imgH="431613" progId="Equation.3">
                  <p:embed/>
                </p:oleObj>
              </mc:Choice>
              <mc:Fallback>
                <p:oleObj name="公式" r:id="rId9" imgW="952087" imgH="431613"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4643438"/>
                        <a:ext cx="1709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9035" name="Rectangle 16"/>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161810" name="Group 18"/>
          <p:cNvGrpSpPr>
            <a:grpSpLocks/>
          </p:cNvGrpSpPr>
          <p:nvPr/>
        </p:nvGrpSpPr>
        <p:grpSpPr bwMode="auto">
          <a:xfrm>
            <a:off x="3627438" y="5543550"/>
            <a:ext cx="3195637" cy="977900"/>
            <a:chOff x="2568" y="3549"/>
            <a:chExt cx="2013" cy="616"/>
          </a:xfrm>
        </p:grpSpPr>
        <p:graphicFrame>
          <p:nvGraphicFramePr>
            <p:cNvPr id="129037" name="Object 15"/>
            <p:cNvGraphicFramePr>
              <a:graphicFrameLocks noChangeAspect="1"/>
            </p:cNvGraphicFramePr>
            <p:nvPr/>
          </p:nvGraphicFramePr>
          <p:xfrm>
            <a:off x="2908" y="3549"/>
            <a:ext cx="1673" cy="616"/>
          </p:xfrm>
          <a:graphic>
            <a:graphicData uri="http://schemas.openxmlformats.org/presentationml/2006/ole">
              <mc:AlternateContent xmlns:mc="http://schemas.openxmlformats.org/markup-compatibility/2006">
                <mc:Choice xmlns:v="urn:schemas-microsoft-com:vml" Requires="v">
                  <p:oleObj spid="_x0000_s129963" r:id="rId11" imgW="1447172" imgH="533169" progId="Equation.3">
                    <p:embed/>
                  </p:oleObj>
                </mc:Choice>
                <mc:Fallback>
                  <p:oleObj r:id="rId11" imgW="1447172" imgH="533169"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8" y="3549"/>
                          <a:ext cx="1673"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9038" name="Text Box 17"/>
            <p:cNvSpPr txBox="1">
              <a:spLocks noChangeArrowheads="1"/>
            </p:cNvSpPr>
            <p:nvPr/>
          </p:nvSpPr>
          <p:spPr bwMode="auto">
            <a:xfrm>
              <a:off x="2568" y="3663"/>
              <a:ext cx="425"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spcBef>
                  <a:spcPct val="50000"/>
                </a:spcBef>
              </a:pPr>
              <a:r>
                <a:rPr lang="en-US" altLang="zh-CN" sz="2200" i="1">
                  <a:latin typeface="Times New Roman" pitchFamily="18" charset="0"/>
                </a:rPr>
                <a:t>y</a:t>
              </a:r>
              <a:r>
                <a:rPr lang="en-US" altLang="zh-CN" sz="2200" i="1" baseline="-25000">
                  <a:latin typeface="Times New Roman" pitchFamily="18" charset="0"/>
                </a:rPr>
                <a:t>k</a:t>
              </a:r>
              <a:r>
                <a:rPr lang="en-US" altLang="zh-CN" sz="2200">
                  <a:latin typeface="Times New Roman" pitchFamily="18" charset="0"/>
                </a:rPr>
                <a:t> =</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1795">
                                            <p:txEl>
                                              <p:pRg st="2" end="2"/>
                                            </p:txEl>
                                          </p:spTgt>
                                        </p:tgtEl>
                                        <p:attrNameLst>
                                          <p:attrName>style.visibility</p:attrName>
                                        </p:attrNameLst>
                                      </p:cBhvr>
                                      <p:to>
                                        <p:strVal val="visible"/>
                                      </p:to>
                                    </p:set>
                                    <p:anim calcmode="lin" valueType="num">
                                      <p:cBhvr additive="base">
                                        <p:cTn id="7" dur="500" fill="hold"/>
                                        <p:tgtEl>
                                          <p:spTgt spid="1617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1801"/>
                                        </p:tgtEl>
                                        <p:attrNameLst>
                                          <p:attrName>style.visibility</p:attrName>
                                        </p:attrNameLst>
                                      </p:cBhvr>
                                      <p:to>
                                        <p:strVal val="visible"/>
                                      </p:to>
                                    </p:set>
                                    <p:anim calcmode="lin" valueType="num">
                                      <p:cBhvr additive="base">
                                        <p:cTn id="13" dur="500" fill="hold"/>
                                        <p:tgtEl>
                                          <p:spTgt spid="161801"/>
                                        </p:tgtEl>
                                        <p:attrNameLst>
                                          <p:attrName>ppt_x</p:attrName>
                                        </p:attrNameLst>
                                      </p:cBhvr>
                                      <p:tavLst>
                                        <p:tav tm="0">
                                          <p:val>
                                            <p:strVal val="#ppt_x"/>
                                          </p:val>
                                        </p:tav>
                                        <p:tav tm="100000">
                                          <p:val>
                                            <p:strVal val="#ppt_x"/>
                                          </p:val>
                                        </p:tav>
                                      </p:tavLst>
                                    </p:anim>
                                    <p:anim calcmode="lin" valueType="num">
                                      <p:cBhvr additive="base">
                                        <p:cTn id="14" dur="500" fill="hold"/>
                                        <p:tgtEl>
                                          <p:spTgt spid="16180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1795">
                                            <p:txEl>
                                              <p:pRg st="5" end="5"/>
                                            </p:txEl>
                                          </p:spTgt>
                                        </p:tgtEl>
                                        <p:attrNameLst>
                                          <p:attrName>style.visibility</p:attrName>
                                        </p:attrNameLst>
                                      </p:cBhvr>
                                      <p:to>
                                        <p:strVal val="visible"/>
                                      </p:to>
                                    </p:set>
                                    <p:anim calcmode="lin" valueType="num">
                                      <p:cBhvr additive="base">
                                        <p:cTn id="19" dur="500" fill="hold"/>
                                        <p:tgtEl>
                                          <p:spTgt spid="16179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1805"/>
                                        </p:tgtEl>
                                        <p:attrNameLst>
                                          <p:attrName>style.visibility</p:attrName>
                                        </p:attrNameLst>
                                      </p:cBhvr>
                                      <p:to>
                                        <p:strVal val="visible"/>
                                      </p:to>
                                    </p:set>
                                    <p:anim calcmode="lin" valueType="num">
                                      <p:cBhvr additive="base">
                                        <p:cTn id="25" dur="500" fill="hold"/>
                                        <p:tgtEl>
                                          <p:spTgt spid="161805"/>
                                        </p:tgtEl>
                                        <p:attrNameLst>
                                          <p:attrName>ppt_x</p:attrName>
                                        </p:attrNameLst>
                                      </p:cBhvr>
                                      <p:tavLst>
                                        <p:tav tm="0">
                                          <p:val>
                                            <p:strVal val="#ppt_x"/>
                                          </p:val>
                                        </p:tav>
                                        <p:tav tm="100000">
                                          <p:val>
                                            <p:strVal val="#ppt_x"/>
                                          </p:val>
                                        </p:tav>
                                      </p:tavLst>
                                    </p:anim>
                                    <p:anim calcmode="lin" valueType="num">
                                      <p:cBhvr additive="base">
                                        <p:cTn id="26" dur="500" fill="hold"/>
                                        <p:tgtEl>
                                          <p:spTgt spid="16180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1795">
                                            <p:txEl>
                                              <p:pRg st="8" end="8"/>
                                            </p:txEl>
                                          </p:spTgt>
                                        </p:tgtEl>
                                        <p:attrNameLst>
                                          <p:attrName>style.visibility</p:attrName>
                                        </p:attrNameLst>
                                      </p:cBhvr>
                                      <p:to>
                                        <p:strVal val="visible"/>
                                      </p:to>
                                    </p:set>
                                    <p:anim calcmode="lin" valueType="num">
                                      <p:cBhvr additive="base">
                                        <p:cTn id="31" dur="500" fill="hold"/>
                                        <p:tgtEl>
                                          <p:spTgt spid="16179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17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1806"/>
                                        </p:tgtEl>
                                        <p:attrNameLst>
                                          <p:attrName>style.visibility</p:attrName>
                                        </p:attrNameLst>
                                      </p:cBhvr>
                                      <p:to>
                                        <p:strVal val="visible"/>
                                      </p:to>
                                    </p:set>
                                    <p:anim calcmode="lin" valueType="num">
                                      <p:cBhvr additive="base">
                                        <p:cTn id="37" dur="500" fill="hold"/>
                                        <p:tgtEl>
                                          <p:spTgt spid="161806"/>
                                        </p:tgtEl>
                                        <p:attrNameLst>
                                          <p:attrName>ppt_x</p:attrName>
                                        </p:attrNameLst>
                                      </p:cBhvr>
                                      <p:tavLst>
                                        <p:tav tm="0">
                                          <p:val>
                                            <p:strVal val="#ppt_x"/>
                                          </p:val>
                                        </p:tav>
                                        <p:tav tm="100000">
                                          <p:val>
                                            <p:strVal val="#ppt_x"/>
                                          </p:val>
                                        </p:tav>
                                      </p:tavLst>
                                    </p:anim>
                                    <p:anim calcmode="lin" valueType="num">
                                      <p:cBhvr additive="base">
                                        <p:cTn id="38" dur="500" fill="hold"/>
                                        <p:tgtEl>
                                          <p:spTgt spid="16180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61795">
                                            <p:txEl>
                                              <p:pRg st="10" end="10"/>
                                            </p:txEl>
                                          </p:spTgt>
                                        </p:tgtEl>
                                        <p:attrNameLst>
                                          <p:attrName>style.visibility</p:attrName>
                                        </p:attrNameLst>
                                      </p:cBhvr>
                                      <p:to>
                                        <p:strVal val="visible"/>
                                      </p:to>
                                    </p:set>
                                    <p:anim calcmode="lin" valueType="num">
                                      <p:cBhvr additive="base">
                                        <p:cTn id="43" dur="500" fill="hold"/>
                                        <p:tgtEl>
                                          <p:spTgt spid="16179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17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1810"/>
                                        </p:tgtEl>
                                        <p:attrNameLst>
                                          <p:attrName>style.visibility</p:attrName>
                                        </p:attrNameLst>
                                      </p:cBhvr>
                                      <p:to>
                                        <p:strVal val="visible"/>
                                      </p:to>
                                    </p:set>
                                    <p:anim calcmode="lin" valueType="num">
                                      <p:cBhvr additive="base">
                                        <p:cTn id="49" dur="500" fill="hold"/>
                                        <p:tgtEl>
                                          <p:spTgt spid="161810"/>
                                        </p:tgtEl>
                                        <p:attrNameLst>
                                          <p:attrName>ppt_x</p:attrName>
                                        </p:attrNameLst>
                                      </p:cBhvr>
                                      <p:tavLst>
                                        <p:tav tm="0">
                                          <p:val>
                                            <p:strVal val="#ppt_x"/>
                                          </p:val>
                                        </p:tav>
                                        <p:tav tm="100000">
                                          <p:val>
                                            <p:strVal val="#ppt_x"/>
                                          </p:val>
                                        </p:tav>
                                      </p:tavLst>
                                    </p:anim>
                                    <p:anim calcmode="lin" valueType="num">
                                      <p:cBhvr additive="base">
                                        <p:cTn id="50" dur="500" fill="hold"/>
                                        <p:tgtEl>
                                          <p:spTgt spid="1618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2268099E-93F7-4DAF-9325-D95E090AE2EC}" type="slidenum">
              <a:rPr lang="en-US" altLang="zh-CN" smtClean="0"/>
              <a:pPr eaLnBrk="1" hangingPunct="1"/>
              <a:t>122</a:t>
            </a:fld>
            <a:endParaRPr lang="en-US" altLang="zh-CN" smtClean="0"/>
          </a:p>
        </p:txBody>
      </p:sp>
      <p:sp>
        <p:nvSpPr>
          <p:cNvPr id="130051"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62819" name="Rectangle 3"/>
          <p:cNvSpPr>
            <a:spLocks noGrp="1" noChangeArrowheads="1"/>
          </p:cNvSpPr>
          <p:nvPr>
            <p:ph type="body" idx="1"/>
          </p:nvPr>
        </p:nvSpPr>
        <p:spPr>
          <a:xfrm>
            <a:off x="296863" y="1179513"/>
            <a:ext cx="8847137" cy="5678487"/>
          </a:xfrm>
        </p:spPr>
        <p:txBody>
          <a:bodyPr/>
          <a:lstStyle/>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r>
              <a:rPr lang="zh-CN" altLang="en-US" dirty="0" smtClean="0"/>
              <a:t>再将上式代入式峰值失真定义式：</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r>
              <a:rPr lang="zh-CN" altLang="en-US" dirty="0" smtClean="0"/>
              <a:t>得到</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lnSpc>
                <a:spcPct val="110000"/>
              </a:lnSpc>
              <a:buNone/>
            </a:pPr>
            <a:r>
              <a:rPr lang="zh-CN" altLang="en-US" dirty="0" smtClean="0"/>
              <a:t>可见，在输入序列</a:t>
            </a:r>
            <a:r>
              <a:rPr lang="en-US" altLang="zh-CN" dirty="0" smtClean="0"/>
              <a:t>{</a:t>
            </a:r>
            <a:r>
              <a:rPr lang="en-US" altLang="zh-CN" i="1" dirty="0" err="1" smtClean="0"/>
              <a:t>x</a:t>
            </a:r>
            <a:r>
              <a:rPr lang="en-US" altLang="zh-CN" i="1" baseline="-25000" dirty="0" err="1" smtClean="0"/>
              <a:t>k</a:t>
            </a:r>
            <a:r>
              <a:rPr lang="en-US" altLang="zh-CN" dirty="0" smtClean="0"/>
              <a:t>}</a:t>
            </a:r>
            <a:r>
              <a:rPr lang="zh-CN" altLang="en-US" dirty="0" smtClean="0"/>
              <a:t>给定的情况下，峰值畸变 </a:t>
            </a:r>
            <a:r>
              <a:rPr lang="en-US" altLang="zh-CN" i="1" dirty="0" smtClean="0"/>
              <a:t>D </a:t>
            </a:r>
            <a:r>
              <a:rPr lang="zh-CN" altLang="en-US" dirty="0" smtClean="0"/>
              <a:t>是各抽头系数 </a:t>
            </a:r>
            <a:r>
              <a:rPr lang="en-US" altLang="zh-CN" i="1" dirty="0" err="1" smtClean="0"/>
              <a:t>C</a:t>
            </a:r>
            <a:r>
              <a:rPr lang="en-US" altLang="zh-CN" i="1" baseline="-25000" dirty="0" err="1" smtClean="0"/>
              <a:t>i</a:t>
            </a:r>
            <a:r>
              <a:rPr lang="zh-CN" altLang="en-US" dirty="0" smtClean="0"/>
              <a:t>（除</a:t>
            </a:r>
            <a:r>
              <a:rPr lang="en-US" altLang="zh-CN" i="1" dirty="0" smtClean="0"/>
              <a:t>C</a:t>
            </a:r>
            <a:r>
              <a:rPr lang="en-US" altLang="zh-CN" baseline="-25000" dirty="0" smtClean="0"/>
              <a:t>0</a:t>
            </a:r>
            <a:r>
              <a:rPr lang="zh-CN" altLang="en-US" dirty="0" smtClean="0"/>
              <a:t>外</a:t>
            </a:r>
            <a:r>
              <a:rPr lang="zh-CN" altLang="en-US" dirty="0"/>
              <a:t>）</a:t>
            </a:r>
            <a:r>
              <a:rPr lang="zh-CN" altLang="en-US" dirty="0" smtClean="0"/>
              <a:t>的函数。显然，求解上式的 </a:t>
            </a:r>
            <a:r>
              <a:rPr lang="en-US" altLang="zh-CN" i="1" dirty="0" err="1" smtClean="0"/>
              <a:t>C</a:t>
            </a:r>
            <a:r>
              <a:rPr lang="en-US" altLang="zh-CN" i="1" baseline="-25000" dirty="0" err="1" smtClean="0"/>
              <a:t>i</a:t>
            </a:r>
            <a:r>
              <a:rPr lang="en-US" altLang="zh-CN" i="1" baseline="-25000" dirty="0" smtClean="0"/>
              <a:t> </a:t>
            </a:r>
            <a:r>
              <a:rPr lang="zh-CN" altLang="en-US" dirty="0" smtClean="0"/>
              <a:t>使 </a:t>
            </a:r>
            <a:r>
              <a:rPr lang="en-US" altLang="zh-CN" i="1" dirty="0" smtClean="0"/>
              <a:t>D </a:t>
            </a:r>
            <a:r>
              <a:rPr lang="zh-CN" altLang="en-US" dirty="0" smtClean="0"/>
              <a:t>最小即可。</a:t>
            </a:r>
          </a:p>
        </p:txBody>
      </p:sp>
      <p:grpSp>
        <p:nvGrpSpPr>
          <p:cNvPr id="130053" name="Group 4"/>
          <p:cNvGrpSpPr>
            <a:grpSpLocks/>
          </p:cNvGrpSpPr>
          <p:nvPr/>
        </p:nvGrpSpPr>
        <p:grpSpPr bwMode="auto">
          <a:xfrm>
            <a:off x="2501900" y="1223963"/>
            <a:ext cx="3195638" cy="977900"/>
            <a:chOff x="2568" y="3549"/>
            <a:chExt cx="2013" cy="616"/>
          </a:xfrm>
        </p:grpSpPr>
        <p:graphicFrame>
          <p:nvGraphicFramePr>
            <p:cNvPr id="130060" name="Object 5"/>
            <p:cNvGraphicFramePr>
              <a:graphicFrameLocks noChangeAspect="1"/>
            </p:cNvGraphicFramePr>
            <p:nvPr/>
          </p:nvGraphicFramePr>
          <p:xfrm>
            <a:off x="2908" y="3549"/>
            <a:ext cx="1673" cy="616"/>
          </p:xfrm>
          <a:graphic>
            <a:graphicData uri="http://schemas.openxmlformats.org/presentationml/2006/ole">
              <mc:AlternateContent xmlns:mc="http://schemas.openxmlformats.org/markup-compatibility/2006">
                <mc:Choice xmlns:v="urn:schemas-microsoft-com:vml" Requires="v">
                  <p:oleObj spid="_x0000_s130794" r:id="rId3" imgW="1447172" imgH="533169" progId="Equation.3">
                    <p:embed/>
                  </p:oleObj>
                </mc:Choice>
                <mc:Fallback>
                  <p:oleObj r:id="rId3" imgW="1447172" imgH="53316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 y="3549"/>
                          <a:ext cx="1673"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0061" name="Text Box 6"/>
            <p:cNvSpPr txBox="1">
              <a:spLocks noChangeArrowheads="1"/>
            </p:cNvSpPr>
            <p:nvPr/>
          </p:nvSpPr>
          <p:spPr bwMode="auto">
            <a:xfrm>
              <a:off x="2568" y="3663"/>
              <a:ext cx="425"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spcBef>
                  <a:spcPct val="50000"/>
                </a:spcBef>
              </a:pPr>
              <a:r>
                <a:rPr lang="en-US" altLang="zh-CN" sz="2200" i="1">
                  <a:latin typeface="Times New Roman" pitchFamily="18" charset="0"/>
                </a:rPr>
                <a:t>y</a:t>
              </a:r>
              <a:r>
                <a:rPr lang="en-US" altLang="zh-CN" sz="2200" i="1" baseline="-25000">
                  <a:latin typeface="Times New Roman" pitchFamily="18" charset="0"/>
                </a:rPr>
                <a:t>k</a:t>
              </a:r>
              <a:r>
                <a:rPr lang="en-US" altLang="zh-CN" sz="2200">
                  <a:latin typeface="Times New Roman" pitchFamily="18" charset="0"/>
                </a:rPr>
                <a:t> =</a:t>
              </a:r>
            </a:p>
          </p:txBody>
        </p:sp>
      </p:grpSp>
      <p:graphicFrame>
        <p:nvGraphicFramePr>
          <p:cNvPr id="162823" name="Object 7"/>
          <p:cNvGraphicFramePr>
            <a:graphicFrameLocks noChangeAspect="1"/>
          </p:cNvGraphicFramePr>
          <p:nvPr/>
        </p:nvGraphicFramePr>
        <p:xfrm>
          <a:off x="3176588" y="2843213"/>
          <a:ext cx="1935162" cy="908050"/>
        </p:xfrm>
        <a:graphic>
          <a:graphicData uri="http://schemas.openxmlformats.org/presentationml/2006/ole">
            <mc:AlternateContent xmlns:mc="http://schemas.openxmlformats.org/markup-compatibility/2006">
              <mc:Choice xmlns:v="urn:schemas-microsoft-com:vml" Requires="v">
                <p:oleObj spid="_x0000_s130795" r:id="rId5" imgW="939392" imgH="533169" progId="Equation.3">
                  <p:embed/>
                </p:oleObj>
              </mc:Choice>
              <mc:Fallback>
                <p:oleObj r:id="rId5" imgW="939392" imgH="53316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6588" y="2843213"/>
                        <a:ext cx="193516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0055" name="Rectangle 9"/>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162828" name="Group 12"/>
          <p:cNvGrpSpPr>
            <a:grpSpLocks/>
          </p:cNvGrpSpPr>
          <p:nvPr/>
        </p:nvGrpSpPr>
        <p:grpSpPr bwMode="auto">
          <a:xfrm>
            <a:off x="2636838" y="3833813"/>
            <a:ext cx="3871912" cy="990600"/>
            <a:chOff x="2341" y="2472"/>
            <a:chExt cx="2439" cy="624"/>
          </a:xfrm>
        </p:grpSpPr>
        <p:graphicFrame>
          <p:nvGraphicFramePr>
            <p:cNvPr id="130057" name="Object 8"/>
            <p:cNvGraphicFramePr>
              <a:graphicFrameLocks noChangeAspect="1"/>
            </p:cNvGraphicFramePr>
            <p:nvPr/>
          </p:nvGraphicFramePr>
          <p:xfrm>
            <a:off x="2937" y="2472"/>
            <a:ext cx="1616" cy="595"/>
          </p:xfrm>
          <a:graphic>
            <a:graphicData uri="http://schemas.openxmlformats.org/presentationml/2006/ole">
              <mc:AlternateContent xmlns:mc="http://schemas.openxmlformats.org/markup-compatibility/2006">
                <mc:Choice xmlns:v="urn:schemas-microsoft-com:vml" Requires="v">
                  <p:oleObj spid="_x0000_s130796" r:id="rId7" imgW="1447172" imgH="533169" progId="Equation.3">
                    <p:embed/>
                  </p:oleObj>
                </mc:Choice>
                <mc:Fallback>
                  <p:oleObj r:id="rId7" imgW="1447172" imgH="533169"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7" y="2472"/>
                          <a:ext cx="1616"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0058" name="Object 10"/>
            <p:cNvGraphicFramePr>
              <a:graphicFrameLocks noChangeAspect="1"/>
            </p:cNvGraphicFramePr>
            <p:nvPr/>
          </p:nvGraphicFramePr>
          <p:xfrm>
            <a:off x="2341" y="2472"/>
            <a:ext cx="624" cy="624"/>
          </p:xfrm>
          <a:graphic>
            <a:graphicData uri="http://schemas.openxmlformats.org/presentationml/2006/ole">
              <mc:AlternateContent xmlns:mc="http://schemas.openxmlformats.org/markup-compatibility/2006">
                <mc:Choice xmlns:v="urn:schemas-microsoft-com:vml" Requires="v">
                  <p:oleObj spid="_x0000_s130797" name="公式" r:id="rId9" imgW="545863" imgH="545863" progId="Equation.3">
                    <p:embed/>
                  </p:oleObj>
                </mc:Choice>
                <mc:Fallback>
                  <p:oleObj name="公式" r:id="rId9" imgW="545863" imgH="545863"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1" y="2472"/>
                          <a:ext cx="624"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59" name="Text Box 11"/>
            <p:cNvSpPr txBox="1">
              <a:spLocks noChangeArrowheads="1"/>
            </p:cNvSpPr>
            <p:nvPr/>
          </p:nvSpPr>
          <p:spPr bwMode="auto">
            <a:xfrm>
              <a:off x="4468" y="2500"/>
              <a:ext cx="3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spcBef>
                  <a:spcPct val="50000"/>
                </a:spcBef>
              </a:pPr>
              <a:r>
                <a:rPr lang="en-US" altLang="zh-CN" sz="3200">
                  <a:latin typeface="Times New Roman"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2819">
                                            <p:txEl>
                                              <p:pRg st="3" end="3"/>
                                            </p:txEl>
                                          </p:spTgt>
                                        </p:tgtEl>
                                        <p:attrNameLst>
                                          <p:attrName>style.visibility</p:attrName>
                                        </p:attrNameLst>
                                      </p:cBhvr>
                                      <p:to>
                                        <p:strVal val="visible"/>
                                      </p:to>
                                    </p:set>
                                    <p:anim calcmode="lin" valueType="num">
                                      <p:cBhvr additive="base">
                                        <p:cTn id="7" dur="500" fill="hold"/>
                                        <p:tgtEl>
                                          <p:spTgt spid="1628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2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2823"/>
                                        </p:tgtEl>
                                        <p:attrNameLst>
                                          <p:attrName>style.visibility</p:attrName>
                                        </p:attrNameLst>
                                      </p:cBhvr>
                                      <p:to>
                                        <p:strVal val="visible"/>
                                      </p:to>
                                    </p:set>
                                    <p:anim calcmode="lin" valueType="num">
                                      <p:cBhvr additive="base">
                                        <p:cTn id="13" dur="500" fill="hold"/>
                                        <p:tgtEl>
                                          <p:spTgt spid="162823"/>
                                        </p:tgtEl>
                                        <p:attrNameLst>
                                          <p:attrName>ppt_x</p:attrName>
                                        </p:attrNameLst>
                                      </p:cBhvr>
                                      <p:tavLst>
                                        <p:tav tm="0">
                                          <p:val>
                                            <p:strVal val="#ppt_x"/>
                                          </p:val>
                                        </p:tav>
                                        <p:tav tm="100000">
                                          <p:val>
                                            <p:strVal val="#ppt_x"/>
                                          </p:val>
                                        </p:tav>
                                      </p:tavLst>
                                    </p:anim>
                                    <p:anim calcmode="lin" valueType="num">
                                      <p:cBhvr additive="base">
                                        <p:cTn id="14" dur="500" fill="hold"/>
                                        <p:tgtEl>
                                          <p:spTgt spid="1628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2819">
                                            <p:txEl>
                                              <p:pRg st="6" end="6"/>
                                            </p:txEl>
                                          </p:spTgt>
                                        </p:tgtEl>
                                        <p:attrNameLst>
                                          <p:attrName>style.visibility</p:attrName>
                                        </p:attrNameLst>
                                      </p:cBhvr>
                                      <p:to>
                                        <p:strVal val="visible"/>
                                      </p:to>
                                    </p:set>
                                    <p:anim calcmode="lin" valueType="num">
                                      <p:cBhvr additive="base">
                                        <p:cTn id="19" dur="500" fill="hold"/>
                                        <p:tgtEl>
                                          <p:spTgt spid="16281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28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2819">
                                            <p:txEl>
                                              <p:pRg st="9" end="9"/>
                                            </p:txEl>
                                          </p:spTgt>
                                        </p:tgtEl>
                                        <p:attrNameLst>
                                          <p:attrName>style.visibility</p:attrName>
                                        </p:attrNameLst>
                                      </p:cBhvr>
                                      <p:to>
                                        <p:strVal val="visible"/>
                                      </p:to>
                                    </p:set>
                                    <p:anim calcmode="lin" valueType="num">
                                      <p:cBhvr additive="base">
                                        <p:cTn id="25" dur="500" fill="hold"/>
                                        <p:tgtEl>
                                          <p:spTgt spid="162819">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281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2828"/>
                                        </p:tgtEl>
                                        <p:attrNameLst>
                                          <p:attrName>style.visibility</p:attrName>
                                        </p:attrNameLst>
                                      </p:cBhvr>
                                      <p:to>
                                        <p:strVal val="visible"/>
                                      </p:to>
                                    </p:set>
                                    <p:anim calcmode="lin" valueType="num">
                                      <p:cBhvr additive="base">
                                        <p:cTn id="31" dur="500" fill="hold"/>
                                        <p:tgtEl>
                                          <p:spTgt spid="162828"/>
                                        </p:tgtEl>
                                        <p:attrNameLst>
                                          <p:attrName>ppt_x</p:attrName>
                                        </p:attrNameLst>
                                      </p:cBhvr>
                                      <p:tavLst>
                                        <p:tav tm="0">
                                          <p:val>
                                            <p:strVal val="#ppt_x"/>
                                          </p:val>
                                        </p:tav>
                                        <p:tav tm="100000">
                                          <p:val>
                                            <p:strVal val="#ppt_x"/>
                                          </p:val>
                                        </p:tav>
                                      </p:tavLst>
                                    </p:anim>
                                    <p:anim calcmode="lin" valueType="num">
                                      <p:cBhvr additive="base">
                                        <p:cTn id="32" dur="500" fill="hold"/>
                                        <p:tgtEl>
                                          <p:spTgt spid="162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682E86C9-50AF-4251-97CC-4DDA937C686C}" type="slidenum">
              <a:rPr lang="en-US" altLang="zh-CN" smtClean="0"/>
              <a:pPr eaLnBrk="1" hangingPunct="1"/>
              <a:t>123</a:t>
            </a:fld>
            <a:endParaRPr lang="en-US" altLang="zh-CN" smtClean="0"/>
          </a:p>
        </p:txBody>
      </p:sp>
      <p:sp>
        <p:nvSpPr>
          <p:cNvPr id="131075"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63843" name="Rectangle 3"/>
          <p:cNvSpPr>
            <a:spLocks noGrp="1" noChangeArrowheads="1"/>
          </p:cNvSpPr>
          <p:nvPr>
            <p:ph type="body" idx="1"/>
          </p:nvPr>
        </p:nvSpPr>
        <p:spPr>
          <a:xfrm>
            <a:off x="250825" y="1179513"/>
            <a:ext cx="8893175" cy="5678487"/>
          </a:xfrm>
        </p:spPr>
        <p:txBody>
          <a:bodyPr/>
          <a:lstStyle/>
          <a:p>
            <a:pPr lvl="3" eaLnBrk="1" hangingPunct="1">
              <a:lnSpc>
                <a:spcPct val="110000"/>
              </a:lnSpc>
              <a:buFont typeface="Wingdings" pitchFamily="2" charset="2"/>
              <a:buNone/>
            </a:pPr>
            <a:r>
              <a:rPr lang="en-US" altLang="zh-CN" dirty="0" smtClean="0"/>
              <a:t>Lucky</a:t>
            </a:r>
            <a:r>
              <a:rPr lang="zh-CN" altLang="en-US" dirty="0" smtClean="0"/>
              <a:t>曾证明：如果初始失真</a:t>
            </a:r>
            <a:r>
              <a:rPr lang="en-US" altLang="zh-CN" i="1" dirty="0" smtClean="0"/>
              <a:t>D</a:t>
            </a:r>
            <a:r>
              <a:rPr lang="en-US" altLang="zh-CN" baseline="-25000" dirty="0" smtClean="0"/>
              <a:t>0</a:t>
            </a:r>
            <a:r>
              <a:rPr lang="en-US" altLang="zh-CN" dirty="0" smtClean="0"/>
              <a:t>&lt;1</a:t>
            </a:r>
            <a:r>
              <a:rPr lang="zh-CN" altLang="en-US" dirty="0" smtClean="0"/>
              <a:t>，则</a:t>
            </a:r>
            <a:r>
              <a:rPr lang="en-US" altLang="zh-CN" i="1" dirty="0" smtClean="0"/>
              <a:t>D</a:t>
            </a:r>
            <a:r>
              <a:rPr lang="zh-CN" altLang="en-US" dirty="0" smtClean="0"/>
              <a:t>的最小值必然发生在</a:t>
            </a:r>
            <a:r>
              <a:rPr lang="en-US" altLang="zh-CN" i="1" dirty="0" smtClean="0"/>
              <a:t>y</a:t>
            </a:r>
            <a:r>
              <a:rPr lang="en-US" altLang="zh-CN" baseline="-25000" dirty="0" smtClean="0"/>
              <a:t>0</a:t>
            </a:r>
            <a:r>
              <a:rPr lang="zh-CN" altLang="en-US" dirty="0" smtClean="0"/>
              <a:t>前后的</a:t>
            </a:r>
            <a:r>
              <a:rPr lang="en-US" altLang="zh-CN" i="1" dirty="0" err="1" smtClean="0"/>
              <a:t>y</a:t>
            </a:r>
            <a:r>
              <a:rPr lang="en-US" altLang="zh-CN" i="1" baseline="-25000" dirty="0" err="1" smtClean="0"/>
              <a:t>k</a:t>
            </a:r>
            <a:r>
              <a:rPr lang="zh-CN" altLang="en-US" dirty="0" smtClean="0"/>
              <a:t>都等于零的情况下。这一定理的数学意义是，所求的系数</a:t>
            </a:r>
            <a:r>
              <a:rPr lang="en-US" altLang="zh-CN" dirty="0" smtClean="0"/>
              <a:t>{</a:t>
            </a:r>
            <a:r>
              <a:rPr lang="en-US" altLang="zh-CN" i="1" dirty="0" err="1" smtClean="0"/>
              <a:t>C</a:t>
            </a:r>
            <a:r>
              <a:rPr lang="en-US" altLang="zh-CN" i="1" baseline="-25000" dirty="0" err="1" smtClean="0"/>
              <a:t>i</a:t>
            </a:r>
            <a:r>
              <a:rPr lang="en-US" altLang="zh-CN" dirty="0" smtClean="0"/>
              <a:t>}</a:t>
            </a:r>
            <a:r>
              <a:rPr lang="zh-CN" altLang="en-US" dirty="0" smtClean="0"/>
              <a:t>应该是下式</a:t>
            </a:r>
          </a:p>
          <a:p>
            <a:pPr lvl="3" eaLnBrk="1" hangingPunct="1">
              <a:lnSpc>
                <a:spcPct val="110000"/>
              </a:lnSpc>
              <a:buFont typeface="Wingdings" pitchFamily="2" charset="2"/>
              <a:buNone/>
            </a:pPr>
            <a:endParaRPr lang="zh-CN" altLang="en-US" dirty="0" smtClean="0"/>
          </a:p>
          <a:p>
            <a:pPr lvl="3" eaLnBrk="1" hangingPunct="1">
              <a:lnSpc>
                <a:spcPct val="110000"/>
              </a:lnSpc>
              <a:buFont typeface="Wingdings" pitchFamily="2" charset="2"/>
              <a:buNone/>
            </a:pPr>
            <a:endParaRPr lang="zh-CN" altLang="en-US" dirty="0" smtClean="0"/>
          </a:p>
          <a:p>
            <a:pPr lvl="3" eaLnBrk="1" hangingPunct="1">
              <a:lnSpc>
                <a:spcPct val="140000"/>
              </a:lnSpc>
              <a:buFont typeface="Wingdings" pitchFamily="2" charset="2"/>
              <a:buNone/>
            </a:pPr>
            <a:r>
              <a:rPr lang="zh-CN" altLang="en-US" dirty="0" smtClean="0"/>
              <a:t>	成立时的</a:t>
            </a:r>
            <a:r>
              <a:rPr lang="en-US" altLang="zh-CN" dirty="0" smtClean="0"/>
              <a:t>2</a:t>
            </a:r>
            <a:r>
              <a:rPr lang="en-US" altLang="zh-CN" i="1" dirty="0" smtClean="0"/>
              <a:t>N</a:t>
            </a:r>
            <a:r>
              <a:rPr lang="en-US" altLang="zh-CN" dirty="0" smtClean="0"/>
              <a:t>+1</a:t>
            </a:r>
            <a:r>
              <a:rPr lang="zh-CN" altLang="en-US" dirty="0" smtClean="0"/>
              <a:t>个联立方程的解。</a:t>
            </a:r>
          </a:p>
          <a:p>
            <a:pPr lvl="3" eaLnBrk="1" hangingPunct="1">
              <a:lnSpc>
                <a:spcPct val="140000"/>
              </a:lnSpc>
              <a:buFont typeface="Wingdings" pitchFamily="2" charset="2"/>
              <a:buNone/>
            </a:pPr>
            <a:r>
              <a:rPr lang="zh-CN" altLang="en-US" dirty="0" smtClean="0"/>
              <a:t>	这</a:t>
            </a:r>
            <a:r>
              <a:rPr lang="en-US" altLang="zh-CN" dirty="0" smtClean="0"/>
              <a:t>2</a:t>
            </a:r>
            <a:r>
              <a:rPr lang="en-US" altLang="zh-CN" i="1" dirty="0" smtClean="0"/>
              <a:t>N</a:t>
            </a:r>
            <a:r>
              <a:rPr lang="en-US" altLang="zh-CN" dirty="0" smtClean="0"/>
              <a:t>+1</a:t>
            </a:r>
            <a:r>
              <a:rPr lang="zh-CN" altLang="en-US" dirty="0" smtClean="0"/>
              <a:t>个线性方程为</a:t>
            </a:r>
          </a:p>
          <a:p>
            <a:pPr lvl="3" eaLnBrk="1" hangingPunct="1"/>
            <a:endParaRPr lang="en-US" altLang="zh-CN" dirty="0" smtClean="0"/>
          </a:p>
        </p:txBody>
      </p:sp>
      <p:sp>
        <p:nvSpPr>
          <p:cNvPr id="131077"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3844" name="Object 4"/>
          <p:cNvGraphicFramePr>
            <a:graphicFrameLocks noChangeAspect="1"/>
          </p:cNvGraphicFramePr>
          <p:nvPr/>
        </p:nvGraphicFramePr>
        <p:xfrm>
          <a:off x="2951163" y="2393950"/>
          <a:ext cx="3421062" cy="952500"/>
        </p:xfrm>
        <a:graphic>
          <a:graphicData uri="http://schemas.openxmlformats.org/presentationml/2006/ole">
            <mc:AlternateContent xmlns:mc="http://schemas.openxmlformats.org/markup-compatibility/2006">
              <mc:Choice xmlns:v="urn:schemas-microsoft-com:vml" Requires="v">
                <p:oleObj spid="_x0000_s131447" name="公式" r:id="rId3" imgW="1739900" imgH="482600" progId="Equation.3">
                  <p:embed/>
                </p:oleObj>
              </mc:Choice>
              <mc:Fallback>
                <p:oleObj name="公式" r:id="rId3" imgW="17399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163" y="2393950"/>
                        <a:ext cx="342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1079" name="Rectangle 7"/>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3846" name="Object 6"/>
          <p:cNvGraphicFramePr>
            <a:graphicFrameLocks noChangeAspect="1"/>
          </p:cNvGraphicFramePr>
          <p:nvPr/>
        </p:nvGraphicFramePr>
        <p:xfrm>
          <a:off x="2592388" y="4267200"/>
          <a:ext cx="3959225" cy="1585913"/>
        </p:xfrm>
        <a:graphic>
          <a:graphicData uri="http://schemas.openxmlformats.org/presentationml/2006/ole">
            <mc:AlternateContent xmlns:mc="http://schemas.openxmlformats.org/markup-compatibility/2006">
              <mc:Choice xmlns:v="urn:schemas-microsoft-com:vml" Requires="v">
                <p:oleObj spid="_x0000_s131448" name="公式" r:id="rId5" imgW="2159000" imgH="863600" progId="Equation.3">
                  <p:embed/>
                </p:oleObj>
              </mc:Choice>
              <mc:Fallback>
                <p:oleObj name="公式" r:id="rId5" imgW="2159000" imgH="863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88" y="4267200"/>
                        <a:ext cx="395922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additive="base">
                                        <p:cTn id="7" dur="500" fill="hold"/>
                                        <p:tgtEl>
                                          <p:spTgt spid="163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44"/>
                                        </p:tgtEl>
                                        <p:attrNameLst>
                                          <p:attrName>style.visibility</p:attrName>
                                        </p:attrNameLst>
                                      </p:cBhvr>
                                      <p:to>
                                        <p:strVal val="visible"/>
                                      </p:to>
                                    </p:set>
                                    <p:anim calcmode="lin" valueType="num">
                                      <p:cBhvr additive="base">
                                        <p:cTn id="13" dur="500" fill="hold"/>
                                        <p:tgtEl>
                                          <p:spTgt spid="163844"/>
                                        </p:tgtEl>
                                        <p:attrNameLst>
                                          <p:attrName>ppt_x</p:attrName>
                                        </p:attrNameLst>
                                      </p:cBhvr>
                                      <p:tavLst>
                                        <p:tav tm="0">
                                          <p:val>
                                            <p:strVal val="#ppt_x"/>
                                          </p:val>
                                        </p:tav>
                                        <p:tav tm="100000">
                                          <p:val>
                                            <p:strVal val="#ppt_x"/>
                                          </p:val>
                                        </p:tav>
                                      </p:tavLst>
                                    </p:anim>
                                    <p:anim calcmode="lin" valueType="num">
                                      <p:cBhvr additive="base">
                                        <p:cTn id="14" dur="500" fill="hold"/>
                                        <p:tgtEl>
                                          <p:spTgt spid="16384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843">
                                            <p:txEl>
                                              <p:pRg st="3" end="3"/>
                                            </p:txEl>
                                          </p:spTgt>
                                        </p:tgtEl>
                                        <p:attrNameLst>
                                          <p:attrName>style.visibility</p:attrName>
                                        </p:attrNameLst>
                                      </p:cBhvr>
                                      <p:to>
                                        <p:strVal val="visible"/>
                                      </p:to>
                                    </p:set>
                                    <p:anim calcmode="lin" valueType="num">
                                      <p:cBhvr additive="base">
                                        <p:cTn id="19" dur="500" fill="hold"/>
                                        <p:tgtEl>
                                          <p:spTgt spid="1638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3843">
                                            <p:txEl>
                                              <p:pRg st="4" end="4"/>
                                            </p:txEl>
                                          </p:spTgt>
                                        </p:tgtEl>
                                        <p:attrNameLst>
                                          <p:attrName>style.visibility</p:attrName>
                                        </p:attrNameLst>
                                      </p:cBhvr>
                                      <p:to>
                                        <p:strVal val="visible"/>
                                      </p:to>
                                    </p:set>
                                    <p:anim calcmode="lin" valueType="num">
                                      <p:cBhvr additive="base">
                                        <p:cTn id="25" dur="500" fill="hold"/>
                                        <p:tgtEl>
                                          <p:spTgt spid="1638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3846"/>
                                        </p:tgtEl>
                                        <p:attrNameLst>
                                          <p:attrName>style.visibility</p:attrName>
                                        </p:attrNameLst>
                                      </p:cBhvr>
                                      <p:to>
                                        <p:strVal val="visible"/>
                                      </p:to>
                                    </p:set>
                                    <p:anim calcmode="lin" valueType="num">
                                      <p:cBhvr additive="base">
                                        <p:cTn id="31" dur="500" fill="hold"/>
                                        <p:tgtEl>
                                          <p:spTgt spid="163846"/>
                                        </p:tgtEl>
                                        <p:attrNameLst>
                                          <p:attrName>ppt_x</p:attrName>
                                        </p:attrNameLst>
                                      </p:cBhvr>
                                      <p:tavLst>
                                        <p:tav tm="0">
                                          <p:val>
                                            <p:strVal val="#ppt_x"/>
                                          </p:val>
                                        </p:tav>
                                        <p:tav tm="100000">
                                          <p:val>
                                            <p:strVal val="#ppt_x"/>
                                          </p:val>
                                        </p:tav>
                                      </p:tavLst>
                                    </p:anim>
                                    <p:anim calcmode="lin" valueType="num">
                                      <p:cBhvr additive="base">
                                        <p:cTn id="32" dur="500" fill="hold"/>
                                        <p:tgtEl>
                                          <p:spTgt spid="163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6F94DDB1-B012-472D-8403-E037995A0F45}" type="slidenum">
              <a:rPr lang="en-US" altLang="zh-CN" smtClean="0"/>
              <a:pPr eaLnBrk="1" hangingPunct="1"/>
              <a:t>124</a:t>
            </a:fld>
            <a:endParaRPr lang="en-US" altLang="zh-CN" smtClean="0"/>
          </a:p>
        </p:txBody>
      </p:sp>
      <p:sp>
        <p:nvSpPr>
          <p:cNvPr id="132099"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64867" name="Rectangle 3"/>
          <p:cNvSpPr>
            <a:spLocks noGrp="1" noChangeArrowheads="1"/>
          </p:cNvSpPr>
          <p:nvPr>
            <p:ph type="body" idx="1"/>
          </p:nvPr>
        </p:nvSpPr>
        <p:spPr>
          <a:xfrm>
            <a:off x="0" y="1179513"/>
            <a:ext cx="9144000" cy="5678487"/>
          </a:xfrm>
        </p:spPr>
        <p:txBody>
          <a:bodyPr/>
          <a:lstStyle/>
          <a:p>
            <a:pPr lvl="3" eaLnBrk="1" hangingPunct="1">
              <a:lnSpc>
                <a:spcPct val="90000"/>
              </a:lnSpc>
              <a:buFont typeface="Wingdings" pitchFamily="2" charset="2"/>
              <a:buNone/>
            </a:pPr>
            <a:r>
              <a:rPr lang="zh-CN" altLang="en-US" dirty="0" smtClean="0"/>
              <a:t>将上式写成矩阵形式，有</a:t>
            </a:r>
          </a:p>
          <a:p>
            <a:pPr lvl="3" eaLnBrk="1" hangingPunct="1">
              <a:lnSpc>
                <a:spcPct val="90000"/>
              </a:lnSpc>
              <a:buFont typeface="Wingdings" pitchFamily="2" charset="2"/>
              <a:buNone/>
            </a:pPr>
            <a:endParaRPr lang="zh-CN" altLang="en-US" dirty="0" smtClean="0"/>
          </a:p>
          <a:p>
            <a:pPr lvl="3" eaLnBrk="1" hangingPunct="1">
              <a:lnSpc>
                <a:spcPct val="90000"/>
              </a:lnSpc>
              <a:buFont typeface="Wingdings" pitchFamily="2" charset="2"/>
              <a:buNone/>
            </a:pPr>
            <a:endParaRPr lang="zh-CN" altLang="en-US" dirty="0" smtClean="0"/>
          </a:p>
          <a:p>
            <a:pPr lvl="3" eaLnBrk="1" hangingPunct="1">
              <a:lnSpc>
                <a:spcPct val="90000"/>
              </a:lnSpc>
              <a:buFont typeface="Wingdings" pitchFamily="2" charset="2"/>
              <a:buNone/>
            </a:pPr>
            <a:endParaRPr lang="zh-CN" altLang="en-US" dirty="0" smtClean="0"/>
          </a:p>
          <a:p>
            <a:pPr lvl="3" eaLnBrk="1" hangingPunct="1">
              <a:lnSpc>
                <a:spcPct val="90000"/>
              </a:lnSpc>
              <a:buFont typeface="Wingdings" pitchFamily="2" charset="2"/>
              <a:buNone/>
            </a:pPr>
            <a:endParaRPr lang="zh-CN" altLang="en-US" dirty="0" smtClean="0"/>
          </a:p>
          <a:p>
            <a:pPr lvl="3" eaLnBrk="1" hangingPunct="1">
              <a:lnSpc>
                <a:spcPct val="90000"/>
              </a:lnSpc>
              <a:buFont typeface="Wingdings" pitchFamily="2" charset="2"/>
              <a:buNone/>
            </a:pPr>
            <a:endParaRPr lang="zh-CN" altLang="en-US" dirty="0" smtClean="0"/>
          </a:p>
          <a:p>
            <a:pPr lvl="3" eaLnBrk="1" hangingPunct="1">
              <a:lnSpc>
                <a:spcPct val="90000"/>
              </a:lnSpc>
              <a:buFont typeface="Wingdings" pitchFamily="2" charset="2"/>
              <a:buNone/>
            </a:pPr>
            <a:endParaRPr lang="zh-CN" altLang="en-US" dirty="0" smtClean="0"/>
          </a:p>
          <a:p>
            <a:pPr lvl="3" eaLnBrk="1" hangingPunct="1">
              <a:lnSpc>
                <a:spcPct val="90000"/>
              </a:lnSpc>
              <a:buFont typeface="Wingdings" pitchFamily="2" charset="2"/>
              <a:buNone/>
            </a:pPr>
            <a:endParaRPr lang="zh-CN" altLang="en-US" dirty="0" smtClean="0"/>
          </a:p>
          <a:p>
            <a:pPr lvl="3" eaLnBrk="1" hangingPunct="1">
              <a:lnSpc>
                <a:spcPct val="130000"/>
              </a:lnSpc>
              <a:buFont typeface="Wingdings" pitchFamily="2" charset="2"/>
              <a:buNone/>
            </a:pPr>
            <a:r>
              <a:rPr lang="zh-CN" altLang="en-US" dirty="0" smtClean="0"/>
              <a:t>这个联立方程的解的物理意义是：在输入序列</a:t>
            </a:r>
            <a:r>
              <a:rPr lang="en-US" altLang="zh-CN" dirty="0" smtClean="0"/>
              <a:t>{</a:t>
            </a:r>
            <a:r>
              <a:rPr lang="en-US" altLang="zh-CN" i="1" dirty="0" err="1" smtClean="0"/>
              <a:t>x</a:t>
            </a:r>
            <a:r>
              <a:rPr lang="en-US" altLang="zh-CN" i="1" baseline="-25000" dirty="0" err="1" smtClean="0"/>
              <a:t>k</a:t>
            </a:r>
            <a:r>
              <a:rPr lang="en-US" altLang="zh-CN" dirty="0" smtClean="0"/>
              <a:t>}</a:t>
            </a:r>
            <a:r>
              <a:rPr lang="zh-CN" altLang="en-US" dirty="0" smtClean="0"/>
              <a:t>给定时，如果按上式方程组调整或设计各抽头系数 </a:t>
            </a:r>
            <a:r>
              <a:rPr lang="en-US" altLang="zh-CN" i="1" dirty="0" err="1" smtClean="0"/>
              <a:t>C</a:t>
            </a:r>
            <a:r>
              <a:rPr lang="en-US" altLang="zh-CN" i="1" baseline="-25000" dirty="0" err="1" smtClean="0"/>
              <a:t>i</a:t>
            </a:r>
            <a:r>
              <a:rPr lang="zh-CN" altLang="en-US" dirty="0" smtClean="0"/>
              <a:t>，可迫使均衡器输出的各抽样值 </a:t>
            </a:r>
            <a:r>
              <a:rPr lang="en-US" altLang="zh-CN" i="1" dirty="0" err="1" smtClean="0"/>
              <a:t>y</a:t>
            </a:r>
            <a:r>
              <a:rPr lang="en-US" altLang="zh-CN" i="1" baseline="-25000" dirty="0" err="1" smtClean="0"/>
              <a:t>k</a:t>
            </a:r>
            <a:r>
              <a:rPr lang="zh-CN" altLang="en-US" dirty="0" smtClean="0"/>
              <a:t>为零。这种调整叫做“迫零”调整，所设计的均衡器称为</a:t>
            </a:r>
            <a:r>
              <a:rPr lang="zh-CN" altLang="en-US" b="1" dirty="0" smtClean="0">
                <a:solidFill>
                  <a:srgbClr val="C00000"/>
                </a:solidFill>
              </a:rPr>
              <a:t>“迫零”均衡器</a:t>
            </a:r>
            <a:r>
              <a:rPr lang="zh-CN" altLang="en-US" dirty="0" smtClean="0"/>
              <a:t>。它能保证在</a:t>
            </a:r>
            <a:r>
              <a:rPr lang="en-US" altLang="zh-CN" i="1" dirty="0" smtClean="0"/>
              <a:t>D</a:t>
            </a:r>
            <a:r>
              <a:rPr lang="en-US" altLang="zh-CN" i="1" baseline="-25000" dirty="0" smtClean="0"/>
              <a:t>0</a:t>
            </a:r>
            <a:r>
              <a:rPr lang="en-US" altLang="zh-CN" dirty="0" smtClean="0"/>
              <a:t>&lt;1</a:t>
            </a:r>
            <a:r>
              <a:rPr lang="zh-CN" altLang="en-US" dirty="0" smtClean="0"/>
              <a:t>时，调整除</a:t>
            </a:r>
            <a:r>
              <a:rPr lang="en-US" altLang="zh-CN" i="1" dirty="0" smtClean="0"/>
              <a:t>C</a:t>
            </a:r>
            <a:r>
              <a:rPr lang="en-US" altLang="zh-CN" baseline="-25000" dirty="0" smtClean="0"/>
              <a:t>0</a:t>
            </a:r>
            <a:r>
              <a:rPr lang="zh-CN" altLang="en-US" dirty="0" smtClean="0"/>
              <a:t>外的</a:t>
            </a:r>
            <a:r>
              <a:rPr lang="en-US" altLang="zh-CN" dirty="0" smtClean="0"/>
              <a:t>2</a:t>
            </a:r>
            <a:r>
              <a:rPr lang="en-US" altLang="zh-CN" i="1" dirty="0" smtClean="0"/>
              <a:t>N</a:t>
            </a:r>
            <a:r>
              <a:rPr lang="zh-CN" altLang="en-US" dirty="0" smtClean="0"/>
              <a:t>个抽头增益，并迫使</a:t>
            </a:r>
            <a:r>
              <a:rPr lang="en-US" altLang="zh-CN" i="1" dirty="0" smtClean="0"/>
              <a:t>y</a:t>
            </a:r>
            <a:r>
              <a:rPr lang="en-US" altLang="zh-CN" baseline="-25000" dirty="0" smtClean="0"/>
              <a:t>0</a:t>
            </a:r>
            <a:r>
              <a:rPr lang="zh-CN" altLang="en-US" dirty="0" smtClean="0"/>
              <a:t>前后各有</a:t>
            </a:r>
            <a:r>
              <a:rPr lang="en-US" altLang="zh-CN" i="1" dirty="0" smtClean="0"/>
              <a:t>N</a:t>
            </a:r>
            <a:r>
              <a:rPr lang="zh-CN" altLang="en-US" dirty="0" smtClean="0"/>
              <a:t>个取样点上无码间串扰，此时</a:t>
            </a:r>
            <a:r>
              <a:rPr lang="en-US" altLang="zh-CN" i="1" dirty="0" smtClean="0"/>
              <a:t>D</a:t>
            </a:r>
            <a:r>
              <a:rPr lang="zh-CN" altLang="en-US" dirty="0" smtClean="0"/>
              <a:t>取最小值，均衡效果达到最佳。 </a:t>
            </a:r>
          </a:p>
        </p:txBody>
      </p:sp>
      <p:sp>
        <p:nvSpPr>
          <p:cNvPr id="132101" name="Rectangle 5"/>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4868" name="Object 4"/>
          <p:cNvGraphicFramePr>
            <a:graphicFrameLocks noChangeAspect="1"/>
          </p:cNvGraphicFramePr>
          <p:nvPr/>
        </p:nvGraphicFramePr>
        <p:xfrm>
          <a:off x="2997200" y="1403350"/>
          <a:ext cx="4454525" cy="2811463"/>
        </p:xfrm>
        <a:graphic>
          <a:graphicData uri="http://schemas.openxmlformats.org/presentationml/2006/ole">
            <mc:AlternateContent xmlns:mc="http://schemas.openxmlformats.org/markup-compatibility/2006">
              <mc:Choice xmlns:v="urn:schemas-microsoft-com:vml" Requires="v">
                <p:oleObj spid="_x0000_s132286" name="公式" r:id="rId3" imgW="2578100" imgH="1625600" progId="Equation.3">
                  <p:embed/>
                </p:oleObj>
              </mc:Choice>
              <mc:Fallback>
                <p:oleObj name="公式" r:id="rId3" imgW="2578100" imgH="1625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1403350"/>
                        <a:ext cx="445452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4868"/>
                                        </p:tgtEl>
                                        <p:attrNameLst>
                                          <p:attrName>style.visibility</p:attrName>
                                        </p:attrNameLst>
                                      </p:cBhvr>
                                      <p:to>
                                        <p:strVal val="visible"/>
                                      </p:to>
                                    </p:set>
                                    <p:anim calcmode="lin" valueType="num">
                                      <p:cBhvr additive="base">
                                        <p:cTn id="13" dur="500" fill="hold"/>
                                        <p:tgtEl>
                                          <p:spTgt spid="164868"/>
                                        </p:tgtEl>
                                        <p:attrNameLst>
                                          <p:attrName>ppt_x</p:attrName>
                                        </p:attrNameLst>
                                      </p:cBhvr>
                                      <p:tavLst>
                                        <p:tav tm="0">
                                          <p:val>
                                            <p:strVal val="#ppt_x"/>
                                          </p:val>
                                        </p:tav>
                                        <p:tav tm="100000">
                                          <p:val>
                                            <p:strVal val="#ppt_x"/>
                                          </p:val>
                                        </p:tav>
                                      </p:tavLst>
                                    </p:anim>
                                    <p:anim calcmode="lin" valueType="num">
                                      <p:cBhvr additive="base">
                                        <p:cTn id="14" dur="500" fill="hold"/>
                                        <p:tgtEl>
                                          <p:spTgt spid="1648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4867">
                                            <p:txEl>
                                              <p:pRg st="8" end="8"/>
                                            </p:txEl>
                                          </p:spTgt>
                                        </p:tgtEl>
                                        <p:attrNameLst>
                                          <p:attrName>style.visibility</p:attrName>
                                        </p:attrNameLst>
                                      </p:cBhvr>
                                      <p:to>
                                        <p:strVal val="visible"/>
                                      </p:to>
                                    </p:set>
                                    <p:anim calcmode="lin" valueType="num">
                                      <p:cBhvr additive="base">
                                        <p:cTn id="19" dur="500" fill="hold"/>
                                        <p:tgtEl>
                                          <p:spTgt spid="164867">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8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8C4A9466-4587-4535-82C7-F67D874BE8DC}" type="slidenum">
              <a:rPr lang="en-US" altLang="zh-CN" smtClean="0"/>
              <a:pPr eaLnBrk="1" hangingPunct="1"/>
              <a:t>125</a:t>
            </a:fld>
            <a:endParaRPr lang="en-US" altLang="zh-CN" smtClean="0"/>
          </a:p>
        </p:txBody>
      </p:sp>
      <p:sp>
        <p:nvSpPr>
          <p:cNvPr id="133123"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65891" name="Rectangle 3"/>
          <p:cNvSpPr>
            <a:spLocks noGrp="1" noChangeArrowheads="1"/>
          </p:cNvSpPr>
          <p:nvPr>
            <p:ph type="body" idx="1"/>
          </p:nvPr>
        </p:nvSpPr>
        <p:spPr>
          <a:xfrm>
            <a:off x="0" y="1179513"/>
            <a:ext cx="9144000" cy="5678487"/>
          </a:xfrm>
        </p:spPr>
        <p:txBody>
          <a:bodyPr/>
          <a:lstStyle/>
          <a:p>
            <a:pPr lvl="3" eaLnBrk="1" hangingPunct="1">
              <a:lnSpc>
                <a:spcPct val="130000"/>
              </a:lnSpc>
            </a:pPr>
            <a:r>
              <a:rPr lang="en-US" altLang="zh-CN" b="1" smtClean="0"/>
              <a:t>【</a:t>
            </a:r>
            <a:r>
              <a:rPr lang="zh-CN" altLang="en-US" b="1" smtClean="0"/>
              <a:t>例</a:t>
            </a:r>
            <a:r>
              <a:rPr lang="en-US" altLang="zh-CN" b="1" smtClean="0"/>
              <a:t>6-4】  </a:t>
            </a:r>
            <a:r>
              <a:rPr lang="zh-CN" altLang="en-US" smtClean="0"/>
              <a:t>设计一个具有</a:t>
            </a:r>
            <a:r>
              <a:rPr lang="en-US" altLang="zh-CN" smtClean="0"/>
              <a:t>3</a:t>
            </a:r>
            <a:r>
              <a:rPr lang="zh-CN" altLang="en-US" smtClean="0"/>
              <a:t>个抽头的迫零均衡器，以减小码间串扰。已知</a:t>
            </a:r>
            <a:r>
              <a:rPr lang="en-US" altLang="zh-CN" i="1" smtClean="0"/>
              <a:t>x</a:t>
            </a:r>
            <a:r>
              <a:rPr lang="en-US" altLang="zh-CN" baseline="-25000" smtClean="0"/>
              <a:t>-2</a:t>
            </a:r>
            <a:r>
              <a:rPr lang="en-US" altLang="zh-CN" i="1" smtClean="0"/>
              <a:t> </a:t>
            </a:r>
            <a:r>
              <a:rPr lang="en-US" altLang="zh-CN" smtClean="0"/>
              <a:t>= 0 </a:t>
            </a:r>
            <a:r>
              <a:rPr lang="zh-CN" altLang="en-US" smtClean="0"/>
              <a:t>，</a:t>
            </a:r>
            <a:r>
              <a:rPr lang="en-US" altLang="zh-CN" i="1" smtClean="0"/>
              <a:t>x</a:t>
            </a:r>
            <a:r>
              <a:rPr lang="en-US" altLang="zh-CN" baseline="-25000" smtClean="0"/>
              <a:t>-1</a:t>
            </a:r>
            <a:r>
              <a:rPr lang="en-US" altLang="zh-CN" i="1" smtClean="0"/>
              <a:t> </a:t>
            </a:r>
            <a:r>
              <a:rPr lang="en-US" altLang="zh-CN" smtClean="0"/>
              <a:t>= 0.1</a:t>
            </a:r>
            <a:r>
              <a:rPr lang="zh-CN" altLang="en-US" smtClean="0"/>
              <a:t>，</a:t>
            </a:r>
            <a:r>
              <a:rPr lang="en-US" altLang="zh-CN" i="1" smtClean="0"/>
              <a:t>x</a:t>
            </a:r>
            <a:r>
              <a:rPr lang="en-US" altLang="zh-CN" baseline="-25000" smtClean="0"/>
              <a:t>0</a:t>
            </a:r>
            <a:r>
              <a:rPr lang="en-US" altLang="zh-CN" i="1" smtClean="0"/>
              <a:t> </a:t>
            </a:r>
            <a:r>
              <a:rPr lang="en-US" altLang="zh-CN" smtClean="0"/>
              <a:t>= 1</a:t>
            </a:r>
            <a:r>
              <a:rPr lang="zh-CN" altLang="en-US" smtClean="0"/>
              <a:t>， </a:t>
            </a:r>
            <a:r>
              <a:rPr lang="en-US" altLang="zh-CN" i="1" smtClean="0"/>
              <a:t>x</a:t>
            </a:r>
            <a:r>
              <a:rPr lang="en-US" altLang="zh-CN" baseline="-25000" smtClean="0"/>
              <a:t>1</a:t>
            </a:r>
            <a:r>
              <a:rPr lang="en-US" altLang="zh-CN" i="1" smtClean="0"/>
              <a:t> </a:t>
            </a:r>
            <a:r>
              <a:rPr lang="en-US" altLang="zh-CN" smtClean="0"/>
              <a:t>= -0.2 </a:t>
            </a:r>
            <a:r>
              <a:rPr lang="zh-CN" altLang="en-US" smtClean="0"/>
              <a:t>，</a:t>
            </a:r>
            <a:r>
              <a:rPr lang="en-US" altLang="zh-CN" i="1" smtClean="0"/>
              <a:t>x</a:t>
            </a:r>
            <a:r>
              <a:rPr lang="en-US" altLang="zh-CN" baseline="-25000" smtClean="0"/>
              <a:t>2</a:t>
            </a:r>
            <a:r>
              <a:rPr lang="en-US" altLang="zh-CN" i="1" smtClean="0"/>
              <a:t> </a:t>
            </a:r>
            <a:r>
              <a:rPr lang="en-US" altLang="zh-CN" smtClean="0"/>
              <a:t>= 0.1</a:t>
            </a:r>
            <a:r>
              <a:rPr lang="zh-CN" altLang="en-US" smtClean="0"/>
              <a:t>，求</a:t>
            </a:r>
            <a:r>
              <a:rPr lang="en-US" altLang="zh-CN" smtClean="0"/>
              <a:t>3</a:t>
            </a:r>
            <a:r>
              <a:rPr lang="zh-CN" altLang="en-US" smtClean="0"/>
              <a:t>个抽头的系数，并计算均衡前后的峰值失真。</a:t>
            </a:r>
            <a:endParaRPr lang="zh-CN" altLang="en-US" b="1" smtClean="0"/>
          </a:p>
          <a:p>
            <a:pPr lvl="3" eaLnBrk="1" hangingPunct="1">
              <a:buFont typeface="Wingdings" pitchFamily="2" charset="2"/>
              <a:buNone/>
            </a:pPr>
            <a:r>
              <a:rPr lang="zh-CN" altLang="en-US" b="1" smtClean="0"/>
              <a:t>	</a:t>
            </a:r>
            <a:r>
              <a:rPr lang="en-US" altLang="zh-CN" b="1" smtClean="0"/>
              <a:t>【</a:t>
            </a:r>
            <a:r>
              <a:rPr lang="zh-CN" altLang="en-US" b="1" smtClean="0"/>
              <a:t>解</a:t>
            </a:r>
            <a:r>
              <a:rPr lang="en-US" altLang="zh-CN" b="1" smtClean="0"/>
              <a:t>】</a:t>
            </a:r>
            <a:r>
              <a:rPr lang="en-US" altLang="zh-CN" smtClean="0"/>
              <a:t>  </a:t>
            </a:r>
            <a:r>
              <a:rPr lang="zh-CN" altLang="en-US" smtClean="0"/>
              <a:t>根据上矩阵公式和</a:t>
            </a:r>
            <a:r>
              <a:rPr lang="en-US" altLang="zh-CN" smtClean="0"/>
              <a:t>2</a:t>
            </a:r>
            <a:r>
              <a:rPr lang="en-US" altLang="zh-CN" i="1" smtClean="0"/>
              <a:t>N</a:t>
            </a:r>
            <a:r>
              <a:rPr lang="en-US" altLang="zh-CN" smtClean="0"/>
              <a:t>+1=3</a:t>
            </a:r>
            <a:r>
              <a:rPr lang="zh-CN" altLang="en-US" smtClean="0"/>
              <a:t>，列出矩阵方程为</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lnSpc>
                <a:spcPct val="60000"/>
              </a:lnSpc>
              <a:buFont typeface="Wingdings" pitchFamily="2" charset="2"/>
              <a:buNone/>
            </a:pPr>
            <a:r>
              <a:rPr lang="zh-CN" altLang="en-US" smtClean="0"/>
              <a:t>		将样值代入上式，可列出方程组</a:t>
            </a:r>
          </a:p>
        </p:txBody>
      </p:sp>
      <p:sp>
        <p:nvSpPr>
          <p:cNvPr id="133125" name="Rectangle 5"/>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5892" name="Object 4"/>
          <p:cNvGraphicFramePr>
            <a:graphicFrameLocks noChangeAspect="1"/>
          </p:cNvGraphicFramePr>
          <p:nvPr/>
        </p:nvGraphicFramePr>
        <p:xfrm>
          <a:off x="3357563" y="3024188"/>
          <a:ext cx="3241675" cy="1330325"/>
        </p:xfrm>
        <a:graphic>
          <a:graphicData uri="http://schemas.openxmlformats.org/presentationml/2006/ole">
            <mc:AlternateContent xmlns:mc="http://schemas.openxmlformats.org/markup-compatibility/2006">
              <mc:Choice xmlns:v="urn:schemas-microsoft-com:vml" Requires="v">
                <p:oleObj spid="_x0000_s133495" name="公式" r:id="rId3" imgW="1739900" imgH="711200" progId="Equation.3">
                  <p:embed/>
                </p:oleObj>
              </mc:Choice>
              <mc:Fallback>
                <p:oleObj name="公式" r:id="rId3" imgW="1739900" imgH="711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3024188"/>
                        <a:ext cx="32416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27" name="Rectangle 7"/>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5894" name="Object 6"/>
          <p:cNvGraphicFramePr>
            <a:graphicFrameLocks noChangeAspect="1"/>
          </p:cNvGraphicFramePr>
          <p:nvPr/>
        </p:nvGraphicFramePr>
        <p:xfrm>
          <a:off x="3357563" y="5003800"/>
          <a:ext cx="3014662" cy="1249363"/>
        </p:xfrm>
        <a:graphic>
          <a:graphicData uri="http://schemas.openxmlformats.org/presentationml/2006/ole">
            <mc:AlternateContent xmlns:mc="http://schemas.openxmlformats.org/markup-compatibility/2006">
              <mc:Choice xmlns:v="urn:schemas-microsoft-com:vml" Requires="v">
                <p:oleObj spid="_x0000_s133496" name="公式" r:id="rId5" imgW="1727200" imgH="711200" progId="Equation.3">
                  <p:embed/>
                </p:oleObj>
              </mc:Choice>
              <mc:Fallback>
                <p:oleObj name="公式" r:id="rId5" imgW="1727200" imgH="711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5003800"/>
                        <a:ext cx="3014662"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5891">
                                            <p:txEl>
                                              <p:pRg st="1" end="1"/>
                                            </p:txEl>
                                          </p:spTgt>
                                        </p:tgtEl>
                                        <p:attrNameLst>
                                          <p:attrName>style.visibility</p:attrName>
                                        </p:attrNameLst>
                                      </p:cBhvr>
                                      <p:to>
                                        <p:strVal val="visible"/>
                                      </p:to>
                                    </p:set>
                                    <p:anim calcmode="lin" valueType="num">
                                      <p:cBhvr additive="base">
                                        <p:cTn id="7" dur="500" fill="hold"/>
                                        <p:tgtEl>
                                          <p:spTgt spid="1658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 calcmode="lin" valueType="num">
                                      <p:cBhvr additive="base">
                                        <p:cTn id="13" dur="500" fill="hold"/>
                                        <p:tgtEl>
                                          <p:spTgt spid="165892"/>
                                        </p:tgtEl>
                                        <p:attrNameLst>
                                          <p:attrName>ppt_x</p:attrName>
                                        </p:attrNameLst>
                                      </p:cBhvr>
                                      <p:tavLst>
                                        <p:tav tm="0">
                                          <p:val>
                                            <p:strVal val="#ppt_x"/>
                                          </p:val>
                                        </p:tav>
                                        <p:tav tm="100000">
                                          <p:val>
                                            <p:strVal val="#ppt_x"/>
                                          </p:val>
                                        </p:tav>
                                      </p:tavLst>
                                    </p:anim>
                                    <p:anim calcmode="lin" valueType="num">
                                      <p:cBhvr additive="base">
                                        <p:cTn id="14" dur="500" fill="hold"/>
                                        <p:tgtEl>
                                          <p:spTgt spid="1658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5891">
                                            <p:txEl>
                                              <p:pRg st="6" end="6"/>
                                            </p:txEl>
                                          </p:spTgt>
                                        </p:tgtEl>
                                        <p:attrNameLst>
                                          <p:attrName>style.visibility</p:attrName>
                                        </p:attrNameLst>
                                      </p:cBhvr>
                                      <p:to>
                                        <p:strVal val="visible"/>
                                      </p:to>
                                    </p:set>
                                    <p:anim calcmode="lin" valueType="num">
                                      <p:cBhvr additive="base">
                                        <p:cTn id="19" dur="500" fill="hold"/>
                                        <p:tgtEl>
                                          <p:spTgt spid="16589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58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5894"/>
                                        </p:tgtEl>
                                        <p:attrNameLst>
                                          <p:attrName>style.visibility</p:attrName>
                                        </p:attrNameLst>
                                      </p:cBhvr>
                                      <p:to>
                                        <p:strVal val="visible"/>
                                      </p:to>
                                    </p:set>
                                    <p:anim calcmode="lin" valueType="num">
                                      <p:cBhvr additive="base">
                                        <p:cTn id="25" dur="500" fill="hold"/>
                                        <p:tgtEl>
                                          <p:spTgt spid="165894"/>
                                        </p:tgtEl>
                                        <p:attrNameLst>
                                          <p:attrName>ppt_x</p:attrName>
                                        </p:attrNameLst>
                                      </p:cBhvr>
                                      <p:tavLst>
                                        <p:tav tm="0">
                                          <p:val>
                                            <p:strVal val="#ppt_x"/>
                                          </p:val>
                                        </p:tav>
                                        <p:tav tm="100000">
                                          <p:val>
                                            <p:strVal val="#ppt_x"/>
                                          </p:val>
                                        </p:tav>
                                      </p:tavLst>
                                    </p:anim>
                                    <p:anim calcmode="lin" valueType="num">
                                      <p:cBhvr additive="base">
                                        <p:cTn id="26" dur="500" fill="hold"/>
                                        <p:tgtEl>
                                          <p:spTgt spid="165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D39327BA-5015-4634-B701-4AE43A7FBD5A}" type="slidenum">
              <a:rPr lang="en-US" altLang="zh-CN" smtClean="0"/>
              <a:pPr eaLnBrk="1" hangingPunct="1"/>
              <a:t>126</a:t>
            </a:fld>
            <a:endParaRPr lang="en-US" altLang="zh-CN" smtClean="0"/>
          </a:p>
        </p:txBody>
      </p:sp>
      <p:sp>
        <p:nvSpPr>
          <p:cNvPr id="134147"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66915" name="Rectangle 3"/>
          <p:cNvSpPr>
            <a:spLocks noGrp="1" noChangeArrowheads="1"/>
          </p:cNvSpPr>
          <p:nvPr>
            <p:ph type="body" idx="1"/>
          </p:nvPr>
        </p:nvSpPr>
        <p:spPr>
          <a:xfrm>
            <a:off x="250825" y="1179513"/>
            <a:ext cx="8893175" cy="5678487"/>
          </a:xfrm>
        </p:spPr>
        <p:txBody>
          <a:bodyPr/>
          <a:lstStyle/>
          <a:p>
            <a:pPr lvl="3" eaLnBrk="1" hangingPunct="1">
              <a:buFont typeface="Wingdings" pitchFamily="2" charset="2"/>
              <a:buNone/>
            </a:pPr>
            <a:r>
              <a:rPr lang="zh-CN" altLang="en-US" smtClean="0"/>
              <a:t>解联立方程可得</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然后通过式</a:t>
            </a:r>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可算出 </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lnSpc>
                <a:spcPct val="120000"/>
              </a:lnSpc>
              <a:buFont typeface="Wingdings" pitchFamily="2" charset="2"/>
              <a:buNone/>
            </a:pPr>
            <a:r>
              <a:rPr lang="zh-CN" altLang="en-US" smtClean="0"/>
              <a:t>输入峰值失真为</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输出峰值失真为</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buFont typeface="Wingdings" pitchFamily="2" charset="2"/>
              <a:buNone/>
            </a:pPr>
            <a:r>
              <a:rPr lang="zh-CN" altLang="en-US" smtClean="0"/>
              <a:t>均衡后的峰值失真减小</a:t>
            </a:r>
            <a:r>
              <a:rPr lang="en-US" altLang="zh-CN" smtClean="0"/>
              <a:t>4.6</a:t>
            </a:r>
            <a:r>
              <a:rPr lang="zh-CN" altLang="en-US" smtClean="0"/>
              <a:t>倍。</a:t>
            </a:r>
          </a:p>
        </p:txBody>
      </p:sp>
      <p:sp>
        <p:nvSpPr>
          <p:cNvPr id="134149" name="Rectangle 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6916" name="Object 4"/>
          <p:cNvGraphicFramePr>
            <a:graphicFrameLocks noChangeAspect="1"/>
          </p:cNvGraphicFramePr>
          <p:nvPr/>
        </p:nvGraphicFramePr>
        <p:xfrm>
          <a:off x="2141538" y="1628775"/>
          <a:ext cx="5130800" cy="414338"/>
        </p:xfrm>
        <a:graphic>
          <a:graphicData uri="http://schemas.openxmlformats.org/presentationml/2006/ole">
            <mc:AlternateContent xmlns:mc="http://schemas.openxmlformats.org/markup-compatibility/2006">
              <mc:Choice xmlns:v="urn:schemas-microsoft-com:vml" Requires="v">
                <p:oleObj spid="_x0000_s135074" name="公式" r:id="rId3" imgW="2832100" imgH="228600" progId="Equation.3">
                  <p:embed/>
                </p:oleObj>
              </mc:Choice>
              <mc:Fallback>
                <p:oleObj name="公式" r:id="rId3" imgW="28321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538" y="1628775"/>
                        <a:ext cx="51308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415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6918" name="Object 6"/>
          <p:cNvGraphicFramePr>
            <a:graphicFrameLocks noChangeAspect="1"/>
          </p:cNvGraphicFramePr>
          <p:nvPr/>
        </p:nvGraphicFramePr>
        <p:xfrm>
          <a:off x="3402013" y="2079625"/>
          <a:ext cx="1844675" cy="828675"/>
        </p:xfrm>
        <a:graphic>
          <a:graphicData uri="http://schemas.openxmlformats.org/presentationml/2006/ole">
            <mc:AlternateContent xmlns:mc="http://schemas.openxmlformats.org/markup-compatibility/2006">
              <mc:Choice xmlns:v="urn:schemas-microsoft-com:vml" Requires="v">
                <p:oleObj spid="_x0000_s135075" name="公式" r:id="rId5" imgW="952087" imgH="431613" progId="Equation.3">
                  <p:embed/>
                </p:oleObj>
              </mc:Choice>
              <mc:Fallback>
                <p:oleObj name="公式" r:id="rId5" imgW="952087" imgH="431613"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013" y="2079625"/>
                        <a:ext cx="1844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4153"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6920" name="Object 8"/>
          <p:cNvGraphicFramePr>
            <a:graphicFrameLocks noChangeAspect="1"/>
          </p:cNvGraphicFramePr>
          <p:nvPr/>
        </p:nvGraphicFramePr>
        <p:xfrm>
          <a:off x="2232025" y="3249613"/>
          <a:ext cx="6146800" cy="838200"/>
        </p:xfrm>
        <a:graphic>
          <a:graphicData uri="http://schemas.openxmlformats.org/presentationml/2006/ole">
            <mc:AlternateContent xmlns:mc="http://schemas.openxmlformats.org/markup-compatibility/2006">
              <mc:Choice xmlns:v="urn:schemas-microsoft-com:vml" Requires="v">
                <p:oleObj spid="_x0000_s135076" name="公式" r:id="rId7" imgW="3352800" imgH="457200" progId="Equation.3">
                  <p:embed/>
                </p:oleObj>
              </mc:Choice>
              <mc:Fallback>
                <p:oleObj name="公式" r:id="rId7" imgW="3352800" imgH="4572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2025" y="3249613"/>
                        <a:ext cx="614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4155" name="Rectangle 11"/>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6922" name="Object 10"/>
          <p:cNvGraphicFramePr>
            <a:graphicFrameLocks noChangeAspect="1"/>
          </p:cNvGraphicFramePr>
          <p:nvPr/>
        </p:nvGraphicFramePr>
        <p:xfrm>
          <a:off x="3851275" y="4103688"/>
          <a:ext cx="2655888" cy="1085850"/>
        </p:xfrm>
        <a:graphic>
          <a:graphicData uri="http://schemas.openxmlformats.org/presentationml/2006/ole">
            <mc:AlternateContent xmlns:mc="http://schemas.openxmlformats.org/markup-compatibility/2006">
              <mc:Choice xmlns:v="urn:schemas-microsoft-com:vml" Requires="v">
                <p:oleObj spid="_x0000_s135077" r:id="rId9" imgW="1307532" imgH="533169" progId="Equation.3">
                  <p:embed/>
                </p:oleObj>
              </mc:Choice>
              <mc:Fallback>
                <p:oleObj r:id="rId9" imgW="1307532" imgH="533169"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275" y="4103688"/>
                        <a:ext cx="26558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4157" name="Rectangle 13"/>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6924" name="Object 12"/>
          <p:cNvGraphicFramePr>
            <a:graphicFrameLocks noChangeAspect="1"/>
          </p:cNvGraphicFramePr>
          <p:nvPr/>
        </p:nvGraphicFramePr>
        <p:xfrm>
          <a:off x="3897313" y="5229225"/>
          <a:ext cx="2835275" cy="1011238"/>
        </p:xfrm>
        <a:graphic>
          <a:graphicData uri="http://schemas.openxmlformats.org/presentationml/2006/ole">
            <mc:AlternateContent xmlns:mc="http://schemas.openxmlformats.org/markup-compatibility/2006">
              <mc:Choice xmlns:v="urn:schemas-microsoft-com:vml" Requires="v">
                <p:oleObj spid="_x0000_s135078" r:id="rId11" imgW="1497950" imgH="533169" progId="Equation.3">
                  <p:embed/>
                </p:oleObj>
              </mc:Choice>
              <mc:Fallback>
                <p:oleObj r:id="rId11" imgW="1497950" imgH="533169"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7313" y="5229225"/>
                        <a:ext cx="283527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additive="base">
                                        <p:cTn id="7" dur="500" fill="hold"/>
                                        <p:tgtEl>
                                          <p:spTgt spid="166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6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6916"/>
                                        </p:tgtEl>
                                        <p:attrNameLst>
                                          <p:attrName>style.visibility</p:attrName>
                                        </p:attrNameLst>
                                      </p:cBhvr>
                                      <p:to>
                                        <p:strVal val="visible"/>
                                      </p:to>
                                    </p:set>
                                    <p:anim calcmode="lin" valueType="num">
                                      <p:cBhvr additive="base">
                                        <p:cTn id="13" dur="500" fill="hold"/>
                                        <p:tgtEl>
                                          <p:spTgt spid="166916"/>
                                        </p:tgtEl>
                                        <p:attrNameLst>
                                          <p:attrName>ppt_x</p:attrName>
                                        </p:attrNameLst>
                                      </p:cBhvr>
                                      <p:tavLst>
                                        <p:tav tm="0">
                                          <p:val>
                                            <p:strVal val="#ppt_x"/>
                                          </p:val>
                                        </p:tav>
                                        <p:tav tm="100000">
                                          <p:val>
                                            <p:strVal val="#ppt_x"/>
                                          </p:val>
                                        </p:tav>
                                      </p:tavLst>
                                    </p:anim>
                                    <p:anim calcmode="lin" valueType="num">
                                      <p:cBhvr additive="base">
                                        <p:cTn id="14" dur="500" fill="hold"/>
                                        <p:tgtEl>
                                          <p:spTgt spid="1669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6915">
                                            <p:txEl>
                                              <p:pRg st="2" end="2"/>
                                            </p:txEl>
                                          </p:spTgt>
                                        </p:tgtEl>
                                        <p:attrNameLst>
                                          <p:attrName>style.visibility</p:attrName>
                                        </p:attrNameLst>
                                      </p:cBhvr>
                                      <p:to>
                                        <p:strVal val="visible"/>
                                      </p:to>
                                    </p:set>
                                    <p:anim calcmode="lin" valueType="num">
                                      <p:cBhvr additive="base">
                                        <p:cTn id="19" dur="500" fill="hold"/>
                                        <p:tgtEl>
                                          <p:spTgt spid="166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6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6918"/>
                                        </p:tgtEl>
                                        <p:attrNameLst>
                                          <p:attrName>style.visibility</p:attrName>
                                        </p:attrNameLst>
                                      </p:cBhvr>
                                      <p:to>
                                        <p:strVal val="visible"/>
                                      </p:to>
                                    </p:set>
                                    <p:anim calcmode="lin" valueType="num">
                                      <p:cBhvr additive="base">
                                        <p:cTn id="25" dur="500" fill="hold"/>
                                        <p:tgtEl>
                                          <p:spTgt spid="166918"/>
                                        </p:tgtEl>
                                        <p:attrNameLst>
                                          <p:attrName>ppt_x</p:attrName>
                                        </p:attrNameLst>
                                      </p:cBhvr>
                                      <p:tavLst>
                                        <p:tav tm="0">
                                          <p:val>
                                            <p:strVal val="#ppt_x"/>
                                          </p:val>
                                        </p:tav>
                                        <p:tav tm="100000">
                                          <p:val>
                                            <p:strVal val="#ppt_x"/>
                                          </p:val>
                                        </p:tav>
                                      </p:tavLst>
                                    </p:anim>
                                    <p:anim calcmode="lin" valueType="num">
                                      <p:cBhvr additive="base">
                                        <p:cTn id="26"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6915">
                                            <p:txEl>
                                              <p:pRg st="4" end="4"/>
                                            </p:txEl>
                                          </p:spTgt>
                                        </p:tgtEl>
                                        <p:attrNameLst>
                                          <p:attrName>style.visibility</p:attrName>
                                        </p:attrNameLst>
                                      </p:cBhvr>
                                      <p:to>
                                        <p:strVal val="visible"/>
                                      </p:to>
                                    </p:set>
                                    <p:anim calcmode="lin" valueType="num">
                                      <p:cBhvr additive="base">
                                        <p:cTn id="31" dur="500" fill="hold"/>
                                        <p:tgtEl>
                                          <p:spTgt spid="166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6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6920"/>
                                        </p:tgtEl>
                                        <p:attrNameLst>
                                          <p:attrName>style.visibility</p:attrName>
                                        </p:attrNameLst>
                                      </p:cBhvr>
                                      <p:to>
                                        <p:strVal val="visible"/>
                                      </p:to>
                                    </p:set>
                                    <p:anim calcmode="lin" valueType="num">
                                      <p:cBhvr additive="base">
                                        <p:cTn id="37" dur="500" fill="hold"/>
                                        <p:tgtEl>
                                          <p:spTgt spid="166920"/>
                                        </p:tgtEl>
                                        <p:attrNameLst>
                                          <p:attrName>ppt_x</p:attrName>
                                        </p:attrNameLst>
                                      </p:cBhvr>
                                      <p:tavLst>
                                        <p:tav tm="0">
                                          <p:val>
                                            <p:strVal val="#ppt_x"/>
                                          </p:val>
                                        </p:tav>
                                        <p:tav tm="100000">
                                          <p:val>
                                            <p:strVal val="#ppt_x"/>
                                          </p:val>
                                        </p:tav>
                                      </p:tavLst>
                                    </p:anim>
                                    <p:anim calcmode="lin" valueType="num">
                                      <p:cBhvr additive="base">
                                        <p:cTn id="38" dur="500" fill="hold"/>
                                        <p:tgtEl>
                                          <p:spTgt spid="16692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66915">
                                            <p:txEl>
                                              <p:pRg st="7" end="7"/>
                                            </p:txEl>
                                          </p:spTgt>
                                        </p:tgtEl>
                                        <p:attrNameLst>
                                          <p:attrName>style.visibility</p:attrName>
                                        </p:attrNameLst>
                                      </p:cBhvr>
                                      <p:to>
                                        <p:strVal val="visible"/>
                                      </p:to>
                                    </p:set>
                                    <p:anim calcmode="lin" valueType="num">
                                      <p:cBhvr additive="base">
                                        <p:cTn id="43" dur="500" fill="hold"/>
                                        <p:tgtEl>
                                          <p:spTgt spid="16691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69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6922"/>
                                        </p:tgtEl>
                                        <p:attrNameLst>
                                          <p:attrName>style.visibility</p:attrName>
                                        </p:attrNameLst>
                                      </p:cBhvr>
                                      <p:to>
                                        <p:strVal val="visible"/>
                                      </p:to>
                                    </p:set>
                                    <p:anim calcmode="lin" valueType="num">
                                      <p:cBhvr additive="base">
                                        <p:cTn id="49" dur="500" fill="hold"/>
                                        <p:tgtEl>
                                          <p:spTgt spid="166922"/>
                                        </p:tgtEl>
                                        <p:attrNameLst>
                                          <p:attrName>ppt_x</p:attrName>
                                        </p:attrNameLst>
                                      </p:cBhvr>
                                      <p:tavLst>
                                        <p:tav tm="0">
                                          <p:val>
                                            <p:strVal val="#ppt_x"/>
                                          </p:val>
                                        </p:tav>
                                        <p:tav tm="100000">
                                          <p:val>
                                            <p:strVal val="#ppt_x"/>
                                          </p:val>
                                        </p:tav>
                                      </p:tavLst>
                                    </p:anim>
                                    <p:anim calcmode="lin" valueType="num">
                                      <p:cBhvr additive="base">
                                        <p:cTn id="50" dur="500" fill="hold"/>
                                        <p:tgtEl>
                                          <p:spTgt spid="16692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66915">
                                            <p:txEl>
                                              <p:pRg st="9" end="9"/>
                                            </p:txEl>
                                          </p:spTgt>
                                        </p:tgtEl>
                                        <p:attrNameLst>
                                          <p:attrName>style.visibility</p:attrName>
                                        </p:attrNameLst>
                                      </p:cBhvr>
                                      <p:to>
                                        <p:strVal val="visible"/>
                                      </p:to>
                                    </p:set>
                                    <p:anim calcmode="lin" valueType="num">
                                      <p:cBhvr additive="base">
                                        <p:cTn id="55" dur="500" fill="hold"/>
                                        <p:tgtEl>
                                          <p:spTgt spid="16691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69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66924"/>
                                        </p:tgtEl>
                                        <p:attrNameLst>
                                          <p:attrName>style.visibility</p:attrName>
                                        </p:attrNameLst>
                                      </p:cBhvr>
                                      <p:to>
                                        <p:strVal val="visible"/>
                                      </p:to>
                                    </p:set>
                                    <p:anim calcmode="lin" valueType="num">
                                      <p:cBhvr additive="base">
                                        <p:cTn id="61" dur="500" fill="hold"/>
                                        <p:tgtEl>
                                          <p:spTgt spid="166924"/>
                                        </p:tgtEl>
                                        <p:attrNameLst>
                                          <p:attrName>ppt_x</p:attrName>
                                        </p:attrNameLst>
                                      </p:cBhvr>
                                      <p:tavLst>
                                        <p:tav tm="0">
                                          <p:val>
                                            <p:strVal val="#ppt_x"/>
                                          </p:val>
                                        </p:tav>
                                        <p:tav tm="100000">
                                          <p:val>
                                            <p:strVal val="#ppt_x"/>
                                          </p:val>
                                        </p:tav>
                                      </p:tavLst>
                                    </p:anim>
                                    <p:anim calcmode="lin" valueType="num">
                                      <p:cBhvr additive="base">
                                        <p:cTn id="62" dur="500" fill="hold"/>
                                        <p:tgtEl>
                                          <p:spTgt spid="16692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66915">
                                            <p:txEl>
                                              <p:pRg st="12" end="12"/>
                                            </p:txEl>
                                          </p:spTgt>
                                        </p:tgtEl>
                                        <p:attrNameLst>
                                          <p:attrName>style.visibility</p:attrName>
                                        </p:attrNameLst>
                                      </p:cBhvr>
                                      <p:to>
                                        <p:strVal val="visible"/>
                                      </p:to>
                                    </p:set>
                                    <p:anim calcmode="lin" valueType="num">
                                      <p:cBhvr additive="base">
                                        <p:cTn id="67" dur="500" fill="hold"/>
                                        <p:tgtEl>
                                          <p:spTgt spid="166915">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691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379A918-3BFD-4738-BD86-4EC02C46749D}" type="slidenum">
              <a:rPr lang="en-US" altLang="zh-CN" smtClean="0"/>
              <a:pPr eaLnBrk="1" hangingPunct="1"/>
              <a:t>127</a:t>
            </a:fld>
            <a:endParaRPr lang="en-US" altLang="zh-CN" smtClean="0"/>
          </a:p>
        </p:txBody>
      </p:sp>
      <p:sp>
        <p:nvSpPr>
          <p:cNvPr id="135171"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68963" name="Rectangle 3"/>
          <p:cNvSpPr>
            <a:spLocks noGrp="1" noChangeArrowheads="1"/>
          </p:cNvSpPr>
          <p:nvPr>
            <p:ph type="body" idx="1"/>
          </p:nvPr>
        </p:nvSpPr>
        <p:spPr>
          <a:xfrm>
            <a:off x="0" y="1179513"/>
            <a:ext cx="8892480" cy="5678487"/>
          </a:xfrm>
        </p:spPr>
        <p:txBody>
          <a:bodyPr/>
          <a:lstStyle/>
          <a:p>
            <a:pPr lvl="3" eaLnBrk="1" hangingPunct="1">
              <a:lnSpc>
                <a:spcPct val="130000"/>
              </a:lnSpc>
            </a:pPr>
            <a:r>
              <a:rPr lang="zh-CN" altLang="en-US" dirty="0" smtClean="0"/>
              <a:t>由上例可见</a:t>
            </a:r>
            <a:r>
              <a:rPr lang="zh-CN" altLang="en-US" dirty="0" smtClean="0"/>
              <a:t>，</a:t>
            </a:r>
            <a:endParaRPr lang="en-US" altLang="zh-CN" dirty="0" smtClean="0"/>
          </a:p>
          <a:p>
            <a:pPr lvl="4" eaLnBrk="1" hangingPunct="1">
              <a:lnSpc>
                <a:spcPct val="130000"/>
              </a:lnSpc>
            </a:pPr>
            <a:r>
              <a:rPr lang="en-US" altLang="zh-CN" dirty="0" smtClean="0"/>
              <a:t>3</a:t>
            </a:r>
            <a:r>
              <a:rPr lang="zh-CN" altLang="en-US" dirty="0" smtClean="0"/>
              <a:t>抽头均衡器可以使两侧各有一个零点，但在远离</a:t>
            </a:r>
            <a:r>
              <a:rPr lang="en-US" altLang="zh-CN" i="1" dirty="0" smtClean="0"/>
              <a:t>y</a:t>
            </a:r>
            <a:r>
              <a:rPr lang="en-US" altLang="zh-CN" baseline="-25000" dirty="0" smtClean="0"/>
              <a:t>0</a:t>
            </a:r>
            <a:r>
              <a:rPr lang="zh-CN" altLang="en-US" dirty="0" smtClean="0"/>
              <a:t>的一些抽样点上仍会有码间串扰</a:t>
            </a:r>
            <a:r>
              <a:rPr lang="zh-CN" altLang="en-US" dirty="0" smtClean="0"/>
              <a:t>。</a:t>
            </a:r>
            <a:endParaRPr lang="en-US" altLang="zh-CN" dirty="0" smtClean="0"/>
          </a:p>
          <a:p>
            <a:pPr lvl="4" eaLnBrk="1" hangingPunct="1">
              <a:lnSpc>
                <a:spcPct val="130000"/>
              </a:lnSpc>
            </a:pPr>
            <a:r>
              <a:rPr lang="zh-CN" altLang="en-US" dirty="0" smtClean="0"/>
              <a:t>即：</a:t>
            </a:r>
            <a:endParaRPr lang="en-US" altLang="zh-CN" dirty="0" smtClean="0"/>
          </a:p>
          <a:p>
            <a:pPr lvl="5">
              <a:lnSpc>
                <a:spcPct val="130000"/>
              </a:lnSpc>
            </a:pPr>
            <a:r>
              <a:rPr lang="zh-CN" altLang="en-US" dirty="0" smtClean="0"/>
              <a:t>抽</a:t>
            </a:r>
            <a:r>
              <a:rPr lang="zh-CN" altLang="en-US" dirty="0" smtClean="0"/>
              <a:t>头有限时，总不能完全消除码间串</a:t>
            </a:r>
            <a:r>
              <a:rPr lang="zh-CN" altLang="en-US" dirty="0" smtClean="0"/>
              <a:t>扰</a:t>
            </a:r>
            <a:endParaRPr lang="en-US" altLang="zh-CN" dirty="0" smtClean="0"/>
          </a:p>
          <a:p>
            <a:pPr lvl="5">
              <a:lnSpc>
                <a:spcPct val="130000"/>
              </a:lnSpc>
            </a:pPr>
            <a:r>
              <a:rPr lang="zh-CN" altLang="en-US" dirty="0" smtClean="0"/>
              <a:t>适</a:t>
            </a:r>
            <a:r>
              <a:rPr lang="zh-CN" altLang="en-US" dirty="0" smtClean="0"/>
              <a:t>当增加抽头数可以将码间串扰减小到相当小的程度。</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ACA788CE-01CA-4D1B-B6CB-2A3017416514}" type="slidenum">
              <a:rPr lang="en-US" altLang="zh-CN" smtClean="0"/>
              <a:pPr eaLnBrk="1" hangingPunct="1"/>
              <a:t>128</a:t>
            </a:fld>
            <a:endParaRPr lang="en-US" altLang="zh-CN" smtClean="0"/>
          </a:p>
        </p:txBody>
      </p:sp>
      <p:sp>
        <p:nvSpPr>
          <p:cNvPr id="136195"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69987" name="Rectangle 3"/>
          <p:cNvSpPr>
            <a:spLocks noGrp="1" noChangeArrowheads="1"/>
          </p:cNvSpPr>
          <p:nvPr>
            <p:ph type="body" idx="1"/>
          </p:nvPr>
        </p:nvSpPr>
        <p:spPr>
          <a:xfrm>
            <a:off x="0" y="1179513"/>
            <a:ext cx="9144000" cy="5678487"/>
          </a:xfrm>
        </p:spPr>
        <p:txBody>
          <a:bodyPr/>
          <a:lstStyle/>
          <a:p>
            <a:pPr lvl="3" eaLnBrk="1" hangingPunct="1">
              <a:lnSpc>
                <a:spcPct val="130000"/>
              </a:lnSpc>
            </a:pPr>
            <a:r>
              <a:rPr lang="zh-CN" altLang="en-US" b="1" dirty="0" smtClean="0"/>
              <a:t>预置式自动均衡器</a:t>
            </a:r>
            <a:r>
              <a:rPr lang="zh-CN" altLang="en-US" dirty="0" smtClean="0"/>
              <a:t>：“迫零”均衡器的具体实现方法有许多种。一种最简单的方法是预置式自动均衡器。</a:t>
            </a:r>
          </a:p>
          <a:p>
            <a:pPr lvl="4" eaLnBrk="1" hangingPunct="1">
              <a:lnSpc>
                <a:spcPct val="130000"/>
              </a:lnSpc>
            </a:pPr>
            <a:r>
              <a:rPr lang="zh-CN" altLang="en-US" dirty="0" smtClean="0"/>
              <a:t>预置式自动均衡器原理方框图</a:t>
            </a:r>
          </a:p>
        </p:txBody>
      </p:sp>
      <p:pic>
        <p:nvPicPr>
          <p:cNvPr id="169988" name="Picture 4" descr="t05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843213"/>
            <a:ext cx="6507163"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5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9987">
                                            <p:txEl>
                                              <p:pRg st="1" end="1"/>
                                            </p:txEl>
                                          </p:spTgt>
                                        </p:tgtEl>
                                        <p:attrNameLst>
                                          <p:attrName>style.visibility</p:attrName>
                                        </p:attrNameLst>
                                      </p:cBhvr>
                                      <p:to>
                                        <p:strVal val="visible"/>
                                      </p:to>
                                    </p:set>
                                    <p:anim calcmode="lin" valueType="num">
                                      <p:cBhvr additive="base">
                                        <p:cTn id="13" dur="500" fill="hold"/>
                                        <p:tgtEl>
                                          <p:spTgt spid="169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9988"/>
                                        </p:tgtEl>
                                        <p:attrNameLst>
                                          <p:attrName>style.visibility</p:attrName>
                                        </p:attrNameLst>
                                      </p:cBhvr>
                                      <p:to>
                                        <p:strVal val="visible"/>
                                      </p:to>
                                    </p:set>
                                    <p:anim calcmode="lin" valueType="num">
                                      <p:cBhvr additive="base">
                                        <p:cTn id="19" dur="500" fill="hold"/>
                                        <p:tgtEl>
                                          <p:spTgt spid="169988"/>
                                        </p:tgtEl>
                                        <p:attrNameLst>
                                          <p:attrName>ppt_x</p:attrName>
                                        </p:attrNameLst>
                                      </p:cBhvr>
                                      <p:tavLst>
                                        <p:tav tm="0">
                                          <p:val>
                                            <p:strVal val="#ppt_x"/>
                                          </p:val>
                                        </p:tav>
                                        <p:tav tm="100000">
                                          <p:val>
                                            <p:strVal val="#ppt_x"/>
                                          </p:val>
                                        </p:tav>
                                      </p:tavLst>
                                    </p:anim>
                                    <p:anim calcmode="lin" valueType="num">
                                      <p:cBhvr additive="base">
                                        <p:cTn id="20" dur="500" fill="hold"/>
                                        <p:tgtEl>
                                          <p:spTgt spid="169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0499CE5D-5EFF-4E4C-908A-99A4DD0FD7A6}" type="slidenum">
              <a:rPr lang="en-US" altLang="zh-CN" smtClean="0"/>
              <a:pPr eaLnBrk="1" hangingPunct="1"/>
              <a:t>129</a:t>
            </a:fld>
            <a:endParaRPr lang="en-US" altLang="zh-CN" smtClean="0"/>
          </a:p>
        </p:txBody>
      </p:sp>
      <p:sp>
        <p:nvSpPr>
          <p:cNvPr id="137219"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37220" name="Rectangle 3"/>
          <p:cNvSpPr>
            <a:spLocks noGrp="1" noChangeArrowheads="1"/>
          </p:cNvSpPr>
          <p:nvPr>
            <p:ph type="body" idx="1"/>
          </p:nvPr>
        </p:nvSpPr>
        <p:spPr>
          <a:xfrm>
            <a:off x="0" y="1179513"/>
            <a:ext cx="9144000" cy="5678487"/>
          </a:xfrm>
        </p:spPr>
        <p:txBody>
          <a:bodyPr/>
          <a:lstStyle/>
          <a:p>
            <a:pPr lvl="3" eaLnBrk="1" hangingPunct="1">
              <a:lnSpc>
                <a:spcPct val="120000"/>
              </a:lnSpc>
              <a:buFont typeface="Wingdings" pitchFamily="2" charset="2"/>
              <a:buNone/>
            </a:pPr>
            <a:r>
              <a:rPr lang="zh-CN" altLang="en-US" dirty="0" smtClean="0"/>
              <a:t>它的输入端每隔一段时间送入一个来自发送端的测试单脉冲波形。当该波形每隔</a:t>
            </a:r>
            <a:r>
              <a:rPr lang="en-US" altLang="zh-CN" i="1" dirty="0" err="1" smtClean="0"/>
              <a:t>T</a:t>
            </a:r>
            <a:r>
              <a:rPr lang="en-US" altLang="zh-CN" i="1" baseline="-25000" dirty="0" err="1" smtClean="0"/>
              <a:t>s</a:t>
            </a:r>
            <a:r>
              <a:rPr lang="zh-CN" altLang="en-US" dirty="0" smtClean="0"/>
              <a:t>秒依次输入时，在输出端就将获得各样值为</a:t>
            </a:r>
            <a:r>
              <a:rPr lang="en-US" altLang="zh-CN" i="1" dirty="0" err="1" smtClean="0"/>
              <a:t>y</a:t>
            </a:r>
            <a:r>
              <a:rPr lang="en-US" altLang="zh-CN" i="1" baseline="-25000" dirty="0" err="1" smtClean="0"/>
              <a:t>k</a:t>
            </a:r>
            <a:r>
              <a:rPr lang="en-US" altLang="zh-CN" dirty="0" smtClean="0"/>
              <a:t>(</a:t>
            </a:r>
            <a:r>
              <a:rPr lang="en-US" altLang="zh-CN" i="1" dirty="0" smtClean="0"/>
              <a:t>k</a:t>
            </a:r>
            <a:r>
              <a:rPr lang="en-US" altLang="zh-CN" dirty="0" smtClean="0"/>
              <a:t>= -</a:t>
            </a:r>
            <a:r>
              <a:rPr lang="en-US" altLang="zh-CN" i="1" dirty="0" smtClean="0"/>
              <a:t>N</a:t>
            </a:r>
            <a:r>
              <a:rPr lang="zh-CN" altLang="en-US" dirty="0" smtClean="0"/>
              <a:t>，</a:t>
            </a:r>
            <a:r>
              <a:rPr lang="en-US" altLang="zh-CN" dirty="0" smtClean="0"/>
              <a:t>-</a:t>
            </a:r>
            <a:r>
              <a:rPr lang="en-US" altLang="zh-CN" i="1" dirty="0" smtClean="0"/>
              <a:t>N</a:t>
            </a:r>
            <a:r>
              <a:rPr lang="en-US" altLang="zh-CN" dirty="0" smtClean="0"/>
              <a:t>+1</a:t>
            </a:r>
            <a:r>
              <a:rPr lang="zh-CN" altLang="en-US" dirty="0" smtClean="0"/>
              <a:t>，</a:t>
            </a:r>
            <a:r>
              <a:rPr lang="en-US" altLang="zh-CN" dirty="0" smtClean="0"/>
              <a:t>…</a:t>
            </a:r>
            <a:r>
              <a:rPr lang="zh-CN" altLang="en-US" dirty="0" smtClean="0"/>
              <a:t>，</a:t>
            </a:r>
            <a:r>
              <a:rPr lang="en-US" altLang="zh-CN" i="1" dirty="0" smtClean="0"/>
              <a:t>N</a:t>
            </a:r>
            <a:r>
              <a:rPr lang="en-US" altLang="zh-CN" dirty="0" smtClean="0"/>
              <a:t>-1</a:t>
            </a:r>
            <a:r>
              <a:rPr lang="zh-CN" altLang="en-US" dirty="0" smtClean="0"/>
              <a:t>，</a:t>
            </a:r>
            <a:r>
              <a:rPr lang="en-US" altLang="zh-CN" i="1" dirty="0" smtClean="0"/>
              <a:t>N</a:t>
            </a:r>
            <a:r>
              <a:rPr lang="en-US" altLang="zh-CN" dirty="0" smtClean="0"/>
              <a:t>))</a:t>
            </a:r>
            <a:r>
              <a:rPr lang="zh-CN" altLang="en-US" dirty="0" smtClean="0"/>
              <a:t>的波形，根据“迫零”调整原理，若得到的某一</a:t>
            </a:r>
            <a:r>
              <a:rPr lang="en-US" altLang="zh-CN" i="1" dirty="0" err="1" smtClean="0"/>
              <a:t>y</a:t>
            </a:r>
            <a:r>
              <a:rPr lang="en-US" altLang="zh-CN" i="1" baseline="-25000" dirty="0" err="1" smtClean="0"/>
              <a:t>k</a:t>
            </a:r>
            <a:r>
              <a:rPr lang="zh-CN" altLang="en-US" dirty="0" smtClean="0"/>
              <a:t>为正极性时，则相应的抽头增益</a:t>
            </a:r>
            <a:r>
              <a:rPr lang="en-US" altLang="zh-CN" i="1" dirty="0" err="1" smtClean="0"/>
              <a:t>C</a:t>
            </a:r>
            <a:r>
              <a:rPr lang="en-US" altLang="zh-CN" i="1" baseline="-25000" dirty="0" err="1" smtClean="0"/>
              <a:t>k</a:t>
            </a:r>
            <a:r>
              <a:rPr lang="zh-CN" altLang="en-US" dirty="0" smtClean="0"/>
              <a:t>应下降一个适当的增量</a:t>
            </a:r>
            <a:r>
              <a:rPr lang="zh-CN" altLang="en-US" i="1" dirty="0" smtClean="0"/>
              <a:t>△</a:t>
            </a:r>
            <a:r>
              <a:rPr lang="zh-CN" altLang="en-US" dirty="0" smtClean="0"/>
              <a:t>；若</a:t>
            </a:r>
            <a:r>
              <a:rPr lang="en-US" altLang="zh-CN" i="1" dirty="0" err="1" smtClean="0"/>
              <a:t>y</a:t>
            </a:r>
            <a:r>
              <a:rPr lang="en-US" altLang="zh-CN" i="1" baseline="-25000" dirty="0" err="1" smtClean="0"/>
              <a:t>k</a:t>
            </a:r>
            <a:r>
              <a:rPr lang="zh-CN" altLang="en-US" dirty="0" smtClean="0"/>
              <a:t>为负极性，则相应的</a:t>
            </a:r>
            <a:r>
              <a:rPr lang="en-US" altLang="zh-CN" i="1" dirty="0" err="1" smtClean="0"/>
              <a:t>C</a:t>
            </a:r>
            <a:r>
              <a:rPr lang="en-US" altLang="zh-CN" i="1" baseline="-25000" dirty="0" err="1" smtClean="0"/>
              <a:t>k</a:t>
            </a:r>
            <a:r>
              <a:rPr lang="zh-CN" altLang="en-US" dirty="0" smtClean="0"/>
              <a:t>应增加一个增量</a:t>
            </a:r>
            <a:r>
              <a:rPr lang="zh-CN" altLang="en-US" i="1" dirty="0" smtClean="0"/>
              <a:t>△</a:t>
            </a:r>
            <a:r>
              <a:rPr lang="zh-CN" altLang="en-US" dirty="0" smtClean="0"/>
              <a:t>。为了实现这个调整，在输出端将每个</a:t>
            </a:r>
            <a:r>
              <a:rPr lang="en-US" altLang="zh-CN" i="1" dirty="0" err="1" smtClean="0"/>
              <a:t>y</a:t>
            </a:r>
            <a:r>
              <a:rPr lang="en-US" altLang="zh-CN" i="1" baseline="-25000" dirty="0" err="1" smtClean="0"/>
              <a:t>k</a:t>
            </a:r>
            <a:r>
              <a:rPr lang="zh-CN" altLang="en-US" dirty="0" smtClean="0"/>
              <a:t>依次进行抽样并进行极性判决，判决的两种可能结果以“极性脉冲”表示，并加到控制电路。控制电路将在某一规定时刻</a:t>
            </a:r>
            <a:r>
              <a:rPr lang="en-US" altLang="zh-CN" dirty="0" smtClean="0"/>
              <a:t>(</a:t>
            </a:r>
            <a:r>
              <a:rPr lang="zh-CN" altLang="en-US" dirty="0" smtClean="0"/>
              <a:t>例如测试信号的终了时刻</a:t>
            </a:r>
            <a:r>
              <a:rPr lang="en-US" altLang="zh-CN" dirty="0" smtClean="0"/>
              <a:t>)</a:t>
            </a:r>
            <a:r>
              <a:rPr lang="zh-CN" altLang="en-US" dirty="0" smtClean="0"/>
              <a:t>将所有“极性脉冲”分别作用到相应的抽头上，让它们作增加</a:t>
            </a:r>
            <a:r>
              <a:rPr lang="zh-CN" altLang="en-US" i="1" dirty="0" smtClean="0"/>
              <a:t>△</a:t>
            </a:r>
            <a:r>
              <a:rPr lang="zh-CN" altLang="en-US" dirty="0" smtClean="0"/>
              <a:t>或下降</a:t>
            </a:r>
            <a:r>
              <a:rPr lang="zh-CN" altLang="en-US" i="1" dirty="0" smtClean="0"/>
              <a:t>△</a:t>
            </a:r>
            <a:r>
              <a:rPr lang="zh-CN" altLang="en-US" dirty="0" smtClean="0"/>
              <a:t>的改变。这样，经过多次调整，就能达到均衡的目的。可以看到，这种自动均衡器的精度与增量</a:t>
            </a:r>
            <a:r>
              <a:rPr lang="zh-CN" altLang="en-US" i="1" dirty="0" smtClean="0"/>
              <a:t>△</a:t>
            </a:r>
            <a:r>
              <a:rPr lang="zh-CN" altLang="en-US" dirty="0" smtClean="0"/>
              <a:t>的选择和允许调整时间有关。</a:t>
            </a:r>
            <a:r>
              <a:rPr lang="zh-CN" altLang="en-US" i="1" dirty="0" smtClean="0"/>
              <a:t>△</a:t>
            </a:r>
            <a:r>
              <a:rPr lang="zh-CN" altLang="en-US" dirty="0" smtClean="0"/>
              <a:t>愈小，精度就愈高，但调整时间就需要愈长。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043185F6-20AA-42F1-8083-113989E0CB11}" type="slidenum">
              <a:rPr lang="en-US" altLang="zh-CN" smtClean="0"/>
              <a:pPr eaLnBrk="1" hangingPunct="1"/>
              <a:t>13</a:t>
            </a:fld>
            <a:endParaRPr lang="en-US" altLang="zh-CN" smtClean="0"/>
          </a:p>
        </p:txBody>
      </p:sp>
      <p:sp>
        <p:nvSpPr>
          <p:cNvPr id="14339"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30723" name="Rectangle 3"/>
          <p:cNvSpPr>
            <a:spLocks noGrp="1" noChangeArrowheads="1"/>
          </p:cNvSpPr>
          <p:nvPr>
            <p:ph type="body" idx="1"/>
          </p:nvPr>
        </p:nvSpPr>
        <p:spPr/>
        <p:txBody>
          <a:bodyPr/>
          <a:lstStyle/>
          <a:p>
            <a:pPr lvl="1" eaLnBrk="1" hangingPunct="1"/>
            <a:r>
              <a:rPr lang="zh-CN" altLang="en-US" b="1" dirty="0" smtClean="0">
                <a:solidFill>
                  <a:srgbClr val="C00000"/>
                </a:solidFill>
              </a:rPr>
              <a:t>二、基带信号的频谱特性</a:t>
            </a:r>
            <a:endParaRPr lang="en-US" altLang="zh-CN" b="1" dirty="0" smtClean="0">
              <a:solidFill>
                <a:srgbClr val="C00000"/>
              </a:solidFill>
            </a:endParaRPr>
          </a:p>
          <a:p>
            <a:pPr lvl="2" eaLnBrk="1" hangingPunct="1"/>
            <a:r>
              <a:rPr lang="en-US" altLang="zh-CN" dirty="0" smtClean="0">
                <a:solidFill>
                  <a:srgbClr val="3333FF"/>
                </a:solidFill>
              </a:rPr>
              <a:t>1</a:t>
            </a:r>
            <a:r>
              <a:rPr lang="zh-CN" altLang="en-US" dirty="0" smtClean="0">
                <a:solidFill>
                  <a:srgbClr val="3333FF"/>
                </a:solidFill>
              </a:rPr>
              <a:t>、本小节讨论的问题</a:t>
            </a:r>
          </a:p>
          <a:p>
            <a:pPr lvl="3" eaLnBrk="1" hangingPunct="1"/>
            <a:r>
              <a:rPr lang="zh-CN" altLang="en-US" dirty="0" smtClean="0"/>
              <a:t>由于数字基带信号是一个随机脉冲序列，没有确定的频谱函数，所以只能用</a:t>
            </a:r>
            <a:r>
              <a:rPr lang="zh-CN" altLang="en-US" dirty="0" smtClean="0">
                <a:solidFill>
                  <a:srgbClr val="3333FF"/>
                </a:solidFill>
              </a:rPr>
              <a:t>功率谱</a:t>
            </a:r>
            <a:r>
              <a:rPr lang="zh-CN" altLang="en-US" dirty="0" smtClean="0"/>
              <a:t>来描述它的频谱特性。</a:t>
            </a:r>
          </a:p>
          <a:p>
            <a:pPr lvl="3" eaLnBrk="1" hangingPunct="1"/>
            <a:r>
              <a:rPr lang="zh-CN" altLang="en-US" dirty="0" smtClean="0"/>
              <a:t>从随机过程功率谱的原始定义出发，求出数字随机序列的功率谱公式。</a:t>
            </a:r>
          </a:p>
          <a:p>
            <a:pPr lvl="2" eaLnBrk="1" hangingPunct="1"/>
            <a:r>
              <a:rPr lang="en-US" altLang="zh-CN" dirty="0" smtClean="0">
                <a:solidFill>
                  <a:srgbClr val="3333FF"/>
                </a:solidFill>
              </a:rPr>
              <a:t>2</a:t>
            </a:r>
            <a:r>
              <a:rPr lang="zh-CN" altLang="en-US" dirty="0" smtClean="0">
                <a:solidFill>
                  <a:srgbClr val="3333FF"/>
                </a:solidFill>
              </a:rPr>
              <a:t>、随机脉冲序列的表示式</a:t>
            </a:r>
            <a:r>
              <a:rPr lang="en-US" altLang="zh-CN" dirty="0" smtClean="0">
                <a:solidFill>
                  <a:srgbClr val="3333FF"/>
                </a:solidFill>
              </a:rPr>
              <a:t>(</a:t>
            </a:r>
            <a:r>
              <a:rPr lang="zh-CN" altLang="en-US" dirty="0" smtClean="0">
                <a:solidFill>
                  <a:srgbClr val="3333FF"/>
                </a:solidFill>
              </a:rPr>
              <a:t>以二进制为例</a:t>
            </a:r>
            <a:r>
              <a:rPr lang="en-US" altLang="zh-CN" dirty="0">
                <a:solidFill>
                  <a:srgbClr val="3333FF"/>
                </a:solidFill>
              </a:rPr>
              <a:t>)</a:t>
            </a:r>
            <a:endParaRPr lang="zh-CN" altLang="en-US" dirty="0" smtClean="0">
              <a:solidFill>
                <a:srgbClr val="3333FF"/>
              </a:solidFill>
            </a:endParaRPr>
          </a:p>
          <a:p>
            <a:pPr lvl="3" eaLnBrk="1" hangingPunct="1"/>
            <a:r>
              <a:rPr lang="zh-CN" altLang="en-US" dirty="0" smtClean="0"/>
              <a:t>设一个二进制的随机脉冲序列如下图所示： </a:t>
            </a:r>
          </a:p>
        </p:txBody>
      </p:sp>
      <p:pic>
        <p:nvPicPr>
          <p:cNvPr id="30724" name="Picture 4" descr="t05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464050"/>
            <a:ext cx="6327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0724"/>
                                        </p:tgtEl>
                                        <p:attrNameLst>
                                          <p:attrName>style.visibility</p:attrName>
                                        </p:attrNameLst>
                                      </p:cBhvr>
                                      <p:to>
                                        <p:strVal val="visible"/>
                                      </p:to>
                                    </p:set>
                                    <p:anim calcmode="lin" valueType="num">
                                      <p:cBhvr additive="base">
                                        <p:cTn id="43" dur="500" fill="hold"/>
                                        <p:tgtEl>
                                          <p:spTgt spid="30724"/>
                                        </p:tgtEl>
                                        <p:attrNameLst>
                                          <p:attrName>ppt_x</p:attrName>
                                        </p:attrNameLst>
                                      </p:cBhvr>
                                      <p:tavLst>
                                        <p:tav tm="0">
                                          <p:val>
                                            <p:strVal val="#ppt_x"/>
                                          </p:val>
                                        </p:tav>
                                        <p:tav tm="100000">
                                          <p:val>
                                            <p:strVal val="#ppt_x"/>
                                          </p:val>
                                        </p:tav>
                                      </p:tavLst>
                                    </p:anim>
                                    <p:anim calcmode="lin" valueType="num">
                                      <p:cBhvr additive="base">
                                        <p:cTn id="44"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869C7664-A21F-494D-89D9-5182B736BEA7}" type="slidenum">
              <a:rPr lang="en-US" altLang="zh-CN" smtClean="0"/>
              <a:pPr eaLnBrk="1" hangingPunct="1"/>
              <a:t>130</a:t>
            </a:fld>
            <a:endParaRPr lang="en-US" altLang="zh-CN" smtClean="0"/>
          </a:p>
        </p:txBody>
      </p:sp>
      <p:sp>
        <p:nvSpPr>
          <p:cNvPr id="138243"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72035" name="Rectangle 3"/>
          <p:cNvSpPr>
            <a:spLocks noGrp="1" noChangeArrowheads="1"/>
          </p:cNvSpPr>
          <p:nvPr>
            <p:ph type="body" idx="1"/>
          </p:nvPr>
        </p:nvSpPr>
        <p:spPr>
          <a:xfrm>
            <a:off x="0" y="1179513"/>
            <a:ext cx="9144000" cy="5678487"/>
          </a:xfrm>
        </p:spPr>
        <p:txBody>
          <a:bodyPr/>
          <a:lstStyle/>
          <a:p>
            <a:pPr lvl="3" eaLnBrk="1" hangingPunct="1"/>
            <a:r>
              <a:rPr lang="zh-CN" altLang="en-US" b="1" dirty="0" smtClean="0"/>
              <a:t>最小均方失真法自适应均衡器</a:t>
            </a:r>
          </a:p>
          <a:p>
            <a:pPr lvl="4" eaLnBrk="1" hangingPunct="1"/>
            <a:r>
              <a:rPr lang="zh-CN" altLang="en-US" dirty="0" smtClean="0"/>
              <a:t> “迫零”均衡器的缺点：必须限制初始失真</a:t>
            </a:r>
            <a:r>
              <a:rPr lang="en-US" altLang="zh-CN" i="1" dirty="0" smtClean="0"/>
              <a:t>D</a:t>
            </a:r>
            <a:r>
              <a:rPr lang="en-US" altLang="zh-CN" i="1" baseline="-25000" dirty="0" smtClean="0"/>
              <a:t>0 </a:t>
            </a:r>
            <a:r>
              <a:rPr lang="en-US" altLang="zh-CN" dirty="0" smtClean="0"/>
              <a:t>&lt; 1</a:t>
            </a:r>
            <a:r>
              <a:rPr lang="zh-CN" altLang="en-US" dirty="0" smtClean="0"/>
              <a:t>。</a:t>
            </a:r>
          </a:p>
          <a:p>
            <a:pPr lvl="4" eaLnBrk="1" hangingPunct="1">
              <a:lnSpc>
                <a:spcPct val="130000"/>
              </a:lnSpc>
            </a:pPr>
            <a:r>
              <a:rPr lang="zh-CN" altLang="en-US" dirty="0" smtClean="0"/>
              <a:t>若用最小均方失真准则也可导出抽头系数必须满足的</a:t>
            </a:r>
            <a:r>
              <a:rPr lang="en-US" altLang="zh-CN" dirty="0" smtClean="0"/>
              <a:t>2</a:t>
            </a:r>
            <a:r>
              <a:rPr lang="en-US" altLang="zh-CN" i="1" dirty="0" smtClean="0"/>
              <a:t>N</a:t>
            </a:r>
            <a:r>
              <a:rPr lang="en-US" altLang="zh-CN" dirty="0" smtClean="0"/>
              <a:t>+1</a:t>
            </a:r>
            <a:r>
              <a:rPr lang="zh-CN" altLang="en-US" dirty="0" smtClean="0"/>
              <a:t>个方程，从中也可解得使均方失真最小的</a:t>
            </a:r>
            <a:r>
              <a:rPr lang="en-US" altLang="zh-CN" dirty="0" smtClean="0"/>
              <a:t>2</a:t>
            </a:r>
            <a:r>
              <a:rPr lang="en-US" altLang="zh-CN" i="1" dirty="0" smtClean="0"/>
              <a:t>N</a:t>
            </a:r>
            <a:r>
              <a:rPr lang="en-US" altLang="zh-CN" dirty="0" smtClean="0"/>
              <a:t>+1</a:t>
            </a:r>
            <a:r>
              <a:rPr lang="zh-CN" altLang="en-US" dirty="0" smtClean="0"/>
              <a:t>个抽头系数，不过，这时不需对初始失真 </a:t>
            </a:r>
            <a:r>
              <a:rPr lang="en-US" altLang="zh-CN" i="1" dirty="0" smtClean="0"/>
              <a:t>D</a:t>
            </a:r>
            <a:r>
              <a:rPr lang="en-US" altLang="zh-CN" baseline="-25000" dirty="0" smtClean="0"/>
              <a:t>0</a:t>
            </a:r>
            <a:r>
              <a:rPr lang="en-US" altLang="zh-CN" i="1" dirty="0" smtClean="0"/>
              <a:t> </a:t>
            </a:r>
            <a:r>
              <a:rPr lang="zh-CN" altLang="en-US" dirty="0" smtClean="0"/>
              <a:t>提出限制。</a:t>
            </a:r>
          </a:p>
          <a:p>
            <a:pPr lvl="4" eaLnBrk="1" hangingPunct="1">
              <a:lnSpc>
                <a:spcPct val="130000"/>
              </a:lnSpc>
            </a:pPr>
            <a:r>
              <a:rPr lang="zh-CN" altLang="en-US" dirty="0" smtClean="0"/>
              <a:t>下面介绍一种按最小均方误差准则来构成的自适应均衡器。 </a:t>
            </a:r>
          </a:p>
          <a:p>
            <a:pPr lvl="4" eaLnBrk="1" hangingPunct="1">
              <a:lnSpc>
                <a:spcPct val="130000"/>
              </a:lnSpc>
            </a:pPr>
            <a:r>
              <a:rPr lang="zh-CN" altLang="en-US" b="1" dirty="0" smtClean="0"/>
              <a:t>自适应均衡原理</a:t>
            </a:r>
            <a:r>
              <a:rPr lang="zh-CN" altLang="en-US" dirty="0" smtClean="0"/>
              <a:t>：自适应均衡器不再利用专门的测试单脉冲进行误差的调整，而是在传输数据期间借助信号本身来调整增益，从而实现自动均衡的目的。由于数字信号通常是一种随机信号，所以，自适应均衡器的输出波形不再是单脉冲响应，而是实际的数据信号。</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additive="base">
                                        <p:cTn id="7" dur="500" fill="hold"/>
                                        <p:tgtEl>
                                          <p:spTgt spid="172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anim calcmode="lin" valueType="num">
                                      <p:cBhvr additive="base">
                                        <p:cTn id="13" dur="5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2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2035">
                                            <p:txEl>
                                              <p:pRg st="2" end="2"/>
                                            </p:txEl>
                                          </p:spTgt>
                                        </p:tgtEl>
                                        <p:attrNameLst>
                                          <p:attrName>style.visibility</p:attrName>
                                        </p:attrNameLst>
                                      </p:cBhvr>
                                      <p:to>
                                        <p:strVal val="visible"/>
                                      </p:to>
                                    </p:set>
                                    <p:anim calcmode="lin" valueType="num">
                                      <p:cBhvr additive="base">
                                        <p:cTn id="19" dur="500" fill="hold"/>
                                        <p:tgtEl>
                                          <p:spTgt spid="172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2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2035">
                                            <p:txEl>
                                              <p:pRg st="3" end="3"/>
                                            </p:txEl>
                                          </p:spTgt>
                                        </p:tgtEl>
                                        <p:attrNameLst>
                                          <p:attrName>style.visibility</p:attrName>
                                        </p:attrNameLst>
                                      </p:cBhvr>
                                      <p:to>
                                        <p:strVal val="visible"/>
                                      </p:to>
                                    </p:set>
                                    <p:anim calcmode="lin" valueType="num">
                                      <p:cBhvr additive="base">
                                        <p:cTn id="25" dur="500" fill="hold"/>
                                        <p:tgtEl>
                                          <p:spTgt spid="172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2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2035">
                                            <p:txEl>
                                              <p:pRg st="4" end="4"/>
                                            </p:txEl>
                                          </p:spTgt>
                                        </p:tgtEl>
                                        <p:attrNameLst>
                                          <p:attrName>style.visibility</p:attrName>
                                        </p:attrNameLst>
                                      </p:cBhvr>
                                      <p:to>
                                        <p:strVal val="visible"/>
                                      </p:to>
                                    </p:set>
                                    <p:anim calcmode="lin" valueType="num">
                                      <p:cBhvr additive="base">
                                        <p:cTn id="31" dur="500" fill="hold"/>
                                        <p:tgtEl>
                                          <p:spTgt spid="1720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20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109A1897-EC78-480B-82C5-1F9CA634E2DC}" type="slidenum">
              <a:rPr lang="en-US" altLang="zh-CN" smtClean="0"/>
              <a:pPr eaLnBrk="1" hangingPunct="1"/>
              <a:t>131</a:t>
            </a:fld>
            <a:endParaRPr lang="en-US" altLang="zh-CN" smtClean="0"/>
          </a:p>
        </p:txBody>
      </p:sp>
      <p:sp>
        <p:nvSpPr>
          <p:cNvPr id="139267"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73059" name="Rectangle 3"/>
          <p:cNvSpPr>
            <a:spLocks noGrp="1" noChangeArrowheads="1"/>
          </p:cNvSpPr>
          <p:nvPr>
            <p:ph type="body" idx="1"/>
          </p:nvPr>
        </p:nvSpPr>
        <p:spPr>
          <a:xfrm>
            <a:off x="0" y="1179513"/>
            <a:ext cx="9144000" cy="5678487"/>
          </a:xfrm>
        </p:spPr>
        <p:txBody>
          <a:bodyPr/>
          <a:lstStyle/>
          <a:p>
            <a:pPr lvl="4" eaLnBrk="1" hangingPunct="1">
              <a:lnSpc>
                <a:spcPct val="120000"/>
              </a:lnSpc>
            </a:pPr>
            <a:r>
              <a:rPr lang="zh-CN" altLang="en-US" dirty="0" smtClean="0"/>
              <a:t>设发送序列为</a:t>
            </a:r>
            <a:r>
              <a:rPr lang="en-US" altLang="zh-CN" dirty="0" smtClean="0"/>
              <a:t>{</a:t>
            </a:r>
            <a:r>
              <a:rPr lang="en-US" altLang="zh-CN" i="1" dirty="0" err="1" smtClean="0"/>
              <a:t>a</a:t>
            </a:r>
            <a:r>
              <a:rPr lang="en-US" altLang="zh-CN" i="1" baseline="-25000" dirty="0" err="1" smtClean="0"/>
              <a:t>k</a:t>
            </a:r>
            <a:r>
              <a:rPr lang="en-US" altLang="zh-CN" dirty="0" smtClean="0"/>
              <a:t>}</a:t>
            </a:r>
            <a:r>
              <a:rPr lang="zh-CN" altLang="en-US" dirty="0" smtClean="0"/>
              <a:t>，均衡器输入为 </a:t>
            </a:r>
            <a:r>
              <a:rPr lang="en-US" altLang="zh-CN" i="1" dirty="0" smtClean="0"/>
              <a:t>x</a:t>
            </a:r>
            <a:r>
              <a:rPr lang="en-US" altLang="zh-CN" dirty="0" smtClean="0"/>
              <a:t>(</a:t>
            </a:r>
            <a:r>
              <a:rPr lang="en-US" altLang="zh-CN" i="1" dirty="0" smtClean="0"/>
              <a:t>t</a:t>
            </a:r>
            <a:r>
              <a:rPr lang="en-US" altLang="zh-CN" dirty="0" smtClean="0"/>
              <a:t>)</a:t>
            </a:r>
            <a:r>
              <a:rPr lang="zh-CN" altLang="en-US" dirty="0" smtClean="0"/>
              <a:t>，均衡后输出的样值序列为</a:t>
            </a:r>
            <a:r>
              <a:rPr lang="en-US" altLang="zh-CN" dirty="0" smtClean="0"/>
              <a:t>{</a:t>
            </a:r>
            <a:r>
              <a:rPr lang="en-US" altLang="zh-CN" i="1" dirty="0" err="1" smtClean="0"/>
              <a:t>y</a:t>
            </a:r>
            <a:r>
              <a:rPr lang="en-US" altLang="zh-CN" i="1" baseline="-25000" dirty="0" err="1" smtClean="0"/>
              <a:t>k</a:t>
            </a:r>
            <a:r>
              <a:rPr lang="en-US" altLang="zh-CN" dirty="0" smtClean="0"/>
              <a:t>}</a:t>
            </a:r>
            <a:r>
              <a:rPr lang="zh-CN" altLang="en-US" dirty="0" smtClean="0"/>
              <a:t>，此时误差信号为</a:t>
            </a:r>
          </a:p>
          <a:p>
            <a:pPr lvl="4" eaLnBrk="1" hangingPunct="1">
              <a:lnSpc>
                <a:spcPct val="120000"/>
              </a:lnSpc>
            </a:pPr>
            <a:endParaRPr lang="zh-CN" altLang="en-US" dirty="0" smtClean="0"/>
          </a:p>
          <a:p>
            <a:pPr lvl="4" eaLnBrk="1" hangingPunct="1">
              <a:lnSpc>
                <a:spcPct val="120000"/>
              </a:lnSpc>
              <a:buFont typeface="Wingdings" pitchFamily="2" charset="2"/>
              <a:buNone/>
            </a:pPr>
            <a:r>
              <a:rPr lang="zh-CN" altLang="en-US" dirty="0" smtClean="0"/>
              <a:t>	均方误差定义为</a:t>
            </a:r>
          </a:p>
          <a:p>
            <a:pPr lvl="4" eaLnBrk="1" hangingPunct="1">
              <a:lnSpc>
                <a:spcPct val="120000"/>
              </a:lnSpc>
              <a:buFont typeface="Wingdings" pitchFamily="2" charset="2"/>
              <a:buNone/>
            </a:pPr>
            <a:endParaRPr lang="zh-CN" altLang="en-US" dirty="0" smtClean="0"/>
          </a:p>
          <a:p>
            <a:pPr lvl="4" eaLnBrk="1" hangingPunct="1">
              <a:buFont typeface="Wingdings" pitchFamily="2" charset="2"/>
              <a:buNone/>
            </a:pPr>
            <a:r>
              <a:rPr lang="zh-CN" altLang="en-US" dirty="0" smtClean="0"/>
              <a:t>	当</a:t>
            </a:r>
            <a:r>
              <a:rPr lang="en-US" altLang="zh-CN" dirty="0" smtClean="0"/>
              <a:t>{</a:t>
            </a:r>
            <a:r>
              <a:rPr lang="en-US" altLang="zh-CN" i="1" dirty="0" err="1" smtClean="0"/>
              <a:t>a</a:t>
            </a:r>
            <a:r>
              <a:rPr lang="en-US" altLang="zh-CN" i="1" baseline="-25000" dirty="0" err="1" smtClean="0"/>
              <a:t>k</a:t>
            </a:r>
            <a:r>
              <a:rPr lang="en-US" altLang="zh-CN" dirty="0" smtClean="0"/>
              <a:t>}</a:t>
            </a:r>
            <a:r>
              <a:rPr lang="zh-CN" altLang="en-US" dirty="0" smtClean="0"/>
              <a:t>是随机数据序列时，上式最小化与均方失真最小化是一致的。将</a:t>
            </a:r>
          </a:p>
          <a:p>
            <a:pPr lvl="4" eaLnBrk="1" hangingPunct="1">
              <a:buFont typeface="Wingdings" pitchFamily="2" charset="2"/>
              <a:buNone/>
            </a:pPr>
            <a:endParaRPr lang="zh-CN" altLang="en-US" dirty="0" smtClean="0"/>
          </a:p>
          <a:p>
            <a:pPr lvl="4" eaLnBrk="1" hangingPunct="1">
              <a:buFont typeface="Wingdings" pitchFamily="2" charset="2"/>
              <a:buNone/>
            </a:pPr>
            <a:endParaRPr lang="zh-CN" altLang="en-US" dirty="0" smtClean="0"/>
          </a:p>
          <a:p>
            <a:pPr lvl="4" eaLnBrk="1" hangingPunct="1">
              <a:buFont typeface="Wingdings" pitchFamily="2" charset="2"/>
              <a:buNone/>
            </a:pPr>
            <a:r>
              <a:rPr lang="zh-CN" altLang="en-US" dirty="0" smtClean="0"/>
              <a:t>	代入上式，得到</a:t>
            </a:r>
          </a:p>
          <a:p>
            <a:pPr lvl="4" eaLnBrk="1" hangingPunct="1">
              <a:buFont typeface="Wingdings" pitchFamily="2" charset="2"/>
              <a:buNone/>
            </a:pPr>
            <a:endParaRPr lang="en-US" altLang="zh-CN" dirty="0" smtClean="0"/>
          </a:p>
        </p:txBody>
      </p:sp>
      <p:graphicFrame>
        <p:nvGraphicFramePr>
          <p:cNvPr id="173060" name="Object 4"/>
          <p:cNvGraphicFramePr>
            <a:graphicFrameLocks noChangeAspect="1"/>
          </p:cNvGraphicFramePr>
          <p:nvPr/>
        </p:nvGraphicFramePr>
        <p:xfrm>
          <a:off x="3806825" y="2124075"/>
          <a:ext cx="1574800" cy="436563"/>
        </p:xfrm>
        <a:graphic>
          <a:graphicData uri="http://schemas.openxmlformats.org/presentationml/2006/ole">
            <mc:AlternateContent xmlns:mc="http://schemas.openxmlformats.org/markup-compatibility/2006">
              <mc:Choice xmlns:v="urn:schemas-microsoft-com:vml" Requires="v">
                <p:oleObj spid="_x0000_s140192" name="公式" r:id="rId3" imgW="774364" imgH="228501" progId="Equation.3">
                  <p:embed/>
                </p:oleObj>
              </mc:Choice>
              <mc:Fallback>
                <p:oleObj name="公式" r:id="rId3" imgW="774364" imgH="22850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825" y="2124075"/>
                        <a:ext cx="15748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9270" name="Rectangle 7"/>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73062" name="Object 6"/>
          <p:cNvGraphicFramePr>
            <a:graphicFrameLocks noChangeAspect="1"/>
          </p:cNvGraphicFramePr>
          <p:nvPr/>
        </p:nvGraphicFramePr>
        <p:xfrm>
          <a:off x="3716338" y="2933700"/>
          <a:ext cx="1800225" cy="446088"/>
        </p:xfrm>
        <a:graphic>
          <a:graphicData uri="http://schemas.openxmlformats.org/presentationml/2006/ole">
            <mc:AlternateContent xmlns:mc="http://schemas.openxmlformats.org/markup-compatibility/2006">
              <mc:Choice xmlns:v="urn:schemas-microsoft-com:vml" Requires="v">
                <p:oleObj spid="_x0000_s140193" name="公式" r:id="rId5" imgW="1079032" imgH="266584" progId="Equation.3">
                  <p:embed/>
                </p:oleObj>
              </mc:Choice>
              <mc:Fallback>
                <p:oleObj name="公式" r:id="rId5" imgW="1079032" imgH="266584"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6338" y="2933700"/>
                        <a:ext cx="18002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3064" name="Object 8"/>
          <p:cNvGraphicFramePr>
            <a:graphicFrameLocks noChangeAspect="1"/>
          </p:cNvGraphicFramePr>
          <p:nvPr/>
        </p:nvGraphicFramePr>
        <p:xfrm>
          <a:off x="3627438" y="4103688"/>
          <a:ext cx="1844675" cy="828675"/>
        </p:xfrm>
        <a:graphic>
          <a:graphicData uri="http://schemas.openxmlformats.org/presentationml/2006/ole">
            <mc:AlternateContent xmlns:mc="http://schemas.openxmlformats.org/markup-compatibility/2006">
              <mc:Choice xmlns:v="urn:schemas-microsoft-com:vml" Requires="v">
                <p:oleObj spid="_x0000_s140194" name="公式" r:id="rId7" imgW="952087" imgH="431613" progId="Equation.3">
                  <p:embed/>
                </p:oleObj>
              </mc:Choice>
              <mc:Fallback>
                <p:oleObj name="公式" r:id="rId7" imgW="952087" imgH="431613"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7438" y="4103688"/>
                        <a:ext cx="18446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9273" name="Rectangle 10"/>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173068" name="Group 12"/>
          <p:cNvGrpSpPr>
            <a:grpSpLocks/>
          </p:cNvGrpSpPr>
          <p:nvPr/>
        </p:nvGrpSpPr>
        <p:grpSpPr bwMode="auto">
          <a:xfrm>
            <a:off x="3402013" y="5408613"/>
            <a:ext cx="2881312" cy="879475"/>
            <a:chOff x="2738" y="3471"/>
            <a:chExt cx="1815" cy="554"/>
          </a:xfrm>
        </p:grpSpPr>
        <p:graphicFrame>
          <p:nvGraphicFramePr>
            <p:cNvPr id="139275" name="Object 9"/>
            <p:cNvGraphicFramePr>
              <a:graphicFrameLocks noChangeAspect="1"/>
            </p:cNvGraphicFramePr>
            <p:nvPr/>
          </p:nvGraphicFramePr>
          <p:xfrm>
            <a:off x="3107" y="3471"/>
            <a:ext cx="1446" cy="554"/>
          </p:xfrm>
          <a:graphic>
            <a:graphicData uri="http://schemas.openxmlformats.org/presentationml/2006/ole">
              <mc:AlternateContent xmlns:mc="http://schemas.openxmlformats.org/markup-compatibility/2006">
                <mc:Choice xmlns:v="urn:schemas-microsoft-com:vml" Requires="v">
                  <p:oleObj spid="_x0000_s140195" r:id="rId9" imgW="1269449" imgH="482391" progId="Equation.3">
                    <p:embed/>
                  </p:oleObj>
                </mc:Choice>
                <mc:Fallback>
                  <p:oleObj r:id="rId9" imgW="1269449" imgH="482391"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07" y="3471"/>
                          <a:ext cx="1446"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9276" name="Object 11"/>
            <p:cNvGraphicFramePr>
              <a:graphicFrameLocks noChangeAspect="1"/>
            </p:cNvGraphicFramePr>
            <p:nvPr/>
          </p:nvGraphicFramePr>
          <p:xfrm>
            <a:off x="2738" y="3577"/>
            <a:ext cx="397" cy="298"/>
          </p:xfrm>
          <a:graphic>
            <a:graphicData uri="http://schemas.openxmlformats.org/presentationml/2006/ole">
              <mc:AlternateContent xmlns:mc="http://schemas.openxmlformats.org/markup-compatibility/2006">
                <mc:Choice xmlns:v="urn:schemas-microsoft-com:vml" Requires="v">
                  <p:oleObj spid="_x0000_s140196" name="公式" r:id="rId11" imgW="304668" imgH="228501" progId="Equation.3">
                    <p:embed/>
                  </p:oleObj>
                </mc:Choice>
                <mc:Fallback>
                  <p:oleObj name="公式" r:id="rId11" imgW="304668" imgH="228501"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8" y="3577"/>
                          <a:ext cx="397" cy="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additive="base">
                                        <p:cTn id="7" dur="500" fill="hold"/>
                                        <p:tgtEl>
                                          <p:spTgt spid="173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3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3060"/>
                                        </p:tgtEl>
                                        <p:attrNameLst>
                                          <p:attrName>style.visibility</p:attrName>
                                        </p:attrNameLst>
                                      </p:cBhvr>
                                      <p:to>
                                        <p:strVal val="visible"/>
                                      </p:to>
                                    </p:set>
                                    <p:anim calcmode="lin" valueType="num">
                                      <p:cBhvr additive="base">
                                        <p:cTn id="13" dur="500" fill="hold"/>
                                        <p:tgtEl>
                                          <p:spTgt spid="173060"/>
                                        </p:tgtEl>
                                        <p:attrNameLst>
                                          <p:attrName>ppt_x</p:attrName>
                                        </p:attrNameLst>
                                      </p:cBhvr>
                                      <p:tavLst>
                                        <p:tav tm="0">
                                          <p:val>
                                            <p:strVal val="#ppt_x"/>
                                          </p:val>
                                        </p:tav>
                                        <p:tav tm="100000">
                                          <p:val>
                                            <p:strVal val="#ppt_x"/>
                                          </p:val>
                                        </p:tav>
                                      </p:tavLst>
                                    </p:anim>
                                    <p:anim calcmode="lin" valueType="num">
                                      <p:cBhvr additive="base">
                                        <p:cTn id="14" dur="500" fill="hold"/>
                                        <p:tgtEl>
                                          <p:spTgt spid="17306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3059">
                                            <p:txEl>
                                              <p:pRg st="2" end="2"/>
                                            </p:txEl>
                                          </p:spTgt>
                                        </p:tgtEl>
                                        <p:attrNameLst>
                                          <p:attrName>style.visibility</p:attrName>
                                        </p:attrNameLst>
                                      </p:cBhvr>
                                      <p:to>
                                        <p:strVal val="visible"/>
                                      </p:to>
                                    </p:set>
                                    <p:anim calcmode="lin" valueType="num">
                                      <p:cBhvr additive="base">
                                        <p:cTn id="19" dur="500" fill="hold"/>
                                        <p:tgtEl>
                                          <p:spTgt spid="173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3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3062"/>
                                        </p:tgtEl>
                                        <p:attrNameLst>
                                          <p:attrName>style.visibility</p:attrName>
                                        </p:attrNameLst>
                                      </p:cBhvr>
                                      <p:to>
                                        <p:strVal val="visible"/>
                                      </p:to>
                                    </p:set>
                                    <p:anim calcmode="lin" valueType="num">
                                      <p:cBhvr additive="base">
                                        <p:cTn id="25" dur="500" fill="hold"/>
                                        <p:tgtEl>
                                          <p:spTgt spid="173062"/>
                                        </p:tgtEl>
                                        <p:attrNameLst>
                                          <p:attrName>ppt_x</p:attrName>
                                        </p:attrNameLst>
                                      </p:cBhvr>
                                      <p:tavLst>
                                        <p:tav tm="0">
                                          <p:val>
                                            <p:strVal val="#ppt_x"/>
                                          </p:val>
                                        </p:tav>
                                        <p:tav tm="100000">
                                          <p:val>
                                            <p:strVal val="#ppt_x"/>
                                          </p:val>
                                        </p:tav>
                                      </p:tavLst>
                                    </p:anim>
                                    <p:anim calcmode="lin" valueType="num">
                                      <p:cBhvr additive="base">
                                        <p:cTn id="26" dur="500" fill="hold"/>
                                        <p:tgtEl>
                                          <p:spTgt spid="17306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3059">
                                            <p:txEl>
                                              <p:pRg st="4" end="4"/>
                                            </p:txEl>
                                          </p:spTgt>
                                        </p:tgtEl>
                                        <p:attrNameLst>
                                          <p:attrName>style.visibility</p:attrName>
                                        </p:attrNameLst>
                                      </p:cBhvr>
                                      <p:to>
                                        <p:strVal val="visible"/>
                                      </p:to>
                                    </p:set>
                                    <p:anim calcmode="lin" valueType="num">
                                      <p:cBhvr additive="base">
                                        <p:cTn id="31" dur="500" fill="hold"/>
                                        <p:tgtEl>
                                          <p:spTgt spid="173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3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3064"/>
                                        </p:tgtEl>
                                        <p:attrNameLst>
                                          <p:attrName>style.visibility</p:attrName>
                                        </p:attrNameLst>
                                      </p:cBhvr>
                                      <p:to>
                                        <p:strVal val="visible"/>
                                      </p:to>
                                    </p:set>
                                    <p:anim calcmode="lin" valueType="num">
                                      <p:cBhvr additive="base">
                                        <p:cTn id="37" dur="500" fill="hold"/>
                                        <p:tgtEl>
                                          <p:spTgt spid="173064"/>
                                        </p:tgtEl>
                                        <p:attrNameLst>
                                          <p:attrName>ppt_x</p:attrName>
                                        </p:attrNameLst>
                                      </p:cBhvr>
                                      <p:tavLst>
                                        <p:tav tm="0">
                                          <p:val>
                                            <p:strVal val="#ppt_x"/>
                                          </p:val>
                                        </p:tav>
                                        <p:tav tm="100000">
                                          <p:val>
                                            <p:strVal val="#ppt_x"/>
                                          </p:val>
                                        </p:tav>
                                      </p:tavLst>
                                    </p:anim>
                                    <p:anim calcmode="lin" valueType="num">
                                      <p:cBhvr additive="base">
                                        <p:cTn id="38" dur="500" fill="hold"/>
                                        <p:tgtEl>
                                          <p:spTgt spid="17306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73059">
                                            <p:txEl>
                                              <p:pRg st="7" end="7"/>
                                            </p:txEl>
                                          </p:spTgt>
                                        </p:tgtEl>
                                        <p:attrNameLst>
                                          <p:attrName>style.visibility</p:attrName>
                                        </p:attrNameLst>
                                      </p:cBhvr>
                                      <p:to>
                                        <p:strVal val="visible"/>
                                      </p:to>
                                    </p:set>
                                    <p:anim calcmode="lin" valueType="num">
                                      <p:cBhvr additive="base">
                                        <p:cTn id="43" dur="500" fill="hold"/>
                                        <p:tgtEl>
                                          <p:spTgt spid="17305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30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73068"/>
                                        </p:tgtEl>
                                        <p:attrNameLst>
                                          <p:attrName>style.visibility</p:attrName>
                                        </p:attrNameLst>
                                      </p:cBhvr>
                                      <p:to>
                                        <p:strVal val="visible"/>
                                      </p:to>
                                    </p:set>
                                    <p:anim calcmode="lin" valueType="num">
                                      <p:cBhvr additive="base">
                                        <p:cTn id="49" dur="500" fill="hold"/>
                                        <p:tgtEl>
                                          <p:spTgt spid="173068"/>
                                        </p:tgtEl>
                                        <p:attrNameLst>
                                          <p:attrName>ppt_x</p:attrName>
                                        </p:attrNameLst>
                                      </p:cBhvr>
                                      <p:tavLst>
                                        <p:tav tm="0">
                                          <p:val>
                                            <p:strVal val="#ppt_x"/>
                                          </p:val>
                                        </p:tav>
                                        <p:tav tm="100000">
                                          <p:val>
                                            <p:strVal val="#ppt_x"/>
                                          </p:val>
                                        </p:tav>
                                      </p:tavLst>
                                    </p:anim>
                                    <p:anim calcmode="lin" valueType="num">
                                      <p:cBhvr additive="base">
                                        <p:cTn id="50" dur="500" fill="hold"/>
                                        <p:tgtEl>
                                          <p:spTgt spid="1730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BACE5980-AB0F-4762-8AC4-D27997BE9905}" type="slidenum">
              <a:rPr lang="en-US" altLang="zh-CN" smtClean="0"/>
              <a:pPr eaLnBrk="1" hangingPunct="1"/>
              <a:t>132</a:t>
            </a:fld>
            <a:endParaRPr lang="en-US" altLang="zh-CN" smtClean="0"/>
          </a:p>
        </p:txBody>
      </p:sp>
      <p:sp>
        <p:nvSpPr>
          <p:cNvPr id="140291"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74083"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r>
              <a:rPr lang="zh-CN" altLang="en-US" dirty="0" smtClean="0"/>
              <a:t>可见，均方误差是各抽头增益的函数。我们期望对于任意的</a:t>
            </a:r>
            <a:r>
              <a:rPr lang="en-US" altLang="zh-CN" i="1" dirty="0" smtClean="0"/>
              <a:t>k</a:t>
            </a:r>
            <a:r>
              <a:rPr lang="zh-CN" altLang="en-US" dirty="0" smtClean="0"/>
              <a:t>，都应使均方误差最小，故将上式对</a:t>
            </a:r>
            <a:r>
              <a:rPr lang="en-US" altLang="zh-CN" i="1" dirty="0" err="1" smtClean="0"/>
              <a:t>C</a:t>
            </a:r>
            <a:r>
              <a:rPr lang="en-US" altLang="zh-CN" i="1" baseline="-25000" dirty="0" err="1" smtClean="0"/>
              <a:t>i</a:t>
            </a:r>
            <a:r>
              <a:rPr lang="zh-CN" altLang="en-US" dirty="0" smtClean="0"/>
              <a:t>求偏导数，有</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r>
              <a:rPr lang="zh-CN" altLang="en-US" dirty="0" smtClean="0"/>
              <a:t>	其中</a:t>
            </a:r>
          </a:p>
          <a:p>
            <a:pPr lvl="3" eaLnBrk="1" hangingPunct="1">
              <a:buFont typeface="Wingdings" pitchFamily="2" charset="2"/>
              <a:buNone/>
            </a:pPr>
            <a:endParaRPr lang="zh-CN" altLang="en-US" dirty="0" smtClean="0"/>
          </a:p>
          <a:p>
            <a:pPr lvl="3" eaLnBrk="1" hangingPunct="1">
              <a:lnSpc>
                <a:spcPct val="140000"/>
              </a:lnSpc>
              <a:buFont typeface="Wingdings" pitchFamily="2" charset="2"/>
              <a:buNone/>
            </a:pPr>
            <a:r>
              <a:rPr lang="zh-CN" altLang="en-US" dirty="0" smtClean="0"/>
              <a:t>	表示误差值。这里误差的起因包括码间串扰和噪声，而不仅仅是波形失真。 </a:t>
            </a:r>
          </a:p>
        </p:txBody>
      </p:sp>
      <p:grpSp>
        <p:nvGrpSpPr>
          <p:cNvPr id="140293" name="Group 4"/>
          <p:cNvGrpSpPr>
            <a:grpSpLocks/>
          </p:cNvGrpSpPr>
          <p:nvPr/>
        </p:nvGrpSpPr>
        <p:grpSpPr bwMode="auto">
          <a:xfrm>
            <a:off x="3041650" y="1358900"/>
            <a:ext cx="2881313" cy="879475"/>
            <a:chOff x="2738" y="3471"/>
            <a:chExt cx="1815" cy="554"/>
          </a:xfrm>
        </p:grpSpPr>
        <p:graphicFrame>
          <p:nvGraphicFramePr>
            <p:cNvPr id="140298" name="Object 5"/>
            <p:cNvGraphicFramePr>
              <a:graphicFrameLocks noChangeAspect="1"/>
            </p:cNvGraphicFramePr>
            <p:nvPr/>
          </p:nvGraphicFramePr>
          <p:xfrm>
            <a:off x="3107" y="3471"/>
            <a:ext cx="1446" cy="554"/>
          </p:xfrm>
          <a:graphic>
            <a:graphicData uri="http://schemas.openxmlformats.org/presentationml/2006/ole">
              <mc:AlternateContent xmlns:mc="http://schemas.openxmlformats.org/markup-compatibility/2006">
                <mc:Choice xmlns:v="urn:schemas-microsoft-com:vml" Requires="v">
                  <p:oleObj spid="_x0000_s141032" r:id="rId3" imgW="1269449" imgH="482391" progId="Equation.3">
                    <p:embed/>
                  </p:oleObj>
                </mc:Choice>
                <mc:Fallback>
                  <p:oleObj r:id="rId3" imgW="1269449" imgH="48239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 y="3471"/>
                          <a:ext cx="1446"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0299" name="Object 6"/>
            <p:cNvGraphicFramePr>
              <a:graphicFrameLocks noChangeAspect="1"/>
            </p:cNvGraphicFramePr>
            <p:nvPr/>
          </p:nvGraphicFramePr>
          <p:xfrm>
            <a:off x="2738" y="3577"/>
            <a:ext cx="397" cy="298"/>
          </p:xfrm>
          <a:graphic>
            <a:graphicData uri="http://schemas.openxmlformats.org/presentationml/2006/ole">
              <mc:AlternateContent xmlns:mc="http://schemas.openxmlformats.org/markup-compatibility/2006">
                <mc:Choice xmlns:v="urn:schemas-microsoft-com:vml" Requires="v">
                  <p:oleObj spid="_x0000_s141033" name="公式" r:id="rId5" imgW="304668" imgH="228501" progId="Equation.3">
                    <p:embed/>
                  </p:oleObj>
                </mc:Choice>
                <mc:Fallback>
                  <p:oleObj name="公式" r:id="rId5" imgW="304668" imgH="22850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 y="3577"/>
                          <a:ext cx="397" cy="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40294" name="Rectangle 8"/>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74087" name="Object 7"/>
          <p:cNvGraphicFramePr>
            <a:graphicFrameLocks noChangeAspect="1"/>
          </p:cNvGraphicFramePr>
          <p:nvPr/>
        </p:nvGraphicFramePr>
        <p:xfrm>
          <a:off x="3402013" y="3203575"/>
          <a:ext cx="1709737" cy="796925"/>
        </p:xfrm>
        <a:graphic>
          <a:graphicData uri="http://schemas.openxmlformats.org/presentationml/2006/ole">
            <mc:AlternateContent xmlns:mc="http://schemas.openxmlformats.org/markup-compatibility/2006">
              <mc:Choice xmlns:v="urn:schemas-microsoft-com:vml" Requires="v">
                <p:oleObj spid="_x0000_s141034" name="公式" r:id="rId7" imgW="1040948" imgH="482391" progId="Equation.3">
                  <p:embed/>
                </p:oleObj>
              </mc:Choice>
              <mc:Fallback>
                <p:oleObj name="公式" r:id="rId7" imgW="1040948" imgH="482391"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2013" y="3203575"/>
                        <a:ext cx="17097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0296" name="Rectangle 10"/>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74089" name="Object 9"/>
          <p:cNvGraphicFramePr>
            <a:graphicFrameLocks noChangeAspect="1"/>
          </p:cNvGraphicFramePr>
          <p:nvPr/>
        </p:nvGraphicFramePr>
        <p:xfrm>
          <a:off x="2727325" y="4059238"/>
          <a:ext cx="3376613" cy="787400"/>
        </p:xfrm>
        <a:graphic>
          <a:graphicData uri="http://schemas.openxmlformats.org/presentationml/2006/ole">
            <mc:AlternateContent xmlns:mc="http://schemas.openxmlformats.org/markup-compatibility/2006">
              <mc:Choice xmlns:v="urn:schemas-microsoft-com:vml" Requires="v">
                <p:oleObj spid="_x0000_s141035" name="公式" r:id="rId9" imgW="1841500" imgH="431800" progId="Equation.3">
                  <p:embed/>
                </p:oleObj>
              </mc:Choice>
              <mc:Fallback>
                <p:oleObj name="公式" r:id="rId9" imgW="1841500" imgH="4318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7325" y="4059238"/>
                        <a:ext cx="337661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3">
                                            <p:txEl>
                                              <p:pRg st="3" end="3"/>
                                            </p:txEl>
                                          </p:spTgt>
                                        </p:tgtEl>
                                        <p:attrNameLst>
                                          <p:attrName>style.visibility</p:attrName>
                                        </p:attrNameLst>
                                      </p:cBhvr>
                                      <p:to>
                                        <p:strVal val="visible"/>
                                      </p:to>
                                    </p:set>
                                    <p:anim calcmode="lin" valueType="num">
                                      <p:cBhvr additive="base">
                                        <p:cTn id="7" dur="500" fill="hold"/>
                                        <p:tgtEl>
                                          <p:spTgt spid="17408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087"/>
                                        </p:tgtEl>
                                        <p:attrNameLst>
                                          <p:attrName>style.visibility</p:attrName>
                                        </p:attrNameLst>
                                      </p:cBhvr>
                                      <p:to>
                                        <p:strVal val="visible"/>
                                      </p:to>
                                    </p:set>
                                    <p:anim calcmode="lin" valueType="num">
                                      <p:cBhvr additive="base">
                                        <p:cTn id="13" dur="500" fill="hold"/>
                                        <p:tgtEl>
                                          <p:spTgt spid="174087"/>
                                        </p:tgtEl>
                                        <p:attrNameLst>
                                          <p:attrName>ppt_x</p:attrName>
                                        </p:attrNameLst>
                                      </p:cBhvr>
                                      <p:tavLst>
                                        <p:tav tm="0">
                                          <p:val>
                                            <p:strVal val="#ppt_x"/>
                                          </p:val>
                                        </p:tav>
                                        <p:tav tm="100000">
                                          <p:val>
                                            <p:strVal val="#ppt_x"/>
                                          </p:val>
                                        </p:tav>
                                      </p:tavLst>
                                    </p:anim>
                                    <p:anim calcmode="lin" valueType="num">
                                      <p:cBhvr additive="base">
                                        <p:cTn id="14" dur="500" fill="hold"/>
                                        <p:tgtEl>
                                          <p:spTgt spid="17408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083">
                                            <p:txEl>
                                              <p:pRg st="6" end="6"/>
                                            </p:txEl>
                                          </p:spTgt>
                                        </p:tgtEl>
                                        <p:attrNameLst>
                                          <p:attrName>style.visibility</p:attrName>
                                        </p:attrNameLst>
                                      </p:cBhvr>
                                      <p:to>
                                        <p:strVal val="visible"/>
                                      </p:to>
                                    </p:set>
                                    <p:anim calcmode="lin" valueType="num">
                                      <p:cBhvr additive="base">
                                        <p:cTn id="19" dur="500" fill="hold"/>
                                        <p:tgtEl>
                                          <p:spTgt spid="17408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0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083">
                                            <p:txEl>
                                              <p:pRg st="8" end="8"/>
                                            </p:txEl>
                                          </p:spTgt>
                                        </p:tgtEl>
                                        <p:attrNameLst>
                                          <p:attrName>style.visibility</p:attrName>
                                        </p:attrNameLst>
                                      </p:cBhvr>
                                      <p:to>
                                        <p:strVal val="visible"/>
                                      </p:to>
                                    </p:set>
                                    <p:anim calcmode="lin" valueType="num">
                                      <p:cBhvr additive="base">
                                        <p:cTn id="25" dur="500" fill="hold"/>
                                        <p:tgtEl>
                                          <p:spTgt spid="17408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0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089"/>
                                        </p:tgtEl>
                                        <p:attrNameLst>
                                          <p:attrName>style.visibility</p:attrName>
                                        </p:attrNameLst>
                                      </p:cBhvr>
                                      <p:to>
                                        <p:strVal val="visible"/>
                                      </p:to>
                                    </p:set>
                                    <p:anim calcmode="lin" valueType="num">
                                      <p:cBhvr additive="base">
                                        <p:cTn id="31" dur="500" fill="hold"/>
                                        <p:tgtEl>
                                          <p:spTgt spid="174089"/>
                                        </p:tgtEl>
                                        <p:attrNameLst>
                                          <p:attrName>ppt_x</p:attrName>
                                        </p:attrNameLst>
                                      </p:cBhvr>
                                      <p:tavLst>
                                        <p:tav tm="0">
                                          <p:val>
                                            <p:strVal val="#ppt_x"/>
                                          </p:val>
                                        </p:tav>
                                        <p:tav tm="100000">
                                          <p:val>
                                            <p:strVal val="#ppt_x"/>
                                          </p:val>
                                        </p:tav>
                                      </p:tavLst>
                                    </p:anim>
                                    <p:anim calcmode="lin" valueType="num">
                                      <p:cBhvr additive="base">
                                        <p:cTn id="32" dur="500" fill="hold"/>
                                        <p:tgtEl>
                                          <p:spTgt spid="174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415F7F34-8774-4635-BED6-F36331405B72}" type="slidenum">
              <a:rPr lang="en-US" altLang="zh-CN" smtClean="0"/>
              <a:pPr eaLnBrk="1" hangingPunct="1"/>
              <a:t>133</a:t>
            </a:fld>
            <a:endParaRPr lang="en-US" altLang="zh-CN" smtClean="0"/>
          </a:p>
        </p:txBody>
      </p:sp>
      <p:sp>
        <p:nvSpPr>
          <p:cNvPr id="141315"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75107" name="Rectangle 3"/>
          <p:cNvSpPr>
            <a:spLocks noGrp="1" noChangeArrowheads="1"/>
          </p:cNvSpPr>
          <p:nvPr>
            <p:ph type="body" idx="1"/>
          </p:nvPr>
        </p:nvSpPr>
        <p:spPr>
          <a:xfrm>
            <a:off x="206376" y="1179513"/>
            <a:ext cx="8821120" cy="5678487"/>
          </a:xfrm>
        </p:spPr>
        <p:txBody>
          <a:bodyPr/>
          <a:lstStyle/>
          <a:p>
            <a:pPr lvl="3" eaLnBrk="1" hangingPunct="1">
              <a:buFont typeface="Wingdings" pitchFamily="2" charset="2"/>
              <a:buNone/>
            </a:pPr>
            <a:r>
              <a:rPr lang="zh-CN" altLang="en-US" dirty="0" smtClean="0"/>
              <a:t>从</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lnSpc>
                <a:spcPct val="150000"/>
              </a:lnSpc>
              <a:buFont typeface="Wingdings" pitchFamily="2" charset="2"/>
              <a:buNone/>
            </a:pPr>
            <a:r>
              <a:rPr lang="zh-CN" altLang="en-US" dirty="0" smtClean="0"/>
              <a:t>可见，要使均方误差最小，应使上式等于</a:t>
            </a:r>
            <a:r>
              <a:rPr lang="en-US" altLang="zh-CN" dirty="0" smtClean="0"/>
              <a:t>0</a:t>
            </a:r>
            <a:r>
              <a:rPr lang="zh-CN" altLang="en-US" dirty="0" smtClean="0"/>
              <a:t>，即</a:t>
            </a:r>
            <a:r>
              <a:rPr lang="en-US" altLang="zh-CN" i="1" dirty="0" smtClean="0"/>
              <a:t>E</a:t>
            </a:r>
            <a:r>
              <a:rPr lang="en-US" altLang="zh-CN" dirty="0" smtClean="0"/>
              <a:t>[</a:t>
            </a:r>
            <a:r>
              <a:rPr lang="en-US" altLang="zh-CN" i="1" dirty="0" err="1" smtClean="0"/>
              <a:t>e</a:t>
            </a:r>
            <a:r>
              <a:rPr lang="en-US" altLang="zh-CN" i="1" baseline="-25000" dirty="0" err="1" smtClean="0"/>
              <a:t>k</a:t>
            </a:r>
            <a:r>
              <a:rPr lang="en-US" altLang="zh-CN" dirty="0" smtClean="0"/>
              <a:t> </a:t>
            </a:r>
            <a:r>
              <a:rPr lang="en-US" altLang="zh-CN" i="1" dirty="0" err="1" smtClean="0"/>
              <a:t>x</a:t>
            </a:r>
            <a:r>
              <a:rPr lang="en-US" altLang="zh-CN" i="1" baseline="-25000" dirty="0" err="1" smtClean="0"/>
              <a:t>k-i</a:t>
            </a:r>
            <a:r>
              <a:rPr lang="en-US" altLang="zh-CN" dirty="0" smtClean="0"/>
              <a:t>]=</a:t>
            </a:r>
            <a:r>
              <a:rPr lang="en-US" altLang="zh-CN" dirty="0" smtClean="0"/>
              <a:t>0</a:t>
            </a:r>
          </a:p>
          <a:p>
            <a:pPr lvl="3" eaLnBrk="1" hangingPunct="1">
              <a:lnSpc>
                <a:spcPct val="150000"/>
              </a:lnSpc>
              <a:buFont typeface="Wingdings" pitchFamily="2" charset="2"/>
              <a:buNone/>
            </a:pPr>
            <a:r>
              <a:rPr lang="zh-CN" altLang="en-US" dirty="0" smtClean="0"/>
              <a:t>这</a:t>
            </a:r>
            <a:r>
              <a:rPr lang="zh-CN" altLang="en-US" dirty="0" smtClean="0"/>
              <a:t>就要求误</a:t>
            </a:r>
            <a:r>
              <a:rPr lang="zh-CN" altLang="en-US" dirty="0" smtClean="0"/>
              <a:t>差 </a:t>
            </a:r>
            <a:r>
              <a:rPr lang="en-US" altLang="zh-CN" i="1" dirty="0" err="1" smtClean="0"/>
              <a:t>e</a:t>
            </a:r>
            <a:r>
              <a:rPr lang="en-US" altLang="zh-CN" i="1" baseline="-25000" dirty="0" err="1" smtClean="0"/>
              <a:t>k</a:t>
            </a:r>
            <a:r>
              <a:rPr lang="en-US" altLang="zh-CN" i="1" baseline="-25000" dirty="0" smtClean="0"/>
              <a:t> </a:t>
            </a:r>
            <a:r>
              <a:rPr lang="zh-CN" altLang="en-US" dirty="0" smtClean="0"/>
              <a:t>与</a:t>
            </a:r>
            <a:r>
              <a:rPr lang="zh-CN" altLang="en-US" dirty="0" smtClean="0"/>
              <a:t>均衡器输入样值 </a:t>
            </a:r>
            <a:r>
              <a:rPr lang="en-US" altLang="zh-CN" i="1" dirty="0" err="1" smtClean="0"/>
              <a:t>x</a:t>
            </a:r>
            <a:r>
              <a:rPr lang="en-US" altLang="zh-CN" i="1" baseline="-25000" dirty="0" err="1" smtClean="0"/>
              <a:t>k-i</a:t>
            </a:r>
            <a:r>
              <a:rPr lang="en-US" altLang="zh-CN" dirty="0" smtClean="0"/>
              <a:t>(|</a:t>
            </a:r>
            <a:r>
              <a:rPr lang="en-US" altLang="zh-CN" i="1" dirty="0" err="1" smtClean="0"/>
              <a:t>i</a:t>
            </a:r>
            <a:r>
              <a:rPr lang="en-US" altLang="zh-CN" dirty="0" smtClean="0"/>
              <a:t>| </a:t>
            </a:r>
            <a:r>
              <a:rPr lang="en-US" altLang="zh-CN" dirty="0" smtClean="0">
                <a:sym typeface="Symbol" pitchFamily="18" charset="2"/>
              </a:rPr>
              <a:t></a:t>
            </a:r>
            <a:r>
              <a:rPr lang="en-US" altLang="zh-CN" dirty="0" smtClean="0"/>
              <a:t> </a:t>
            </a:r>
            <a:r>
              <a:rPr lang="en-US" altLang="zh-CN" i="1" dirty="0" smtClean="0"/>
              <a:t>N</a:t>
            </a:r>
            <a:r>
              <a:rPr lang="en-US" altLang="zh-CN" dirty="0" smtClean="0"/>
              <a:t>)</a:t>
            </a:r>
            <a:r>
              <a:rPr lang="zh-CN" altLang="en-US" dirty="0" smtClean="0"/>
              <a:t>应互不相关</a:t>
            </a:r>
            <a:r>
              <a:rPr lang="zh-CN" altLang="en-US" dirty="0" smtClean="0"/>
              <a:t>。</a:t>
            </a:r>
            <a:endParaRPr lang="en-US" altLang="zh-CN" dirty="0" smtClean="0"/>
          </a:p>
          <a:p>
            <a:pPr lvl="3" eaLnBrk="1" hangingPunct="1">
              <a:lnSpc>
                <a:spcPct val="150000"/>
              </a:lnSpc>
              <a:buFont typeface="Wingdings" pitchFamily="2" charset="2"/>
              <a:buNone/>
            </a:pPr>
            <a:r>
              <a:rPr lang="zh-CN" altLang="en-US" dirty="0" smtClean="0"/>
              <a:t>说明：</a:t>
            </a:r>
            <a:endParaRPr lang="en-US" altLang="zh-CN" dirty="0" smtClean="0"/>
          </a:p>
          <a:p>
            <a:pPr lvl="4" eaLnBrk="1" hangingPunct="1">
              <a:lnSpc>
                <a:spcPct val="150000"/>
              </a:lnSpc>
            </a:pPr>
            <a:r>
              <a:rPr lang="zh-CN" altLang="en-US" dirty="0" smtClean="0"/>
              <a:t>抽</a:t>
            </a:r>
            <a:r>
              <a:rPr lang="zh-CN" altLang="en-US" dirty="0" smtClean="0"/>
              <a:t>头增益的调整可以借助误差 </a:t>
            </a:r>
            <a:r>
              <a:rPr lang="en-US" altLang="zh-CN" i="1" dirty="0" err="1" smtClean="0"/>
              <a:t>e</a:t>
            </a:r>
            <a:r>
              <a:rPr lang="en-US" altLang="zh-CN" i="1" baseline="-25000" dirty="0" err="1" smtClean="0"/>
              <a:t>k</a:t>
            </a:r>
            <a:r>
              <a:rPr lang="zh-CN" altLang="en-US" dirty="0" smtClean="0"/>
              <a:t>和样值 </a:t>
            </a:r>
            <a:r>
              <a:rPr lang="en-US" altLang="zh-CN" i="1" dirty="0" err="1" smtClean="0"/>
              <a:t>x</a:t>
            </a:r>
            <a:r>
              <a:rPr lang="en-US" altLang="zh-CN" i="1" baseline="-25000" dirty="0" err="1" smtClean="0"/>
              <a:t>k-i</a:t>
            </a:r>
            <a:r>
              <a:rPr lang="en-US" altLang="zh-CN" i="1" baseline="-25000" dirty="0" smtClean="0"/>
              <a:t> </a:t>
            </a:r>
            <a:r>
              <a:rPr lang="zh-CN" altLang="en-US" dirty="0" smtClean="0"/>
              <a:t>乘积的统计平均值。若这个平均值不等于零，则应通过增益调整使其向零值变化，直到使其等于零为止。 </a:t>
            </a:r>
          </a:p>
        </p:txBody>
      </p:sp>
      <p:graphicFrame>
        <p:nvGraphicFramePr>
          <p:cNvPr id="175109" name="Object 5"/>
          <p:cNvGraphicFramePr>
            <a:graphicFrameLocks noChangeAspect="1"/>
          </p:cNvGraphicFramePr>
          <p:nvPr/>
        </p:nvGraphicFramePr>
        <p:xfrm>
          <a:off x="3176588" y="1538288"/>
          <a:ext cx="1709737" cy="796925"/>
        </p:xfrm>
        <a:graphic>
          <a:graphicData uri="http://schemas.openxmlformats.org/presentationml/2006/ole">
            <mc:AlternateContent xmlns:mc="http://schemas.openxmlformats.org/markup-compatibility/2006">
              <mc:Choice xmlns:v="urn:schemas-microsoft-com:vml" Requires="v">
                <p:oleObj spid="_x0000_s141501" name="公式" r:id="rId3" imgW="1040948" imgH="482391" progId="Equation.3">
                  <p:embed/>
                </p:oleObj>
              </mc:Choice>
              <mc:Fallback>
                <p:oleObj name="公式" r:id="rId3" imgW="1040948" imgH="48239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1538288"/>
                        <a:ext cx="17097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DBC0D9BB-A5B6-4925-A9D0-FA43AFB77C35}" type="slidenum">
              <a:rPr lang="en-US" altLang="zh-CN" smtClean="0"/>
              <a:pPr eaLnBrk="1" hangingPunct="1"/>
              <a:t>134</a:t>
            </a:fld>
            <a:endParaRPr lang="en-US" altLang="zh-CN" smtClean="0"/>
          </a:p>
        </p:txBody>
      </p:sp>
      <p:sp>
        <p:nvSpPr>
          <p:cNvPr id="142339"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76131" name="Rectangle 3"/>
          <p:cNvSpPr>
            <a:spLocks noGrp="1" noChangeArrowheads="1"/>
          </p:cNvSpPr>
          <p:nvPr>
            <p:ph type="body" idx="1"/>
          </p:nvPr>
        </p:nvSpPr>
        <p:spPr/>
        <p:txBody>
          <a:bodyPr/>
          <a:lstStyle/>
          <a:p>
            <a:pPr lvl="4" eaLnBrk="1" hangingPunct="1">
              <a:lnSpc>
                <a:spcPct val="120000"/>
              </a:lnSpc>
            </a:pPr>
            <a:r>
              <a:rPr lang="en-US" altLang="zh-CN" smtClean="0"/>
              <a:t>3</a:t>
            </a:r>
            <a:r>
              <a:rPr lang="zh-CN" altLang="en-US" smtClean="0"/>
              <a:t>抽头自适应均衡器原理方框图</a:t>
            </a:r>
          </a:p>
          <a:p>
            <a:pPr lvl="3" eaLnBrk="1" hangingPunct="1">
              <a:lnSpc>
                <a:spcPct val="120000"/>
              </a:lnSpc>
            </a:pPr>
            <a:endParaRPr lang="zh-CN" altLang="en-US" smtClean="0"/>
          </a:p>
          <a:p>
            <a:pPr lvl="3" eaLnBrk="1" hangingPunct="1">
              <a:lnSpc>
                <a:spcPct val="120000"/>
              </a:lnSpc>
            </a:pPr>
            <a:endParaRPr lang="zh-CN" altLang="en-US" smtClean="0"/>
          </a:p>
          <a:p>
            <a:pPr lvl="3" eaLnBrk="1" hangingPunct="1">
              <a:lnSpc>
                <a:spcPct val="120000"/>
              </a:lnSpc>
            </a:pPr>
            <a:endParaRPr lang="zh-CN" altLang="en-US" smtClean="0"/>
          </a:p>
          <a:p>
            <a:pPr lvl="3" eaLnBrk="1" hangingPunct="1">
              <a:lnSpc>
                <a:spcPct val="120000"/>
              </a:lnSpc>
            </a:pPr>
            <a:endParaRPr lang="zh-CN" altLang="en-US" smtClean="0"/>
          </a:p>
          <a:p>
            <a:pPr lvl="3" eaLnBrk="1" hangingPunct="1">
              <a:lnSpc>
                <a:spcPct val="120000"/>
              </a:lnSpc>
            </a:pPr>
            <a:endParaRPr lang="zh-CN" altLang="en-US" smtClean="0"/>
          </a:p>
          <a:p>
            <a:pPr lvl="3" eaLnBrk="1" hangingPunct="1">
              <a:lnSpc>
                <a:spcPct val="120000"/>
              </a:lnSpc>
            </a:pPr>
            <a:endParaRPr lang="zh-CN" altLang="en-US" smtClean="0"/>
          </a:p>
          <a:p>
            <a:pPr lvl="3" eaLnBrk="1" hangingPunct="1">
              <a:lnSpc>
                <a:spcPct val="120000"/>
              </a:lnSpc>
            </a:pPr>
            <a:endParaRPr lang="zh-CN" altLang="en-US" smtClean="0"/>
          </a:p>
          <a:p>
            <a:pPr lvl="3" eaLnBrk="1" hangingPunct="1">
              <a:lnSpc>
                <a:spcPct val="120000"/>
              </a:lnSpc>
            </a:pPr>
            <a:endParaRPr lang="zh-CN" altLang="en-US" smtClean="0"/>
          </a:p>
          <a:p>
            <a:pPr lvl="3" eaLnBrk="1" hangingPunct="1">
              <a:lnSpc>
                <a:spcPct val="120000"/>
              </a:lnSpc>
              <a:buFont typeface="Wingdings" pitchFamily="2" charset="2"/>
              <a:buNone/>
            </a:pPr>
            <a:r>
              <a:rPr lang="zh-CN" altLang="en-US" smtClean="0"/>
              <a:t>	图中，统计平均器可以是一个求算术平均的部件。</a:t>
            </a:r>
          </a:p>
        </p:txBody>
      </p:sp>
      <p:pic>
        <p:nvPicPr>
          <p:cNvPr id="176132" name="Picture 4" descr="t05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1804988"/>
            <a:ext cx="5895975"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additive="base">
                                        <p:cTn id="7" dur="5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6132"/>
                                        </p:tgtEl>
                                        <p:attrNameLst>
                                          <p:attrName>style.visibility</p:attrName>
                                        </p:attrNameLst>
                                      </p:cBhvr>
                                      <p:to>
                                        <p:strVal val="visible"/>
                                      </p:to>
                                    </p:set>
                                    <p:anim calcmode="lin" valueType="num">
                                      <p:cBhvr additive="base">
                                        <p:cTn id="13" dur="500" fill="hold"/>
                                        <p:tgtEl>
                                          <p:spTgt spid="176132"/>
                                        </p:tgtEl>
                                        <p:attrNameLst>
                                          <p:attrName>ppt_x</p:attrName>
                                        </p:attrNameLst>
                                      </p:cBhvr>
                                      <p:tavLst>
                                        <p:tav tm="0">
                                          <p:val>
                                            <p:strVal val="#ppt_x"/>
                                          </p:val>
                                        </p:tav>
                                        <p:tav tm="100000">
                                          <p:val>
                                            <p:strVal val="#ppt_x"/>
                                          </p:val>
                                        </p:tav>
                                      </p:tavLst>
                                    </p:anim>
                                    <p:anim calcmode="lin" valueType="num">
                                      <p:cBhvr additive="base">
                                        <p:cTn id="14" dur="500" fill="hold"/>
                                        <p:tgtEl>
                                          <p:spTgt spid="17613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6131">
                                            <p:txEl>
                                              <p:pRg st="9" end="9"/>
                                            </p:txEl>
                                          </p:spTgt>
                                        </p:tgtEl>
                                        <p:attrNameLst>
                                          <p:attrName>style.visibility</p:attrName>
                                        </p:attrNameLst>
                                      </p:cBhvr>
                                      <p:to>
                                        <p:strVal val="visible"/>
                                      </p:to>
                                    </p:set>
                                    <p:anim calcmode="lin" valueType="num">
                                      <p:cBhvr additive="base">
                                        <p:cTn id="19" dur="500" fill="hold"/>
                                        <p:tgtEl>
                                          <p:spTgt spid="176131">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613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EDA1303-01CA-4D85-9820-7203717C6129}" type="slidenum">
              <a:rPr lang="en-US" altLang="zh-CN" smtClean="0"/>
              <a:pPr eaLnBrk="1" hangingPunct="1"/>
              <a:t>135</a:t>
            </a:fld>
            <a:endParaRPr lang="en-US" altLang="zh-CN" smtClean="0"/>
          </a:p>
        </p:txBody>
      </p:sp>
      <p:sp>
        <p:nvSpPr>
          <p:cNvPr id="143363"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77155" name="Rectangle 3"/>
          <p:cNvSpPr>
            <a:spLocks noGrp="1" noChangeArrowheads="1"/>
          </p:cNvSpPr>
          <p:nvPr>
            <p:ph type="body" idx="1"/>
          </p:nvPr>
        </p:nvSpPr>
        <p:spPr>
          <a:xfrm>
            <a:off x="0" y="1179513"/>
            <a:ext cx="9144000" cy="5678487"/>
          </a:xfrm>
        </p:spPr>
        <p:txBody>
          <a:bodyPr/>
          <a:lstStyle/>
          <a:p>
            <a:pPr lvl="4" eaLnBrk="1" hangingPunct="1">
              <a:lnSpc>
                <a:spcPct val="120000"/>
              </a:lnSpc>
            </a:pPr>
            <a:r>
              <a:rPr lang="zh-CN" altLang="en-US" smtClean="0"/>
              <a:t>由于自适应均衡器的各抽头系数可随信道特性的时变而自适应调节，故调整精度高，不需预调时间。在高速数传系统中，普遍采用自适应均衡器来克服码间串扰。</a:t>
            </a:r>
          </a:p>
          <a:p>
            <a:pPr lvl="4" eaLnBrk="1" hangingPunct="1">
              <a:lnSpc>
                <a:spcPct val="120000"/>
              </a:lnSpc>
            </a:pPr>
            <a:r>
              <a:rPr lang="zh-CN" altLang="en-US" smtClean="0"/>
              <a:t>自适应均衡器还有多种实现方案，经典的自适应均衡器准则或算法有：迫零算法（</a:t>
            </a:r>
            <a:r>
              <a:rPr lang="en-US" altLang="zh-CN" smtClean="0"/>
              <a:t>ZF</a:t>
            </a:r>
            <a:r>
              <a:rPr lang="zh-CN" altLang="en-US" smtClean="0"/>
              <a:t>）、最小均方误差算法（</a:t>
            </a:r>
            <a:r>
              <a:rPr lang="en-US" altLang="zh-CN" smtClean="0"/>
              <a:t>LMS</a:t>
            </a:r>
            <a:r>
              <a:rPr lang="zh-CN" altLang="en-US" smtClean="0"/>
              <a:t>）、递推最小二乘算法（</a:t>
            </a:r>
            <a:r>
              <a:rPr lang="en-US" altLang="zh-CN" smtClean="0"/>
              <a:t>RLS</a:t>
            </a:r>
            <a:r>
              <a:rPr lang="zh-CN" altLang="en-US" smtClean="0"/>
              <a:t>）、卡尔曼算法等。</a:t>
            </a:r>
          </a:p>
          <a:p>
            <a:pPr lvl="4" eaLnBrk="1" hangingPunct="1">
              <a:lnSpc>
                <a:spcPct val="120000"/>
              </a:lnSpc>
            </a:pPr>
            <a:r>
              <a:rPr lang="zh-CN" altLang="en-US" smtClean="0"/>
              <a:t>另外，上述均衡器属于线性均衡器（因为横向滤波器是一种线性滤波器），它对于像电话线这样的信道来说性能良好，对于在无线信道传输中，若信道严重失真造成的码间干扰以致线性均衡器不易处理时，可采用非线性均衡器。</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5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7155">
                                            <p:txEl>
                                              <p:pRg st="1" end="1"/>
                                            </p:txEl>
                                          </p:spTgt>
                                        </p:tgtEl>
                                        <p:attrNameLst>
                                          <p:attrName>style.visibility</p:attrName>
                                        </p:attrNameLst>
                                      </p:cBhvr>
                                      <p:to>
                                        <p:strVal val="visible"/>
                                      </p:to>
                                    </p:set>
                                    <p:anim calcmode="lin" valueType="num">
                                      <p:cBhvr additive="base">
                                        <p:cTn id="13"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7155">
                                            <p:txEl>
                                              <p:pRg st="2" end="2"/>
                                            </p:txEl>
                                          </p:spTgt>
                                        </p:tgtEl>
                                        <p:attrNameLst>
                                          <p:attrName>style.visibility</p:attrName>
                                        </p:attrNameLst>
                                      </p:cBhvr>
                                      <p:to>
                                        <p:strVal val="visible"/>
                                      </p:to>
                                    </p:set>
                                    <p:anim calcmode="lin" valueType="num">
                                      <p:cBhvr additive="base">
                                        <p:cTn id="19" dur="5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7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603DC2BE-360D-4E4A-9CA1-4F4988964C59}" type="slidenum">
              <a:rPr lang="en-US" altLang="zh-CN" smtClean="0"/>
              <a:pPr eaLnBrk="1" hangingPunct="1"/>
              <a:t>136</a:t>
            </a:fld>
            <a:endParaRPr lang="en-US" altLang="zh-CN" smtClean="0"/>
          </a:p>
        </p:txBody>
      </p:sp>
      <p:sp>
        <p:nvSpPr>
          <p:cNvPr id="144387" name="Rectangle 2"/>
          <p:cNvSpPr>
            <a:spLocks noGrp="1" noChangeArrowheads="1"/>
          </p:cNvSpPr>
          <p:nvPr>
            <p:ph type="title"/>
          </p:nvPr>
        </p:nvSpPr>
        <p:spPr/>
        <p:txBody>
          <a:bodyPr/>
          <a:lstStyle/>
          <a:p>
            <a:pPr eaLnBrk="1" hangingPunct="1"/>
            <a:r>
              <a:rPr lang="zh-CN" altLang="en-US" sz="5400" smtClean="0"/>
              <a:t>第</a:t>
            </a:r>
            <a:r>
              <a:rPr lang="en-US" altLang="zh-CN" sz="5400" smtClean="0"/>
              <a:t>6</a:t>
            </a:r>
            <a:r>
              <a:rPr lang="zh-CN" altLang="en-US" sz="5400" smtClean="0"/>
              <a:t>章 数字基带传输系统</a:t>
            </a:r>
          </a:p>
        </p:txBody>
      </p:sp>
      <p:sp>
        <p:nvSpPr>
          <p:cNvPr id="144388" name="Rectangle 3"/>
          <p:cNvSpPr>
            <a:spLocks noGrp="1" noChangeArrowheads="1"/>
          </p:cNvSpPr>
          <p:nvPr>
            <p:ph type="body" idx="1"/>
          </p:nvPr>
        </p:nvSpPr>
        <p:spPr/>
        <p:txBody>
          <a:bodyPr/>
          <a:lstStyle/>
          <a:p>
            <a:pPr eaLnBrk="1" hangingPunct="1"/>
            <a:r>
              <a:rPr lang="en-US" altLang="zh-CN" dirty="0" smtClean="0"/>
              <a:t>6.8 </a:t>
            </a:r>
            <a:r>
              <a:rPr lang="zh-CN" altLang="en-US" dirty="0" smtClean="0"/>
              <a:t>小结</a:t>
            </a:r>
            <a:endParaRPr lang="en-US" altLang="zh-CN" dirty="0" smtClean="0"/>
          </a:p>
          <a:p>
            <a:pPr eaLnBrk="1" hangingPunct="1"/>
            <a:r>
              <a:rPr lang="zh-CN" altLang="en-US" dirty="0"/>
              <a:t>作</a:t>
            </a:r>
            <a:r>
              <a:rPr lang="zh-CN" altLang="en-US" dirty="0" smtClean="0"/>
              <a:t>业：</a:t>
            </a:r>
            <a:endParaRPr lang="en-US" altLang="zh-CN" dirty="0" smtClean="0"/>
          </a:p>
          <a:p>
            <a:pPr marL="914400" lvl="1" indent="-514350" eaLnBrk="1" hangingPunct="1">
              <a:buFont typeface="+mj-lt"/>
              <a:buAutoNum type="arabicPeriod"/>
            </a:pPr>
            <a:r>
              <a:rPr lang="zh-CN" altLang="en-US" dirty="0" smtClean="0"/>
              <a:t>思考题：</a:t>
            </a:r>
            <a:r>
              <a:rPr lang="en-US" altLang="zh-CN" dirty="0" smtClean="0"/>
              <a:t>6-6</a:t>
            </a:r>
            <a:r>
              <a:rPr lang="zh-CN" altLang="en-US" dirty="0" smtClean="0"/>
              <a:t>、</a:t>
            </a:r>
            <a:r>
              <a:rPr lang="en-US" altLang="zh-CN" dirty="0" smtClean="0"/>
              <a:t>13</a:t>
            </a:r>
            <a:r>
              <a:rPr lang="zh-CN" altLang="en-US" dirty="0" smtClean="0"/>
              <a:t>、</a:t>
            </a:r>
            <a:r>
              <a:rPr lang="en-US" altLang="zh-CN" dirty="0" smtClean="0"/>
              <a:t>14</a:t>
            </a:r>
            <a:r>
              <a:rPr lang="zh-CN" altLang="en-US" dirty="0" smtClean="0"/>
              <a:t>、</a:t>
            </a:r>
            <a:r>
              <a:rPr lang="en-US" altLang="zh-CN" dirty="0" smtClean="0"/>
              <a:t>16</a:t>
            </a:r>
          </a:p>
          <a:p>
            <a:pPr marL="914400" lvl="1" indent="-514350" eaLnBrk="1" hangingPunct="1">
              <a:buFont typeface="+mj-lt"/>
              <a:buAutoNum type="arabicPeriod"/>
            </a:pPr>
            <a:r>
              <a:rPr lang="zh-CN" altLang="en-US" dirty="0" smtClean="0"/>
              <a:t>习题：</a:t>
            </a:r>
            <a:r>
              <a:rPr lang="en-US" altLang="zh-CN" dirty="0" smtClean="0"/>
              <a:t>6-10</a:t>
            </a:r>
            <a:r>
              <a:rPr lang="zh-CN" altLang="en-US" dirty="0" smtClean="0"/>
              <a:t>、</a:t>
            </a:r>
            <a:r>
              <a:rPr lang="en-US" altLang="zh-CN" dirty="0" smtClean="0"/>
              <a:t>11</a:t>
            </a:r>
            <a:r>
              <a:rPr lang="zh-CN" altLang="en-US" dirty="0" smtClean="0"/>
              <a:t>、</a:t>
            </a:r>
            <a:r>
              <a:rPr lang="en-US" altLang="zh-CN" dirty="0" smtClean="0"/>
              <a:t>12</a:t>
            </a:r>
            <a:r>
              <a:rPr lang="zh-CN" altLang="en-US" dirty="0" smtClean="0"/>
              <a:t>、</a:t>
            </a:r>
            <a:r>
              <a:rPr lang="en-US" altLang="zh-CN" dirty="0" smtClean="0"/>
              <a:t>17</a:t>
            </a:r>
            <a:r>
              <a:rPr lang="zh-CN" altLang="en-US" dirty="0" smtClean="0"/>
              <a:t>、</a:t>
            </a:r>
            <a:r>
              <a:rPr lang="en-US" altLang="zh-CN" dirty="0" smtClean="0"/>
              <a:t>18</a:t>
            </a:r>
            <a:r>
              <a:rPr lang="zh-CN" altLang="en-US" smtClean="0"/>
              <a:t>、</a:t>
            </a:r>
            <a:r>
              <a:rPr lang="en-US" altLang="zh-CN" smtClean="0"/>
              <a:t>20</a:t>
            </a:r>
            <a:r>
              <a:rPr lang="zh-CN" altLang="en-US" dirty="0" smtClean="0"/>
              <a:t>、</a:t>
            </a:r>
            <a:r>
              <a:rPr lang="en-US" altLang="zh-CN" dirty="0" smtClean="0"/>
              <a:t>25</a:t>
            </a:r>
          </a:p>
          <a:p>
            <a:pPr marL="914400" lvl="1" indent="-514350" eaLnBrk="1" hangingPunct="1">
              <a:buFont typeface="+mj-lt"/>
              <a:buAutoNum type="arabicPeriod"/>
            </a:pPr>
            <a:endParaRPr lang="zh-CN" altLang="en-US" dirty="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5075" y="458788"/>
            <a:ext cx="1627188" cy="523875"/>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defPPr>
              <a:defRPr lang="zh-CN"/>
            </a:defPPr>
            <a:lvl1pPr>
              <a:defRPr sz="2800" b="1">
                <a:solidFill>
                  <a:srgbClr val="1C1C1C"/>
                </a:solidFill>
                <a:latin typeface="Times New Roman" pitchFamily="18" charset="0"/>
              </a:defRPr>
            </a:lvl1pPr>
          </a:lstStyle>
          <a:p>
            <a:pPr>
              <a:defRPr/>
            </a:pPr>
            <a:r>
              <a:rPr lang="zh-CN" altLang="en-US" dirty="0">
                <a:ea typeface="宋体" pitchFamily="2" charset="-122"/>
              </a:rPr>
              <a:t>版权声明</a:t>
            </a:r>
          </a:p>
        </p:txBody>
      </p:sp>
      <p:sp>
        <p:nvSpPr>
          <p:cNvPr id="84995" name="TextBox 4"/>
          <p:cNvSpPr txBox="1">
            <a:spLocks noChangeArrowheads="1"/>
          </p:cNvSpPr>
          <p:nvPr/>
        </p:nvSpPr>
        <p:spPr bwMode="auto">
          <a:xfrm>
            <a:off x="1252538" y="1862138"/>
            <a:ext cx="66389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l"/>
              <a:defRPr sz="3200" b="1">
                <a:solidFill>
                  <a:schemeClr val="tx1"/>
                </a:solidFill>
                <a:latin typeface="Times New Roman" pitchFamily="18" charset="0"/>
                <a:ea typeface="楷体_GB2312"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imes New Roman" pitchFamily="18" charset="0"/>
                <a:ea typeface="楷体_GB2312" pitchFamily="49" charset="-122"/>
              </a:defRPr>
            </a:lvl2pPr>
            <a:lvl3pPr marL="1143000" indent="-228600" eaLnBrk="0" hangingPunct="0">
              <a:spcBef>
                <a:spcPct val="20000"/>
              </a:spcBef>
              <a:buClr>
                <a:schemeClr val="folHlink"/>
              </a:buClr>
              <a:buSzPct val="50000"/>
              <a:buFont typeface="Wingdings" pitchFamily="2" charset="2"/>
              <a:buChar char="u"/>
              <a:defRPr sz="2400">
                <a:solidFill>
                  <a:schemeClr val="tx1"/>
                </a:solidFill>
                <a:latin typeface="Times New Roman" pitchFamily="18" charset="0"/>
                <a:ea typeface="楷体_GB2312" pitchFamily="49" charset="-122"/>
              </a:defRPr>
            </a:lvl3pPr>
            <a:lvl4pPr marL="1600200" indent="-228600" eaLnBrk="0" hangingPunct="0">
              <a:spcBef>
                <a:spcPct val="20000"/>
              </a:spcBef>
              <a:buClr>
                <a:schemeClr val="accent2"/>
              </a:buClr>
              <a:buSzPct val="55000"/>
              <a:buFont typeface="Wingdings" pitchFamily="2" charset="2"/>
              <a:buChar char="p"/>
              <a:defRPr sz="2200">
                <a:solidFill>
                  <a:schemeClr val="tx1"/>
                </a:solidFill>
                <a:latin typeface="Times New Roman" pitchFamily="18" charset="0"/>
                <a:ea typeface="楷体_GB2312" pitchFamily="49" charset="-122"/>
              </a:defRPr>
            </a:lvl4pPr>
            <a:lvl5pPr marL="2057400" indent="-228600" eaLnBrk="0" hangingPunct="0">
              <a:spcBef>
                <a:spcPct val="20000"/>
              </a:spcBef>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5pPr>
            <a:lvl6pPr marL="25146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6pPr>
            <a:lvl7pPr marL="29718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7pPr>
            <a:lvl8pPr marL="34290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8pPr>
            <a:lvl9pPr marL="3886200" indent="-228600" eaLnBrk="0" fontAlgn="base" hangingPunct="0">
              <a:spcBef>
                <a:spcPct val="20000"/>
              </a:spcBef>
              <a:spcAft>
                <a:spcPct val="0"/>
              </a:spcAft>
              <a:buClr>
                <a:schemeClr val="accent1"/>
              </a:buClr>
              <a:buSzPct val="50000"/>
              <a:buFont typeface="Wingdings" pitchFamily="2" charset="2"/>
              <a:buChar char="Ø"/>
              <a:defRPr sz="2200">
                <a:solidFill>
                  <a:schemeClr val="tx1"/>
                </a:solidFill>
                <a:latin typeface="Times New Roman" pitchFamily="18" charset="0"/>
                <a:ea typeface="楷体_GB2312" pitchFamily="49" charset="-122"/>
              </a:defRPr>
            </a:lvl9pPr>
          </a:lstStyle>
          <a:p>
            <a:pPr eaLnBrk="1" hangingPunct="1">
              <a:lnSpc>
                <a:spcPct val="150000"/>
              </a:lnSpc>
              <a:spcBef>
                <a:spcPct val="0"/>
              </a:spcBef>
              <a:buClrTx/>
              <a:buSzTx/>
              <a:buFontTx/>
              <a:buNone/>
            </a:pPr>
            <a:r>
              <a:rPr lang="zh-CN" altLang="en-US" sz="2000" b="0" dirty="0">
                <a:latin typeface="Tahoma" pitchFamily="34" charset="0"/>
                <a:ea typeface="宋体" charset="-122"/>
              </a:rPr>
              <a:t>本课件根据国防工业出版社</a:t>
            </a:r>
            <a:r>
              <a:rPr lang="en-US" altLang="zh-CN" sz="2000" b="0" dirty="0">
                <a:latin typeface="Tahoma" pitchFamily="34" charset="0"/>
                <a:ea typeface="宋体" charset="-122"/>
              </a:rPr>
              <a:t>《</a:t>
            </a:r>
            <a:r>
              <a:rPr lang="zh-CN" altLang="en-US" sz="2000" b="0" dirty="0">
                <a:latin typeface="Tahoma" pitchFamily="34" charset="0"/>
                <a:ea typeface="宋体" charset="-122"/>
              </a:rPr>
              <a:t>通信原理</a:t>
            </a:r>
            <a:r>
              <a:rPr lang="en-US" altLang="zh-CN" sz="2000" b="0" dirty="0">
                <a:latin typeface="Tahoma" pitchFamily="34" charset="0"/>
                <a:ea typeface="宋体" charset="-122"/>
              </a:rPr>
              <a:t>》</a:t>
            </a:r>
            <a:r>
              <a:rPr lang="zh-CN" altLang="en-US" sz="2000" b="0" dirty="0">
                <a:latin typeface="Tahoma" pitchFamily="34" charset="0"/>
                <a:ea typeface="宋体" charset="-122"/>
              </a:rPr>
              <a:t>（樊昌信 曹丽娜 编著）配套课件制作。课件中原有的文字、图片和动画版权属于原作者所有。如需使用，请联系出版社或原作者。其它由 </a:t>
            </a:r>
            <a:r>
              <a:rPr lang="en-US" altLang="zh-CN" sz="2000" b="0" dirty="0">
                <a:latin typeface="Tahoma" pitchFamily="34" charset="0"/>
                <a:ea typeface="宋体" charset="-122"/>
                <a:hlinkClick r:id="rId2"/>
              </a:rPr>
              <a:t>Haoxian Zeng</a:t>
            </a:r>
            <a:r>
              <a:rPr lang="zh-CN" altLang="en-US" sz="2000" b="0" dirty="0">
                <a:latin typeface="Tahoma" pitchFamily="34" charset="0"/>
                <a:ea typeface="宋体" charset="-122"/>
              </a:rPr>
              <a:t> 设计、编写和制作的内容，采用 </a:t>
            </a:r>
            <a:r>
              <a:rPr lang="zh-CN" altLang="en-US" sz="2000" b="0" dirty="0">
                <a:latin typeface="Tahoma" pitchFamily="34" charset="0"/>
                <a:ea typeface="宋体" charset="-122"/>
                <a:hlinkClick r:id="rId3"/>
              </a:rPr>
              <a:t>知识共享 署名</a:t>
            </a:r>
            <a:r>
              <a:rPr lang="en-US" altLang="zh-CN" sz="2000" b="0" dirty="0">
                <a:latin typeface="Tahoma" pitchFamily="34" charset="0"/>
                <a:ea typeface="宋体" charset="-122"/>
                <a:hlinkClick r:id="rId3"/>
              </a:rPr>
              <a:t>-</a:t>
            </a:r>
            <a:r>
              <a:rPr lang="zh-CN" altLang="en-US" sz="2000" b="0" dirty="0">
                <a:latin typeface="Tahoma" pitchFamily="34" charset="0"/>
                <a:ea typeface="宋体" charset="-122"/>
                <a:hlinkClick r:id="rId3"/>
              </a:rPr>
              <a:t>相同方式共享 </a:t>
            </a:r>
            <a:r>
              <a:rPr lang="en-US" altLang="zh-CN" sz="2000" b="0" dirty="0">
                <a:latin typeface="Tahoma" pitchFamily="34" charset="0"/>
                <a:ea typeface="宋体" charset="-122"/>
                <a:hlinkClick r:id="rId3"/>
              </a:rPr>
              <a:t>3.0 </a:t>
            </a:r>
            <a:r>
              <a:rPr lang="zh-CN" altLang="en-US" sz="2000" b="0" dirty="0">
                <a:latin typeface="Tahoma" pitchFamily="34" charset="0"/>
                <a:ea typeface="宋体" charset="-122"/>
                <a:hlinkClick r:id="rId3"/>
              </a:rPr>
              <a:t>未本地化版本 许可协议</a:t>
            </a:r>
            <a:r>
              <a:rPr lang="zh-CN" altLang="en-US" sz="2000" b="0" dirty="0">
                <a:latin typeface="Tahoma" pitchFamily="34" charset="0"/>
                <a:ea typeface="宋体" charset="-122"/>
              </a:rPr>
              <a:t> 进行许可。详细信息请查看</a:t>
            </a:r>
            <a:r>
              <a:rPr lang="zh-CN" altLang="en-US" sz="2000" b="0" dirty="0">
                <a:latin typeface="Tahoma" pitchFamily="34" charset="0"/>
                <a:ea typeface="宋体" charset="-122"/>
                <a:hlinkClick r:id="rId4"/>
              </a:rPr>
              <a:t>课件发布页面</a:t>
            </a:r>
            <a:r>
              <a:rPr lang="zh-CN" altLang="en-US" sz="2000" b="0" dirty="0">
                <a:latin typeface="Tahoma" pitchFamily="34" charset="0"/>
                <a:ea typeface="宋体" charset="-122"/>
              </a:rPr>
              <a:t>。</a:t>
            </a:r>
            <a:endParaRPr lang="zh-CN" altLang="en-US" sz="2000" dirty="0">
              <a:latin typeface="Tahoma" pitchFamily="34" charset="0"/>
              <a:ea typeface="宋体" charset="-122"/>
            </a:endParaRPr>
          </a:p>
        </p:txBody>
      </p:sp>
    </p:spTree>
    <p:extLst>
      <p:ext uri="{BB962C8B-B14F-4D97-AF65-F5344CB8AC3E}">
        <p14:creationId xmlns:p14="http://schemas.microsoft.com/office/powerpoint/2010/main" val="4012123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AA21B724-4BD4-4F60-AA6C-71F442DDEB7E}" type="slidenum">
              <a:rPr lang="en-US" altLang="zh-CN" smtClean="0"/>
              <a:pPr eaLnBrk="1" hangingPunct="1"/>
              <a:t>14</a:t>
            </a:fld>
            <a:endParaRPr lang="en-US" altLang="zh-CN" smtClean="0"/>
          </a:p>
        </p:txBody>
      </p:sp>
      <p:sp>
        <p:nvSpPr>
          <p:cNvPr id="15363"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31747"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r>
              <a:rPr lang="zh-CN" altLang="en-US" dirty="0" smtClean="0"/>
              <a:t>图中</a:t>
            </a:r>
          </a:p>
          <a:p>
            <a:pPr lvl="3" eaLnBrk="1" hangingPunct="1">
              <a:lnSpc>
                <a:spcPct val="130000"/>
              </a:lnSpc>
              <a:buFont typeface="Wingdings" pitchFamily="2" charset="2"/>
              <a:buNone/>
            </a:pPr>
            <a:r>
              <a:rPr lang="zh-CN" altLang="en-US" dirty="0" smtClean="0"/>
              <a:t>		</a:t>
            </a:r>
            <a:r>
              <a:rPr lang="en-US" altLang="zh-CN" i="1" dirty="0" err="1" smtClean="0">
                <a:solidFill>
                  <a:srgbClr val="C00000"/>
                </a:solidFill>
              </a:rPr>
              <a:t>T</a:t>
            </a:r>
            <a:r>
              <a:rPr lang="en-US" altLang="zh-CN" i="1" baseline="-25000" dirty="0" err="1" smtClean="0">
                <a:solidFill>
                  <a:srgbClr val="C00000"/>
                </a:solidFill>
              </a:rPr>
              <a:t>s</a:t>
            </a:r>
            <a:r>
              <a:rPr lang="en-US" altLang="zh-CN" dirty="0" smtClean="0"/>
              <a:t> </a:t>
            </a:r>
            <a:r>
              <a:rPr lang="zh-CN" altLang="en-US" dirty="0" smtClean="0"/>
              <a:t>－ </a:t>
            </a:r>
            <a:r>
              <a:rPr lang="zh-CN" altLang="en-US" b="1" dirty="0" smtClean="0">
                <a:solidFill>
                  <a:srgbClr val="C00000"/>
                </a:solidFill>
              </a:rPr>
              <a:t>码元宽度</a:t>
            </a:r>
            <a:r>
              <a:rPr lang="zh-CN" altLang="en-US" dirty="0" smtClean="0"/>
              <a:t> </a:t>
            </a:r>
          </a:p>
          <a:p>
            <a:pPr lvl="3" eaLnBrk="1" hangingPunct="1">
              <a:lnSpc>
                <a:spcPct val="130000"/>
              </a:lnSpc>
              <a:buFont typeface="Wingdings" pitchFamily="2" charset="2"/>
              <a:buNone/>
            </a:pPr>
            <a:r>
              <a:rPr lang="zh-CN" altLang="en-US" dirty="0" smtClean="0"/>
              <a:t>		</a:t>
            </a:r>
            <a:r>
              <a:rPr lang="en-US" altLang="zh-CN" i="1" dirty="0" smtClean="0"/>
              <a:t>g</a:t>
            </a:r>
            <a:r>
              <a:rPr lang="en-US" altLang="zh-CN" baseline="-25000" dirty="0" smtClean="0"/>
              <a:t>1</a:t>
            </a:r>
            <a:r>
              <a:rPr lang="en-US" altLang="zh-CN" dirty="0" smtClean="0"/>
              <a:t>(</a:t>
            </a:r>
            <a:r>
              <a:rPr lang="en-US" altLang="zh-CN" i="1" dirty="0" smtClean="0"/>
              <a:t>t</a:t>
            </a:r>
            <a:r>
              <a:rPr lang="en-US" altLang="zh-CN" dirty="0" smtClean="0"/>
              <a:t>)</a:t>
            </a:r>
            <a:r>
              <a:rPr lang="zh-CN" altLang="en-US" dirty="0" smtClean="0"/>
              <a:t>和</a:t>
            </a:r>
            <a:r>
              <a:rPr lang="en-US" altLang="zh-CN" i="1" dirty="0" smtClean="0"/>
              <a:t>g</a:t>
            </a:r>
            <a:r>
              <a:rPr lang="en-US" altLang="zh-CN" baseline="-25000" dirty="0" smtClean="0"/>
              <a:t>2</a:t>
            </a:r>
            <a:r>
              <a:rPr lang="en-US" altLang="zh-CN" i="1" dirty="0" smtClean="0"/>
              <a:t>(</a:t>
            </a:r>
            <a:r>
              <a:rPr lang="en-US" altLang="zh-CN" dirty="0" smtClean="0"/>
              <a:t>t) </a:t>
            </a:r>
            <a:r>
              <a:rPr lang="zh-CN" altLang="en-US" dirty="0" smtClean="0"/>
              <a:t>－ 分别表示消息码“</a:t>
            </a:r>
            <a:r>
              <a:rPr lang="en-US" altLang="zh-CN" dirty="0" smtClean="0"/>
              <a:t>0”</a:t>
            </a:r>
            <a:r>
              <a:rPr lang="zh-CN" altLang="en-US" dirty="0" smtClean="0"/>
              <a:t>和“</a:t>
            </a:r>
            <a:r>
              <a:rPr lang="en-US" altLang="zh-CN" dirty="0" smtClean="0"/>
              <a:t>1”</a:t>
            </a:r>
            <a:r>
              <a:rPr lang="zh-CN" altLang="en-US" dirty="0" smtClean="0"/>
              <a:t>，为</a:t>
            </a:r>
            <a:r>
              <a:rPr lang="zh-CN" altLang="en-US" b="1" dirty="0" smtClean="0">
                <a:solidFill>
                  <a:srgbClr val="C00000"/>
                </a:solidFill>
              </a:rPr>
              <a:t>任意波形</a:t>
            </a:r>
            <a:r>
              <a:rPr lang="zh-CN" altLang="en-US" dirty="0" smtClean="0"/>
              <a:t>。</a:t>
            </a:r>
          </a:p>
          <a:p>
            <a:pPr lvl="3" eaLnBrk="1" hangingPunct="1">
              <a:lnSpc>
                <a:spcPct val="130000"/>
              </a:lnSpc>
            </a:pPr>
            <a:r>
              <a:rPr lang="zh-CN" altLang="en-US" dirty="0" smtClean="0"/>
              <a:t>设序列中任一 </a:t>
            </a:r>
            <a:r>
              <a:rPr lang="en-US" altLang="zh-CN" i="1" dirty="0" err="1" smtClean="0"/>
              <a:t>T</a:t>
            </a:r>
            <a:r>
              <a:rPr lang="en-US" altLang="zh-CN" i="1" baseline="-25000" dirty="0" err="1" smtClean="0"/>
              <a:t>s</a:t>
            </a:r>
            <a:r>
              <a:rPr lang="zh-CN" altLang="en-US" dirty="0" smtClean="0"/>
              <a:t>内</a:t>
            </a:r>
            <a:r>
              <a:rPr lang="en-US" altLang="zh-CN" i="1" dirty="0" smtClean="0"/>
              <a:t>g</a:t>
            </a:r>
            <a:r>
              <a:rPr lang="en-US" altLang="zh-CN" baseline="-25000" dirty="0" smtClean="0"/>
              <a:t>1</a:t>
            </a:r>
            <a:r>
              <a:rPr lang="en-US" altLang="zh-CN" dirty="0" smtClean="0"/>
              <a:t>(</a:t>
            </a:r>
            <a:r>
              <a:rPr lang="en-US" altLang="zh-CN" i="1" dirty="0" smtClean="0"/>
              <a:t>t</a:t>
            </a:r>
            <a:r>
              <a:rPr lang="en-US" altLang="zh-CN" dirty="0" smtClean="0"/>
              <a:t>)</a:t>
            </a:r>
            <a:r>
              <a:rPr lang="zh-CN" altLang="en-US" dirty="0" smtClean="0"/>
              <a:t>和</a:t>
            </a:r>
            <a:r>
              <a:rPr lang="en-US" altLang="zh-CN" i="1" dirty="0" smtClean="0"/>
              <a:t>g</a:t>
            </a:r>
            <a:r>
              <a:rPr lang="en-US" altLang="zh-CN" baseline="-25000" dirty="0" smtClean="0"/>
              <a:t>2</a:t>
            </a:r>
            <a:r>
              <a:rPr lang="en-US" altLang="zh-CN" i="1" dirty="0" smtClean="0"/>
              <a:t>(</a:t>
            </a:r>
            <a:r>
              <a:rPr lang="en-US" altLang="zh-CN" dirty="0" smtClean="0"/>
              <a:t>t)</a:t>
            </a:r>
            <a:r>
              <a:rPr lang="zh-CN" altLang="en-US" dirty="0" smtClean="0"/>
              <a:t>出现的概率分别为</a:t>
            </a:r>
            <a:r>
              <a:rPr lang="en-US" altLang="zh-CN" dirty="0" smtClean="0"/>
              <a:t>P</a:t>
            </a:r>
            <a:r>
              <a:rPr lang="zh-CN" altLang="en-US" dirty="0" smtClean="0"/>
              <a:t>和</a:t>
            </a:r>
            <a:r>
              <a:rPr lang="en-US" altLang="zh-CN" dirty="0" smtClean="0"/>
              <a:t>(1-P)</a:t>
            </a:r>
            <a:r>
              <a:rPr lang="zh-CN" altLang="en-US" dirty="0" smtClean="0"/>
              <a:t>，且认为是统计独立的，则该序列可表示为</a:t>
            </a:r>
          </a:p>
          <a:p>
            <a:pPr lvl="3" eaLnBrk="1" hangingPunct="1">
              <a:lnSpc>
                <a:spcPct val="130000"/>
              </a:lnSpc>
            </a:pPr>
            <a:endParaRPr lang="zh-CN" altLang="en-US" dirty="0" smtClean="0"/>
          </a:p>
          <a:p>
            <a:pPr lvl="3" eaLnBrk="1" hangingPunct="1">
              <a:lnSpc>
                <a:spcPct val="130000"/>
              </a:lnSpc>
            </a:pPr>
            <a:endParaRPr lang="zh-CN" altLang="en-US" dirty="0" smtClean="0"/>
          </a:p>
          <a:p>
            <a:pPr lvl="3" eaLnBrk="1" hangingPunct="1">
              <a:lnSpc>
                <a:spcPct val="130000"/>
              </a:lnSpc>
              <a:buFont typeface="Wingdings" pitchFamily="2" charset="2"/>
              <a:buNone/>
            </a:pPr>
            <a:r>
              <a:rPr lang="zh-CN" altLang="en-US" dirty="0" smtClean="0"/>
              <a:t>	</a:t>
            </a:r>
            <a:r>
              <a:rPr lang="en-US" altLang="zh-CN" dirty="0" smtClean="0"/>
              <a:t>		</a:t>
            </a:r>
            <a:r>
              <a:rPr lang="zh-CN" altLang="en-US" dirty="0" smtClean="0"/>
              <a:t>式中 </a:t>
            </a:r>
          </a:p>
        </p:txBody>
      </p:sp>
      <p:pic>
        <p:nvPicPr>
          <p:cNvPr id="31748" name="Picture 4" descr="t05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1179513"/>
            <a:ext cx="470376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1749" name="Object 5"/>
          <p:cNvGraphicFramePr>
            <a:graphicFrameLocks noChangeAspect="1"/>
          </p:cNvGraphicFramePr>
          <p:nvPr/>
        </p:nvGraphicFramePr>
        <p:xfrm>
          <a:off x="3311525" y="4643438"/>
          <a:ext cx="1755775" cy="814387"/>
        </p:xfrm>
        <a:graphic>
          <a:graphicData uri="http://schemas.openxmlformats.org/presentationml/2006/ole">
            <mc:AlternateContent xmlns:mc="http://schemas.openxmlformats.org/markup-compatibility/2006">
              <mc:Choice xmlns:v="urn:schemas-microsoft-com:vml" Requires="v">
                <p:oleObj spid="_x0000_s15737" name="公式" r:id="rId4" imgW="927100" imgH="431800" progId="Equation.3">
                  <p:embed/>
                </p:oleObj>
              </mc:Choice>
              <mc:Fallback>
                <p:oleObj name="公式" r:id="rId4" imgW="927100" imgH="431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525" y="4643438"/>
                        <a:ext cx="175577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8"/>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1751" name="Object 7"/>
          <p:cNvGraphicFramePr>
            <a:graphicFrameLocks noChangeAspect="1"/>
          </p:cNvGraphicFramePr>
          <p:nvPr>
            <p:extLst>
              <p:ext uri="{D42A27DB-BD31-4B8C-83A1-F6EECF244321}">
                <p14:modId xmlns:p14="http://schemas.microsoft.com/office/powerpoint/2010/main" val="2694373742"/>
              </p:ext>
            </p:extLst>
          </p:nvPr>
        </p:nvGraphicFramePr>
        <p:xfrm>
          <a:off x="3490862" y="5589240"/>
          <a:ext cx="4681538" cy="852487"/>
        </p:xfrm>
        <a:graphic>
          <a:graphicData uri="http://schemas.openxmlformats.org/presentationml/2006/ole">
            <mc:AlternateContent xmlns:mc="http://schemas.openxmlformats.org/markup-compatibility/2006">
              <mc:Choice xmlns:v="urn:schemas-microsoft-com:vml" Requires="v">
                <p:oleObj spid="_x0000_s15738" r:id="rId6" imgW="2667000" imgH="482600" progId="Equation.3">
                  <p:embed/>
                </p:oleObj>
              </mc:Choice>
              <mc:Fallback>
                <p:oleObj r:id="rId6" imgW="2667000" imgH="4826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0862" y="5589240"/>
                        <a:ext cx="4681538"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anim calcmode="lin" valueType="num">
                                      <p:cBhvr additive="base">
                                        <p:cTn id="13"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par>
                          <p:cTn id="15" fill="hold" nodeType="with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31747">
                                            <p:txEl>
                                              <p:pRg st="4" end="4"/>
                                            </p:txEl>
                                          </p:spTgt>
                                        </p:tgtEl>
                                        <p:attrNameLst>
                                          <p:attrName>style.visibility</p:attrName>
                                        </p:attrNameLst>
                                      </p:cBhvr>
                                      <p:to>
                                        <p:strVal val="visible"/>
                                      </p:to>
                                    </p:set>
                                    <p:anim calcmode="lin" valueType="num">
                                      <p:cBhvr additive="base">
                                        <p:cTn id="18"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par>
                          <p:cTn id="20" fill="hold" nodeType="with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anim calcmode="lin" valueType="num">
                                      <p:cBhvr additive="base">
                                        <p:cTn id="23"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1747">
                                            <p:txEl>
                                              <p:pRg st="6" end="6"/>
                                            </p:txEl>
                                          </p:spTgt>
                                        </p:tgtEl>
                                        <p:attrNameLst>
                                          <p:attrName>style.visibility</p:attrName>
                                        </p:attrNameLst>
                                      </p:cBhvr>
                                      <p:to>
                                        <p:strVal val="visible"/>
                                      </p:to>
                                    </p:set>
                                    <p:anim calcmode="lin" valueType="num">
                                      <p:cBhvr additive="base">
                                        <p:cTn id="29"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par>
                          <p:cTn id="31" fill="hold" nodeType="withGroup">
                            <p:stCondLst>
                              <p:cond delay="500"/>
                            </p:stCondLst>
                            <p:childTnLst>
                              <p:par>
                                <p:cTn id="32" presetID="2" presetClass="entr" presetSubtype="4" fill="hold" nodeType="afterEffect">
                                  <p:stCondLst>
                                    <p:cond delay="0"/>
                                  </p:stCondLst>
                                  <p:childTnLst>
                                    <p:set>
                                      <p:cBhvr>
                                        <p:cTn id="33" dur="1" fill="hold">
                                          <p:stCondLst>
                                            <p:cond delay="0"/>
                                          </p:stCondLst>
                                        </p:cTn>
                                        <p:tgtEl>
                                          <p:spTgt spid="31749"/>
                                        </p:tgtEl>
                                        <p:attrNameLst>
                                          <p:attrName>style.visibility</p:attrName>
                                        </p:attrNameLst>
                                      </p:cBhvr>
                                      <p:to>
                                        <p:strVal val="visible"/>
                                      </p:to>
                                    </p:set>
                                    <p:anim calcmode="lin" valueType="num">
                                      <p:cBhvr additive="base">
                                        <p:cTn id="34" dur="500" fill="hold"/>
                                        <p:tgtEl>
                                          <p:spTgt spid="31749"/>
                                        </p:tgtEl>
                                        <p:attrNameLst>
                                          <p:attrName>ppt_x</p:attrName>
                                        </p:attrNameLst>
                                      </p:cBhvr>
                                      <p:tavLst>
                                        <p:tav tm="0">
                                          <p:val>
                                            <p:strVal val="#ppt_x"/>
                                          </p:val>
                                        </p:tav>
                                        <p:tav tm="100000">
                                          <p:val>
                                            <p:strVal val="#ppt_x"/>
                                          </p:val>
                                        </p:tav>
                                      </p:tavLst>
                                    </p:anim>
                                    <p:anim calcmode="lin" valueType="num">
                                      <p:cBhvr additive="base">
                                        <p:cTn id="35"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1747">
                                            <p:txEl>
                                              <p:pRg st="9" end="9"/>
                                            </p:txEl>
                                          </p:spTgt>
                                        </p:tgtEl>
                                        <p:attrNameLst>
                                          <p:attrName>style.visibility</p:attrName>
                                        </p:attrNameLst>
                                      </p:cBhvr>
                                      <p:to>
                                        <p:strVal val="visible"/>
                                      </p:to>
                                    </p:set>
                                    <p:anim calcmode="lin" valueType="num">
                                      <p:cBhvr additive="base">
                                        <p:cTn id="40" dur="500" fill="hold"/>
                                        <p:tgtEl>
                                          <p:spTgt spid="31747">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1747">
                                            <p:txEl>
                                              <p:pRg st="9" end="9"/>
                                            </p:txEl>
                                          </p:spTgt>
                                        </p:tgtEl>
                                        <p:attrNameLst>
                                          <p:attrName>ppt_y</p:attrName>
                                        </p:attrNameLst>
                                      </p:cBhvr>
                                      <p:tavLst>
                                        <p:tav tm="0">
                                          <p:val>
                                            <p:strVal val="1+#ppt_h/2"/>
                                          </p:val>
                                        </p:tav>
                                        <p:tav tm="100000">
                                          <p:val>
                                            <p:strVal val="#ppt_y"/>
                                          </p:val>
                                        </p:tav>
                                      </p:tavLst>
                                    </p:anim>
                                  </p:childTnLst>
                                </p:cTn>
                              </p:par>
                            </p:childTnLst>
                          </p:cTn>
                        </p:par>
                        <p:par>
                          <p:cTn id="42" fill="hold" nodeType="withGroup">
                            <p:stCondLst>
                              <p:cond delay="500"/>
                            </p:stCondLst>
                            <p:childTnLst>
                              <p:par>
                                <p:cTn id="43" presetID="2" presetClass="entr" presetSubtype="4" fill="hold" nodeType="afterEffect">
                                  <p:stCondLst>
                                    <p:cond delay="0"/>
                                  </p:stCondLst>
                                  <p:childTnLst>
                                    <p:set>
                                      <p:cBhvr>
                                        <p:cTn id="44" dur="1" fill="hold">
                                          <p:stCondLst>
                                            <p:cond delay="0"/>
                                          </p:stCondLst>
                                        </p:cTn>
                                        <p:tgtEl>
                                          <p:spTgt spid="31751"/>
                                        </p:tgtEl>
                                        <p:attrNameLst>
                                          <p:attrName>style.visibility</p:attrName>
                                        </p:attrNameLst>
                                      </p:cBhvr>
                                      <p:to>
                                        <p:strVal val="visible"/>
                                      </p:to>
                                    </p:set>
                                    <p:anim calcmode="lin" valueType="num">
                                      <p:cBhvr additive="base">
                                        <p:cTn id="45" dur="500" fill="hold"/>
                                        <p:tgtEl>
                                          <p:spTgt spid="31751"/>
                                        </p:tgtEl>
                                        <p:attrNameLst>
                                          <p:attrName>ppt_x</p:attrName>
                                        </p:attrNameLst>
                                      </p:cBhvr>
                                      <p:tavLst>
                                        <p:tav tm="0">
                                          <p:val>
                                            <p:strVal val="#ppt_x"/>
                                          </p:val>
                                        </p:tav>
                                        <p:tav tm="100000">
                                          <p:val>
                                            <p:strVal val="#ppt_x"/>
                                          </p:val>
                                        </p:tav>
                                      </p:tavLst>
                                    </p:anim>
                                    <p:anim calcmode="lin" valueType="num">
                                      <p:cBhvr additive="base">
                                        <p:cTn id="46"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9698C76A-2BB6-4450-B988-5D4AB1D8046A}" type="slidenum">
              <a:rPr lang="en-US" altLang="zh-CN" smtClean="0"/>
              <a:pPr eaLnBrk="1" hangingPunct="1"/>
              <a:t>15</a:t>
            </a:fld>
            <a:endParaRPr lang="en-US" altLang="zh-CN" smtClean="0"/>
          </a:p>
        </p:txBody>
      </p:sp>
      <p:sp>
        <p:nvSpPr>
          <p:cNvPr id="16387"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32771" name="Rectangle 3"/>
          <p:cNvSpPr>
            <a:spLocks noGrp="1" noChangeArrowheads="1"/>
          </p:cNvSpPr>
          <p:nvPr>
            <p:ph type="body" idx="1"/>
          </p:nvPr>
        </p:nvSpPr>
        <p:spPr>
          <a:xfrm>
            <a:off x="0" y="1179513"/>
            <a:ext cx="9144000" cy="5678487"/>
          </a:xfrm>
        </p:spPr>
        <p:txBody>
          <a:bodyPr/>
          <a:lstStyle/>
          <a:p>
            <a:pPr lvl="3" eaLnBrk="1" hangingPunct="1">
              <a:lnSpc>
                <a:spcPct val="150000"/>
              </a:lnSpc>
            </a:pPr>
            <a:r>
              <a:rPr lang="zh-CN" altLang="en-US" dirty="0" smtClean="0"/>
              <a:t>为了使频谱分析的物理含义清晰，推导过程简化，我们可以把</a:t>
            </a:r>
            <a:r>
              <a:rPr lang="en-US" altLang="zh-CN" i="1" dirty="0" smtClean="0"/>
              <a:t>s</a:t>
            </a:r>
            <a:r>
              <a:rPr lang="en-US" altLang="zh-CN" dirty="0" smtClean="0"/>
              <a:t>(</a:t>
            </a:r>
            <a:r>
              <a:rPr lang="en-US" altLang="zh-CN" i="1" dirty="0" smtClean="0"/>
              <a:t>t</a:t>
            </a:r>
            <a:r>
              <a:rPr lang="en-US" altLang="zh-CN" dirty="0" smtClean="0"/>
              <a:t>)</a:t>
            </a:r>
            <a:r>
              <a:rPr lang="zh-CN" altLang="en-US" dirty="0" smtClean="0"/>
              <a:t>分解成</a:t>
            </a:r>
            <a:r>
              <a:rPr lang="zh-CN" altLang="en-US" dirty="0" smtClean="0">
                <a:solidFill>
                  <a:srgbClr val="3333FF"/>
                </a:solidFill>
              </a:rPr>
              <a:t>稳态波</a:t>
            </a:r>
            <a:r>
              <a:rPr lang="en-US" altLang="zh-CN" i="1" dirty="0" smtClean="0">
                <a:solidFill>
                  <a:srgbClr val="3333FF"/>
                </a:solidFill>
              </a:rPr>
              <a:t>v</a:t>
            </a:r>
            <a:r>
              <a:rPr lang="en-US" altLang="zh-CN" dirty="0" smtClean="0">
                <a:solidFill>
                  <a:srgbClr val="3333FF"/>
                </a:solidFill>
              </a:rPr>
              <a:t>(</a:t>
            </a:r>
            <a:r>
              <a:rPr lang="en-US" altLang="zh-CN" i="1" dirty="0" smtClean="0">
                <a:solidFill>
                  <a:srgbClr val="3333FF"/>
                </a:solidFill>
              </a:rPr>
              <a:t>t</a:t>
            </a:r>
            <a:r>
              <a:rPr lang="en-US" altLang="zh-CN" dirty="0" smtClean="0">
                <a:solidFill>
                  <a:srgbClr val="3333FF"/>
                </a:solidFill>
              </a:rPr>
              <a:t>)</a:t>
            </a:r>
            <a:r>
              <a:rPr lang="zh-CN" altLang="en-US" dirty="0" smtClean="0"/>
              <a:t>和</a:t>
            </a:r>
            <a:r>
              <a:rPr lang="zh-CN" altLang="en-US" dirty="0" smtClean="0">
                <a:solidFill>
                  <a:srgbClr val="3333FF"/>
                </a:solidFill>
              </a:rPr>
              <a:t>交变波</a:t>
            </a:r>
            <a:r>
              <a:rPr lang="en-US" altLang="zh-CN" i="1" dirty="0" smtClean="0">
                <a:solidFill>
                  <a:srgbClr val="3333FF"/>
                </a:solidFill>
              </a:rPr>
              <a:t>u</a:t>
            </a:r>
            <a:r>
              <a:rPr lang="en-US" altLang="zh-CN" dirty="0" smtClean="0">
                <a:solidFill>
                  <a:srgbClr val="3333FF"/>
                </a:solidFill>
              </a:rPr>
              <a:t>(</a:t>
            </a:r>
            <a:r>
              <a:rPr lang="en-US" altLang="zh-CN" i="1" dirty="0" smtClean="0">
                <a:solidFill>
                  <a:srgbClr val="3333FF"/>
                </a:solidFill>
              </a:rPr>
              <a:t>t</a:t>
            </a:r>
            <a:r>
              <a:rPr lang="en-US" altLang="zh-CN" dirty="0" smtClean="0">
                <a:solidFill>
                  <a:srgbClr val="3333FF"/>
                </a:solidFill>
              </a:rPr>
              <a:t>) </a:t>
            </a:r>
            <a:r>
              <a:rPr lang="zh-CN" altLang="en-US" dirty="0" smtClean="0"/>
              <a:t>。</a:t>
            </a:r>
            <a:endParaRPr lang="en-US" altLang="zh-CN" dirty="0" smtClean="0"/>
          </a:p>
          <a:p>
            <a:pPr lvl="4" eaLnBrk="1" hangingPunct="1">
              <a:lnSpc>
                <a:spcPct val="150000"/>
              </a:lnSpc>
            </a:pPr>
            <a:r>
              <a:rPr lang="zh-CN" altLang="en-US" dirty="0" smtClean="0">
                <a:solidFill>
                  <a:srgbClr val="3333FF"/>
                </a:solidFill>
              </a:rPr>
              <a:t>稳态波</a:t>
            </a:r>
            <a:r>
              <a:rPr lang="zh-CN" altLang="en-US" dirty="0" smtClean="0"/>
              <a:t>，即随机序列</a:t>
            </a:r>
            <a:r>
              <a:rPr lang="en-US" altLang="zh-CN" i="1" dirty="0" smtClean="0"/>
              <a:t>s</a:t>
            </a:r>
            <a:r>
              <a:rPr lang="en-US" altLang="zh-CN" dirty="0" smtClean="0"/>
              <a:t>(</a:t>
            </a:r>
            <a:r>
              <a:rPr lang="en-US" altLang="zh-CN" i="1" dirty="0" smtClean="0"/>
              <a:t>t</a:t>
            </a:r>
            <a:r>
              <a:rPr lang="en-US" altLang="zh-CN" dirty="0" smtClean="0"/>
              <a:t>)</a:t>
            </a:r>
            <a:r>
              <a:rPr lang="zh-CN" altLang="en-US" dirty="0" smtClean="0"/>
              <a:t>的</a:t>
            </a:r>
            <a:r>
              <a:rPr lang="zh-CN" altLang="en-US" dirty="0" smtClean="0">
                <a:solidFill>
                  <a:srgbClr val="3333FF"/>
                </a:solidFill>
              </a:rPr>
              <a:t>统计平均分量</a:t>
            </a:r>
            <a:r>
              <a:rPr lang="zh-CN" altLang="en-US" dirty="0" smtClean="0"/>
              <a:t>，它取决于每个码元内出现</a:t>
            </a:r>
            <a:r>
              <a:rPr lang="en-US" altLang="zh-CN" i="1" dirty="0" smtClean="0"/>
              <a:t>g</a:t>
            </a:r>
            <a:r>
              <a:rPr lang="en-US" altLang="zh-CN" baseline="-25000" dirty="0" smtClean="0"/>
              <a:t>1</a:t>
            </a:r>
            <a:r>
              <a:rPr lang="en-US" altLang="zh-CN" dirty="0" smtClean="0"/>
              <a:t>(</a:t>
            </a:r>
            <a:r>
              <a:rPr lang="en-US" altLang="zh-CN" i="1" dirty="0" smtClean="0"/>
              <a:t>t</a:t>
            </a:r>
            <a:r>
              <a:rPr lang="en-US" altLang="zh-CN" dirty="0" smtClean="0"/>
              <a:t>)</a:t>
            </a:r>
            <a:r>
              <a:rPr lang="zh-CN" altLang="en-US" dirty="0" smtClean="0"/>
              <a:t>和</a:t>
            </a:r>
            <a:r>
              <a:rPr lang="en-US" altLang="zh-CN" i="1" dirty="0" smtClean="0"/>
              <a:t>g</a:t>
            </a:r>
            <a:r>
              <a:rPr lang="en-US" altLang="zh-CN" baseline="-25000" dirty="0" smtClean="0"/>
              <a:t>2</a:t>
            </a:r>
            <a:r>
              <a:rPr lang="en-US" altLang="zh-CN" i="1" dirty="0" smtClean="0"/>
              <a:t>(</a:t>
            </a:r>
            <a:r>
              <a:rPr lang="en-US" altLang="zh-CN" dirty="0" smtClean="0"/>
              <a:t>t) </a:t>
            </a:r>
            <a:r>
              <a:rPr lang="zh-CN" altLang="en-US" dirty="0" smtClean="0"/>
              <a:t>的概率加权平均，因此可表示成</a:t>
            </a:r>
          </a:p>
          <a:p>
            <a:pPr lvl="4" eaLnBrk="1" hangingPunct="1">
              <a:lnSpc>
                <a:spcPct val="150000"/>
              </a:lnSpc>
            </a:pPr>
            <a:endParaRPr lang="zh-CN" altLang="en-US" dirty="0" smtClean="0"/>
          </a:p>
          <a:p>
            <a:pPr lvl="4" eaLnBrk="1" hangingPunct="1">
              <a:lnSpc>
                <a:spcPct val="150000"/>
              </a:lnSpc>
              <a:buFont typeface="Wingdings" pitchFamily="2" charset="2"/>
              <a:buNone/>
            </a:pPr>
            <a:r>
              <a:rPr lang="zh-CN" altLang="en-US" dirty="0" smtClean="0"/>
              <a:t>	</a:t>
            </a:r>
          </a:p>
          <a:p>
            <a:pPr lvl="4" eaLnBrk="1" hangingPunct="1">
              <a:lnSpc>
                <a:spcPct val="150000"/>
              </a:lnSpc>
              <a:buFont typeface="Wingdings" pitchFamily="2" charset="2"/>
              <a:buNone/>
            </a:pPr>
            <a:r>
              <a:rPr lang="zh-CN" altLang="en-US" dirty="0" smtClean="0"/>
              <a:t>	由于</a:t>
            </a:r>
            <a:r>
              <a:rPr lang="en-US" altLang="zh-CN" i="1" dirty="0" smtClean="0"/>
              <a:t>v</a:t>
            </a:r>
            <a:r>
              <a:rPr lang="en-US" altLang="zh-CN" dirty="0" smtClean="0"/>
              <a:t>(</a:t>
            </a:r>
            <a:r>
              <a:rPr lang="en-US" altLang="zh-CN" i="1" dirty="0" smtClean="0"/>
              <a:t>t</a:t>
            </a:r>
            <a:r>
              <a:rPr lang="en-US" altLang="zh-CN" dirty="0" smtClean="0"/>
              <a:t>)</a:t>
            </a:r>
            <a:r>
              <a:rPr lang="zh-CN" altLang="en-US" dirty="0" smtClean="0"/>
              <a:t>在</a:t>
            </a:r>
            <a:r>
              <a:rPr lang="zh-CN" altLang="en-US" b="1" dirty="0" smtClean="0"/>
              <a:t>每个码元内的统计平均波形相同</a:t>
            </a:r>
            <a:r>
              <a:rPr lang="zh-CN" altLang="en-US" dirty="0" smtClean="0"/>
              <a:t>，故</a:t>
            </a:r>
            <a:r>
              <a:rPr lang="en-US" altLang="zh-CN" i="1" dirty="0" smtClean="0"/>
              <a:t>v</a:t>
            </a:r>
            <a:r>
              <a:rPr lang="en-US" altLang="zh-CN" dirty="0" smtClean="0"/>
              <a:t>(</a:t>
            </a:r>
            <a:r>
              <a:rPr lang="en-US" altLang="zh-CN" i="1" dirty="0" smtClean="0"/>
              <a:t>t</a:t>
            </a:r>
            <a:r>
              <a:rPr lang="en-US" altLang="zh-CN" dirty="0" smtClean="0"/>
              <a:t>)</a:t>
            </a:r>
            <a:r>
              <a:rPr lang="zh-CN" altLang="en-US" dirty="0" smtClean="0"/>
              <a:t>是以</a:t>
            </a:r>
            <a:r>
              <a:rPr lang="en-US" altLang="zh-CN" i="1" dirty="0" err="1" smtClean="0"/>
              <a:t>T</a:t>
            </a:r>
            <a:r>
              <a:rPr lang="en-US" altLang="zh-CN" i="1" baseline="-25000" dirty="0" err="1" smtClean="0"/>
              <a:t>s</a:t>
            </a:r>
            <a:r>
              <a:rPr lang="zh-CN" altLang="en-US" dirty="0" smtClean="0"/>
              <a:t>为周期的周期信号。</a:t>
            </a:r>
          </a:p>
          <a:p>
            <a:pPr lvl="3" eaLnBrk="1" hangingPunct="1">
              <a:lnSpc>
                <a:spcPct val="150000"/>
              </a:lnSpc>
              <a:buFont typeface="Wingdings" pitchFamily="2" charset="2"/>
              <a:buNone/>
            </a:pPr>
            <a:r>
              <a:rPr lang="zh-CN" altLang="en-US" dirty="0" smtClean="0"/>
              <a:t>	</a:t>
            </a:r>
          </a:p>
        </p:txBody>
      </p:sp>
      <p:sp>
        <p:nvSpPr>
          <p:cNvPr id="16389"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2772" name="Object 4"/>
          <p:cNvGraphicFramePr>
            <a:graphicFrameLocks noChangeAspect="1"/>
          </p:cNvGraphicFramePr>
          <p:nvPr/>
        </p:nvGraphicFramePr>
        <p:xfrm>
          <a:off x="2501900" y="3473450"/>
          <a:ext cx="6256338" cy="793750"/>
        </p:xfrm>
        <a:graphic>
          <a:graphicData uri="http://schemas.openxmlformats.org/presentationml/2006/ole">
            <mc:AlternateContent xmlns:mc="http://schemas.openxmlformats.org/markup-compatibility/2006">
              <mc:Choice xmlns:v="urn:schemas-microsoft-com:vml" Requires="v">
                <p:oleObj spid="_x0000_s16663" name="公式" r:id="rId3" imgW="3378200" imgH="431800" progId="Equation.3">
                  <p:embed/>
                </p:oleObj>
              </mc:Choice>
              <mc:Fallback>
                <p:oleObj name="公式" r:id="rId3" imgW="33782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3473450"/>
                        <a:ext cx="62563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1" name="Rectangle 7"/>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2" name="Object 1"/>
          <p:cNvGraphicFramePr>
            <a:graphicFrameLocks noChangeAspect="1"/>
          </p:cNvGraphicFramePr>
          <p:nvPr>
            <p:extLst>
              <p:ext uri="{D42A27DB-BD31-4B8C-83A1-F6EECF244321}">
                <p14:modId xmlns:p14="http://schemas.microsoft.com/office/powerpoint/2010/main" val="3403597397"/>
              </p:ext>
            </p:extLst>
          </p:nvPr>
        </p:nvGraphicFramePr>
        <p:xfrm>
          <a:off x="161510" y="2213865"/>
          <a:ext cx="1755775" cy="814387"/>
        </p:xfrm>
        <a:graphic>
          <a:graphicData uri="http://schemas.openxmlformats.org/presentationml/2006/ole">
            <mc:AlternateContent xmlns:mc="http://schemas.openxmlformats.org/markup-compatibility/2006">
              <mc:Choice xmlns:v="urn:schemas-microsoft-com:vml" Requires="v">
                <p:oleObj spid="_x0000_s16664" name="公式" r:id="rId5" imgW="927100" imgH="431800" progId="Equation.3">
                  <p:embed/>
                </p:oleObj>
              </mc:Choice>
              <mc:Fallback>
                <p:oleObj name="公式" r:id="rId5" imgW="927100" imgH="431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510" y="2213865"/>
                        <a:ext cx="175577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2771">
                                            <p:txEl>
                                              <p:pRg st="1" end="1"/>
                                            </p:txEl>
                                          </p:spTgt>
                                        </p:tgtEl>
                                        <p:attrNameLst>
                                          <p:attrName>style.visibility</p:attrName>
                                        </p:attrNameLst>
                                      </p:cBhvr>
                                      <p:to>
                                        <p:strVal val="visible"/>
                                      </p:to>
                                    </p:set>
                                    <p:anim calcmode="lin" valueType="num">
                                      <p:cBhvr additive="base">
                                        <p:cTn id="18"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2772"/>
                                        </p:tgtEl>
                                        <p:attrNameLst>
                                          <p:attrName>style.visibility</p:attrName>
                                        </p:attrNameLst>
                                      </p:cBhvr>
                                      <p:to>
                                        <p:strVal val="visible"/>
                                      </p:to>
                                    </p:set>
                                    <p:anim calcmode="lin" valueType="num">
                                      <p:cBhvr additive="base">
                                        <p:cTn id="24" dur="500" fill="hold"/>
                                        <p:tgtEl>
                                          <p:spTgt spid="32772"/>
                                        </p:tgtEl>
                                        <p:attrNameLst>
                                          <p:attrName>ppt_x</p:attrName>
                                        </p:attrNameLst>
                                      </p:cBhvr>
                                      <p:tavLst>
                                        <p:tav tm="0">
                                          <p:val>
                                            <p:strVal val="#ppt_x"/>
                                          </p:val>
                                        </p:tav>
                                        <p:tav tm="100000">
                                          <p:val>
                                            <p:strVal val="#ppt_x"/>
                                          </p:val>
                                        </p:tav>
                                      </p:tavLst>
                                    </p:anim>
                                    <p:anim calcmode="lin" valueType="num">
                                      <p:cBhvr additive="base">
                                        <p:cTn id="25"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2771">
                                            <p:txEl>
                                              <p:pRg st="4" end="4"/>
                                            </p:txEl>
                                          </p:spTgt>
                                        </p:tgtEl>
                                        <p:attrNameLst>
                                          <p:attrName>style.visibility</p:attrName>
                                        </p:attrNameLst>
                                      </p:cBhvr>
                                      <p:to>
                                        <p:strVal val="visible"/>
                                      </p:to>
                                    </p:set>
                                    <p:anim calcmode="lin" valueType="num">
                                      <p:cBhvr additive="base">
                                        <p:cTn id="30"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F6CB82FD-758C-4A0F-968D-421480686B72}" type="slidenum">
              <a:rPr lang="en-US" altLang="zh-CN" smtClean="0"/>
              <a:pPr eaLnBrk="1" hangingPunct="1"/>
              <a:t>16</a:t>
            </a:fld>
            <a:endParaRPr lang="en-US" altLang="zh-CN" smtClean="0"/>
          </a:p>
        </p:txBody>
      </p:sp>
      <p:sp>
        <p:nvSpPr>
          <p:cNvPr id="17411"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33795" name="Rectangle 3"/>
          <p:cNvSpPr>
            <a:spLocks noGrp="1" noChangeArrowheads="1"/>
          </p:cNvSpPr>
          <p:nvPr>
            <p:ph type="body" idx="1"/>
          </p:nvPr>
        </p:nvSpPr>
        <p:spPr>
          <a:xfrm>
            <a:off x="0" y="1179513"/>
            <a:ext cx="9144000" cy="5678487"/>
          </a:xfrm>
        </p:spPr>
        <p:txBody>
          <a:bodyPr/>
          <a:lstStyle/>
          <a:p>
            <a:pPr lvl="4" eaLnBrk="1" hangingPunct="1">
              <a:lnSpc>
                <a:spcPct val="120000"/>
              </a:lnSpc>
            </a:pPr>
            <a:r>
              <a:rPr lang="zh-CN" altLang="en-US" dirty="0" smtClean="0">
                <a:solidFill>
                  <a:srgbClr val="3333FF"/>
                </a:solidFill>
              </a:rPr>
              <a:t>交变波</a:t>
            </a:r>
            <a:r>
              <a:rPr lang="en-US" altLang="zh-CN" i="1" dirty="0" smtClean="0"/>
              <a:t>u</a:t>
            </a:r>
            <a:r>
              <a:rPr lang="en-US" altLang="zh-CN" dirty="0" smtClean="0"/>
              <a:t>(</a:t>
            </a:r>
            <a:r>
              <a:rPr lang="en-US" altLang="zh-CN" i="1" dirty="0" smtClean="0"/>
              <a:t>t</a:t>
            </a:r>
            <a:r>
              <a:rPr lang="en-US" altLang="zh-CN" dirty="0" smtClean="0"/>
              <a:t>)</a:t>
            </a:r>
            <a:r>
              <a:rPr lang="zh-CN" altLang="en-US" dirty="0" smtClean="0"/>
              <a:t>是</a:t>
            </a:r>
            <a:r>
              <a:rPr lang="en-US" altLang="zh-CN" i="1" dirty="0" smtClean="0"/>
              <a:t>s</a:t>
            </a:r>
            <a:r>
              <a:rPr lang="en-US" altLang="zh-CN" dirty="0" smtClean="0"/>
              <a:t>(</a:t>
            </a:r>
            <a:r>
              <a:rPr lang="en-US" altLang="zh-CN" i="1" dirty="0" smtClean="0"/>
              <a:t>t</a:t>
            </a:r>
            <a:r>
              <a:rPr lang="en-US" altLang="zh-CN" dirty="0" smtClean="0"/>
              <a:t>)</a:t>
            </a:r>
            <a:r>
              <a:rPr lang="zh-CN" altLang="en-US" dirty="0" smtClean="0"/>
              <a:t>与</a:t>
            </a:r>
            <a:r>
              <a:rPr lang="en-US" altLang="zh-CN" i="1" dirty="0" smtClean="0"/>
              <a:t>v</a:t>
            </a:r>
            <a:r>
              <a:rPr lang="en-US" altLang="zh-CN" dirty="0" smtClean="0"/>
              <a:t>(</a:t>
            </a:r>
            <a:r>
              <a:rPr lang="en-US" altLang="zh-CN" i="1" dirty="0" smtClean="0"/>
              <a:t>t</a:t>
            </a:r>
            <a:r>
              <a:rPr lang="en-US" altLang="zh-CN" dirty="0" smtClean="0"/>
              <a:t>)</a:t>
            </a:r>
            <a:r>
              <a:rPr lang="zh-CN" altLang="en-US" dirty="0" smtClean="0"/>
              <a:t>之差，即</a:t>
            </a:r>
          </a:p>
          <a:p>
            <a:pPr lvl="4" eaLnBrk="1" hangingPunct="1">
              <a:lnSpc>
                <a:spcPct val="120000"/>
              </a:lnSpc>
              <a:buFont typeface="Wingdings" pitchFamily="2" charset="2"/>
              <a:buNone/>
            </a:pPr>
            <a:endParaRPr lang="zh-CN" altLang="en-US" dirty="0" smtClean="0"/>
          </a:p>
          <a:p>
            <a:pPr lvl="4" eaLnBrk="1" hangingPunct="1">
              <a:lnSpc>
                <a:spcPct val="120000"/>
              </a:lnSpc>
              <a:buFont typeface="Wingdings" pitchFamily="2" charset="2"/>
              <a:buNone/>
            </a:pPr>
            <a:r>
              <a:rPr lang="zh-CN" altLang="en-US" dirty="0" smtClean="0"/>
              <a:t>于是</a:t>
            </a:r>
          </a:p>
          <a:p>
            <a:pPr lvl="4" eaLnBrk="1" hangingPunct="1">
              <a:lnSpc>
                <a:spcPct val="120000"/>
              </a:lnSpc>
              <a:buFont typeface="Wingdings" pitchFamily="2" charset="2"/>
              <a:buNone/>
            </a:pPr>
            <a:endParaRPr lang="zh-CN" altLang="en-US" dirty="0" smtClean="0"/>
          </a:p>
          <a:p>
            <a:pPr lvl="4" eaLnBrk="1" hangingPunct="1">
              <a:lnSpc>
                <a:spcPct val="120000"/>
              </a:lnSpc>
              <a:buFont typeface="Wingdings" pitchFamily="2" charset="2"/>
              <a:buNone/>
            </a:pPr>
            <a:r>
              <a:rPr lang="zh-CN" altLang="en-US" dirty="0" smtClean="0"/>
              <a:t>式中， </a:t>
            </a:r>
          </a:p>
          <a:p>
            <a:pPr lvl="4" eaLnBrk="1" hangingPunct="1">
              <a:buFont typeface="Wingdings" pitchFamily="2" charset="2"/>
              <a:buNone/>
            </a:pPr>
            <a:endParaRPr lang="zh-CN" altLang="en-US" dirty="0" smtClean="0"/>
          </a:p>
          <a:p>
            <a:pPr lvl="4" eaLnBrk="1" hangingPunct="1">
              <a:buFont typeface="Wingdings" pitchFamily="2" charset="2"/>
              <a:buNone/>
            </a:pPr>
            <a:endParaRPr lang="zh-CN" altLang="en-US" dirty="0" smtClean="0"/>
          </a:p>
          <a:p>
            <a:pPr lvl="4" eaLnBrk="1" hangingPunct="1">
              <a:buFont typeface="Wingdings" pitchFamily="2" charset="2"/>
              <a:buNone/>
            </a:pPr>
            <a:endParaRPr lang="zh-CN" altLang="en-US" dirty="0" smtClean="0"/>
          </a:p>
          <a:p>
            <a:pPr lvl="4" eaLnBrk="1" hangingPunct="1">
              <a:buFont typeface="Wingdings" pitchFamily="2" charset="2"/>
              <a:buNone/>
            </a:pPr>
            <a:r>
              <a:rPr lang="zh-CN" altLang="en-US" dirty="0" smtClean="0"/>
              <a:t>或写成</a:t>
            </a:r>
          </a:p>
          <a:p>
            <a:pPr lvl="4" eaLnBrk="1" hangingPunct="1">
              <a:buFont typeface="Wingdings" pitchFamily="2" charset="2"/>
              <a:buNone/>
            </a:pPr>
            <a:endParaRPr lang="zh-CN" altLang="en-US" dirty="0" smtClean="0"/>
          </a:p>
          <a:p>
            <a:pPr lvl="4" eaLnBrk="1" hangingPunct="1">
              <a:buFont typeface="Wingdings" pitchFamily="2" charset="2"/>
              <a:buNone/>
            </a:pPr>
            <a:r>
              <a:rPr lang="zh-CN" altLang="en-US" dirty="0" smtClean="0"/>
              <a:t>　　　　　　　其中</a:t>
            </a:r>
          </a:p>
          <a:p>
            <a:pPr lvl="4" eaLnBrk="1" hangingPunct="1">
              <a:buFont typeface="Wingdings" pitchFamily="2" charset="2"/>
              <a:buNone/>
            </a:pPr>
            <a:endParaRPr lang="zh-CN" altLang="en-US" dirty="0" smtClean="0"/>
          </a:p>
          <a:p>
            <a:pPr lvl="4" eaLnBrk="1" hangingPunct="1">
              <a:buFont typeface="Wingdings" pitchFamily="2" charset="2"/>
              <a:buNone/>
            </a:pPr>
            <a:r>
              <a:rPr lang="zh-CN" altLang="en-US" dirty="0" smtClean="0"/>
              <a:t>显然， </a:t>
            </a:r>
            <a:r>
              <a:rPr lang="en-US" altLang="zh-CN" i="1" dirty="0" smtClean="0"/>
              <a:t>u</a:t>
            </a:r>
            <a:r>
              <a:rPr lang="en-US" altLang="zh-CN" dirty="0" smtClean="0"/>
              <a:t>(</a:t>
            </a:r>
            <a:r>
              <a:rPr lang="en-US" altLang="zh-CN" i="1" dirty="0" smtClean="0"/>
              <a:t>t</a:t>
            </a:r>
            <a:r>
              <a:rPr lang="en-US" altLang="zh-CN" dirty="0" smtClean="0"/>
              <a:t>)</a:t>
            </a:r>
            <a:r>
              <a:rPr lang="zh-CN" altLang="en-US" dirty="0" smtClean="0"/>
              <a:t>是一个随机脉冲序列 。 </a:t>
            </a:r>
          </a:p>
        </p:txBody>
      </p:sp>
      <p:graphicFrame>
        <p:nvGraphicFramePr>
          <p:cNvPr id="33796" name="Object 4"/>
          <p:cNvGraphicFramePr>
            <a:graphicFrameLocks noChangeAspect="1"/>
          </p:cNvGraphicFramePr>
          <p:nvPr/>
        </p:nvGraphicFramePr>
        <p:xfrm>
          <a:off x="3132138" y="1719263"/>
          <a:ext cx="2025650" cy="393700"/>
        </p:xfrm>
        <a:graphic>
          <a:graphicData uri="http://schemas.openxmlformats.org/presentationml/2006/ole">
            <mc:AlternateContent xmlns:mc="http://schemas.openxmlformats.org/markup-compatibility/2006">
              <mc:Choice xmlns:v="urn:schemas-microsoft-com:vml" Requires="v">
                <p:oleObj spid="_x0000_s18417" name="公式" r:id="rId3" imgW="1028254" imgH="203112" progId="Equation.3">
                  <p:embed/>
                </p:oleObj>
              </mc:Choice>
              <mc:Fallback>
                <p:oleObj name="公式" r:id="rId3" imgW="1028254"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719263"/>
                        <a:ext cx="20256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7" name="Object 5"/>
          <p:cNvGraphicFramePr>
            <a:graphicFrameLocks noChangeAspect="1"/>
          </p:cNvGraphicFramePr>
          <p:nvPr/>
        </p:nvGraphicFramePr>
        <p:xfrm>
          <a:off x="3086100" y="2214563"/>
          <a:ext cx="1763713" cy="792162"/>
        </p:xfrm>
        <a:graphic>
          <a:graphicData uri="http://schemas.openxmlformats.org/presentationml/2006/ole">
            <mc:AlternateContent xmlns:mc="http://schemas.openxmlformats.org/markup-compatibility/2006">
              <mc:Choice xmlns:v="urn:schemas-microsoft-com:vml" Requires="v">
                <p:oleObj spid="_x0000_s18418" name="公式" r:id="rId5" imgW="952087" imgH="431613" progId="Equation.3">
                  <p:embed/>
                </p:oleObj>
              </mc:Choice>
              <mc:Fallback>
                <p:oleObj name="公式" r:id="rId5" imgW="952087" imgH="431613"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00" y="2214563"/>
                        <a:ext cx="17637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5" name="Rectangle 8"/>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3799" name="Object 7"/>
          <p:cNvGraphicFramePr>
            <a:graphicFrameLocks noChangeAspect="1"/>
          </p:cNvGraphicFramePr>
          <p:nvPr>
            <p:extLst>
              <p:ext uri="{D42A27DB-BD31-4B8C-83A1-F6EECF244321}">
                <p14:modId xmlns:p14="http://schemas.microsoft.com/office/powerpoint/2010/main" val="739344154"/>
              </p:ext>
            </p:extLst>
          </p:nvPr>
        </p:nvGraphicFramePr>
        <p:xfrm>
          <a:off x="2233042" y="3181350"/>
          <a:ext cx="5859463" cy="1647825"/>
        </p:xfrm>
        <a:graphic>
          <a:graphicData uri="http://schemas.openxmlformats.org/presentationml/2006/ole">
            <mc:AlternateContent xmlns:mc="http://schemas.openxmlformats.org/markup-compatibility/2006">
              <mc:Choice xmlns:v="urn:schemas-microsoft-com:vml" Requires="v">
                <p:oleObj spid="_x0000_s18419" name="Equation" r:id="rId7" imgW="3263760" imgH="914400" progId="Equation.3">
                  <p:embed/>
                </p:oleObj>
              </mc:Choice>
              <mc:Fallback>
                <p:oleObj name="Equation" r:id="rId7" imgW="3263760" imgH="914400" progId="Equation.3">
                  <p:embed/>
                  <p:pic>
                    <p:nvPicPr>
                      <p:cNvPr id="0" name="Object 7"/>
                      <p:cNvPicPr>
                        <a:picLocks noChangeAspect="1" noChangeArrowheads="1"/>
                      </p:cNvPicPr>
                      <p:nvPr/>
                    </p:nvPicPr>
                    <p:blipFill>
                      <a:blip r:embed="rId8"/>
                      <a:srcRect/>
                      <a:stretch>
                        <a:fillRect/>
                      </a:stretch>
                    </p:blipFill>
                    <p:spPr bwMode="auto">
                      <a:xfrm>
                        <a:off x="2233042" y="3181350"/>
                        <a:ext cx="58594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2315216449"/>
              </p:ext>
            </p:extLst>
          </p:nvPr>
        </p:nvGraphicFramePr>
        <p:xfrm>
          <a:off x="2186735" y="5049838"/>
          <a:ext cx="4230687" cy="433387"/>
        </p:xfrm>
        <a:graphic>
          <a:graphicData uri="http://schemas.openxmlformats.org/presentationml/2006/ole">
            <mc:AlternateContent xmlns:mc="http://schemas.openxmlformats.org/markup-compatibility/2006">
              <mc:Choice xmlns:v="urn:schemas-microsoft-com:vml" Requires="v">
                <p:oleObj spid="_x0000_s18420" name="公式" r:id="rId9" imgW="2235200" imgH="228600" progId="Equation.3">
                  <p:embed/>
                </p:oleObj>
              </mc:Choice>
              <mc:Fallback>
                <p:oleObj name="公式" r:id="rId9" imgW="2235200" imgH="2286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6735" y="5049838"/>
                        <a:ext cx="423068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8" name="Rectangle 12"/>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3803" name="Object 11"/>
          <p:cNvGraphicFramePr>
            <a:graphicFrameLocks noChangeAspect="1"/>
          </p:cNvGraphicFramePr>
          <p:nvPr/>
        </p:nvGraphicFramePr>
        <p:xfrm>
          <a:off x="4706938" y="5408613"/>
          <a:ext cx="3105150" cy="904875"/>
        </p:xfrm>
        <a:graphic>
          <a:graphicData uri="http://schemas.openxmlformats.org/presentationml/2006/ole">
            <mc:AlternateContent xmlns:mc="http://schemas.openxmlformats.org/markup-compatibility/2006">
              <mc:Choice xmlns:v="urn:schemas-microsoft-com:vml" Requires="v">
                <p:oleObj spid="_x0000_s18421" name="公式" r:id="rId11" imgW="1663700" imgH="482600" progId="Equation.3">
                  <p:embed/>
                </p:oleObj>
              </mc:Choice>
              <mc:Fallback>
                <p:oleObj name="公式" r:id="rId11" imgW="1663700" imgH="4826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06938" y="5408613"/>
                        <a:ext cx="31051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828250997"/>
              </p:ext>
            </p:extLst>
          </p:nvPr>
        </p:nvGraphicFramePr>
        <p:xfrm>
          <a:off x="3896925" y="3203975"/>
          <a:ext cx="5175250" cy="1647825"/>
        </p:xfrm>
        <a:graphic>
          <a:graphicData uri="http://schemas.openxmlformats.org/presentationml/2006/ole">
            <mc:AlternateContent xmlns:mc="http://schemas.openxmlformats.org/markup-compatibility/2006">
              <mc:Choice xmlns:v="urn:schemas-microsoft-com:vml" Requires="v">
                <p:oleObj spid="_x0000_s18422" name="Equation" r:id="rId13" imgW="2882880" imgH="914400" progId="Equation.3">
                  <p:embed/>
                </p:oleObj>
              </mc:Choice>
              <mc:Fallback>
                <p:oleObj name="Equation" r:id="rId13" imgW="2882880" imgH="914400" progId="Equation.3">
                  <p:embed/>
                  <p:pic>
                    <p:nvPicPr>
                      <p:cNvPr id="0" name="Object 7"/>
                      <p:cNvPicPr>
                        <a:picLocks noChangeAspect="1" noChangeArrowheads="1"/>
                      </p:cNvPicPr>
                      <p:nvPr/>
                    </p:nvPicPr>
                    <p:blipFill>
                      <a:blip r:embed="rId14"/>
                      <a:srcRect/>
                      <a:stretch>
                        <a:fillRect/>
                      </a:stretch>
                    </p:blipFill>
                    <p:spPr bwMode="auto">
                      <a:xfrm>
                        <a:off x="3896925" y="3203975"/>
                        <a:ext cx="51752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ppt_x"/>
                                          </p:val>
                                        </p:tav>
                                        <p:tav tm="100000">
                                          <p:val>
                                            <p:strVal val="#ppt_x"/>
                                          </p:val>
                                        </p:tav>
                                      </p:tavLst>
                                    </p:anim>
                                    <p:anim calcmode="lin" valueType="num">
                                      <p:cBhvr additive="base">
                                        <p:cTn id="14"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797"/>
                                        </p:tgtEl>
                                        <p:attrNameLst>
                                          <p:attrName>style.visibility</p:attrName>
                                        </p:attrNameLst>
                                      </p:cBhvr>
                                      <p:to>
                                        <p:strVal val="visible"/>
                                      </p:to>
                                    </p:set>
                                    <p:anim calcmode="lin" valueType="num">
                                      <p:cBhvr additive="base">
                                        <p:cTn id="25" dur="500" fill="hold"/>
                                        <p:tgtEl>
                                          <p:spTgt spid="33797"/>
                                        </p:tgtEl>
                                        <p:attrNameLst>
                                          <p:attrName>ppt_x</p:attrName>
                                        </p:attrNameLst>
                                      </p:cBhvr>
                                      <p:tavLst>
                                        <p:tav tm="0">
                                          <p:val>
                                            <p:strVal val="#ppt_x"/>
                                          </p:val>
                                        </p:tav>
                                        <p:tav tm="100000">
                                          <p:val>
                                            <p:strVal val="#ppt_x"/>
                                          </p:val>
                                        </p:tav>
                                      </p:tavLst>
                                    </p:anim>
                                    <p:anim calcmode="lin" valueType="num">
                                      <p:cBhvr additive="base">
                                        <p:cTn id="26"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3799"/>
                                        </p:tgtEl>
                                        <p:attrNameLst>
                                          <p:attrName>style.visibility</p:attrName>
                                        </p:attrNameLst>
                                      </p:cBhvr>
                                      <p:to>
                                        <p:strVal val="visible"/>
                                      </p:to>
                                    </p:set>
                                    <p:anim calcmode="lin" valueType="num">
                                      <p:cBhvr additive="base">
                                        <p:cTn id="37" dur="500" fill="hold"/>
                                        <p:tgtEl>
                                          <p:spTgt spid="33799"/>
                                        </p:tgtEl>
                                        <p:attrNameLst>
                                          <p:attrName>ppt_x</p:attrName>
                                        </p:attrNameLst>
                                      </p:cBhvr>
                                      <p:tavLst>
                                        <p:tav tm="0">
                                          <p:val>
                                            <p:strVal val="#ppt_x"/>
                                          </p:val>
                                        </p:tav>
                                        <p:tav tm="100000">
                                          <p:val>
                                            <p:strVal val="#ppt_x"/>
                                          </p:val>
                                        </p:tav>
                                      </p:tavLst>
                                    </p:anim>
                                    <p:anim calcmode="lin" valueType="num">
                                      <p:cBhvr additive="base">
                                        <p:cTn id="38" dur="500" fill="hold"/>
                                        <p:tgtEl>
                                          <p:spTgt spid="3379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3795">
                                            <p:txEl>
                                              <p:pRg st="8" end="8"/>
                                            </p:txEl>
                                          </p:spTgt>
                                        </p:tgtEl>
                                        <p:attrNameLst>
                                          <p:attrName>style.visibility</p:attrName>
                                        </p:attrNameLst>
                                      </p:cBhvr>
                                      <p:to>
                                        <p:strVal val="visible"/>
                                      </p:to>
                                    </p:set>
                                    <p:anim calcmode="lin" valueType="num">
                                      <p:cBhvr additive="base">
                                        <p:cTn id="43" dur="500" fill="hold"/>
                                        <p:tgtEl>
                                          <p:spTgt spid="3379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3801"/>
                                        </p:tgtEl>
                                        <p:attrNameLst>
                                          <p:attrName>style.visibility</p:attrName>
                                        </p:attrNameLst>
                                      </p:cBhvr>
                                      <p:to>
                                        <p:strVal val="visible"/>
                                      </p:to>
                                    </p:set>
                                    <p:anim calcmode="lin" valueType="num">
                                      <p:cBhvr additive="base">
                                        <p:cTn id="49" dur="500" fill="hold"/>
                                        <p:tgtEl>
                                          <p:spTgt spid="33801"/>
                                        </p:tgtEl>
                                        <p:attrNameLst>
                                          <p:attrName>ppt_x</p:attrName>
                                        </p:attrNameLst>
                                      </p:cBhvr>
                                      <p:tavLst>
                                        <p:tav tm="0">
                                          <p:val>
                                            <p:strVal val="#ppt_x"/>
                                          </p:val>
                                        </p:tav>
                                        <p:tav tm="100000">
                                          <p:val>
                                            <p:strVal val="#ppt_x"/>
                                          </p:val>
                                        </p:tav>
                                      </p:tavLst>
                                    </p:anim>
                                    <p:anim calcmode="lin" valueType="num">
                                      <p:cBhvr additive="base">
                                        <p:cTn id="50" dur="500" fill="hold"/>
                                        <p:tgtEl>
                                          <p:spTgt spid="33801"/>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500"/>
                            </p:stCondLst>
                            <p:childTnLst>
                              <p:par>
                                <p:cTn id="52" presetID="2" presetClass="entr" presetSubtype="4" fill="hold" nodeType="afterEffect">
                                  <p:stCondLst>
                                    <p:cond delay="0"/>
                                  </p:stCondLst>
                                  <p:childTnLst>
                                    <p:set>
                                      <p:cBhvr>
                                        <p:cTn id="53" dur="1" fill="hold">
                                          <p:stCondLst>
                                            <p:cond delay="0"/>
                                          </p:stCondLst>
                                        </p:cTn>
                                        <p:tgtEl>
                                          <p:spTgt spid="33795">
                                            <p:txEl>
                                              <p:pRg st="10" end="10"/>
                                            </p:txEl>
                                          </p:spTgt>
                                        </p:tgtEl>
                                        <p:attrNameLst>
                                          <p:attrName>style.visibility</p:attrName>
                                        </p:attrNameLst>
                                      </p:cBhvr>
                                      <p:to>
                                        <p:strVal val="visible"/>
                                      </p:to>
                                    </p:set>
                                    <p:anim calcmode="lin" valueType="num">
                                      <p:cBhvr additive="base">
                                        <p:cTn id="54" dur="500" fill="hold"/>
                                        <p:tgtEl>
                                          <p:spTgt spid="33795">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3795">
                                            <p:txEl>
                                              <p:pRg st="10" end="10"/>
                                            </p:txEl>
                                          </p:spTgt>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1000"/>
                            </p:stCondLst>
                            <p:childTnLst>
                              <p:par>
                                <p:cTn id="57" presetID="2" presetClass="entr" presetSubtype="4" fill="hold" nodeType="afterEffect">
                                  <p:stCondLst>
                                    <p:cond delay="0"/>
                                  </p:stCondLst>
                                  <p:childTnLst>
                                    <p:set>
                                      <p:cBhvr>
                                        <p:cTn id="58" dur="1" fill="hold">
                                          <p:stCondLst>
                                            <p:cond delay="0"/>
                                          </p:stCondLst>
                                        </p:cTn>
                                        <p:tgtEl>
                                          <p:spTgt spid="33803"/>
                                        </p:tgtEl>
                                        <p:attrNameLst>
                                          <p:attrName>style.visibility</p:attrName>
                                        </p:attrNameLst>
                                      </p:cBhvr>
                                      <p:to>
                                        <p:strVal val="visible"/>
                                      </p:to>
                                    </p:set>
                                    <p:anim calcmode="lin" valueType="num">
                                      <p:cBhvr additive="base">
                                        <p:cTn id="59" dur="500" fill="hold"/>
                                        <p:tgtEl>
                                          <p:spTgt spid="33803"/>
                                        </p:tgtEl>
                                        <p:attrNameLst>
                                          <p:attrName>ppt_x</p:attrName>
                                        </p:attrNameLst>
                                      </p:cBhvr>
                                      <p:tavLst>
                                        <p:tav tm="0">
                                          <p:val>
                                            <p:strVal val="#ppt_x"/>
                                          </p:val>
                                        </p:tav>
                                        <p:tav tm="100000">
                                          <p:val>
                                            <p:strVal val="#ppt_x"/>
                                          </p:val>
                                        </p:tav>
                                      </p:tavLst>
                                    </p:anim>
                                    <p:anim calcmode="lin" valueType="num">
                                      <p:cBhvr additive="base">
                                        <p:cTn id="60" dur="500" fill="hold"/>
                                        <p:tgtEl>
                                          <p:spTgt spid="33803"/>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3795">
                                            <p:txEl>
                                              <p:pRg st="12" end="12"/>
                                            </p:txEl>
                                          </p:spTgt>
                                        </p:tgtEl>
                                        <p:attrNameLst>
                                          <p:attrName>style.visibility</p:attrName>
                                        </p:attrNameLst>
                                      </p:cBhvr>
                                      <p:to>
                                        <p:strVal val="visible"/>
                                      </p:to>
                                    </p:set>
                                    <p:anim calcmode="lin" valueType="num">
                                      <p:cBhvr additive="base">
                                        <p:cTn id="65" dur="500" fill="hold"/>
                                        <p:tgtEl>
                                          <p:spTgt spid="33795">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379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FB3D4DFA-D45B-4DB4-89C5-E9B448C8A5D2}" type="slidenum">
              <a:rPr lang="en-US" altLang="zh-CN" smtClean="0"/>
              <a:pPr eaLnBrk="1" hangingPunct="1"/>
              <a:t>17</a:t>
            </a:fld>
            <a:endParaRPr lang="en-US" altLang="zh-CN" smtClean="0"/>
          </a:p>
        </p:txBody>
      </p:sp>
      <p:sp>
        <p:nvSpPr>
          <p:cNvPr id="18435"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34819" name="Rectangle 3"/>
          <p:cNvSpPr>
            <a:spLocks noGrp="1" noChangeArrowheads="1"/>
          </p:cNvSpPr>
          <p:nvPr>
            <p:ph type="body" idx="1"/>
          </p:nvPr>
        </p:nvSpPr>
        <p:spPr>
          <a:xfrm>
            <a:off x="250825" y="1179513"/>
            <a:ext cx="8893175" cy="5678487"/>
          </a:xfrm>
        </p:spPr>
        <p:txBody>
          <a:bodyPr/>
          <a:lstStyle/>
          <a:p>
            <a:pPr marL="1371600" lvl="2" indent="-457200" eaLnBrk="1" hangingPunct="1">
              <a:lnSpc>
                <a:spcPct val="130000"/>
              </a:lnSpc>
            </a:pPr>
            <a:r>
              <a:rPr lang="en-US" altLang="zh-CN" dirty="0" smtClean="0">
                <a:solidFill>
                  <a:srgbClr val="3333FF"/>
                </a:solidFill>
              </a:rPr>
              <a:t>3</a:t>
            </a:r>
            <a:r>
              <a:rPr lang="zh-CN" altLang="en-US" dirty="0" smtClean="0">
                <a:solidFill>
                  <a:srgbClr val="3333FF"/>
                </a:solidFill>
              </a:rPr>
              <a:t>、</a:t>
            </a:r>
            <a:r>
              <a:rPr lang="en-US" altLang="zh-CN" i="1" dirty="0" smtClean="0">
                <a:solidFill>
                  <a:srgbClr val="3333FF"/>
                </a:solidFill>
              </a:rPr>
              <a:t>v</a:t>
            </a:r>
            <a:r>
              <a:rPr lang="en-US" altLang="zh-CN" dirty="0" smtClean="0">
                <a:solidFill>
                  <a:srgbClr val="3333FF"/>
                </a:solidFill>
              </a:rPr>
              <a:t>(</a:t>
            </a:r>
            <a:r>
              <a:rPr lang="en-US" altLang="zh-CN" i="1" dirty="0" smtClean="0">
                <a:solidFill>
                  <a:srgbClr val="3333FF"/>
                </a:solidFill>
              </a:rPr>
              <a:t>t</a:t>
            </a:r>
            <a:r>
              <a:rPr lang="en-US" altLang="zh-CN" dirty="0" smtClean="0">
                <a:solidFill>
                  <a:srgbClr val="3333FF"/>
                </a:solidFill>
              </a:rPr>
              <a:t>)</a:t>
            </a:r>
            <a:r>
              <a:rPr lang="zh-CN" altLang="en-US" dirty="0" smtClean="0">
                <a:solidFill>
                  <a:srgbClr val="3333FF"/>
                </a:solidFill>
              </a:rPr>
              <a:t>的功率谱密度</a:t>
            </a:r>
            <a:r>
              <a:rPr lang="en-US" altLang="zh-CN" i="1" dirty="0" err="1" smtClean="0">
                <a:solidFill>
                  <a:srgbClr val="3333FF"/>
                </a:solidFill>
              </a:rPr>
              <a:t>P</a:t>
            </a:r>
            <a:r>
              <a:rPr lang="en-US" altLang="zh-CN" i="1" baseline="-25000" dirty="0" err="1" smtClean="0">
                <a:solidFill>
                  <a:srgbClr val="3333FF"/>
                </a:solidFill>
              </a:rPr>
              <a:t>v</a:t>
            </a:r>
            <a:r>
              <a:rPr lang="en-US" altLang="zh-CN" dirty="0" smtClean="0">
                <a:solidFill>
                  <a:srgbClr val="3333FF"/>
                </a:solidFill>
              </a:rPr>
              <a:t>(</a:t>
            </a:r>
            <a:r>
              <a:rPr lang="en-US" altLang="zh-CN" i="1" dirty="0" smtClean="0">
                <a:solidFill>
                  <a:srgbClr val="3333FF"/>
                </a:solidFill>
              </a:rPr>
              <a:t>f</a:t>
            </a:r>
            <a:r>
              <a:rPr lang="en-US" altLang="zh-CN" dirty="0" smtClean="0">
                <a:solidFill>
                  <a:srgbClr val="3333FF"/>
                </a:solidFill>
              </a:rPr>
              <a:t>)</a:t>
            </a:r>
          </a:p>
          <a:p>
            <a:pPr marL="1790700" lvl="3" indent="-419100" eaLnBrk="1" hangingPunct="1">
              <a:lnSpc>
                <a:spcPct val="130000"/>
              </a:lnSpc>
              <a:buNone/>
            </a:pPr>
            <a:r>
              <a:rPr lang="zh-CN" altLang="en-US" dirty="0" smtClean="0"/>
              <a:t>由于</a:t>
            </a:r>
            <a:r>
              <a:rPr lang="en-US" altLang="zh-CN" i="1" dirty="0" smtClean="0"/>
              <a:t>v</a:t>
            </a:r>
            <a:r>
              <a:rPr lang="en-US" altLang="zh-CN" dirty="0" smtClean="0"/>
              <a:t>(</a:t>
            </a:r>
            <a:r>
              <a:rPr lang="en-US" altLang="zh-CN" i="1" dirty="0" smtClean="0"/>
              <a:t>t</a:t>
            </a:r>
            <a:r>
              <a:rPr lang="en-US" altLang="zh-CN" dirty="0" smtClean="0"/>
              <a:t>)</a:t>
            </a:r>
            <a:r>
              <a:rPr lang="zh-CN" altLang="en-US" dirty="0" smtClean="0"/>
              <a:t>是以</a:t>
            </a:r>
            <a:r>
              <a:rPr lang="en-US" altLang="zh-CN" i="1" dirty="0" err="1" smtClean="0"/>
              <a:t>T</a:t>
            </a:r>
            <a:r>
              <a:rPr lang="en-US" altLang="zh-CN" i="1" baseline="-25000" dirty="0" err="1" smtClean="0"/>
              <a:t>s</a:t>
            </a:r>
            <a:r>
              <a:rPr lang="zh-CN" altLang="en-US" dirty="0" smtClean="0"/>
              <a:t>为周期的周期信号，</a:t>
            </a:r>
            <a:r>
              <a:rPr lang="zh-CN" altLang="en-US" dirty="0"/>
              <a:t>故可</a:t>
            </a:r>
            <a:r>
              <a:rPr lang="zh-CN" altLang="en-US" dirty="0" smtClean="0"/>
              <a:t>展</a:t>
            </a:r>
            <a:r>
              <a:rPr lang="zh-CN" altLang="en-US" dirty="0"/>
              <a:t>开</a:t>
            </a:r>
            <a:r>
              <a:rPr lang="zh-CN" altLang="en-US" dirty="0" smtClean="0"/>
              <a:t>成</a:t>
            </a:r>
            <a:r>
              <a:rPr lang="zh-CN" altLang="en-US" dirty="0"/>
              <a:t>傅里叶级数</a:t>
            </a:r>
          </a:p>
          <a:p>
            <a:pPr marL="1790700" lvl="3" indent="-419100" eaLnBrk="1" hangingPunct="1">
              <a:lnSpc>
                <a:spcPct val="130000"/>
              </a:lnSpc>
              <a:buFont typeface="Wingdings" pitchFamily="2" charset="2"/>
              <a:buNone/>
            </a:pPr>
            <a:endParaRPr lang="zh-CN" altLang="en-US" dirty="0" smtClean="0"/>
          </a:p>
          <a:p>
            <a:pPr marL="1790700" lvl="3" indent="-419100" eaLnBrk="1" hangingPunct="1">
              <a:lnSpc>
                <a:spcPct val="130000"/>
              </a:lnSpc>
              <a:buFont typeface="Wingdings" pitchFamily="2" charset="2"/>
              <a:buNone/>
            </a:pPr>
            <a:endParaRPr lang="zh-CN" altLang="en-US" dirty="0" smtClean="0"/>
          </a:p>
          <a:p>
            <a:pPr marL="1790700" lvl="3" indent="-419100" eaLnBrk="1" hangingPunct="1">
              <a:lnSpc>
                <a:spcPct val="160000"/>
              </a:lnSpc>
              <a:buFont typeface="Wingdings" pitchFamily="2" charset="2"/>
              <a:buNone/>
            </a:pPr>
            <a:endParaRPr lang="zh-CN" altLang="en-US" dirty="0" smtClean="0"/>
          </a:p>
          <a:p>
            <a:pPr marL="1790700" lvl="3" indent="-419100" eaLnBrk="1" hangingPunct="1">
              <a:lnSpc>
                <a:spcPct val="160000"/>
              </a:lnSpc>
              <a:buFont typeface="Wingdings" pitchFamily="2" charset="2"/>
              <a:buNone/>
            </a:pPr>
            <a:r>
              <a:rPr lang="zh-CN" altLang="en-US" dirty="0" smtClean="0"/>
              <a:t>式中</a:t>
            </a:r>
          </a:p>
          <a:p>
            <a:pPr marL="1790700" lvl="3" indent="-419100" eaLnBrk="1" hangingPunct="1">
              <a:lnSpc>
                <a:spcPct val="230000"/>
              </a:lnSpc>
              <a:buFont typeface="Wingdings" pitchFamily="2" charset="2"/>
              <a:buNone/>
            </a:pPr>
            <a:r>
              <a:rPr lang="zh-CN" altLang="en-US" dirty="0" smtClean="0"/>
              <a:t>由于在（</a:t>
            </a:r>
            <a:r>
              <a:rPr lang="en-US" altLang="zh-CN" dirty="0" smtClean="0"/>
              <a:t>-</a:t>
            </a:r>
            <a:r>
              <a:rPr lang="en-US" altLang="zh-CN" dirty="0" err="1" smtClean="0"/>
              <a:t>T</a:t>
            </a:r>
            <a:r>
              <a:rPr lang="en-US" altLang="zh-CN" baseline="-25000" dirty="0" err="1" smtClean="0"/>
              <a:t>s</a:t>
            </a:r>
            <a:r>
              <a:rPr lang="en-US" altLang="zh-CN" dirty="0" smtClean="0"/>
              <a:t>/2</a:t>
            </a:r>
            <a:r>
              <a:rPr lang="zh-CN" altLang="en-US" dirty="0" smtClean="0"/>
              <a:t>，</a:t>
            </a:r>
            <a:r>
              <a:rPr lang="en-US" altLang="zh-CN" dirty="0" err="1" smtClean="0"/>
              <a:t>T</a:t>
            </a:r>
            <a:r>
              <a:rPr lang="en-US" altLang="zh-CN" baseline="-25000" dirty="0" err="1" smtClean="0"/>
              <a:t>s</a:t>
            </a:r>
            <a:r>
              <a:rPr lang="en-US" altLang="zh-CN" dirty="0" smtClean="0"/>
              <a:t>/2</a:t>
            </a:r>
            <a:r>
              <a:rPr lang="zh-CN" altLang="en-US" dirty="0" smtClean="0"/>
              <a:t>）范围内，</a:t>
            </a:r>
          </a:p>
          <a:p>
            <a:pPr marL="1790700" lvl="3" indent="-419100" eaLnBrk="1" hangingPunct="1">
              <a:lnSpc>
                <a:spcPct val="230000"/>
              </a:lnSpc>
              <a:buFont typeface="Wingdings" pitchFamily="2" charset="2"/>
              <a:buNone/>
            </a:pPr>
            <a:r>
              <a:rPr lang="zh-CN" altLang="en-US" dirty="0" smtClean="0"/>
              <a:t>所以 </a:t>
            </a:r>
          </a:p>
        </p:txBody>
      </p:sp>
      <p:sp>
        <p:nvSpPr>
          <p:cNvPr id="18437"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4820" name="Object 4"/>
          <p:cNvGraphicFramePr>
            <a:graphicFrameLocks noChangeAspect="1"/>
          </p:cNvGraphicFramePr>
          <p:nvPr>
            <p:extLst>
              <p:ext uri="{D42A27DB-BD31-4B8C-83A1-F6EECF244321}">
                <p14:modId xmlns:p14="http://schemas.microsoft.com/office/powerpoint/2010/main" val="1573931350"/>
              </p:ext>
            </p:extLst>
          </p:nvPr>
        </p:nvGraphicFramePr>
        <p:xfrm>
          <a:off x="2681790" y="2206858"/>
          <a:ext cx="4832350" cy="1627187"/>
        </p:xfrm>
        <a:graphic>
          <a:graphicData uri="http://schemas.openxmlformats.org/presentationml/2006/ole">
            <mc:AlternateContent xmlns:mc="http://schemas.openxmlformats.org/markup-compatibility/2006">
              <mc:Choice xmlns:v="urn:schemas-microsoft-com:vml" Requires="v">
                <p:oleObj spid="_x0000_s19193" name="Equation" r:id="rId3" imgW="2628720" imgH="888840" progId="Equation.3">
                  <p:embed/>
                </p:oleObj>
              </mc:Choice>
              <mc:Fallback>
                <p:oleObj name="Equation" r:id="rId3" imgW="2628720" imgH="888840" progId="Equation.3">
                  <p:embed/>
                  <p:pic>
                    <p:nvPicPr>
                      <p:cNvPr id="0" name="Object 4"/>
                      <p:cNvPicPr>
                        <a:picLocks noChangeAspect="1" noChangeArrowheads="1"/>
                      </p:cNvPicPr>
                      <p:nvPr/>
                    </p:nvPicPr>
                    <p:blipFill>
                      <a:blip r:embed="rId4"/>
                      <a:srcRect/>
                      <a:stretch>
                        <a:fillRect/>
                      </a:stretch>
                    </p:blipFill>
                    <p:spPr bwMode="auto">
                      <a:xfrm>
                        <a:off x="2681790" y="2206858"/>
                        <a:ext cx="483235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9" name="Rectangle 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8441" name="Rectangle 9"/>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4824" name="Object 8"/>
          <p:cNvGraphicFramePr>
            <a:graphicFrameLocks noChangeAspect="1"/>
          </p:cNvGraphicFramePr>
          <p:nvPr>
            <p:extLst>
              <p:ext uri="{D42A27DB-BD31-4B8C-83A1-F6EECF244321}">
                <p14:modId xmlns:p14="http://schemas.microsoft.com/office/powerpoint/2010/main" val="1406682747"/>
              </p:ext>
            </p:extLst>
          </p:nvPr>
        </p:nvGraphicFramePr>
        <p:xfrm>
          <a:off x="2771775" y="3879050"/>
          <a:ext cx="2925763" cy="852487"/>
        </p:xfrm>
        <a:graphic>
          <a:graphicData uri="http://schemas.openxmlformats.org/presentationml/2006/ole">
            <mc:AlternateContent xmlns:mc="http://schemas.openxmlformats.org/markup-compatibility/2006">
              <mc:Choice xmlns:v="urn:schemas-microsoft-com:vml" Requires="v">
                <p:oleObj spid="_x0000_s19194" name="公式" r:id="rId5" imgW="1663700" imgH="482600" progId="Equation.3">
                  <p:embed/>
                </p:oleObj>
              </mc:Choice>
              <mc:Fallback>
                <p:oleObj name="公式" r:id="rId5" imgW="1663700" imgH="482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3879050"/>
                        <a:ext cx="29257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3" name="Rectangle 11"/>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4826" name="Object 10"/>
          <p:cNvGraphicFramePr>
            <a:graphicFrameLocks noChangeAspect="1"/>
          </p:cNvGraphicFramePr>
          <p:nvPr>
            <p:extLst>
              <p:ext uri="{D42A27DB-BD31-4B8C-83A1-F6EECF244321}">
                <p14:modId xmlns:p14="http://schemas.microsoft.com/office/powerpoint/2010/main" val="3091505160"/>
              </p:ext>
            </p:extLst>
          </p:nvPr>
        </p:nvGraphicFramePr>
        <p:xfrm>
          <a:off x="5516563" y="4779150"/>
          <a:ext cx="3105150" cy="403225"/>
        </p:xfrm>
        <a:graphic>
          <a:graphicData uri="http://schemas.openxmlformats.org/presentationml/2006/ole">
            <mc:AlternateContent xmlns:mc="http://schemas.openxmlformats.org/markup-compatibility/2006">
              <mc:Choice xmlns:v="urn:schemas-microsoft-com:vml" Requires="v">
                <p:oleObj spid="_x0000_s19195" name="公式" r:id="rId7" imgW="1688367" imgH="215806" progId="Equation.3">
                  <p:embed/>
                </p:oleObj>
              </mc:Choice>
              <mc:Fallback>
                <p:oleObj name="公式" r:id="rId7" imgW="1688367" imgH="215806"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6563" y="4779150"/>
                        <a:ext cx="3105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5" name="Rectangle 13"/>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4828" name="Object 12"/>
          <p:cNvGraphicFramePr>
            <a:graphicFrameLocks noChangeAspect="1"/>
          </p:cNvGraphicFramePr>
          <p:nvPr>
            <p:extLst>
              <p:ext uri="{D42A27DB-BD31-4B8C-83A1-F6EECF244321}">
                <p14:modId xmlns:p14="http://schemas.microsoft.com/office/powerpoint/2010/main" val="1593803786"/>
              </p:ext>
            </p:extLst>
          </p:nvPr>
        </p:nvGraphicFramePr>
        <p:xfrm>
          <a:off x="2727325" y="5359440"/>
          <a:ext cx="5175250" cy="904875"/>
        </p:xfrm>
        <a:graphic>
          <a:graphicData uri="http://schemas.openxmlformats.org/presentationml/2006/ole">
            <mc:AlternateContent xmlns:mc="http://schemas.openxmlformats.org/markup-compatibility/2006">
              <mc:Choice xmlns:v="urn:schemas-microsoft-com:vml" Requires="v">
                <p:oleObj spid="_x0000_s19196" name="公式" r:id="rId9" imgW="2781300" imgH="482600" progId="Equation.3">
                  <p:embed/>
                </p:oleObj>
              </mc:Choice>
              <mc:Fallback>
                <p:oleObj name="公式" r:id="rId9" imgW="2781300" imgH="4826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7325" y="5359440"/>
                        <a:ext cx="51752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additive="base">
                                        <p:cTn id="19" dur="500" fill="hold"/>
                                        <p:tgtEl>
                                          <p:spTgt spid="34820"/>
                                        </p:tgtEl>
                                        <p:attrNameLst>
                                          <p:attrName>ppt_x</p:attrName>
                                        </p:attrNameLst>
                                      </p:cBhvr>
                                      <p:tavLst>
                                        <p:tav tm="0">
                                          <p:val>
                                            <p:strVal val="#ppt_x"/>
                                          </p:val>
                                        </p:tav>
                                        <p:tav tm="100000">
                                          <p:val>
                                            <p:strVal val="#ppt_x"/>
                                          </p:val>
                                        </p:tav>
                                      </p:tavLst>
                                    </p:anim>
                                    <p:anim calcmode="lin" valueType="num">
                                      <p:cBhvr additive="base">
                                        <p:cTn id="20" dur="500" fill="hold"/>
                                        <p:tgtEl>
                                          <p:spTgt spid="34820"/>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nodeType="afterEffect">
                                  <p:stCondLst>
                                    <p:cond delay="0"/>
                                  </p:stCondLst>
                                  <p:childTnLst>
                                    <p:set>
                                      <p:cBhvr>
                                        <p:cTn id="23" dur="1" fill="hold">
                                          <p:stCondLst>
                                            <p:cond delay="0"/>
                                          </p:stCondLst>
                                        </p:cTn>
                                        <p:tgtEl>
                                          <p:spTgt spid="34819">
                                            <p:txEl>
                                              <p:pRg st="5" end="5"/>
                                            </p:txEl>
                                          </p:spTgt>
                                        </p:tgtEl>
                                        <p:attrNameLst>
                                          <p:attrName>style.visibility</p:attrName>
                                        </p:attrNameLst>
                                      </p:cBhvr>
                                      <p:to>
                                        <p:strVal val="visible"/>
                                      </p:to>
                                    </p:set>
                                    <p:anim calcmode="lin" valueType="num">
                                      <p:cBhvr additive="base">
                                        <p:cTn id="24"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000"/>
                            </p:stCondLst>
                            <p:childTnLst>
                              <p:par>
                                <p:cTn id="27" presetID="2" presetClass="entr" presetSubtype="4" fill="hold" nodeType="afterEffect">
                                  <p:stCondLst>
                                    <p:cond delay="0"/>
                                  </p:stCondLst>
                                  <p:childTnLst>
                                    <p:set>
                                      <p:cBhvr>
                                        <p:cTn id="28" dur="1" fill="hold">
                                          <p:stCondLst>
                                            <p:cond delay="0"/>
                                          </p:stCondLst>
                                        </p:cTn>
                                        <p:tgtEl>
                                          <p:spTgt spid="34824"/>
                                        </p:tgtEl>
                                        <p:attrNameLst>
                                          <p:attrName>style.visibility</p:attrName>
                                        </p:attrNameLst>
                                      </p:cBhvr>
                                      <p:to>
                                        <p:strVal val="visible"/>
                                      </p:to>
                                    </p:set>
                                    <p:anim calcmode="lin" valueType="num">
                                      <p:cBhvr additive="base">
                                        <p:cTn id="29" dur="500" fill="hold"/>
                                        <p:tgtEl>
                                          <p:spTgt spid="34824"/>
                                        </p:tgtEl>
                                        <p:attrNameLst>
                                          <p:attrName>ppt_x</p:attrName>
                                        </p:attrNameLst>
                                      </p:cBhvr>
                                      <p:tavLst>
                                        <p:tav tm="0">
                                          <p:val>
                                            <p:strVal val="#ppt_x"/>
                                          </p:val>
                                        </p:tav>
                                        <p:tav tm="100000">
                                          <p:val>
                                            <p:strVal val="#ppt_x"/>
                                          </p:val>
                                        </p:tav>
                                      </p:tavLst>
                                    </p:anim>
                                    <p:anim calcmode="lin" valueType="num">
                                      <p:cBhvr additive="base">
                                        <p:cTn id="30"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4819">
                                            <p:txEl>
                                              <p:pRg st="6" end="6"/>
                                            </p:txEl>
                                          </p:spTgt>
                                        </p:tgtEl>
                                        <p:attrNameLst>
                                          <p:attrName>style.visibility</p:attrName>
                                        </p:attrNameLst>
                                      </p:cBhvr>
                                      <p:to>
                                        <p:strVal val="visible"/>
                                      </p:to>
                                    </p:set>
                                    <p:anim calcmode="lin" valueType="num">
                                      <p:cBhvr additive="base">
                                        <p:cTn id="35"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00"/>
                            </p:stCondLst>
                            <p:childTnLst>
                              <p:par>
                                <p:cTn id="38" presetID="2" presetClass="entr" presetSubtype="4" fill="hold" nodeType="afterEffect">
                                  <p:stCondLst>
                                    <p:cond delay="0"/>
                                  </p:stCondLst>
                                  <p:childTnLst>
                                    <p:set>
                                      <p:cBhvr>
                                        <p:cTn id="39" dur="1" fill="hold">
                                          <p:stCondLst>
                                            <p:cond delay="0"/>
                                          </p:stCondLst>
                                        </p:cTn>
                                        <p:tgtEl>
                                          <p:spTgt spid="34826"/>
                                        </p:tgtEl>
                                        <p:attrNameLst>
                                          <p:attrName>style.visibility</p:attrName>
                                        </p:attrNameLst>
                                      </p:cBhvr>
                                      <p:to>
                                        <p:strVal val="visible"/>
                                      </p:to>
                                    </p:set>
                                    <p:anim calcmode="lin" valueType="num">
                                      <p:cBhvr additive="base">
                                        <p:cTn id="40" dur="500" fill="hold"/>
                                        <p:tgtEl>
                                          <p:spTgt spid="34826"/>
                                        </p:tgtEl>
                                        <p:attrNameLst>
                                          <p:attrName>ppt_x</p:attrName>
                                        </p:attrNameLst>
                                      </p:cBhvr>
                                      <p:tavLst>
                                        <p:tav tm="0">
                                          <p:val>
                                            <p:strVal val="#ppt_x"/>
                                          </p:val>
                                        </p:tav>
                                        <p:tav tm="100000">
                                          <p:val>
                                            <p:strVal val="#ppt_x"/>
                                          </p:val>
                                        </p:tav>
                                      </p:tavLst>
                                    </p:anim>
                                    <p:anim calcmode="lin" valueType="num">
                                      <p:cBhvr additive="base">
                                        <p:cTn id="41"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34819">
                                            <p:txEl>
                                              <p:pRg st="7" end="7"/>
                                            </p:txEl>
                                          </p:spTgt>
                                        </p:tgtEl>
                                        <p:attrNameLst>
                                          <p:attrName>style.visibility</p:attrName>
                                        </p:attrNameLst>
                                      </p:cBhvr>
                                      <p:to>
                                        <p:strVal val="visible"/>
                                      </p:to>
                                    </p:set>
                                    <p:anim calcmode="lin" valueType="num">
                                      <p:cBhvr additive="base">
                                        <p:cTn id="46"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4819">
                                            <p:txEl>
                                              <p:pRg st="7" end="7"/>
                                            </p:txEl>
                                          </p:spTgt>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500"/>
                            </p:stCondLst>
                            <p:childTnLst>
                              <p:par>
                                <p:cTn id="49" presetID="2" presetClass="entr" presetSubtype="4" fill="hold" nodeType="afterEffect">
                                  <p:stCondLst>
                                    <p:cond delay="0"/>
                                  </p:stCondLst>
                                  <p:childTnLst>
                                    <p:set>
                                      <p:cBhvr>
                                        <p:cTn id="50" dur="1" fill="hold">
                                          <p:stCondLst>
                                            <p:cond delay="0"/>
                                          </p:stCondLst>
                                        </p:cTn>
                                        <p:tgtEl>
                                          <p:spTgt spid="34828"/>
                                        </p:tgtEl>
                                        <p:attrNameLst>
                                          <p:attrName>style.visibility</p:attrName>
                                        </p:attrNameLst>
                                      </p:cBhvr>
                                      <p:to>
                                        <p:strVal val="visible"/>
                                      </p:to>
                                    </p:set>
                                    <p:anim calcmode="lin" valueType="num">
                                      <p:cBhvr additive="base">
                                        <p:cTn id="51" dur="500" fill="hold"/>
                                        <p:tgtEl>
                                          <p:spTgt spid="34828"/>
                                        </p:tgtEl>
                                        <p:attrNameLst>
                                          <p:attrName>ppt_x</p:attrName>
                                        </p:attrNameLst>
                                      </p:cBhvr>
                                      <p:tavLst>
                                        <p:tav tm="0">
                                          <p:val>
                                            <p:strVal val="#ppt_x"/>
                                          </p:val>
                                        </p:tav>
                                        <p:tav tm="100000">
                                          <p:val>
                                            <p:strVal val="#ppt_x"/>
                                          </p:val>
                                        </p:tav>
                                      </p:tavLst>
                                    </p:anim>
                                    <p:anim calcmode="lin" valueType="num">
                                      <p:cBhvr additive="base">
                                        <p:cTn id="52"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18449EC-AB64-44C9-A3F1-F9A21ECC0A58}" type="slidenum">
              <a:rPr lang="en-US" altLang="zh-CN" smtClean="0"/>
              <a:pPr eaLnBrk="1" hangingPunct="1"/>
              <a:t>18</a:t>
            </a:fld>
            <a:endParaRPr lang="en-US" altLang="zh-CN" smtClean="0"/>
          </a:p>
        </p:txBody>
      </p:sp>
      <p:sp>
        <p:nvSpPr>
          <p:cNvPr id="19459"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35843" name="Rectangle 3"/>
          <p:cNvSpPr>
            <a:spLocks noGrp="1" noChangeArrowheads="1"/>
          </p:cNvSpPr>
          <p:nvPr>
            <p:ph type="body" idx="1"/>
          </p:nvPr>
        </p:nvSpPr>
        <p:spPr>
          <a:xfrm>
            <a:off x="296863" y="1179513"/>
            <a:ext cx="8847137" cy="5678487"/>
          </a:xfrm>
        </p:spPr>
        <p:txBody>
          <a:bodyPr/>
          <a:lstStyle/>
          <a:p>
            <a:pPr lvl="3" eaLnBrk="1" hangingPunct="1">
              <a:buFont typeface="Wingdings" pitchFamily="2" charset="2"/>
              <a:buNone/>
            </a:pPr>
            <a:r>
              <a:rPr lang="zh-CN" altLang="en-US" smtClean="0"/>
              <a:t>又由于</a:t>
            </a:r>
          </a:p>
          <a:p>
            <a:pPr lvl="3" eaLnBrk="1" hangingPunct="1">
              <a:buFont typeface="Wingdings" pitchFamily="2" charset="2"/>
              <a:buNone/>
            </a:pPr>
            <a:endParaRPr lang="zh-CN" altLang="en-US" smtClean="0"/>
          </a:p>
          <a:p>
            <a:pPr lvl="3" eaLnBrk="1" hangingPunct="1">
              <a:lnSpc>
                <a:spcPct val="120000"/>
              </a:lnSpc>
              <a:buFont typeface="Wingdings" pitchFamily="2" charset="2"/>
              <a:buNone/>
            </a:pPr>
            <a:r>
              <a:rPr lang="zh-CN" altLang="en-US" smtClean="0"/>
              <a:t>只存在于（</a:t>
            </a:r>
            <a:r>
              <a:rPr lang="en-US" altLang="zh-CN" smtClean="0"/>
              <a:t>-</a:t>
            </a:r>
            <a:r>
              <a:rPr lang="en-US" altLang="zh-CN" i="1" smtClean="0"/>
              <a:t>T</a:t>
            </a:r>
            <a:r>
              <a:rPr lang="en-US" altLang="zh-CN" i="1" baseline="-25000" smtClean="0"/>
              <a:t>s</a:t>
            </a:r>
            <a:r>
              <a:rPr lang="en-US" altLang="zh-CN" smtClean="0"/>
              <a:t>/2</a:t>
            </a:r>
            <a:r>
              <a:rPr lang="zh-CN" altLang="en-US" smtClean="0"/>
              <a:t>，</a:t>
            </a:r>
            <a:r>
              <a:rPr lang="en-US" altLang="zh-CN" i="1" smtClean="0"/>
              <a:t>T</a:t>
            </a:r>
            <a:r>
              <a:rPr lang="en-US" altLang="zh-CN" i="1" baseline="-25000" smtClean="0"/>
              <a:t>s</a:t>
            </a:r>
            <a:r>
              <a:rPr lang="en-US" altLang="zh-CN" smtClean="0"/>
              <a:t>/2</a:t>
            </a:r>
            <a:r>
              <a:rPr lang="zh-CN" altLang="en-US" smtClean="0"/>
              <a:t>）范围内，所以上式的积分限可以改为从 </a:t>
            </a:r>
            <a:r>
              <a:rPr lang="en-US" altLang="zh-CN" smtClean="0"/>
              <a:t>-</a:t>
            </a:r>
            <a:r>
              <a:rPr lang="en-US" altLang="zh-CN" smtClean="0">
                <a:sym typeface="Symbol" pitchFamily="18" charset="2"/>
              </a:rPr>
              <a:t> </a:t>
            </a:r>
            <a:r>
              <a:rPr lang="zh-CN" altLang="en-US" smtClean="0">
                <a:sym typeface="Symbol" pitchFamily="18" charset="2"/>
              </a:rPr>
              <a:t>到 </a:t>
            </a:r>
            <a:r>
              <a:rPr lang="zh-CN" altLang="en-US" smtClean="0"/>
              <a:t>，因此</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其中</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lnSpc>
                <a:spcPct val="110000"/>
              </a:lnSpc>
              <a:buFont typeface="Wingdings" pitchFamily="2" charset="2"/>
              <a:buNone/>
            </a:pPr>
            <a:endParaRPr lang="zh-CN" altLang="en-US" smtClean="0"/>
          </a:p>
          <a:p>
            <a:pPr lvl="3" eaLnBrk="1" hangingPunct="1">
              <a:lnSpc>
                <a:spcPct val="110000"/>
              </a:lnSpc>
              <a:buFont typeface="Wingdings" pitchFamily="2" charset="2"/>
              <a:buNone/>
            </a:pPr>
            <a:r>
              <a:rPr lang="zh-CN" altLang="en-US" smtClean="0"/>
              <a:t>于是，根据周期信号的功率谱密度与傅里叶系数的关系式得到的功率谱密度为  </a:t>
            </a:r>
          </a:p>
        </p:txBody>
      </p:sp>
      <p:sp>
        <p:nvSpPr>
          <p:cNvPr id="19461" name="Rectangle 5"/>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5844" name="Object 4"/>
          <p:cNvGraphicFramePr>
            <a:graphicFrameLocks noChangeAspect="1"/>
          </p:cNvGraphicFramePr>
          <p:nvPr/>
        </p:nvGraphicFramePr>
        <p:xfrm>
          <a:off x="2951163" y="1538288"/>
          <a:ext cx="2339975" cy="392112"/>
        </p:xfrm>
        <a:graphic>
          <a:graphicData uri="http://schemas.openxmlformats.org/presentationml/2006/ole">
            <mc:AlternateContent xmlns:mc="http://schemas.openxmlformats.org/markup-compatibility/2006">
              <mc:Choice xmlns:v="urn:schemas-microsoft-com:vml" Requires="v">
                <p:oleObj spid="_x0000_s20390" name="公式" r:id="rId3" imgW="1307532" imgH="215806" progId="Equation.3">
                  <p:embed/>
                </p:oleObj>
              </mc:Choice>
              <mc:Fallback>
                <p:oleObj name="公式" r:id="rId3" imgW="1307532" imgH="21580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163" y="1538288"/>
                        <a:ext cx="23399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3" name="Rectangle 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5846" name="Object 6"/>
          <p:cNvGraphicFramePr>
            <a:graphicFrameLocks noChangeAspect="1"/>
          </p:cNvGraphicFramePr>
          <p:nvPr>
            <p:extLst>
              <p:ext uri="{D42A27DB-BD31-4B8C-83A1-F6EECF244321}">
                <p14:modId xmlns:p14="http://schemas.microsoft.com/office/powerpoint/2010/main" val="3538160980"/>
              </p:ext>
            </p:extLst>
          </p:nvPr>
        </p:nvGraphicFramePr>
        <p:xfrm>
          <a:off x="4475163" y="2427288"/>
          <a:ext cx="4462462" cy="1092200"/>
        </p:xfrm>
        <a:graphic>
          <a:graphicData uri="http://schemas.openxmlformats.org/presentationml/2006/ole">
            <mc:AlternateContent xmlns:mc="http://schemas.openxmlformats.org/markup-compatibility/2006">
              <mc:Choice xmlns:v="urn:schemas-microsoft-com:vml" Requires="v">
                <p:oleObj spid="_x0000_s20391" name="Equation" r:id="rId5" imgW="2679480" imgH="660240" progId="Equation.3">
                  <p:embed/>
                </p:oleObj>
              </mc:Choice>
              <mc:Fallback>
                <p:oleObj name="Equation" r:id="rId5" imgW="2679480" imgH="660240" progId="Equation.3">
                  <p:embed/>
                  <p:pic>
                    <p:nvPicPr>
                      <p:cNvPr id="0" name="Object 6"/>
                      <p:cNvPicPr>
                        <a:picLocks noChangeAspect="1" noChangeArrowheads="1"/>
                      </p:cNvPicPr>
                      <p:nvPr/>
                    </p:nvPicPr>
                    <p:blipFill>
                      <a:blip r:embed="rId6"/>
                      <a:srcRect/>
                      <a:stretch>
                        <a:fillRect/>
                      </a:stretch>
                    </p:blipFill>
                    <p:spPr bwMode="auto">
                      <a:xfrm>
                        <a:off x="4475163" y="2427288"/>
                        <a:ext cx="446246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5" name="Rectangle 9"/>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5848" name="Object 8"/>
          <p:cNvGraphicFramePr>
            <a:graphicFrameLocks noChangeAspect="1"/>
          </p:cNvGraphicFramePr>
          <p:nvPr/>
        </p:nvGraphicFramePr>
        <p:xfrm>
          <a:off x="2457450" y="3743325"/>
          <a:ext cx="3001963" cy="584200"/>
        </p:xfrm>
        <a:graphic>
          <a:graphicData uri="http://schemas.openxmlformats.org/presentationml/2006/ole">
            <mc:AlternateContent xmlns:mc="http://schemas.openxmlformats.org/markup-compatibility/2006">
              <mc:Choice xmlns:v="urn:schemas-microsoft-com:vml" Requires="v">
                <p:oleObj spid="_x0000_s20392" name="公式" r:id="rId7" imgW="1714500" imgH="330200" progId="Equation.3">
                  <p:embed/>
                </p:oleObj>
              </mc:Choice>
              <mc:Fallback>
                <p:oleObj name="公式" r:id="rId7" imgW="1714500" imgH="3302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7450" y="3743325"/>
                        <a:ext cx="3001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50" name="Object 10"/>
          <p:cNvGraphicFramePr>
            <a:graphicFrameLocks noChangeAspect="1"/>
          </p:cNvGraphicFramePr>
          <p:nvPr/>
        </p:nvGraphicFramePr>
        <p:xfrm>
          <a:off x="2424113" y="4419600"/>
          <a:ext cx="3068637" cy="584200"/>
        </p:xfrm>
        <a:graphic>
          <a:graphicData uri="http://schemas.openxmlformats.org/presentationml/2006/ole">
            <mc:AlternateContent xmlns:mc="http://schemas.openxmlformats.org/markup-compatibility/2006">
              <mc:Choice xmlns:v="urn:schemas-microsoft-com:vml" Requires="v">
                <p:oleObj spid="_x0000_s20393" name="公式" r:id="rId9" imgW="1752600" imgH="330200" progId="Equation.3">
                  <p:embed/>
                </p:oleObj>
              </mc:Choice>
              <mc:Fallback>
                <p:oleObj name="公式" r:id="rId9" imgW="1752600" imgH="3302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4113" y="4419600"/>
                        <a:ext cx="3068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8"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5851" name="Object 11"/>
          <p:cNvGraphicFramePr>
            <a:graphicFrameLocks noChangeAspect="1"/>
          </p:cNvGraphicFramePr>
          <p:nvPr/>
        </p:nvGraphicFramePr>
        <p:xfrm>
          <a:off x="2051050" y="5945188"/>
          <a:ext cx="6300788" cy="769937"/>
        </p:xfrm>
        <a:graphic>
          <a:graphicData uri="http://schemas.openxmlformats.org/presentationml/2006/ole">
            <mc:AlternateContent xmlns:mc="http://schemas.openxmlformats.org/markup-compatibility/2006">
              <mc:Choice xmlns:v="urn:schemas-microsoft-com:vml" Requires="v">
                <p:oleObj spid="_x0000_s20394" r:id="rId11" imgW="3505200" imgH="431800" progId="Equation.3">
                  <p:embed/>
                </p:oleObj>
              </mc:Choice>
              <mc:Fallback>
                <p:oleObj r:id="rId11" imgW="3505200" imgH="4318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1050" y="5945188"/>
                        <a:ext cx="6300788" cy="7699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Isosceles Triangle 1"/>
          <p:cNvSpPr/>
          <p:nvPr/>
        </p:nvSpPr>
        <p:spPr>
          <a:xfrm>
            <a:off x="7722350" y="3519010"/>
            <a:ext cx="135015" cy="27003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5844"/>
                                        </p:tgtEl>
                                        <p:attrNameLst>
                                          <p:attrName>style.visibility</p:attrName>
                                        </p:attrNameLst>
                                      </p:cBhvr>
                                      <p:to>
                                        <p:strVal val="visible"/>
                                      </p:to>
                                    </p:set>
                                    <p:anim calcmode="lin" valueType="num">
                                      <p:cBhvr additive="base">
                                        <p:cTn id="12" dur="500" fill="hold"/>
                                        <p:tgtEl>
                                          <p:spTgt spid="35844"/>
                                        </p:tgtEl>
                                        <p:attrNameLst>
                                          <p:attrName>ppt_x</p:attrName>
                                        </p:attrNameLst>
                                      </p:cBhvr>
                                      <p:tavLst>
                                        <p:tav tm="0">
                                          <p:val>
                                            <p:strVal val="#ppt_x"/>
                                          </p:val>
                                        </p:tav>
                                        <p:tav tm="100000">
                                          <p:val>
                                            <p:strVal val="#ppt_x"/>
                                          </p:val>
                                        </p:tav>
                                      </p:tavLst>
                                    </p:anim>
                                    <p:anim calcmode="lin" valueType="num">
                                      <p:cBhvr additive="base">
                                        <p:cTn id="13" dur="500" fill="hold"/>
                                        <p:tgtEl>
                                          <p:spTgt spid="3584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 calcmode="lin" valueType="num">
                                      <p:cBhvr additive="base">
                                        <p:cTn id="17"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nodeType="after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5846"/>
                                        </p:tgtEl>
                                        <p:attrNameLst>
                                          <p:attrName>style.visibility</p:attrName>
                                        </p:attrNameLst>
                                      </p:cBhvr>
                                      <p:to>
                                        <p:strVal val="visible"/>
                                      </p:to>
                                    </p:set>
                                    <p:anim calcmode="lin" valueType="num">
                                      <p:cBhvr additive="base">
                                        <p:cTn id="23" dur="500" fill="hold"/>
                                        <p:tgtEl>
                                          <p:spTgt spid="35846"/>
                                        </p:tgtEl>
                                        <p:attrNameLst>
                                          <p:attrName>ppt_x</p:attrName>
                                        </p:attrNameLst>
                                      </p:cBhvr>
                                      <p:tavLst>
                                        <p:tav tm="0">
                                          <p:val>
                                            <p:strVal val="#ppt_x"/>
                                          </p:val>
                                        </p:tav>
                                        <p:tav tm="100000">
                                          <p:val>
                                            <p:strVal val="#ppt_x"/>
                                          </p:val>
                                        </p:tav>
                                      </p:tavLst>
                                    </p:anim>
                                    <p:anim calcmode="lin" valueType="num">
                                      <p:cBhvr additive="base">
                                        <p:cTn id="24" dur="500" fill="hold"/>
                                        <p:tgtEl>
                                          <p:spTgt spid="35846"/>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2" presetClass="entr" presetSubtype="4" fill="hold" nodeType="afterEffect">
                                  <p:stCondLst>
                                    <p:cond delay="0"/>
                                  </p:stCondLst>
                                  <p:childTnLst>
                                    <p:set>
                                      <p:cBhvr>
                                        <p:cTn id="27" dur="1" fill="hold">
                                          <p:stCondLst>
                                            <p:cond delay="0"/>
                                          </p:stCondLst>
                                        </p:cTn>
                                        <p:tgtEl>
                                          <p:spTgt spid="35843">
                                            <p:txEl>
                                              <p:pRg st="4" end="4"/>
                                            </p:txEl>
                                          </p:spTgt>
                                        </p:tgtEl>
                                        <p:attrNameLst>
                                          <p:attrName>style.visibility</p:attrName>
                                        </p:attrNameLst>
                                      </p:cBhvr>
                                      <p:to>
                                        <p:strVal val="visible"/>
                                      </p:to>
                                    </p:set>
                                    <p:anim calcmode="lin" valueType="num">
                                      <p:cBhvr additive="base">
                                        <p:cTn id="28"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000"/>
                            </p:stCondLst>
                            <p:childTnLst>
                              <p:par>
                                <p:cTn id="31" presetID="2" presetClass="entr" presetSubtype="4" fill="hold" nodeType="afterEffect">
                                  <p:stCondLst>
                                    <p:cond delay="0"/>
                                  </p:stCondLst>
                                  <p:childTnLst>
                                    <p:set>
                                      <p:cBhvr>
                                        <p:cTn id="32" dur="1" fill="hold">
                                          <p:stCondLst>
                                            <p:cond delay="0"/>
                                          </p:stCondLst>
                                        </p:cTn>
                                        <p:tgtEl>
                                          <p:spTgt spid="35848"/>
                                        </p:tgtEl>
                                        <p:attrNameLst>
                                          <p:attrName>style.visibility</p:attrName>
                                        </p:attrNameLst>
                                      </p:cBhvr>
                                      <p:to>
                                        <p:strVal val="visible"/>
                                      </p:to>
                                    </p:set>
                                    <p:anim calcmode="lin" valueType="num">
                                      <p:cBhvr additive="base">
                                        <p:cTn id="33" dur="500" fill="hold"/>
                                        <p:tgtEl>
                                          <p:spTgt spid="35848"/>
                                        </p:tgtEl>
                                        <p:attrNameLst>
                                          <p:attrName>ppt_x</p:attrName>
                                        </p:attrNameLst>
                                      </p:cBhvr>
                                      <p:tavLst>
                                        <p:tav tm="0">
                                          <p:val>
                                            <p:strVal val="#ppt_x"/>
                                          </p:val>
                                        </p:tav>
                                        <p:tav tm="100000">
                                          <p:val>
                                            <p:strVal val="#ppt_x"/>
                                          </p:val>
                                        </p:tav>
                                      </p:tavLst>
                                    </p:anim>
                                    <p:anim calcmode="lin" valueType="num">
                                      <p:cBhvr additive="base">
                                        <p:cTn id="34" dur="500" fill="hold"/>
                                        <p:tgtEl>
                                          <p:spTgt spid="35848"/>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500"/>
                            </p:stCondLst>
                            <p:childTnLst>
                              <p:par>
                                <p:cTn id="36" presetID="2" presetClass="entr" presetSubtype="4" fill="hold" nodeType="afterEffect">
                                  <p:stCondLst>
                                    <p:cond delay="0"/>
                                  </p:stCondLst>
                                  <p:childTnLst>
                                    <p:set>
                                      <p:cBhvr>
                                        <p:cTn id="37" dur="1" fill="hold">
                                          <p:stCondLst>
                                            <p:cond delay="0"/>
                                          </p:stCondLst>
                                        </p:cTn>
                                        <p:tgtEl>
                                          <p:spTgt spid="35850"/>
                                        </p:tgtEl>
                                        <p:attrNameLst>
                                          <p:attrName>style.visibility</p:attrName>
                                        </p:attrNameLst>
                                      </p:cBhvr>
                                      <p:to>
                                        <p:strVal val="visible"/>
                                      </p:to>
                                    </p:set>
                                    <p:anim calcmode="lin" valueType="num">
                                      <p:cBhvr additive="base">
                                        <p:cTn id="38" dur="500" fill="hold"/>
                                        <p:tgtEl>
                                          <p:spTgt spid="35850"/>
                                        </p:tgtEl>
                                        <p:attrNameLst>
                                          <p:attrName>ppt_x</p:attrName>
                                        </p:attrNameLst>
                                      </p:cBhvr>
                                      <p:tavLst>
                                        <p:tav tm="0">
                                          <p:val>
                                            <p:strVal val="#ppt_x"/>
                                          </p:val>
                                        </p:tav>
                                        <p:tav tm="100000">
                                          <p:val>
                                            <p:strVal val="#ppt_x"/>
                                          </p:val>
                                        </p:tav>
                                      </p:tavLst>
                                    </p:anim>
                                    <p:anim calcmode="lin" valueType="num">
                                      <p:cBhvr additive="base">
                                        <p:cTn id="39" dur="500" fill="hold"/>
                                        <p:tgtEl>
                                          <p:spTgt spid="3585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35843">
                                            <p:txEl>
                                              <p:pRg st="8" end="8"/>
                                            </p:txEl>
                                          </p:spTgt>
                                        </p:tgtEl>
                                        <p:attrNameLst>
                                          <p:attrName>style.visibility</p:attrName>
                                        </p:attrNameLst>
                                      </p:cBhvr>
                                      <p:to>
                                        <p:strVal val="visible"/>
                                      </p:to>
                                    </p:set>
                                    <p:anim calcmode="lin" valueType="num">
                                      <p:cBhvr additive="base">
                                        <p:cTn id="51" dur="5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5843">
                                            <p:txEl>
                                              <p:pRg st="8" end="8"/>
                                            </p:txEl>
                                          </p:spTgt>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500"/>
                            </p:stCondLst>
                            <p:childTnLst>
                              <p:par>
                                <p:cTn id="54" presetID="2" presetClass="entr" presetSubtype="4" fill="hold" nodeType="afterEffect">
                                  <p:stCondLst>
                                    <p:cond delay="0"/>
                                  </p:stCondLst>
                                  <p:childTnLst>
                                    <p:set>
                                      <p:cBhvr>
                                        <p:cTn id="55" dur="1" fill="hold">
                                          <p:stCondLst>
                                            <p:cond delay="0"/>
                                          </p:stCondLst>
                                        </p:cTn>
                                        <p:tgtEl>
                                          <p:spTgt spid="35851"/>
                                        </p:tgtEl>
                                        <p:attrNameLst>
                                          <p:attrName>style.visibility</p:attrName>
                                        </p:attrNameLst>
                                      </p:cBhvr>
                                      <p:to>
                                        <p:strVal val="visible"/>
                                      </p:to>
                                    </p:set>
                                    <p:anim calcmode="lin" valueType="num">
                                      <p:cBhvr additive="base">
                                        <p:cTn id="56" dur="500" fill="hold"/>
                                        <p:tgtEl>
                                          <p:spTgt spid="35851"/>
                                        </p:tgtEl>
                                        <p:attrNameLst>
                                          <p:attrName>ppt_x</p:attrName>
                                        </p:attrNameLst>
                                      </p:cBhvr>
                                      <p:tavLst>
                                        <p:tav tm="0">
                                          <p:val>
                                            <p:strVal val="#ppt_x"/>
                                          </p:val>
                                        </p:tav>
                                        <p:tav tm="100000">
                                          <p:val>
                                            <p:strVal val="#ppt_x"/>
                                          </p:val>
                                        </p:tav>
                                      </p:tavLst>
                                    </p:anim>
                                    <p:anim calcmode="lin" valueType="num">
                                      <p:cBhvr additive="base">
                                        <p:cTn id="57" dur="500" fill="hold"/>
                                        <p:tgtEl>
                                          <p:spTgt spid="358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9A5736A2-FCF2-4D4D-93C9-5EB0619F9A14}" type="slidenum">
              <a:rPr lang="en-US" altLang="zh-CN" smtClean="0"/>
              <a:pPr eaLnBrk="1" hangingPunct="1"/>
              <a:t>19</a:t>
            </a:fld>
            <a:endParaRPr lang="en-US" altLang="zh-CN" smtClean="0"/>
          </a:p>
        </p:txBody>
      </p:sp>
      <p:sp>
        <p:nvSpPr>
          <p:cNvPr id="20483"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36867" name="Rectangle 3"/>
          <p:cNvSpPr>
            <a:spLocks noGrp="1" noChangeArrowheads="1"/>
          </p:cNvSpPr>
          <p:nvPr>
            <p:ph type="body" idx="1"/>
          </p:nvPr>
        </p:nvSpPr>
        <p:spPr>
          <a:xfrm>
            <a:off x="206375" y="1179513"/>
            <a:ext cx="8937625" cy="5678487"/>
          </a:xfrm>
        </p:spPr>
        <p:txBody>
          <a:bodyPr/>
          <a:lstStyle/>
          <a:p>
            <a:pPr lvl="2" eaLnBrk="1" hangingPunct="1">
              <a:lnSpc>
                <a:spcPct val="130000"/>
              </a:lnSpc>
            </a:pPr>
            <a:r>
              <a:rPr lang="en-US" altLang="zh-CN" dirty="0" smtClean="0">
                <a:solidFill>
                  <a:srgbClr val="3333FF"/>
                </a:solidFill>
              </a:rPr>
              <a:t>4</a:t>
            </a:r>
            <a:r>
              <a:rPr lang="zh-CN" altLang="en-US" dirty="0" smtClean="0">
                <a:solidFill>
                  <a:srgbClr val="3333FF"/>
                </a:solidFill>
              </a:rPr>
              <a:t>、</a:t>
            </a:r>
            <a:r>
              <a:rPr lang="en-US" altLang="zh-CN" i="1" dirty="0" smtClean="0">
                <a:solidFill>
                  <a:srgbClr val="3333FF"/>
                </a:solidFill>
              </a:rPr>
              <a:t>u</a:t>
            </a:r>
            <a:r>
              <a:rPr lang="en-US" altLang="zh-CN" dirty="0" smtClean="0">
                <a:solidFill>
                  <a:srgbClr val="3333FF"/>
                </a:solidFill>
              </a:rPr>
              <a:t>(</a:t>
            </a:r>
            <a:r>
              <a:rPr lang="en-US" altLang="zh-CN" i="1" dirty="0" smtClean="0">
                <a:solidFill>
                  <a:srgbClr val="3333FF"/>
                </a:solidFill>
              </a:rPr>
              <a:t>t</a:t>
            </a:r>
            <a:r>
              <a:rPr lang="en-US" altLang="zh-CN" dirty="0" smtClean="0">
                <a:solidFill>
                  <a:srgbClr val="3333FF"/>
                </a:solidFill>
              </a:rPr>
              <a:t>)</a:t>
            </a:r>
            <a:r>
              <a:rPr lang="zh-CN" altLang="en-US" dirty="0" smtClean="0">
                <a:solidFill>
                  <a:srgbClr val="3333FF"/>
                </a:solidFill>
              </a:rPr>
              <a:t>的功率谱密度</a:t>
            </a:r>
            <a:r>
              <a:rPr lang="en-US" altLang="zh-CN" i="1" dirty="0" err="1" smtClean="0">
                <a:solidFill>
                  <a:srgbClr val="3333FF"/>
                </a:solidFill>
              </a:rPr>
              <a:t>P</a:t>
            </a:r>
            <a:r>
              <a:rPr lang="en-US" altLang="zh-CN" i="1" baseline="-25000" dirty="0" err="1" smtClean="0">
                <a:solidFill>
                  <a:srgbClr val="3333FF"/>
                </a:solidFill>
              </a:rPr>
              <a:t>u</a:t>
            </a:r>
            <a:r>
              <a:rPr lang="en-US" altLang="zh-CN" dirty="0" smtClean="0">
                <a:solidFill>
                  <a:srgbClr val="3333FF"/>
                </a:solidFill>
              </a:rPr>
              <a:t>(</a:t>
            </a:r>
            <a:r>
              <a:rPr lang="en-US" altLang="zh-CN" i="1" dirty="0" smtClean="0">
                <a:solidFill>
                  <a:srgbClr val="3333FF"/>
                </a:solidFill>
              </a:rPr>
              <a:t>f</a:t>
            </a:r>
            <a:r>
              <a:rPr lang="en-US" altLang="zh-CN" dirty="0" smtClean="0">
                <a:solidFill>
                  <a:srgbClr val="3333FF"/>
                </a:solidFill>
              </a:rPr>
              <a:t>)</a:t>
            </a:r>
          </a:p>
          <a:p>
            <a:pPr lvl="3" eaLnBrk="1" hangingPunct="1">
              <a:lnSpc>
                <a:spcPct val="130000"/>
              </a:lnSpc>
              <a:buFont typeface="Wingdings" pitchFamily="2" charset="2"/>
              <a:buNone/>
            </a:pPr>
            <a:r>
              <a:rPr lang="en-US" altLang="zh-CN" dirty="0" smtClean="0"/>
              <a:t>            </a:t>
            </a:r>
            <a:r>
              <a:rPr lang="zh-CN" altLang="en-US" dirty="0" smtClean="0"/>
              <a:t>由于是一个功率型的随机脉冲序列，它的功率谱密度可采用截短函数和统计平均的方法来求。 </a:t>
            </a:r>
          </a:p>
          <a:p>
            <a:pPr lvl="3" eaLnBrk="1" hangingPunct="1">
              <a:lnSpc>
                <a:spcPct val="130000"/>
              </a:lnSpc>
              <a:buFont typeface="Wingdings" pitchFamily="2" charset="2"/>
              <a:buNone/>
            </a:pPr>
            <a:endParaRPr lang="zh-CN" altLang="en-US" dirty="0" smtClean="0"/>
          </a:p>
          <a:p>
            <a:pPr lvl="3" eaLnBrk="1" hangingPunct="1">
              <a:lnSpc>
                <a:spcPct val="180000"/>
              </a:lnSpc>
              <a:buFont typeface="Wingdings" pitchFamily="2" charset="2"/>
              <a:buNone/>
            </a:pPr>
            <a:r>
              <a:rPr lang="zh-CN" altLang="en-US" dirty="0" smtClean="0"/>
              <a:t>式中  </a:t>
            </a:r>
            <a:r>
              <a:rPr lang="en-US" altLang="zh-CN" i="1" dirty="0" smtClean="0"/>
              <a:t>U</a:t>
            </a:r>
            <a:r>
              <a:rPr lang="en-US" altLang="zh-CN" i="1" baseline="-25000" dirty="0" smtClean="0"/>
              <a:t>T</a:t>
            </a:r>
            <a:r>
              <a:rPr lang="en-US" altLang="zh-CN" dirty="0" smtClean="0"/>
              <a:t> (</a:t>
            </a:r>
            <a:r>
              <a:rPr lang="en-US" altLang="zh-CN" i="1" dirty="0" smtClean="0"/>
              <a:t>f</a:t>
            </a:r>
            <a:r>
              <a:rPr lang="en-US" altLang="zh-CN" dirty="0" smtClean="0"/>
              <a:t>) </a:t>
            </a:r>
            <a:r>
              <a:rPr lang="zh-CN" altLang="en-US" dirty="0" smtClean="0"/>
              <a:t>－ </a:t>
            </a:r>
            <a:r>
              <a:rPr lang="en-US" altLang="zh-CN" i="1" dirty="0" smtClean="0"/>
              <a:t>u</a:t>
            </a:r>
            <a:r>
              <a:rPr lang="en-US" altLang="zh-CN" dirty="0" smtClean="0"/>
              <a:t>(</a:t>
            </a:r>
            <a:r>
              <a:rPr lang="en-US" altLang="zh-CN" i="1" dirty="0" smtClean="0"/>
              <a:t>t</a:t>
            </a:r>
            <a:r>
              <a:rPr lang="en-US" altLang="zh-CN" dirty="0" smtClean="0"/>
              <a:t>)</a:t>
            </a:r>
            <a:r>
              <a:rPr lang="zh-CN" altLang="en-US" dirty="0" smtClean="0"/>
              <a:t>的截短函数</a:t>
            </a:r>
            <a:r>
              <a:rPr lang="en-US" altLang="zh-CN" i="1" dirty="0" err="1" smtClean="0"/>
              <a:t>u</a:t>
            </a:r>
            <a:r>
              <a:rPr lang="en-US" altLang="zh-CN" i="1" baseline="-25000" dirty="0" err="1" smtClean="0"/>
              <a:t>T</a:t>
            </a:r>
            <a:r>
              <a:rPr lang="en-US" altLang="zh-CN" dirty="0" smtClean="0"/>
              <a:t>(</a:t>
            </a:r>
            <a:r>
              <a:rPr lang="en-US" altLang="zh-CN" i="1" dirty="0" smtClean="0"/>
              <a:t>t</a:t>
            </a:r>
            <a:r>
              <a:rPr lang="en-US" altLang="zh-CN" dirty="0" smtClean="0"/>
              <a:t>)</a:t>
            </a:r>
            <a:r>
              <a:rPr lang="zh-CN" altLang="en-US" dirty="0" smtClean="0"/>
              <a:t>所对应的频谱函数</a:t>
            </a:r>
            <a:r>
              <a:rPr lang="zh-CN" altLang="en-US" dirty="0"/>
              <a:t>；</a:t>
            </a:r>
            <a:r>
              <a:rPr lang="zh-CN" altLang="en-US" dirty="0" smtClean="0"/>
              <a:t>		     </a:t>
            </a:r>
            <a:r>
              <a:rPr lang="en-US" altLang="zh-CN" i="1" dirty="0" smtClean="0"/>
              <a:t>T </a:t>
            </a:r>
            <a:r>
              <a:rPr lang="zh-CN" altLang="en-US" i="1" dirty="0" smtClean="0"/>
              <a:t>－ </a:t>
            </a:r>
            <a:r>
              <a:rPr lang="zh-CN" altLang="en-US" dirty="0" smtClean="0"/>
              <a:t>截取时间</a:t>
            </a:r>
            <a:r>
              <a:rPr lang="zh-CN" altLang="zh-CN" dirty="0" smtClean="0"/>
              <a:t>，设它等于（</a:t>
            </a:r>
            <a:r>
              <a:rPr lang="en-US" altLang="zh-CN" dirty="0" smtClean="0"/>
              <a:t>2</a:t>
            </a:r>
            <a:r>
              <a:rPr lang="en-US" altLang="zh-CN" i="1" dirty="0" smtClean="0"/>
              <a:t>N</a:t>
            </a:r>
            <a:r>
              <a:rPr lang="en-US" altLang="zh-CN" dirty="0" smtClean="0"/>
              <a:t>+1</a:t>
            </a:r>
            <a:r>
              <a:rPr lang="zh-CN" altLang="en-US" dirty="0" smtClean="0"/>
              <a:t>）个码元的长度，即</a:t>
            </a:r>
          </a:p>
          <a:p>
            <a:pPr lvl="3" eaLnBrk="1" hangingPunct="1">
              <a:lnSpc>
                <a:spcPct val="110000"/>
              </a:lnSpc>
              <a:buFont typeface="Wingdings" pitchFamily="2" charset="2"/>
              <a:buNone/>
            </a:pPr>
            <a:r>
              <a:rPr lang="zh-CN" altLang="en-US" dirty="0" smtClean="0"/>
              <a:t> 				</a:t>
            </a:r>
            <a:r>
              <a:rPr lang="en-US" altLang="zh-CN" i="1" dirty="0" smtClean="0"/>
              <a:t>T</a:t>
            </a:r>
            <a:r>
              <a:rPr lang="en-US" altLang="zh-CN" dirty="0" smtClean="0"/>
              <a:t> = (2</a:t>
            </a:r>
            <a:r>
              <a:rPr lang="en-US" altLang="zh-CN" i="1" dirty="0" smtClean="0"/>
              <a:t>N</a:t>
            </a:r>
            <a:r>
              <a:rPr lang="en-US" altLang="zh-CN" dirty="0" smtClean="0"/>
              <a:t>+1)</a:t>
            </a:r>
            <a:r>
              <a:rPr lang="en-US" altLang="zh-CN" i="1" dirty="0" err="1" smtClean="0"/>
              <a:t>T</a:t>
            </a:r>
            <a:r>
              <a:rPr lang="en-US" altLang="zh-CN" baseline="-25000" dirty="0" err="1" smtClean="0"/>
              <a:t>s</a:t>
            </a:r>
            <a:r>
              <a:rPr lang="en-US" altLang="zh-CN" dirty="0" smtClean="0"/>
              <a:t> </a:t>
            </a:r>
          </a:p>
          <a:p>
            <a:pPr lvl="3" eaLnBrk="1" hangingPunct="1">
              <a:lnSpc>
                <a:spcPct val="110000"/>
              </a:lnSpc>
              <a:buFont typeface="Wingdings" pitchFamily="2" charset="2"/>
              <a:buNone/>
            </a:pPr>
            <a:r>
              <a:rPr lang="zh-CN" altLang="en-US" dirty="0" smtClean="0"/>
              <a:t>式中，</a:t>
            </a:r>
            <a:r>
              <a:rPr lang="en-US" altLang="zh-CN" i="1" dirty="0" smtClean="0"/>
              <a:t>N </a:t>
            </a:r>
            <a:r>
              <a:rPr lang="zh-CN" altLang="en-US" dirty="0" smtClean="0"/>
              <a:t>是一个足够大的整数。此时，上式可以写成 </a:t>
            </a:r>
          </a:p>
          <a:p>
            <a:pPr eaLnBrk="1" hangingPunct="1">
              <a:buFont typeface="Wingdings" pitchFamily="2" charset="2"/>
              <a:buNone/>
            </a:pPr>
            <a:endParaRPr lang="en-US" altLang="zh-CN" dirty="0" smtClean="0"/>
          </a:p>
        </p:txBody>
      </p:sp>
      <p:sp>
        <p:nvSpPr>
          <p:cNvPr id="20485" name="Rectangle 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6868" name="Object 4"/>
          <p:cNvGraphicFramePr>
            <a:graphicFrameLocks noChangeAspect="1"/>
          </p:cNvGraphicFramePr>
          <p:nvPr/>
        </p:nvGraphicFramePr>
        <p:xfrm>
          <a:off x="3176588" y="2573338"/>
          <a:ext cx="2655887" cy="803275"/>
        </p:xfrm>
        <a:graphic>
          <a:graphicData uri="http://schemas.openxmlformats.org/presentationml/2006/ole">
            <mc:AlternateContent xmlns:mc="http://schemas.openxmlformats.org/markup-compatibility/2006">
              <mc:Choice xmlns:v="urn:schemas-microsoft-com:vml" Requires="v">
                <p:oleObj spid="_x0000_s20857" r:id="rId3" imgW="1511300" imgH="457200" progId="Equation.3">
                  <p:embed/>
                </p:oleObj>
              </mc:Choice>
              <mc:Fallback>
                <p:oleObj r:id="rId3" imgW="15113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2573338"/>
                        <a:ext cx="26558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7" name="Rectangle 7"/>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6870" name="Object 6"/>
          <p:cNvGraphicFramePr>
            <a:graphicFrameLocks noChangeAspect="1"/>
          </p:cNvGraphicFramePr>
          <p:nvPr>
            <p:extLst>
              <p:ext uri="{D42A27DB-BD31-4B8C-83A1-F6EECF244321}">
                <p14:modId xmlns:p14="http://schemas.microsoft.com/office/powerpoint/2010/main" val="2770173829"/>
              </p:ext>
            </p:extLst>
          </p:nvPr>
        </p:nvGraphicFramePr>
        <p:xfrm>
          <a:off x="3357563" y="5364215"/>
          <a:ext cx="2609850" cy="842962"/>
        </p:xfrm>
        <a:graphic>
          <a:graphicData uri="http://schemas.openxmlformats.org/presentationml/2006/ole">
            <mc:AlternateContent xmlns:mc="http://schemas.openxmlformats.org/markup-compatibility/2006">
              <mc:Choice xmlns:v="urn:schemas-microsoft-com:vml" Requires="v">
                <p:oleObj spid="_x0000_s20858" r:id="rId5" imgW="1536033" imgH="495085" progId="Equation.3">
                  <p:embed/>
                </p:oleObj>
              </mc:Choice>
              <mc:Fallback>
                <p:oleObj r:id="rId5" imgW="1536033" imgH="495085"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5364215"/>
                        <a:ext cx="26098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68"/>
                                        </p:tgtEl>
                                        <p:attrNameLst>
                                          <p:attrName>style.visibility</p:attrName>
                                        </p:attrNameLst>
                                      </p:cBhvr>
                                      <p:to>
                                        <p:strVal val="visible"/>
                                      </p:to>
                                    </p:set>
                                    <p:anim calcmode="lin" valueType="num">
                                      <p:cBhvr additive="base">
                                        <p:cTn id="19" dur="500" fill="hold"/>
                                        <p:tgtEl>
                                          <p:spTgt spid="36868"/>
                                        </p:tgtEl>
                                        <p:attrNameLst>
                                          <p:attrName>ppt_x</p:attrName>
                                        </p:attrNameLst>
                                      </p:cBhvr>
                                      <p:tavLst>
                                        <p:tav tm="0">
                                          <p:val>
                                            <p:strVal val="#ppt_x"/>
                                          </p:val>
                                        </p:tav>
                                        <p:tav tm="100000">
                                          <p:val>
                                            <p:strVal val="#ppt_x"/>
                                          </p:val>
                                        </p:tav>
                                      </p:tavLst>
                                    </p:anim>
                                    <p:anim calcmode="lin" valueType="num">
                                      <p:cBhvr additive="base">
                                        <p:cTn id="20"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6870"/>
                                        </p:tgtEl>
                                        <p:attrNameLst>
                                          <p:attrName>style.visibility</p:attrName>
                                        </p:attrNameLst>
                                      </p:cBhvr>
                                      <p:to>
                                        <p:strVal val="visible"/>
                                      </p:to>
                                    </p:set>
                                    <p:anim calcmode="lin" valueType="num">
                                      <p:cBhvr additive="base">
                                        <p:cTn id="43" dur="500" fill="hold"/>
                                        <p:tgtEl>
                                          <p:spTgt spid="36870"/>
                                        </p:tgtEl>
                                        <p:attrNameLst>
                                          <p:attrName>ppt_x</p:attrName>
                                        </p:attrNameLst>
                                      </p:cBhvr>
                                      <p:tavLst>
                                        <p:tav tm="0">
                                          <p:val>
                                            <p:strVal val="#ppt_x"/>
                                          </p:val>
                                        </p:tav>
                                        <p:tav tm="100000">
                                          <p:val>
                                            <p:strVal val="#ppt_x"/>
                                          </p:val>
                                        </p:tav>
                                      </p:tavLst>
                                    </p:anim>
                                    <p:anim calcmode="lin" valueType="num">
                                      <p:cBhvr additive="base">
                                        <p:cTn id="44"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7F7215AB-F7B7-4149-BB79-9923CA66439A}" type="slidenum">
              <a:rPr lang="en-US" altLang="zh-CN" smtClean="0"/>
              <a:pPr eaLnBrk="1" hangingPunct="1"/>
              <a:t>2</a:t>
            </a:fld>
            <a:endParaRPr lang="en-US" altLang="zh-CN" smtClean="0"/>
          </a:p>
        </p:txBody>
      </p:sp>
      <p:sp>
        <p:nvSpPr>
          <p:cNvPr id="3075" name="Rectangle 4"/>
          <p:cNvSpPr>
            <a:spLocks noGrp="1" noChangeArrowheads="1"/>
          </p:cNvSpPr>
          <p:nvPr>
            <p:ph type="ctrTitle"/>
          </p:nvPr>
        </p:nvSpPr>
        <p:spPr/>
        <p:txBody>
          <a:bodyPr/>
          <a:lstStyle/>
          <a:p>
            <a:pPr eaLnBrk="1" hangingPunct="1"/>
            <a:r>
              <a:rPr lang="zh-CN" altLang="en-US" sz="8800" smtClean="0"/>
              <a:t>通信原理</a:t>
            </a:r>
          </a:p>
        </p:txBody>
      </p:sp>
      <p:sp>
        <p:nvSpPr>
          <p:cNvPr id="3076" name="Rectangle 5"/>
          <p:cNvSpPr>
            <a:spLocks noGrp="1" noChangeArrowheads="1"/>
          </p:cNvSpPr>
          <p:nvPr>
            <p:ph type="subTitle" idx="1"/>
          </p:nvPr>
        </p:nvSpPr>
        <p:spPr>
          <a:xfrm>
            <a:off x="836613" y="3886200"/>
            <a:ext cx="7785100" cy="1752600"/>
          </a:xfrm>
        </p:spPr>
        <p:txBody>
          <a:bodyPr/>
          <a:lstStyle/>
          <a:p>
            <a:pPr eaLnBrk="1" hangingPunct="1"/>
            <a:r>
              <a:rPr lang="zh-CN" altLang="en-US" sz="4800" smtClean="0"/>
              <a:t>第</a:t>
            </a:r>
            <a:r>
              <a:rPr lang="en-US" altLang="zh-CN" sz="4800" smtClean="0"/>
              <a:t>6</a:t>
            </a:r>
            <a:r>
              <a:rPr lang="zh-CN" altLang="en-US" sz="4800" smtClean="0"/>
              <a:t>章 数字基带传输系统</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E5D12A9B-403E-46DE-95B8-D5A2CE08604B}" type="slidenum">
              <a:rPr lang="en-US" altLang="zh-CN" smtClean="0"/>
              <a:pPr eaLnBrk="1" hangingPunct="1"/>
              <a:t>20</a:t>
            </a:fld>
            <a:endParaRPr lang="en-US" altLang="zh-CN" smtClean="0"/>
          </a:p>
        </p:txBody>
      </p:sp>
      <p:sp>
        <p:nvSpPr>
          <p:cNvPr id="21507"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37891" name="Rectangle 3"/>
          <p:cNvSpPr>
            <a:spLocks noGrp="1" noChangeArrowheads="1"/>
          </p:cNvSpPr>
          <p:nvPr>
            <p:ph type="body" idx="1"/>
          </p:nvPr>
        </p:nvSpPr>
        <p:spPr>
          <a:xfrm>
            <a:off x="206375" y="1179513"/>
            <a:ext cx="8937625" cy="5678487"/>
          </a:xfrm>
        </p:spPr>
        <p:txBody>
          <a:bodyPr/>
          <a:lstStyle/>
          <a:p>
            <a:pPr lvl="3" eaLnBrk="1" hangingPunct="1">
              <a:lnSpc>
                <a:spcPct val="140000"/>
              </a:lnSpc>
              <a:buFont typeface="Wingdings" pitchFamily="2" charset="2"/>
              <a:buNone/>
            </a:pPr>
            <a:r>
              <a:rPr lang="zh-CN" altLang="en-US" smtClean="0"/>
              <a:t>现在先求出</a:t>
            </a:r>
            <a:r>
              <a:rPr lang="en-US" altLang="zh-CN" i="1" smtClean="0"/>
              <a:t>u</a:t>
            </a:r>
            <a:r>
              <a:rPr lang="en-US" altLang="zh-CN" i="1" baseline="-25000" smtClean="0"/>
              <a:t>T</a:t>
            </a:r>
            <a:r>
              <a:rPr lang="en-US" altLang="zh-CN" smtClean="0"/>
              <a:t>(</a:t>
            </a:r>
            <a:r>
              <a:rPr lang="en-US" altLang="zh-CN" i="1" smtClean="0"/>
              <a:t>t</a:t>
            </a:r>
            <a:r>
              <a:rPr lang="en-US" altLang="zh-CN" smtClean="0"/>
              <a:t>)</a:t>
            </a:r>
            <a:r>
              <a:rPr lang="zh-CN" altLang="en-US" smtClean="0"/>
              <a:t>的频谱函数。</a:t>
            </a:r>
          </a:p>
          <a:p>
            <a:pPr lvl="3" eaLnBrk="1" hangingPunct="1">
              <a:lnSpc>
                <a:spcPct val="140000"/>
              </a:lnSpc>
              <a:buFont typeface="Wingdings" pitchFamily="2" charset="2"/>
              <a:buNone/>
            </a:pPr>
            <a:endParaRPr lang="zh-CN" altLang="en-US" smtClean="0"/>
          </a:p>
          <a:p>
            <a:pPr lvl="3" eaLnBrk="1" hangingPunct="1">
              <a:lnSpc>
                <a:spcPct val="140000"/>
              </a:lnSpc>
              <a:buFont typeface="Wingdings" pitchFamily="2" charset="2"/>
              <a:buNone/>
            </a:pPr>
            <a:r>
              <a:rPr lang="zh-CN" altLang="en-US" smtClean="0"/>
              <a:t>故</a:t>
            </a:r>
          </a:p>
          <a:p>
            <a:pPr lvl="3" eaLnBrk="1" hangingPunct="1">
              <a:lnSpc>
                <a:spcPct val="140000"/>
              </a:lnSpc>
              <a:buFont typeface="Wingdings" pitchFamily="2" charset="2"/>
              <a:buNone/>
            </a:pPr>
            <a:endParaRPr lang="zh-CN" altLang="en-US" smtClean="0"/>
          </a:p>
          <a:p>
            <a:pPr lvl="3" eaLnBrk="1" hangingPunct="1">
              <a:lnSpc>
                <a:spcPct val="140000"/>
              </a:lnSpc>
              <a:buFont typeface="Wingdings" pitchFamily="2" charset="2"/>
              <a:buNone/>
            </a:pPr>
            <a:endParaRPr lang="zh-CN" altLang="en-US" smtClean="0"/>
          </a:p>
          <a:p>
            <a:pPr lvl="3" eaLnBrk="1" hangingPunct="1">
              <a:lnSpc>
                <a:spcPct val="140000"/>
              </a:lnSpc>
              <a:buFont typeface="Wingdings" pitchFamily="2" charset="2"/>
              <a:buNone/>
            </a:pPr>
            <a:endParaRPr lang="zh-CN" altLang="en-US" smtClean="0"/>
          </a:p>
          <a:p>
            <a:pPr lvl="3" eaLnBrk="1" hangingPunct="1">
              <a:lnSpc>
                <a:spcPct val="140000"/>
              </a:lnSpc>
              <a:buFont typeface="Wingdings" pitchFamily="2" charset="2"/>
              <a:buNone/>
            </a:pPr>
            <a:endParaRPr lang="zh-CN" altLang="en-US" smtClean="0"/>
          </a:p>
          <a:p>
            <a:pPr lvl="3" eaLnBrk="1" hangingPunct="1">
              <a:lnSpc>
                <a:spcPct val="140000"/>
              </a:lnSpc>
              <a:buFont typeface="Wingdings" pitchFamily="2" charset="2"/>
              <a:buNone/>
            </a:pPr>
            <a:r>
              <a:rPr lang="zh-CN" altLang="en-US" smtClean="0"/>
              <a:t>其中</a:t>
            </a:r>
          </a:p>
        </p:txBody>
      </p:sp>
      <p:sp>
        <p:nvSpPr>
          <p:cNvPr id="21509"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7892" name="Object 4"/>
          <p:cNvGraphicFramePr>
            <a:graphicFrameLocks noChangeAspect="1"/>
          </p:cNvGraphicFramePr>
          <p:nvPr/>
        </p:nvGraphicFramePr>
        <p:xfrm>
          <a:off x="2276475" y="1719263"/>
          <a:ext cx="4945063" cy="684212"/>
        </p:xfrm>
        <a:graphic>
          <a:graphicData uri="http://schemas.openxmlformats.org/presentationml/2006/ole">
            <mc:AlternateContent xmlns:mc="http://schemas.openxmlformats.org/markup-compatibility/2006">
              <mc:Choice xmlns:v="urn:schemas-microsoft-com:vml" Requires="v">
                <p:oleObj spid="_x0000_s158804" name="公式" r:id="rId3" imgW="3098800" imgH="431800" progId="Equation.3">
                  <p:embed/>
                </p:oleObj>
              </mc:Choice>
              <mc:Fallback>
                <p:oleObj name="公式" r:id="rId3" imgW="30988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75" y="1719263"/>
                        <a:ext cx="49450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1" name="Rectangle 7"/>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7894" name="Object 6"/>
          <p:cNvGraphicFramePr>
            <a:graphicFrameLocks noChangeAspect="1"/>
          </p:cNvGraphicFramePr>
          <p:nvPr/>
        </p:nvGraphicFramePr>
        <p:xfrm>
          <a:off x="2322513" y="2573338"/>
          <a:ext cx="3211512" cy="661987"/>
        </p:xfrm>
        <a:graphic>
          <a:graphicData uri="http://schemas.openxmlformats.org/presentationml/2006/ole">
            <mc:AlternateContent xmlns:mc="http://schemas.openxmlformats.org/markup-compatibility/2006">
              <mc:Choice xmlns:v="urn:schemas-microsoft-com:vml" Requires="v">
                <p:oleObj spid="_x0000_s158805" name="公式" r:id="rId5" imgW="1612900" imgH="330200" progId="Equation.3">
                  <p:embed/>
                </p:oleObj>
              </mc:Choice>
              <mc:Fallback>
                <p:oleObj name="公式" r:id="rId5" imgW="1612900" imgH="330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2513" y="2573338"/>
                        <a:ext cx="3211512"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3"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7896" name="Object 8"/>
          <p:cNvGraphicFramePr>
            <a:graphicFrameLocks noChangeAspect="1"/>
          </p:cNvGraphicFramePr>
          <p:nvPr/>
        </p:nvGraphicFramePr>
        <p:xfrm>
          <a:off x="3222625" y="3249613"/>
          <a:ext cx="4994275" cy="760412"/>
        </p:xfrm>
        <a:graphic>
          <a:graphicData uri="http://schemas.openxmlformats.org/presentationml/2006/ole">
            <mc:AlternateContent xmlns:mc="http://schemas.openxmlformats.org/markup-compatibility/2006">
              <mc:Choice xmlns:v="urn:schemas-microsoft-com:vml" Requires="v">
                <p:oleObj spid="_x0000_s158806" name="公式" r:id="rId7" imgW="2819400" imgH="431800" progId="Equation.3">
                  <p:embed/>
                </p:oleObj>
              </mc:Choice>
              <mc:Fallback>
                <p:oleObj name="公式" r:id="rId7" imgW="2819400" imgH="4318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25" y="3249613"/>
                        <a:ext cx="499427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5" name="Rectangle 1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7898" name="Object 10"/>
          <p:cNvGraphicFramePr>
            <a:graphicFrameLocks noChangeAspect="1"/>
          </p:cNvGraphicFramePr>
          <p:nvPr/>
        </p:nvGraphicFramePr>
        <p:xfrm>
          <a:off x="3176588" y="4103688"/>
          <a:ext cx="4095750" cy="850900"/>
        </p:xfrm>
        <a:graphic>
          <a:graphicData uri="http://schemas.openxmlformats.org/presentationml/2006/ole">
            <mc:AlternateContent xmlns:mc="http://schemas.openxmlformats.org/markup-compatibility/2006">
              <mc:Choice xmlns:v="urn:schemas-microsoft-com:vml" Requires="v">
                <p:oleObj spid="_x0000_s158807" name="公式" r:id="rId9" imgW="2057400" imgH="431800" progId="Equation.3">
                  <p:embed/>
                </p:oleObj>
              </mc:Choice>
              <mc:Fallback>
                <p:oleObj name="公式" r:id="rId9" imgW="2057400" imgH="4318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6588" y="4103688"/>
                        <a:ext cx="40957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7" name="Rectangle 13"/>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7900" name="Object 12"/>
          <p:cNvGraphicFramePr>
            <a:graphicFrameLocks noChangeAspect="1"/>
          </p:cNvGraphicFramePr>
          <p:nvPr>
            <p:extLst>
              <p:ext uri="{D42A27DB-BD31-4B8C-83A1-F6EECF244321}">
                <p14:modId xmlns:p14="http://schemas.microsoft.com/office/powerpoint/2010/main" val="3670472920"/>
              </p:ext>
            </p:extLst>
          </p:nvPr>
        </p:nvGraphicFramePr>
        <p:xfrm>
          <a:off x="2346778" y="5138738"/>
          <a:ext cx="3935412" cy="603250"/>
        </p:xfrm>
        <a:graphic>
          <a:graphicData uri="http://schemas.openxmlformats.org/presentationml/2006/ole">
            <mc:AlternateContent xmlns:mc="http://schemas.openxmlformats.org/markup-compatibility/2006">
              <mc:Choice xmlns:v="urn:schemas-microsoft-com:vml" Requires="v">
                <p:oleObj spid="_x0000_s158808" name="Equation" r:id="rId11" imgW="2019240" imgH="330120" progId="Equation.3">
                  <p:embed/>
                </p:oleObj>
              </mc:Choice>
              <mc:Fallback>
                <p:oleObj name="Equation" r:id="rId11" imgW="2019240" imgH="330120" progId="Equation.3">
                  <p:embed/>
                  <p:pic>
                    <p:nvPicPr>
                      <p:cNvPr id="0" name="Object 12"/>
                      <p:cNvPicPr>
                        <a:picLocks noChangeAspect="1" noChangeArrowheads="1"/>
                      </p:cNvPicPr>
                      <p:nvPr/>
                    </p:nvPicPr>
                    <p:blipFill>
                      <a:blip r:embed="rId12"/>
                      <a:srcRect/>
                      <a:stretch>
                        <a:fillRect/>
                      </a:stretch>
                    </p:blipFill>
                    <p:spPr bwMode="auto">
                      <a:xfrm>
                        <a:off x="2346778" y="5138738"/>
                        <a:ext cx="39354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02" name="Object 14"/>
          <p:cNvGraphicFramePr>
            <a:graphicFrameLocks noChangeAspect="1"/>
          </p:cNvGraphicFramePr>
          <p:nvPr>
            <p:extLst>
              <p:ext uri="{D42A27DB-BD31-4B8C-83A1-F6EECF244321}">
                <p14:modId xmlns:p14="http://schemas.microsoft.com/office/powerpoint/2010/main" val="1260427"/>
              </p:ext>
            </p:extLst>
          </p:nvPr>
        </p:nvGraphicFramePr>
        <p:xfrm>
          <a:off x="2338363" y="5815013"/>
          <a:ext cx="4033837" cy="603250"/>
        </p:xfrm>
        <a:graphic>
          <a:graphicData uri="http://schemas.openxmlformats.org/presentationml/2006/ole">
            <mc:AlternateContent xmlns:mc="http://schemas.openxmlformats.org/markup-compatibility/2006">
              <mc:Choice xmlns:v="urn:schemas-microsoft-com:vml" Requires="v">
                <p:oleObj spid="_x0000_s158809" name="Equation" r:id="rId13" imgW="2070000" imgH="330120" progId="Equation.3">
                  <p:embed/>
                </p:oleObj>
              </mc:Choice>
              <mc:Fallback>
                <p:oleObj name="Equation" r:id="rId13" imgW="2070000" imgH="330120" progId="Equation.3">
                  <p:embed/>
                  <p:pic>
                    <p:nvPicPr>
                      <p:cNvPr id="0" name="Object 14"/>
                      <p:cNvPicPr>
                        <a:picLocks noChangeAspect="1" noChangeArrowheads="1"/>
                      </p:cNvPicPr>
                      <p:nvPr/>
                    </p:nvPicPr>
                    <p:blipFill>
                      <a:blip r:embed="rId14"/>
                      <a:srcRect/>
                      <a:stretch>
                        <a:fillRect/>
                      </a:stretch>
                    </p:blipFill>
                    <p:spPr bwMode="auto">
                      <a:xfrm>
                        <a:off x="2338363" y="5815013"/>
                        <a:ext cx="40338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additive="base">
                                        <p:cTn id="13" dur="500" fill="hold"/>
                                        <p:tgtEl>
                                          <p:spTgt spid="37892"/>
                                        </p:tgtEl>
                                        <p:attrNameLst>
                                          <p:attrName>ppt_x</p:attrName>
                                        </p:attrNameLst>
                                      </p:cBhvr>
                                      <p:tavLst>
                                        <p:tav tm="0">
                                          <p:val>
                                            <p:strVal val="#ppt_x"/>
                                          </p:val>
                                        </p:tav>
                                        <p:tav tm="100000">
                                          <p:val>
                                            <p:strVal val="#ppt_x"/>
                                          </p:val>
                                        </p:tav>
                                      </p:tavLst>
                                    </p:anim>
                                    <p:anim calcmode="lin" valueType="num">
                                      <p:cBhvr additive="base">
                                        <p:cTn id="14"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7894"/>
                                        </p:tgtEl>
                                        <p:attrNameLst>
                                          <p:attrName>style.visibility</p:attrName>
                                        </p:attrNameLst>
                                      </p:cBhvr>
                                      <p:to>
                                        <p:strVal val="visible"/>
                                      </p:to>
                                    </p:set>
                                    <p:anim calcmode="lin" valueType="num">
                                      <p:cBhvr additive="base">
                                        <p:cTn id="25" dur="500" fill="hold"/>
                                        <p:tgtEl>
                                          <p:spTgt spid="37894"/>
                                        </p:tgtEl>
                                        <p:attrNameLst>
                                          <p:attrName>ppt_x</p:attrName>
                                        </p:attrNameLst>
                                      </p:cBhvr>
                                      <p:tavLst>
                                        <p:tav tm="0">
                                          <p:val>
                                            <p:strVal val="#ppt_x"/>
                                          </p:val>
                                        </p:tav>
                                        <p:tav tm="100000">
                                          <p:val>
                                            <p:strVal val="#ppt_x"/>
                                          </p:val>
                                        </p:tav>
                                      </p:tavLst>
                                    </p:anim>
                                    <p:anim calcmode="lin" valueType="num">
                                      <p:cBhvr additive="base">
                                        <p:cTn id="26"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7896"/>
                                        </p:tgtEl>
                                        <p:attrNameLst>
                                          <p:attrName>style.visibility</p:attrName>
                                        </p:attrNameLst>
                                      </p:cBhvr>
                                      <p:to>
                                        <p:strVal val="visible"/>
                                      </p:to>
                                    </p:set>
                                    <p:anim calcmode="lin" valueType="num">
                                      <p:cBhvr additive="base">
                                        <p:cTn id="31" dur="500" fill="hold"/>
                                        <p:tgtEl>
                                          <p:spTgt spid="37896"/>
                                        </p:tgtEl>
                                        <p:attrNameLst>
                                          <p:attrName>ppt_x</p:attrName>
                                        </p:attrNameLst>
                                      </p:cBhvr>
                                      <p:tavLst>
                                        <p:tav tm="0">
                                          <p:val>
                                            <p:strVal val="#ppt_x"/>
                                          </p:val>
                                        </p:tav>
                                        <p:tav tm="100000">
                                          <p:val>
                                            <p:strVal val="#ppt_x"/>
                                          </p:val>
                                        </p:tav>
                                      </p:tavLst>
                                    </p:anim>
                                    <p:anim calcmode="lin" valueType="num">
                                      <p:cBhvr additive="base">
                                        <p:cTn id="32"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7898"/>
                                        </p:tgtEl>
                                        <p:attrNameLst>
                                          <p:attrName>style.visibility</p:attrName>
                                        </p:attrNameLst>
                                      </p:cBhvr>
                                      <p:to>
                                        <p:strVal val="visible"/>
                                      </p:to>
                                    </p:set>
                                    <p:anim calcmode="lin" valueType="num">
                                      <p:cBhvr additive="base">
                                        <p:cTn id="37" dur="500" fill="hold"/>
                                        <p:tgtEl>
                                          <p:spTgt spid="37898"/>
                                        </p:tgtEl>
                                        <p:attrNameLst>
                                          <p:attrName>ppt_x</p:attrName>
                                        </p:attrNameLst>
                                      </p:cBhvr>
                                      <p:tavLst>
                                        <p:tav tm="0">
                                          <p:val>
                                            <p:strVal val="#ppt_x"/>
                                          </p:val>
                                        </p:tav>
                                        <p:tav tm="100000">
                                          <p:val>
                                            <p:strVal val="#ppt_x"/>
                                          </p:val>
                                        </p:tav>
                                      </p:tavLst>
                                    </p:anim>
                                    <p:anim calcmode="lin" valueType="num">
                                      <p:cBhvr additive="base">
                                        <p:cTn id="38"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7891">
                                            <p:txEl>
                                              <p:pRg st="7" end="7"/>
                                            </p:txEl>
                                          </p:spTgt>
                                        </p:tgtEl>
                                        <p:attrNameLst>
                                          <p:attrName>style.visibility</p:attrName>
                                        </p:attrNameLst>
                                      </p:cBhvr>
                                      <p:to>
                                        <p:strVal val="visible"/>
                                      </p:to>
                                    </p:set>
                                    <p:anim calcmode="lin" valueType="num">
                                      <p:cBhvr additive="base">
                                        <p:cTn id="43"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891">
                                            <p:txEl>
                                              <p:pRg st="7" end="7"/>
                                            </p:txEl>
                                          </p:spTgt>
                                        </p:tgtEl>
                                        <p:attrNameLst>
                                          <p:attrName>ppt_y</p:attrName>
                                        </p:attrNameLst>
                                      </p:cBhvr>
                                      <p:tavLst>
                                        <p:tav tm="0">
                                          <p:val>
                                            <p:strVal val="1+#ppt_h/2"/>
                                          </p:val>
                                        </p:tav>
                                        <p:tav tm="100000">
                                          <p:val>
                                            <p:strVal val="#ppt_y"/>
                                          </p:val>
                                        </p:tav>
                                      </p:tavLst>
                                    </p:anim>
                                  </p:childTnLst>
                                </p:cTn>
                              </p:par>
                            </p:childTnLst>
                          </p:cTn>
                        </p:par>
                        <p:par>
                          <p:cTn id="45" fill="hold" nodeType="withGroup">
                            <p:stCondLst>
                              <p:cond delay="500"/>
                            </p:stCondLst>
                            <p:childTnLst>
                              <p:par>
                                <p:cTn id="46" presetID="2" presetClass="entr" presetSubtype="4" fill="hold" nodeType="afterEffect">
                                  <p:stCondLst>
                                    <p:cond delay="0"/>
                                  </p:stCondLst>
                                  <p:childTnLst>
                                    <p:set>
                                      <p:cBhvr>
                                        <p:cTn id="47" dur="1" fill="hold">
                                          <p:stCondLst>
                                            <p:cond delay="0"/>
                                          </p:stCondLst>
                                        </p:cTn>
                                        <p:tgtEl>
                                          <p:spTgt spid="37900"/>
                                        </p:tgtEl>
                                        <p:attrNameLst>
                                          <p:attrName>style.visibility</p:attrName>
                                        </p:attrNameLst>
                                      </p:cBhvr>
                                      <p:to>
                                        <p:strVal val="visible"/>
                                      </p:to>
                                    </p:set>
                                    <p:anim calcmode="lin" valueType="num">
                                      <p:cBhvr additive="base">
                                        <p:cTn id="48" dur="500" fill="hold"/>
                                        <p:tgtEl>
                                          <p:spTgt spid="37900"/>
                                        </p:tgtEl>
                                        <p:attrNameLst>
                                          <p:attrName>ppt_x</p:attrName>
                                        </p:attrNameLst>
                                      </p:cBhvr>
                                      <p:tavLst>
                                        <p:tav tm="0">
                                          <p:val>
                                            <p:strVal val="#ppt_x"/>
                                          </p:val>
                                        </p:tav>
                                        <p:tav tm="100000">
                                          <p:val>
                                            <p:strVal val="#ppt_x"/>
                                          </p:val>
                                        </p:tav>
                                      </p:tavLst>
                                    </p:anim>
                                    <p:anim calcmode="lin" valueType="num">
                                      <p:cBhvr additive="base">
                                        <p:cTn id="49" dur="500" fill="hold"/>
                                        <p:tgtEl>
                                          <p:spTgt spid="37900"/>
                                        </p:tgtEl>
                                        <p:attrNameLst>
                                          <p:attrName>ppt_y</p:attrName>
                                        </p:attrNameLst>
                                      </p:cBhvr>
                                      <p:tavLst>
                                        <p:tav tm="0">
                                          <p:val>
                                            <p:strVal val="1+#ppt_h/2"/>
                                          </p:val>
                                        </p:tav>
                                        <p:tav tm="100000">
                                          <p:val>
                                            <p:strVal val="#ppt_y"/>
                                          </p:val>
                                        </p:tav>
                                      </p:tavLst>
                                    </p:anim>
                                  </p:childTnLst>
                                </p:cTn>
                              </p:par>
                            </p:childTnLst>
                          </p:cTn>
                        </p:par>
                        <p:par>
                          <p:cTn id="50" fill="hold" nodeType="withGroup">
                            <p:stCondLst>
                              <p:cond delay="1000"/>
                            </p:stCondLst>
                            <p:childTnLst>
                              <p:par>
                                <p:cTn id="51" presetID="2" presetClass="entr" presetSubtype="4" fill="hold" nodeType="afterEffect">
                                  <p:stCondLst>
                                    <p:cond delay="0"/>
                                  </p:stCondLst>
                                  <p:childTnLst>
                                    <p:set>
                                      <p:cBhvr>
                                        <p:cTn id="52" dur="1" fill="hold">
                                          <p:stCondLst>
                                            <p:cond delay="0"/>
                                          </p:stCondLst>
                                        </p:cTn>
                                        <p:tgtEl>
                                          <p:spTgt spid="37902"/>
                                        </p:tgtEl>
                                        <p:attrNameLst>
                                          <p:attrName>style.visibility</p:attrName>
                                        </p:attrNameLst>
                                      </p:cBhvr>
                                      <p:to>
                                        <p:strVal val="visible"/>
                                      </p:to>
                                    </p:set>
                                    <p:anim calcmode="lin" valueType="num">
                                      <p:cBhvr additive="base">
                                        <p:cTn id="53" dur="500" fill="hold"/>
                                        <p:tgtEl>
                                          <p:spTgt spid="37902"/>
                                        </p:tgtEl>
                                        <p:attrNameLst>
                                          <p:attrName>ppt_x</p:attrName>
                                        </p:attrNameLst>
                                      </p:cBhvr>
                                      <p:tavLst>
                                        <p:tav tm="0">
                                          <p:val>
                                            <p:strVal val="#ppt_x"/>
                                          </p:val>
                                        </p:tav>
                                        <p:tav tm="100000">
                                          <p:val>
                                            <p:strVal val="#ppt_x"/>
                                          </p:val>
                                        </p:tav>
                                      </p:tavLst>
                                    </p:anim>
                                    <p:anim calcmode="lin" valueType="num">
                                      <p:cBhvr additive="base">
                                        <p:cTn id="54" dur="500" fill="hold"/>
                                        <p:tgtEl>
                                          <p:spTgt spid="379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27738941-36E1-4853-ACF5-5D74C44A1FAD}" type="slidenum">
              <a:rPr lang="en-US" altLang="zh-CN" smtClean="0"/>
              <a:pPr eaLnBrk="1" hangingPunct="1"/>
              <a:t>21</a:t>
            </a:fld>
            <a:endParaRPr lang="en-US" altLang="zh-CN" smtClean="0"/>
          </a:p>
        </p:txBody>
      </p:sp>
      <p:sp>
        <p:nvSpPr>
          <p:cNvPr id="22531"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38915"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zh-CN" altLang="en-US" dirty="0" smtClean="0"/>
              <a:t>于是</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lnSpc>
                <a:spcPct val="70000"/>
              </a:lnSpc>
              <a:buFont typeface="Wingdings" pitchFamily="2" charset="2"/>
              <a:buNone/>
            </a:pPr>
            <a:r>
              <a:rPr lang="zh-CN" altLang="en-US" dirty="0" smtClean="0"/>
              <a:t>其统计平均为</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r>
              <a:rPr lang="zh-CN" altLang="en-US" dirty="0" smtClean="0"/>
              <a:t>因为</a:t>
            </a:r>
            <a:r>
              <a:rPr lang="en-US" altLang="zh-CN" dirty="0"/>
              <a:t> </a:t>
            </a:r>
            <a:r>
              <a:rPr lang="en-US" altLang="zh-CN" dirty="0" smtClean="0"/>
              <a:t>   </a:t>
            </a:r>
            <a:r>
              <a:rPr lang="en-US" altLang="zh-CN" dirty="0" smtClean="0">
                <a:solidFill>
                  <a:srgbClr val="3333FF"/>
                </a:solidFill>
              </a:rPr>
              <a:t>a</a:t>
            </a:r>
            <a:r>
              <a:rPr lang="zh-CN" altLang="en-US" dirty="0" smtClean="0">
                <a:solidFill>
                  <a:srgbClr val="3333FF"/>
                </a:solidFill>
              </a:rPr>
              <a:t>、当</a:t>
            </a:r>
            <a:r>
              <a:rPr lang="en-US" altLang="zh-CN" i="1" dirty="0" smtClean="0">
                <a:solidFill>
                  <a:srgbClr val="3333FF"/>
                </a:solidFill>
              </a:rPr>
              <a:t>m</a:t>
            </a:r>
            <a:r>
              <a:rPr lang="en-US" altLang="zh-CN" dirty="0" smtClean="0">
                <a:solidFill>
                  <a:srgbClr val="3333FF"/>
                </a:solidFill>
              </a:rPr>
              <a:t> = </a:t>
            </a:r>
            <a:r>
              <a:rPr lang="en-US" altLang="zh-CN" i="1" dirty="0" smtClean="0">
                <a:solidFill>
                  <a:srgbClr val="3333FF"/>
                </a:solidFill>
              </a:rPr>
              <a:t>n</a:t>
            </a:r>
            <a:r>
              <a:rPr lang="zh-CN" altLang="en-US" dirty="0" smtClean="0">
                <a:solidFill>
                  <a:srgbClr val="3333FF"/>
                </a:solidFill>
              </a:rPr>
              <a:t>时</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en-US" altLang="zh-CN" dirty="0" smtClean="0"/>
          </a:p>
        </p:txBody>
      </p:sp>
      <p:graphicFrame>
        <p:nvGraphicFramePr>
          <p:cNvPr id="38916" name="Object 4"/>
          <p:cNvGraphicFramePr>
            <a:graphicFrameLocks noChangeAspect="1"/>
          </p:cNvGraphicFramePr>
          <p:nvPr/>
        </p:nvGraphicFramePr>
        <p:xfrm>
          <a:off x="1285875" y="1584325"/>
          <a:ext cx="2519363" cy="455613"/>
        </p:xfrm>
        <a:graphic>
          <a:graphicData uri="http://schemas.openxmlformats.org/presentationml/2006/ole">
            <mc:AlternateContent xmlns:mc="http://schemas.openxmlformats.org/markup-compatibility/2006">
              <mc:Choice xmlns:v="urn:schemas-microsoft-com:vml" Requires="v">
                <p:oleObj spid="_x0000_s23458" name="公式" r:id="rId3" imgW="1549400" imgH="279400" progId="Equation.3">
                  <p:embed/>
                </p:oleObj>
              </mc:Choice>
              <mc:Fallback>
                <p:oleObj name="公式" r:id="rId3" imgW="1549400" imgH="279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1584325"/>
                        <a:ext cx="25193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2535"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8920" name="Object 8"/>
          <p:cNvGraphicFramePr>
            <a:graphicFrameLocks noChangeAspect="1"/>
          </p:cNvGraphicFramePr>
          <p:nvPr/>
        </p:nvGraphicFramePr>
        <p:xfrm>
          <a:off x="1331913" y="2079625"/>
          <a:ext cx="7516812" cy="879475"/>
        </p:xfrm>
        <a:graphic>
          <a:graphicData uri="http://schemas.openxmlformats.org/presentationml/2006/ole">
            <mc:AlternateContent xmlns:mc="http://schemas.openxmlformats.org/markup-compatibility/2006">
              <mc:Choice xmlns:v="urn:schemas-microsoft-com:vml" Requires="v">
                <p:oleObj spid="_x0000_s23459" name="公式" r:id="rId5" imgW="3657600" imgH="431800" progId="Equation.3">
                  <p:embed/>
                </p:oleObj>
              </mc:Choice>
              <mc:Fallback>
                <p:oleObj name="公式" r:id="rId5" imgW="3657600" imgH="4318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2079625"/>
                        <a:ext cx="751681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7" name="Rectangle 1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8922" name="Object 10"/>
          <p:cNvGraphicFramePr>
            <a:graphicFrameLocks noChangeAspect="1"/>
          </p:cNvGraphicFramePr>
          <p:nvPr/>
        </p:nvGraphicFramePr>
        <p:xfrm>
          <a:off x="341313" y="3473450"/>
          <a:ext cx="8370887" cy="777875"/>
        </p:xfrm>
        <a:graphic>
          <a:graphicData uri="http://schemas.openxmlformats.org/presentationml/2006/ole">
            <mc:AlternateContent xmlns:mc="http://schemas.openxmlformats.org/markup-compatibility/2006">
              <mc:Choice xmlns:v="urn:schemas-microsoft-com:vml" Requires="v">
                <p:oleObj spid="_x0000_s23460" name="公式" r:id="rId7" imgW="4622800" imgH="431800" progId="Equation.3">
                  <p:embed/>
                </p:oleObj>
              </mc:Choice>
              <mc:Fallback>
                <p:oleObj name="公式" r:id="rId7" imgW="4622800" imgH="4318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313" y="3473450"/>
                        <a:ext cx="83708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9" name="Rectangle 13"/>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8924" name="Object 12"/>
          <p:cNvGraphicFramePr>
            <a:graphicFrameLocks noChangeAspect="1"/>
          </p:cNvGraphicFramePr>
          <p:nvPr/>
        </p:nvGraphicFramePr>
        <p:xfrm>
          <a:off x="2727325" y="4689475"/>
          <a:ext cx="3622675" cy="858838"/>
        </p:xfrm>
        <a:graphic>
          <a:graphicData uri="http://schemas.openxmlformats.org/presentationml/2006/ole">
            <mc:AlternateContent xmlns:mc="http://schemas.openxmlformats.org/markup-compatibility/2006">
              <mc:Choice xmlns:v="urn:schemas-microsoft-com:vml" Requires="v">
                <p:oleObj spid="_x0000_s23461" name="公式" r:id="rId9" imgW="2044700" imgH="482600" progId="Equation.3">
                  <p:embed/>
                </p:oleObj>
              </mc:Choice>
              <mc:Fallback>
                <p:oleObj name="公式" r:id="rId9" imgW="2044700" imgH="4826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7325" y="4689475"/>
                        <a:ext cx="36226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1" name="Rectangle 15"/>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8926" name="Object 14"/>
          <p:cNvGraphicFramePr>
            <a:graphicFrameLocks noChangeAspect="1"/>
          </p:cNvGraphicFramePr>
          <p:nvPr>
            <p:extLst>
              <p:ext uri="{D42A27DB-BD31-4B8C-83A1-F6EECF244321}">
                <p14:modId xmlns:p14="http://schemas.microsoft.com/office/powerpoint/2010/main" val="3050743388"/>
              </p:ext>
            </p:extLst>
          </p:nvPr>
        </p:nvGraphicFramePr>
        <p:xfrm>
          <a:off x="2681790" y="5544235"/>
          <a:ext cx="5535612" cy="468312"/>
        </p:xfrm>
        <a:graphic>
          <a:graphicData uri="http://schemas.openxmlformats.org/presentationml/2006/ole">
            <mc:AlternateContent xmlns:mc="http://schemas.openxmlformats.org/markup-compatibility/2006">
              <mc:Choice xmlns:v="urn:schemas-microsoft-com:vml" Requires="v">
                <p:oleObj spid="_x0000_s23462" name="公式" r:id="rId11" imgW="2806700" imgH="241300" progId="Equation.3">
                  <p:embed/>
                </p:oleObj>
              </mc:Choice>
              <mc:Fallback>
                <p:oleObj name="公式" r:id="rId11" imgW="2806700" imgH="241300"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1790" y="5544235"/>
                        <a:ext cx="55356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6"/>
                                        </p:tgtEl>
                                        <p:attrNameLst>
                                          <p:attrName>style.visibility</p:attrName>
                                        </p:attrNameLst>
                                      </p:cBhvr>
                                      <p:to>
                                        <p:strVal val="visible"/>
                                      </p:to>
                                    </p:set>
                                    <p:anim calcmode="lin" valueType="num">
                                      <p:cBhvr additive="base">
                                        <p:cTn id="13" dur="500" fill="hold"/>
                                        <p:tgtEl>
                                          <p:spTgt spid="38916"/>
                                        </p:tgtEl>
                                        <p:attrNameLst>
                                          <p:attrName>ppt_x</p:attrName>
                                        </p:attrNameLst>
                                      </p:cBhvr>
                                      <p:tavLst>
                                        <p:tav tm="0">
                                          <p:val>
                                            <p:strVal val="#ppt_x"/>
                                          </p:val>
                                        </p:tav>
                                        <p:tav tm="100000">
                                          <p:val>
                                            <p:strVal val="#ppt_x"/>
                                          </p:val>
                                        </p:tav>
                                      </p:tavLst>
                                    </p:anim>
                                    <p:anim calcmode="lin" valueType="num">
                                      <p:cBhvr additive="base">
                                        <p:cTn id="14"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20"/>
                                        </p:tgtEl>
                                        <p:attrNameLst>
                                          <p:attrName>style.visibility</p:attrName>
                                        </p:attrNameLst>
                                      </p:cBhvr>
                                      <p:to>
                                        <p:strVal val="visible"/>
                                      </p:to>
                                    </p:set>
                                    <p:anim calcmode="lin" valueType="num">
                                      <p:cBhvr additive="base">
                                        <p:cTn id="19" dur="500" fill="hold"/>
                                        <p:tgtEl>
                                          <p:spTgt spid="38920"/>
                                        </p:tgtEl>
                                        <p:attrNameLst>
                                          <p:attrName>ppt_x</p:attrName>
                                        </p:attrNameLst>
                                      </p:cBhvr>
                                      <p:tavLst>
                                        <p:tav tm="0">
                                          <p:val>
                                            <p:strVal val="#ppt_x"/>
                                          </p:val>
                                        </p:tav>
                                        <p:tav tm="100000">
                                          <p:val>
                                            <p:strVal val="#ppt_x"/>
                                          </p:val>
                                        </p:tav>
                                      </p:tavLst>
                                    </p:anim>
                                    <p:anim calcmode="lin" valueType="num">
                                      <p:cBhvr additive="base">
                                        <p:cTn id="20"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 calcmode="lin" valueType="num">
                                      <p:cBhvr additive="base">
                                        <p:cTn id="25"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8922"/>
                                        </p:tgtEl>
                                        <p:attrNameLst>
                                          <p:attrName>style.visibility</p:attrName>
                                        </p:attrNameLst>
                                      </p:cBhvr>
                                      <p:to>
                                        <p:strVal val="visible"/>
                                      </p:to>
                                    </p:set>
                                    <p:anim calcmode="lin" valueType="num">
                                      <p:cBhvr additive="base">
                                        <p:cTn id="31" dur="500" fill="hold"/>
                                        <p:tgtEl>
                                          <p:spTgt spid="38922"/>
                                        </p:tgtEl>
                                        <p:attrNameLst>
                                          <p:attrName>ppt_x</p:attrName>
                                        </p:attrNameLst>
                                      </p:cBhvr>
                                      <p:tavLst>
                                        <p:tav tm="0">
                                          <p:val>
                                            <p:strVal val="#ppt_x"/>
                                          </p:val>
                                        </p:tav>
                                        <p:tav tm="100000">
                                          <p:val>
                                            <p:strVal val="#ppt_x"/>
                                          </p:val>
                                        </p:tav>
                                      </p:tavLst>
                                    </p:anim>
                                    <p:anim calcmode="lin" valueType="num">
                                      <p:cBhvr additive="base">
                                        <p:cTn id="32" dur="500" fill="hold"/>
                                        <p:tgtEl>
                                          <p:spTgt spid="3892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8915">
                                            <p:txEl>
                                              <p:pRg st="8" end="8"/>
                                            </p:txEl>
                                          </p:spTgt>
                                        </p:tgtEl>
                                        <p:attrNameLst>
                                          <p:attrName>style.visibility</p:attrName>
                                        </p:attrNameLst>
                                      </p:cBhvr>
                                      <p:to>
                                        <p:strVal val="visible"/>
                                      </p:to>
                                    </p:set>
                                    <p:anim calcmode="lin" valueType="num">
                                      <p:cBhvr additive="base">
                                        <p:cTn id="37"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9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8924"/>
                                        </p:tgtEl>
                                        <p:attrNameLst>
                                          <p:attrName>style.visibility</p:attrName>
                                        </p:attrNameLst>
                                      </p:cBhvr>
                                      <p:to>
                                        <p:strVal val="visible"/>
                                      </p:to>
                                    </p:set>
                                    <p:anim calcmode="lin" valueType="num">
                                      <p:cBhvr additive="base">
                                        <p:cTn id="43" dur="500" fill="hold"/>
                                        <p:tgtEl>
                                          <p:spTgt spid="38924"/>
                                        </p:tgtEl>
                                        <p:attrNameLst>
                                          <p:attrName>ppt_x</p:attrName>
                                        </p:attrNameLst>
                                      </p:cBhvr>
                                      <p:tavLst>
                                        <p:tav tm="0">
                                          <p:val>
                                            <p:strVal val="#ppt_x"/>
                                          </p:val>
                                        </p:tav>
                                        <p:tav tm="100000">
                                          <p:val>
                                            <p:strVal val="#ppt_x"/>
                                          </p:val>
                                        </p:tav>
                                      </p:tavLst>
                                    </p:anim>
                                    <p:anim calcmode="lin" valueType="num">
                                      <p:cBhvr additive="base">
                                        <p:cTn id="44" dur="500" fill="hold"/>
                                        <p:tgtEl>
                                          <p:spTgt spid="3892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8926"/>
                                        </p:tgtEl>
                                        <p:attrNameLst>
                                          <p:attrName>style.visibility</p:attrName>
                                        </p:attrNameLst>
                                      </p:cBhvr>
                                      <p:to>
                                        <p:strVal val="visible"/>
                                      </p:to>
                                    </p:set>
                                    <p:anim calcmode="lin" valueType="num">
                                      <p:cBhvr additive="base">
                                        <p:cTn id="49" dur="500" fill="hold"/>
                                        <p:tgtEl>
                                          <p:spTgt spid="38926"/>
                                        </p:tgtEl>
                                        <p:attrNameLst>
                                          <p:attrName>ppt_x</p:attrName>
                                        </p:attrNameLst>
                                      </p:cBhvr>
                                      <p:tavLst>
                                        <p:tav tm="0">
                                          <p:val>
                                            <p:strVal val="#ppt_x"/>
                                          </p:val>
                                        </p:tav>
                                        <p:tav tm="100000">
                                          <p:val>
                                            <p:strVal val="#ppt_x"/>
                                          </p:val>
                                        </p:tav>
                                      </p:tavLst>
                                    </p:anim>
                                    <p:anim calcmode="lin" valueType="num">
                                      <p:cBhvr additive="base">
                                        <p:cTn id="50" dur="500" fill="hold"/>
                                        <p:tgtEl>
                                          <p:spTgt spid="389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6B29C96B-4707-48FF-8FAA-8432812DCE4F}" type="slidenum">
              <a:rPr lang="en-US" altLang="zh-CN" smtClean="0"/>
              <a:pPr eaLnBrk="1" hangingPunct="1"/>
              <a:t>22</a:t>
            </a:fld>
            <a:endParaRPr lang="en-US" altLang="zh-CN" smtClean="0"/>
          </a:p>
        </p:txBody>
      </p:sp>
      <p:sp>
        <p:nvSpPr>
          <p:cNvPr id="23555"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39939" name="Rectangle 3"/>
          <p:cNvSpPr>
            <a:spLocks noGrp="1" noChangeArrowheads="1"/>
          </p:cNvSpPr>
          <p:nvPr>
            <p:ph type="body" sz="half" idx="1"/>
          </p:nvPr>
        </p:nvSpPr>
        <p:spPr>
          <a:xfrm>
            <a:off x="0" y="1179513"/>
            <a:ext cx="9144000" cy="5678487"/>
          </a:xfrm>
        </p:spPr>
        <p:txBody>
          <a:bodyPr/>
          <a:lstStyle/>
          <a:p>
            <a:pPr lvl="3" eaLnBrk="1" hangingPunct="1">
              <a:buFont typeface="Wingdings" pitchFamily="2" charset="2"/>
              <a:buNone/>
            </a:pPr>
            <a:r>
              <a:rPr lang="en-US" altLang="zh-CN" dirty="0" smtClean="0">
                <a:solidFill>
                  <a:srgbClr val="3333FF"/>
                </a:solidFill>
              </a:rPr>
              <a:t>b</a:t>
            </a:r>
            <a:r>
              <a:rPr lang="zh-CN" altLang="en-US" dirty="0" smtClean="0">
                <a:solidFill>
                  <a:srgbClr val="3333FF"/>
                </a:solidFill>
              </a:rPr>
              <a:t>、当</a:t>
            </a:r>
            <a:r>
              <a:rPr lang="en-US" altLang="zh-CN" i="1" dirty="0" smtClean="0">
                <a:solidFill>
                  <a:srgbClr val="3333FF"/>
                </a:solidFill>
              </a:rPr>
              <a:t>m</a:t>
            </a:r>
            <a:r>
              <a:rPr lang="en-US" altLang="zh-CN" dirty="0" smtClean="0">
                <a:solidFill>
                  <a:srgbClr val="3333FF"/>
                </a:solidFill>
              </a:rPr>
              <a:t> </a:t>
            </a:r>
            <a:r>
              <a:rPr lang="en-US" altLang="zh-CN" dirty="0" smtClean="0">
                <a:solidFill>
                  <a:srgbClr val="3333FF"/>
                </a:solidFill>
                <a:sym typeface="Symbol" pitchFamily="18" charset="2"/>
              </a:rPr>
              <a:t></a:t>
            </a:r>
            <a:r>
              <a:rPr lang="en-US" altLang="zh-CN" dirty="0" smtClean="0">
                <a:solidFill>
                  <a:srgbClr val="3333FF"/>
                </a:solidFill>
              </a:rPr>
              <a:t> </a:t>
            </a:r>
            <a:r>
              <a:rPr lang="en-US" altLang="zh-CN" i="1" dirty="0" smtClean="0">
                <a:solidFill>
                  <a:srgbClr val="3333FF"/>
                </a:solidFill>
              </a:rPr>
              <a:t>n</a:t>
            </a:r>
            <a:r>
              <a:rPr lang="zh-CN" altLang="en-US" dirty="0" smtClean="0">
                <a:solidFill>
                  <a:srgbClr val="3333FF"/>
                </a:solidFill>
              </a:rPr>
              <a:t>时</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lnSpc>
                <a:spcPct val="60000"/>
              </a:lnSpc>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lnSpc>
                <a:spcPct val="40000"/>
              </a:lnSpc>
              <a:buFont typeface="Wingdings" pitchFamily="2" charset="2"/>
              <a:buNone/>
            </a:pPr>
            <a:r>
              <a:rPr lang="zh-CN" altLang="en-US" dirty="0" smtClean="0"/>
              <a:t>由以上计算可知，式</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r>
              <a:rPr lang="zh-CN" altLang="en-US" dirty="0" smtClean="0"/>
              <a:t>的统计平均值</a:t>
            </a:r>
            <a:r>
              <a:rPr lang="zh-CN" altLang="en-US" dirty="0" smtClean="0">
                <a:solidFill>
                  <a:srgbClr val="3333FF"/>
                </a:solidFill>
              </a:rPr>
              <a:t>仅在 </a:t>
            </a:r>
            <a:r>
              <a:rPr lang="en-US" altLang="zh-CN" sz="2000" i="1" dirty="0" smtClean="0">
                <a:solidFill>
                  <a:srgbClr val="3333FF"/>
                </a:solidFill>
              </a:rPr>
              <a:t>m</a:t>
            </a:r>
            <a:r>
              <a:rPr lang="en-US" altLang="zh-CN" sz="2000" dirty="0" smtClean="0">
                <a:solidFill>
                  <a:srgbClr val="3333FF"/>
                </a:solidFill>
              </a:rPr>
              <a:t> = </a:t>
            </a:r>
            <a:r>
              <a:rPr lang="en-US" altLang="zh-CN" sz="2000" i="1" dirty="0" smtClean="0">
                <a:solidFill>
                  <a:srgbClr val="3333FF"/>
                </a:solidFill>
              </a:rPr>
              <a:t>n </a:t>
            </a:r>
            <a:r>
              <a:rPr lang="zh-CN" altLang="en-US" dirty="0" smtClean="0">
                <a:solidFill>
                  <a:srgbClr val="3333FF"/>
                </a:solidFill>
              </a:rPr>
              <a:t>时存在</a:t>
            </a:r>
            <a:r>
              <a:rPr lang="zh-CN" altLang="en-US" dirty="0" smtClean="0"/>
              <a:t>，故有 </a:t>
            </a:r>
          </a:p>
        </p:txBody>
      </p:sp>
      <p:sp>
        <p:nvSpPr>
          <p:cNvPr id="23557" name="Rectangle 5"/>
          <p:cNvSpPr>
            <a:spLocks noChangeArrowheads="1"/>
          </p:cNvSpPr>
          <p:nvPr/>
        </p:nvSpPr>
        <p:spPr bwMode="auto">
          <a:xfrm>
            <a:off x="0" y="3062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9940" name="Object 4"/>
          <p:cNvGraphicFramePr>
            <a:graphicFrameLocks noChangeAspect="1"/>
          </p:cNvGraphicFramePr>
          <p:nvPr/>
        </p:nvGraphicFramePr>
        <p:xfrm>
          <a:off x="2366963" y="1584325"/>
          <a:ext cx="5427662" cy="1482725"/>
        </p:xfrm>
        <a:graphic>
          <a:graphicData uri="http://schemas.openxmlformats.org/presentationml/2006/ole">
            <mc:AlternateContent xmlns:mc="http://schemas.openxmlformats.org/markup-compatibility/2006">
              <mc:Choice xmlns:v="urn:schemas-microsoft-com:vml" Requires="v">
                <p:oleObj spid="_x0000_s24480" name="公式" r:id="rId3" imgW="2679700" imgH="736600" progId="Equation.3">
                  <p:embed/>
                </p:oleObj>
              </mc:Choice>
              <mc:Fallback>
                <p:oleObj name="公式" r:id="rId3" imgW="2679700" imgH="736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963" y="1584325"/>
                        <a:ext cx="5427662"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9"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9942" name="Object 6"/>
          <p:cNvGraphicFramePr>
            <a:graphicFrameLocks noChangeAspect="1"/>
          </p:cNvGraphicFramePr>
          <p:nvPr>
            <p:extLst>
              <p:ext uri="{D42A27DB-BD31-4B8C-83A1-F6EECF244321}">
                <p14:modId xmlns:p14="http://schemas.microsoft.com/office/powerpoint/2010/main" val="745047564"/>
              </p:ext>
            </p:extLst>
          </p:nvPr>
        </p:nvGraphicFramePr>
        <p:xfrm>
          <a:off x="1555750" y="2933945"/>
          <a:ext cx="7588250" cy="530225"/>
        </p:xfrm>
        <a:graphic>
          <a:graphicData uri="http://schemas.openxmlformats.org/presentationml/2006/ole">
            <mc:AlternateContent xmlns:mc="http://schemas.openxmlformats.org/markup-compatibility/2006">
              <mc:Choice xmlns:v="urn:schemas-microsoft-com:vml" Requires="v">
                <p:oleObj spid="_x0000_s24481" name="公式" r:id="rId5" imgW="3644900" imgH="241300" progId="Equation.3">
                  <p:embed/>
                </p:oleObj>
              </mc:Choice>
              <mc:Fallback>
                <p:oleObj name="公式" r:id="rId5" imgW="3644900" imgH="2413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0" y="2933945"/>
                        <a:ext cx="75882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8" name="Object 12"/>
          <p:cNvGraphicFramePr>
            <a:graphicFrameLocks noGrp="1" noChangeAspect="1"/>
          </p:cNvGraphicFramePr>
          <p:nvPr>
            <p:ph sz="half" idx="2"/>
            <p:extLst>
              <p:ext uri="{D42A27DB-BD31-4B8C-83A1-F6EECF244321}">
                <p14:modId xmlns:p14="http://schemas.microsoft.com/office/powerpoint/2010/main" val="1822847119"/>
              </p:ext>
            </p:extLst>
          </p:nvPr>
        </p:nvGraphicFramePr>
        <p:xfrm>
          <a:off x="611560" y="4059070"/>
          <a:ext cx="8351837" cy="781050"/>
        </p:xfrm>
        <a:graphic>
          <a:graphicData uri="http://schemas.openxmlformats.org/presentationml/2006/ole">
            <mc:AlternateContent xmlns:mc="http://schemas.openxmlformats.org/markup-compatibility/2006">
              <mc:Choice xmlns:v="urn:schemas-microsoft-com:vml" Requires="v">
                <p:oleObj spid="_x0000_s24482" name="公式" r:id="rId7" imgW="4622800" imgH="431800" progId="Equation.3">
                  <p:embed/>
                </p:oleObj>
              </mc:Choice>
              <mc:Fallback>
                <p:oleObj name="公式" r:id="rId7" imgW="4622800" imgH="4318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4059070"/>
                        <a:ext cx="8351837"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9954" name="Group 18"/>
          <p:cNvGrpSpPr>
            <a:grpSpLocks/>
          </p:cNvGrpSpPr>
          <p:nvPr/>
        </p:nvGrpSpPr>
        <p:grpSpPr bwMode="auto">
          <a:xfrm>
            <a:off x="719553" y="5319210"/>
            <a:ext cx="8262937" cy="762000"/>
            <a:chOff x="555" y="3640"/>
            <a:chExt cx="5205" cy="480"/>
          </a:xfrm>
        </p:grpSpPr>
        <p:graphicFrame>
          <p:nvGraphicFramePr>
            <p:cNvPr id="23563" name="Object 14"/>
            <p:cNvGraphicFramePr>
              <a:graphicFrameLocks noChangeAspect="1"/>
            </p:cNvGraphicFramePr>
            <p:nvPr/>
          </p:nvGraphicFramePr>
          <p:xfrm>
            <a:off x="555" y="3640"/>
            <a:ext cx="2779" cy="480"/>
          </p:xfrm>
          <a:graphic>
            <a:graphicData uri="http://schemas.openxmlformats.org/presentationml/2006/ole">
              <mc:AlternateContent xmlns:mc="http://schemas.openxmlformats.org/markup-compatibility/2006">
                <mc:Choice xmlns:v="urn:schemas-microsoft-com:vml" Requires="v">
                  <p:oleObj spid="_x0000_s24483" r:id="rId9" imgW="2489200" imgH="431800" progId="Equation.3">
                    <p:embed/>
                  </p:oleObj>
                </mc:Choice>
                <mc:Fallback>
                  <p:oleObj r:id="rId9" imgW="2489200" imgH="4318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 y="3640"/>
                          <a:ext cx="277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4" name="Object 16"/>
            <p:cNvGraphicFramePr>
              <a:graphicFrameLocks noChangeAspect="1"/>
            </p:cNvGraphicFramePr>
            <p:nvPr/>
          </p:nvGraphicFramePr>
          <p:xfrm>
            <a:off x="3334" y="3691"/>
            <a:ext cx="2426" cy="312"/>
          </p:xfrm>
          <a:graphic>
            <a:graphicData uri="http://schemas.openxmlformats.org/presentationml/2006/ole">
              <mc:AlternateContent xmlns:mc="http://schemas.openxmlformats.org/markup-compatibility/2006">
                <mc:Choice xmlns:v="urn:schemas-microsoft-com:vml" Requires="v">
                  <p:oleObj spid="_x0000_s24484" r:id="rId11" imgW="2146300" imgH="279400" progId="Equation.3">
                    <p:embed/>
                  </p:oleObj>
                </mc:Choice>
                <mc:Fallback>
                  <p:oleObj r:id="rId11" imgW="2146300" imgH="279400"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4" y="3691"/>
                          <a:ext cx="242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additive="base">
                                        <p:cTn id="13" dur="500" fill="hold"/>
                                        <p:tgtEl>
                                          <p:spTgt spid="39940"/>
                                        </p:tgtEl>
                                        <p:attrNameLst>
                                          <p:attrName>ppt_x</p:attrName>
                                        </p:attrNameLst>
                                      </p:cBhvr>
                                      <p:tavLst>
                                        <p:tav tm="0">
                                          <p:val>
                                            <p:strVal val="#ppt_x"/>
                                          </p:val>
                                        </p:tav>
                                        <p:tav tm="100000">
                                          <p:val>
                                            <p:strVal val="#ppt_x"/>
                                          </p:val>
                                        </p:tav>
                                      </p:tavLst>
                                    </p:anim>
                                    <p:anim calcmode="lin" valueType="num">
                                      <p:cBhvr additive="base">
                                        <p:cTn id="14"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42"/>
                                        </p:tgtEl>
                                        <p:attrNameLst>
                                          <p:attrName>style.visibility</p:attrName>
                                        </p:attrNameLst>
                                      </p:cBhvr>
                                      <p:to>
                                        <p:strVal val="visible"/>
                                      </p:to>
                                    </p:set>
                                    <p:anim calcmode="lin" valueType="num">
                                      <p:cBhvr additive="base">
                                        <p:cTn id="19" dur="500" fill="hold"/>
                                        <p:tgtEl>
                                          <p:spTgt spid="39942"/>
                                        </p:tgtEl>
                                        <p:attrNameLst>
                                          <p:attrName>ppt_x</p:attrName>
                                        </p:attrNameLst>
                                      </p:cBhvr>
                                      <p:tavLst>
                                        <p:tav tm="0">
                                          <p:val>
                                            <p:strVal val="#ppt_x"/>
                                          </p:val>
                                        </p:tav>
                                        <p:tav tm="100000">
                                          <p:val>
                                            <p:strVal val="#ppt_x"/>
                                          </p:val>
                                        </p:tav>
                                      </p:tavLst>
                                    </p:anim>
                                    <p:anim calcmode="lin" valueType="num">
                                      <p:cBhvr additive="base">
                                        <p:cTn id="20"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939">
                                            <p:txEl>
                                              <p:pRg st="7" end="7"/>
                                            </p:txEl>
                                          </p:spTgt>
                                        </p:tgtEl>
                                        <p:attrNameLst>
                                          <p:attrName>style.visibility</p:attrName>
                                        </p:attrNameLst>
                                      </p:cBhvr>
                                      <p:to>
                                        <p:strVal val="visible"/>
                                      </p:to>
                                    </p:set>
                                    <p:anim calcmode="lin" valueType="num">
                                      <p:cBhvr additive="base">
                                        <p:cTn id="25" dur="5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9948"/>
                                        </p:tgtEl>
                                        <p:attrNameLst>
                                          <p:attrName>style.visibility</p:attrName>
                                        </p:attrNameLst>
                                      </p:cBhvr>
                                      <p:to>
                                        <p:strVal val="visible"/>
                                      </p:to>
                                    </p:set>
                                    <p:anim calcmode="lin" valueType="num">
                                      <p:cBhvr additive="base">
                                        <p:cTn id="31" dur="500" fill="hold"/>
                                        <p:tgtEl>
                                          <p:spTgt spid="39948"/>
                                        </p:tgtEl>
                                        <p:attrNameLst>
                                          <p:attrName>ppt_x</p:attrName>
                                        </p:attrNameLst>
                                      </p:cBhvr>
                                      <p:tavLst>
                                        <p:tav tm="0">
                                          <p:val>
                                            <p:strVal val="#ppt_x"/>
                                          </p:val>
                                        </p:tav>
                                        <p:tav tm="100000">
                                          <p:val>
                                            <p:strVal val="#ppt_x"/>
                                          </p:val>
                                        </p:tav>
                                      </p:tavLst>
                                    </p:anim>
                                    <p:anim calcmode="lin" valueType="num">
                                      <p:cBhvr additive="base">
                                        <p:cTn id="32"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9939">
                                            <p:txEl>
                                              <p:pRg st="10" end="10"/>
                                            </p:txEl>
                                          </p:spTgt>
                                        </p:tgtEl>
                                        <p:attrNameLst>
                                          <p:attrName>style.visibility</p:attrName>
                                        </p:attrNameLst>
                                      </p:cBhvr>
                                      <p:to>
                                        <p:strVal val="visible"/>
                                      </p:to>
                                    </p:set>
                                    <p:anim calcmode="lin" valueType="num">
                                      <p:cBhvr additive="base">
                                        <p:cTn id="37" dur="500" fill="hold"/>
                                        <p:tgtEl>
                                          <p:spTgt spid="3993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9954"/>
                                        </p:tgtEl>
                                        <p:attrNameLst>
                                          <p:attrName>style.visibility</p:attrName>
                                        </p:attrNameLst>
                                      </p:cBhvr>
                                      <p:to>
                                        <p:strVal val="visible"/>
                                      </p:to>
                                    </p:set>
                                    <p:anim calcmode="lin" valueType="num">
                                      <p:cBhvr additive="base">
                                        <p:cTn id="43" dur="500" fill="hold"/>
                                        <p:tgtEl>
                                          <p:spTgt spid="39954"/>
                                        </p:tgtEl>
                                        <p:attrNameLst>
                                          <p:attrName>ppt_x</p:attrName>
                                        </p:attrNameLst>
                                      </p:cBhvr>
                                      <p:tavLst>
                                        <p:tav tm="0">
                                          <p:val>
                                            <p:strVal val="#ppt_x"/>
                                          </p:val>
                                        </p:tav>
                                        <p:tav tm="100000">
                                          <p:val>
                                            <p:strVal val="#ppt_x"/>
                                          </p:val>
                                        </p:tav>
                                      </p:tavLst>
                                    </p:anim>
                                    <p:anim calcmode="lin" valueType="num">
                                      <p:cBhvr additive="base">
                                        <p:cTn id="44" dur="500" fill="hold"/>
                                        <p:tgtEl>
                                          <p:spTgt spid="399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39B41AB2-8633-4847-8D06-C4EC52F0DE86}" type="slidenum">
              <a:rPr lang="en-US" altLang="zh-CN" smtClean="0"/>
              <a:pPr eaLnBrk="1" hangingPunct="1"/>
              <a:t>23</a:t>
            </a:fld>
            <a:endParaRPr lang="en-US" altLang="zh-CN" smtClean="0"/>
          </a:p>
        </p:txBody>
      </p:sp>
      <p:sp>
        <p:nvSpPr>
          <p:cNvPr id="24579"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44035"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zh-CN" altLang="en-US" smtClean="0"/>
              <a:t>将其代入</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即可求得</a:t>
            </a:r>
            <a:r>
              <a:rPr lang="en-US" altLang="zh-CN" i="1" smtClean="0"/>
              <a:t>u </a:t>
            </a:r>
            <a:r>
              <a:rPr lang="en-US" altLang="zh-CN" smtClean="0"/>
              <a:t>(</a:t>
            </a:r>
            <a:r>
              <a:rPr lang="en-US" altLang="zh-CN" i="1" smtClean="0"/>
              <a:t>t</a:t>
            </a:r>
            <a:r>
              <a:rPr lang="en-US" altLang="zh-CN" smtClean="0"/>
              <a:t>)</a:t>
            </a:r>
            <a:r>
              <a:rPr lang="zh-CN" altLang="en-US" smtClean="0"/>
              <a:t>的功率谱密度</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lnSpc>
                <a:spcPct val="140000"/>
              </a:lnSpc>
              <a:buFont typeface="Wingdings" pitchFamily="2" charset="2"/>
              <a:buNone/>
            </a:pPr>
            <a:r>
              <a:rPr lang="zh-CN" altLang="en-US" smtClean="0"/>
              <a:t>上式表明，交变波的功率谱</a:t>
            </a:r>
            <a:r>
              <a:rPr lang="en-US" altLang="zh-CN" i="1" smtClean="0"/>
              <a:t>P</a:t>
            </a:r>
            <a:r>
              <a:rPr lang="en-US" altLang="zh-CN" i="1" baseline="-25000" smtClean="0"/>
              <a:t>u</a:t>
            </a:r>
            <a:r>
              <a:rPr lang="en-US" altLang="zh-CN" smtClean="0"/>
              <a:t> (</a:t>
            </a:r>
            <a:r>
              <a:rPr lang="en-US" altLang="zh-CN" i="1" smtClean="0"/>
              <a:t>f</a:t>
            </a:r>
            <a:r>
              <a:rPr lang="en-US" altLang="zh-CN" smtClean="0"/>
              <a:t>)</a:t>
            </a:r>
            <a:r>
              <a:rPr lang="zh-CN" altLang="en-US" smtClean="0"/>
              <a:t>是连续谱，它与</a:t>
            </a:r>
            <a:r>
              <a:rPr lang="en-US" altLang="zh-CN" i="1" smtClean="0"/>
              <a:t>g</a:t>
            </a:r>
            <a:r>
              <a:rPr lang="en-US" altLang="zh-CN" baseline="-25000" smtClean="0"/>
              <a:t>1</a:t>
            </a:r>
            <a:r>
              <a:rPr lang="en-US" altLang="zh-CN" smtClean="0"/>
              <a:t>(</a:t>
            </a:r>
            <a:r>
              <a:rPr lang="en-US" altLang="zh-CN" i="1" smtClean="0"/>
              <a:t>t</a:t>
            </a:r>
            <a:r>
              <a:rPr lang="en-US" altLang="zh-CN" smtClean="0"/>
              <a:t>)</a:t>
            </a:r>
            <a:r>
              <a:rPr lang="zh-CN" altLang="en-US" smtClean="0"/>
              <a:t>和</a:t>
            </a:r>
            <a:r>
              <a:rPr lang="en-US" altLang="zh-CN" i="1" smtClean="0"/>
              <a:t>g</a:t>
            </a:r>
            <a:r>
              <a:rPr lang="en-US" altLang="zh-CN" baseline="-25000" smtClean="0"/>
              <a:t>2</a:t>
            </a:r>
            <a:r>
              <a:rPr lang="en-US" altLang="zh-CN" smtClean="0"/>
              <a:t>(</a:t>
            </a:r>
            <a:r>
              <a:rPr lang="en-US" altLang="zh-CN" i="1" smtClean="0"/>
              <a:t>t</a:t>
            </a:r>
            <a:r>
              <a:rPr lang="en-US" altLang="zh-CN" smtClean="0"/>
              <a:t>)</a:t>
            </a:r>
            <a:r>
              <a:rPr lang="zh-CN" altLang="en-US" smtClean="0"/>
              <a:t>的频谱以及概率</a:t>
            </a:r>
            <a:r>
              <a:rPr lang="en-US" altLang="zh-CN" i="1" smtClean="0"/>
              <a:t>P</a:t>
            </a:r>
            <a:r>
              <a:rPr lang="zh-CN" altLang="en-US" smtClean="0"/>
              <a:t>有关。</a:t>
            </a:r>
            <a:r>
              <a:rPr lang="zh-CN" altLang="en-US" smtClean="0">
                <a:solidFill>
                  <a:srgbClr val="3333FF"/>
                </a:solidFill>
              </a:rPr>
              <a:t>通常，根据连续谱可以确定随机序列的带宽。</a:t>
            </a:r>
          </a:p>
        </p:txBody>
      </p:sp>
      <p:sp>
        <p:nvSpPr>
          <p:cNvPr id="24581" name="Rectangle 5"/>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44036" name="Object 4"/>
          <p:cNvGraphicFramePr>
            <a:graphicFrameLocks noChangeAspect="1"/>
          </p:cNvGraphicFramePr>
          <p:nvPr/>
        </p:nvGraphicFramePr>
        <p:xfrm>
          <a:off x="2141538" y="1358900"/>
          <a:ext cx="3240087" cy="1046163"/>
        </p:xfrm>
        <a:graphic>
          <a:graphicData uri="http://schemas.openxmlformats.org/presentationml/2006/ole">
            <mc:AlternateContent xmlns:mc="http://schemas.openxmlformats.org/markup-compatibility/2006">
              <mc:Choice xmlns:v="urn:schemas-microsoft-com:vml" Requires="v">
                <p:oleObj spid="_x0000_s24949" r:id="rId3" imgW="1536033" imgH="495085" progId="Equation.3">
                  <p:embed/>
                </p:oleObj>
              </mc:Choice>
              <mc:Fallback>
                <p:oleObj r:id="rId3" imgW="1536033" imgH="49508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538" y="1358900"/>
                        <a:ext cx="3240087"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3" name="Rectangle 7"/>
          <p:cNvSpPr>
            <a:spLocks noChangeArrowheads="1"/>
          </p:cNvSpPr>
          <p:nvPr/>
        </p:nvSpPr>
        <p:spPr bwMode="auto">
          <a:xfrm>
            <a:off x="0" y="3033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44038" name="Object 6"/>
          <p:cNvGraphicFramePr>
            <a:graphicFrameLocks noChangeAspect="1"/>
          </p:cNvGraphicFramePr>
          <p:nvPr/>
        </p:nvGraphicFramePr>
        <p:xfrm>
          <a:off x="2051050" y="2816225"/>
          <a:ext cx="5356225" cy="1468438"/>
        </p:xfrm>
        <a:graphic>
          <a:graphicData uri="http://schemas.openxmlformats.org/presentationml/2006/ole">
            <mc:AlternateContent xmlns:mc="http://schemas.openxmlformats.org/markup-compatibility/2006">
              <mc:Choice xmlns:v="urn:schemas-microsoft-com:vml" Requires="v">
                <p:oleObj spid="_x0000_s24950" name="公式" r:id="rId5" imgW="2882900" imgH="787400" progId="Equation.3">
                  <p:embed/>
                </p:oleObj>
              </mc:Choice>
              <mc:Fallback>
                <p:oleObj name="公式" r:id="rId5" imgW="2882900" imgH="787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816225"/>
                        <a:ext cx="5356225" cy="14684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036"/>
                                        </p:tgtEl>
                                        <p:attrNameLst>
                                          <p:attrName>style.visibility</p:attrName>
                                        </p:attrNameLst>
                                      </p:cBhvr>
                                      <p:to>
                                        <p:strVal val="visible"/>
                                      </p:to>
                                    </p:set>
                                    <p:anim calcmode="lin" valueType="num">
                                      <p:cBhvr additive="base">
                                        <p:cTn id="13" dur="500" fill="hold"/>
                                        <p:tgtEl>
                                          <p:spTgt spid="44036"/>
                                        </p:tgtEl>
                                        <p:attrNameLst>
                                          <p:attrName>ppt_x</p:attrName>
                                        </p:attrNameLst>
                                      </p:cBhvr>
                                      <p:tavLst>
                                        <p:tav tm="0">
                                          <p:val>
                                            <p:strVal val="#ppt_x"/>
                                          </p:val>
                                        </p:tav>
                                        <p:tav tm="100000">
                                          <p:val>
                                            <p:strVal val="#ppt_x"/>
                                          </p:val>
                                        </p:tav>
                                      </p:tavLst>
                                    </p:anim>
                                    <p:anim calcmode="lin" valueType="num">
                                      <p:cBhvr additive="base">
                                        <p:cTn id="14"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 calcmode="lin" valueType="num">
                                      <p:cBhvr additive="base">
                                        <p:cTn id="19"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038"/>
                                        </p:tgtEl>
                                        <p:attrNameLst>
                                          <p:attrName>style.visibility</p:attrName>
                                        </p:attrNameLst>
                                      </p:cBhvr>
                                      <p:to>
                                        <p:strVal val="visible"/>
                                      </p:to>
                                    </p:set>
                                    <p:anim calcmode="lin" valueType="num">
                                      <p:cBhvr additive="base">
                                        <p:cTn id="25" dur="500" fill="hold"/>
                                        <p:tgtEl>
                                          <p:spTgt spid="44038"/>
                                        </p:tgtEl>
                                        <p:attrNameLst>
                                          <p:attrName>ppt_x</p:attrName>
                                        </p:attrNameLst>
                                      </p:cBhvr>
                                      <p:tavLst>
                                        <p:tav tm="0">
                                          <p:val>
                                            <p:strVal val="#ppt_x"/>
                                          </p:val>
                                        </p:tav>
                                        <p:tav tm="100000">
                                          <p:val>
                                            <p:strVal val="#ppt_x"/>
                                          </p:val>
                                        </p:tav>
                                      </p:tavLst>
                                    </p:anim>
                                    <p:anim calcmode="lin" valueType="num">
                                      <p:cBhvr additive="base">
                                        <p:cTn id="26"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035">
                                            <p:txEl>
                                              <p:pRg st="8" end="8"/>
                                            </p:txEl>
                                          </p:spTgt>
                                        </p:tgtEl>
                                        <p:attrNameLst>
                                          <p:attrName>style.visibility</p:attrName>
                                        </p:attrNameLst>
                                      </p:cBhvr>
                                      <p:to>
                                        <p:strVal val="visible"/>
                                      </p:to>
                                    </p:set>
                                    <p:anim calcmode="lin" valueType="num">
                                      <p:cBhvr additive="base">
                                        <p:cTn id="31" dur="5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7"/>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FA8B5B96-700C-40A7-A927-5F655FFD7FBE}" type="slidenum">
              <a:rPr lang="en-US" altLang="zh-CN" smtClean="0"/>
              <a:pPr eaLnBrk="1" hangingPunct="1"/>
              <a:t>24</a:t>
            </a:fld>
            <a:endParaRPr lang="en-US" altLang="zh-CN" smtClean="0"/>
          </a:p>
        </p:txBody>
      </p:sp>
      <p:sp>
        <p:nvSpPr>
          <p:cNvPr id="25603"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45059" name="Rectangle 3"/>
          <p:cNvSpPr>
            <a:spLocks noGrp="1" noChangeArrowheads="1"/>
          </p:cNvSpPr>
          <p:nvPr>
            <p:ph type="body" sz="half" idx="1"/>
          </p:nvPr>
        </p:nvSpPr>
        <p:spPr>
          <a:xfrm>
            <a:off x="296863" y="1179513"/>
            <a:ext cx="8847137" cy="5678487"/>
          </a:xfrm>
        </p:spPr>
        <p:txBody>
          <a:bodyPr/>
          <a:lstStyle/>
          <a:p>
            <a:pPr lvl="2" eaLnBrk="1" hangingPunct="1"/>
            <a:r>
              <a:rPr lang="en-US" altLang="zh-CN" sz="2000" b="1" dirty="0" smtClean="0">
                <a:solidFill>
                  <a:srgbClr val="3333FF"/>
                </a:solidFill>
              </a:rPr>
              <a:t>5</a:t>
            </a:r>
            <a:r>
              <a:rPr lang="zh-CN" altLang="en-US" sz="2000" b="1" dirty="0" smtClean="0">
                <a:solidFill>
                  <a:srgbClr val="3333FF"/>
                </a:solidFill>
              </a:rPr>
              <a:t>、</a:t>
            </a:r>
            <a:r>
              <a:rPr lang="en-US" altLang="zh-CN" sz="2000" b="1" i="1" dirty="0" smtClean="0">
                <a:solidFill>
                  <a:srgbClr val="3333FF"/>
                </a:solidFill>
              </a:rPr>
              <a:t>s</a:t>
            </a:r>
            <a:r>
              <a:rPr lang="en-US" altLang="zh-CN" sz="2000" b="1" dirty="0" smtClean="0">
                <a:solidFill>
                  <a:srgbClr val="3333FF"/>
                </a:solidFill>
              </a:rPr>
              <a:t>(</a:t>
            </a:r>
            <a:r>
              <a:rPr lang="en-US" altLang="zh-CN" sz="2000" b="1" i="1" dirty="0" smtClean="0">
                <a:solidFill>
                  <a:srgbClr val="3333FF"/>
                </a:solidFill>
              </a:rPr>
              <a:t>t</a:t>
            </a:r>
            <a:r>
              <a:rPr lang="en-US" altLang="zh-CN" sz="2000" b="1" dirty="0" smtClean="0">
                <a:solidFill>
                  <a:srgbClr val="3333FF"/>
                </a:solidFill>
              </a:rPr>
              <a:t>)</a:t>
            </a:r>
            <a:r>
              <a:rPr lang="zh-CN" altLang="en-US" sz="2000" b="1" dirty="0" smtClean="0">
                <a:solidFill>
                  <a:srgbClr val="3333FF"/>
                </a:solidFill>
              </a:rPr>
              <a:t>的功率谱密度</a:t>
            </a:r>
            <a:r>
              <a:rPr lang="en-US" altLang="zh-CN" sz="2000" b="1" i="1" dirty="0" smtClean="0">
                <a:solidFill>
                  <a:srgbClr val="3333FF"/>
                </a:solidFill>
              </a:rPr>
              <a:t>P</a:t>
            </a:r>
            <a:r>
              <a:rPr lang="en-US" altLang="zh-CN" sz="2000" b="1" i="1" baseline="-25000" dirty="0" smtClean="0">
                <a:solidFill>
                  <a:srgbClr val="3333FF"/>
                </a:solidFill>
              </a:rPr>
              <a:t>s</a:t>
            </a:r>
            <a:r>
              <a:rPr lang="en-US" altLang="zh-CN" sz="2000" b="1" dirty="0" smtClean="0">
                <a:solidFill>
                  <a:srgbClr val="3333FF"/>
                </a:solidFill>
              </a:rPr>
              <a:t>(</a:t>
            </a:r>
            <a:r>
              <a:rPr lang="en-US" altLang="zh-CN" sz="2000" b="1" i="1" dirty="0" smtClean="0">
                <a:solidFill>
                  <a:srgbClr val="3333FF"/>
                </a:solidFill>
              </a:rPr>
              <a:t>f</a:t>
            </a:r>
            <a:r>
              <a:rPr lang="en-US" altLang="zh-CN" sz="2000" b="1" dirty="0" smtClean="0">
                <a:solidFill>
                  <a:srgbClr val="3333FF"/>
                </a:solidFill>
              </a:rPr>
              <a:t>)</a:t>
            </a:r>
          </a:p>
          <a:p>
            <a:pPr lvl="2" eaLnBrk="1" hangingPunct="1">
              <a:buFont typeface="Wingdings" pitchFamily="2" charset="2"/>
              <a:buNone/>
            </a:pPr>
            <a:r>
              <a:rPr lang="en-US" altLang="zh-CN" sz="2000" dirty="0" smtClean="0"/>
              <a:t>	</a:t>
            </a:r>
            <a:r>
              <a:rPr lang="zh-CN" altLang="en-US" sz="2000" dirty="0" smtClean="0"/>
              <a:t>由于</a:t>
            </a:r>
            <a:r>
              <a:rPr lang="en-US" altLang="zh-CN" sz="2000" i="1" dirty="0" smtClean="0"/>
              <a:t>s</a:t>
            </a:r>
            <a:r>
              <a:rPr lang="en-US" altLang="zh-CN" sz="2000" dirty="0" smtClean="0"/>
              <a:t>(</a:t>
            </a:r>
            <a:r>
              <a:rPr lang="en-US" altLang="zh-CN" sz="2000" i="1" dirty="0" smtClean="0"/>
              <a:t>t</a:t>
            </a:r>
            <a:r>
              <a:rPr lang="en-US" altLang="zh-CN" sz="2000" dirty="0" smtClean="0"/>
              <a:t>) = </a:t>
            </a:r>
            <a:r>
              <a:rPr lang="en-US" altLang="zh-CN" sz="2000" i="1" dirty="0" smtClean="0"/>
              <a:t>u</a:t>
            </a:r>
            <a:r>
              <a:rPr lang="en-US" altLang="zh-CN" sz="2000" dirty="0" smtClean="0"/>
              <a:t>(</a:t>
            </a:r>
            <a:r>
              <a:rPr lang="en-US" altLang="zh-CN" sz="2000" i="1" dirty="0" smtClean="0"/>
              <a:t>t</a:t>
            </a:r>
            <a:r>
              <a:rPr lang="en-US" altLang="zh-CN" sz="2000" dirty="0" smtClean="0"/>
              <a:t>) + </a:t>
            </a:r>
            <a:r>
              <a:rPr lang="en-US" altLang="zh-CN" sz="2000" i="1" dirty="0" smtClean="0"/>
              <a:t>v</a:t>
            </a:r>
            <a:r>
              <a:rPr lang="en-US" altLang="zh-CN" sz="2000" dirty="0" smtClean="0"/>
              <a:t>(</a:t>
            </a:r>
            <a:r>
              <a:rPr lang="en-US" altLang="zh-CN" sz="2000" i="1" dirty="0" smtClean="0"/>
              <a:t>t</a:t>
            </a:r>
            <a:r>
              <a:rPr lang="en-US" altLang="zh-CN" sz="2000" dirty="0" smtClean="0"/>
              <a:t>)</a:t>
            </a:r>
            <a:r>
              <a:rPr lang="zh-CN" altLang="en-US" sz="2000" dirty="0" smtClean="0"/>
              <a:t>，所以将下两式相加：</a:t>
            </a:r>
          </a:p>
          <a:p>
            <a:pPr lvl="2" eaLnBrk="1" hangingPunct="1">
              <a:buFont typeface="Wingdings" pitchFamily="2" charset="2"/>
              <a:buNone/>
            </a:pPr>
            <a:endParaRPr lang="zh-CN" altLang="en-US" sz="2000" dirty="0" smtClean="0"/>
          </a:p>
          <a:p>
            <a:pPr lvl="2" eaLnBrk="1" hangingPunct="1">
              <a:buFont typeface="Wingdings" pitchFamily="2" charset="2"/>
              <a:buNone/>
            </a:pPr>
            <a:endParaRPr lang="zh-CN" altLang="en-US" sz="2000" dirty="0" smtClean="0"/>
          </a:p>
          <a:p>
            <a:pPr lvl="2" eaLnBrk="1" hangingPunct="1">
              <a:buFont typeface="Wingdings" pitchFamily="2" charset="2"/>
              <a:buNone/>
            </a:pPr>
            <a:endParaRPr lang="zh-CN" altLang="en-US" sz="2000" dirty="0" smtClean="0"/>
          </a:p>
          <a:p>
            <a:pPr lvl="2" eaLnBrk="1" hangingPunct="1">
              <a:buFont typeface="Wingdings" pitchFamily="2" charset="2"/>
              <a:buNone/>
            </a:pPr>
            <a:r>
              <a:rPr lang="zh-CN" altLang="en-US" sz="2000" dirty="0" smtClean="0"/>
              <a:t>	即可得到随机序列</a:t>
            </a:r>
            <a:r>
              <a:rPr lang="en-US" altLang="zh-CN" sz="2000" i="1" dirty="0" smtClean="0"/>
              <a:t>s</a:t>
            </a:r>
            <a:r>
              <a:rPr lang="en-US" altLang="zh-CN" sz="2000" dirty="0" smtClean="0"/>
              <a:t>(</a:t>
            </a:r>
            <a:r>
              <a:rPr lang="en-US" altLang="zh-CN" sz="2000" i="1" dirty="0" smtClean="0"/>
              <a:t>t</a:t>
            </a:r>
            <a:r>
              <a:rPr lang="en-US" altLang="zh-CN" sz="2000" dirty="0" smtClean="0"/>
              <a:t>)</a:t>
            </a:r>
            <a:r>
              <a:rPr lang="zh-CN" altLang="en-US" sz="2000" dirty="0" smtClean="0"/>
              <a:t>的功率谱密度，即</a:t>
            </a:r>
          </a:p>
          <a:p>
            <a:pPr lvl="2" eaLnBrk="1" hangingPunct="1">
              <a:buFont typeface="Wingdings" pitchFamily="2" charset="2"/>
              <a:buNone/>
            </a:pPr>
            <a:endParaRPr lang="zh-CN" altLang="en-US" sz="2000" dirty="0" smtClean="0"/>
          </a:p>
          <a:p>
            <a:pPr lvl="2" eaLnBrk="1" hangingPunct="1">
              <a:buFont typeface="Wingdings" pitchFamily="2" charset="2"/>
              <a:buNone/>
            </a:pPr>
            <a:endParaRPr lang="zh-CN" altLang="en-US" sz="2000" dirty="0" smtClean="0"/>
          </a:p>
          <a:p>
            <a:pPr lvl="2" eaLnBrk="1" hangingPunct="1">
              <a:buFont typeface="Wingdings" pitchFamily="2" charset="2"/>
              <a:buNone/>
            </a:pPr>
            <a:endParaRPr lang="zh-CN" altLang="en-US" sz="2000" dirty="0" smtClean="0"/>
          </a:p>
          <a:p>
            <a:pPr lvl="2" eaLnBrk="1" hangingPunct="1">
              <a:buFont typeface="Wingdings" pitchFamily="2" charset="2"/>
              <a:buNone/>
            </a:pPr>
            <a:endParaRPr lang="zh-CN" altLang="en-US" sz="2000" dirty="0" smtClean="0"/>
          </a:p>
          <a:p>
            <a:pPr lvl="2" eaLnBrk="1" hangingPunct="1">
              <a:lnSpc>
                <a:spcPct val="50000"/>
              </a:lnSpc>
              <a:buFont typeface="Wingdings" pitchFamily="2" charset="2"/>
              <a:buNone/>
            </a:pPr>
            <a:r>
              <a:rPr lang="zh-CN" altLang="en-US" sz="2000" dirty="0" smtClean="0"/>
              <a:t>	上式为双边的功率谱密度表示式。如果写成单边的，则有</a:t>
            </a:r>
          </a:p>
        </p:txBody>
      </p:sp>
      <p:graphicFrame>
        <p:nvGraphicFramePr>
          <p:cNvPr id="45060" name="Object 4"/>
          <p:cNvGraphicFramePr>
            <a:graphicFrameLocks noGrp="1" noChangeAspect="1"/>
          </p:cNvGraphicFramePr>
          <p:nvPr>
            <p:ph sz="quarter" idx="2"/>
          </p:nvPr>
        </p:nvGraphicFramePr>
        <p:xfrm>
          <a:off x="2185988" y="1943100"/>
          <a:ext cx="3770312" cy="487363"/>
        </p:xfrm>
        <a:graphic>
          <a:graphicData uri="http://schemas.openxmlformats.org/presentationml/2006/ole">
            <mc:AlternateContent xmlns:mc="http://schemas.openxmlformats.org/markup-compatibility/2006">
              <mc:Choice xmlns:v="urn:schemas-microsoft-com:vml" Requires="v">
                <p:oleObj spid="_x0000_s156948" name="公式" r:id="rId3" imgW="2159000" imgH="279400" progId="Equation.3">
                  <p:embed/>
                </p:oleObj>
              </mc:Choice>
              <mc:Fallback>
                <p:oleObj name="公式" r:id="rId3" imgW="2159000" imgH="279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988" y="1943100"/>
                        <a:ext cx="3770312"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2" name="Object 6"/>
          <p:cNvGraphicFramePr>
            <a:graphicFrameLocks noGrp="1" noChangeAspect="1"/>
          </p:cNvGraphicFramePr>
          <p:nvPr>
            <p:ph sz="quarter" idx="3"/>
            <p:extLst>
              <p:ext uri="{D42A27DB-BD31-4B8C-83A1-F6EECF244321}">
                <p14:modId xmlns:p14="http://schemas.microsoft.com/office/powerpoint/2010/main" val="2905342015"/>
              </p:ext>
            </p:extLst>
          </p:nvPr>
        </p:nvGraphicFramePr>
        <p:xfrm>
          <a:off x="2062737" y="2349500"/>
          <a:ext cx="6191037" cy="764465"/>
        </p:xfrm>
        <a:graphic>
          <a:graphicData uri="http://schemas.openxmlformats.org/presentationml/2006/ole">
            <mc:AlternateContent xmlns:mc="http://schemas.openxmlformats.org/markup-compatibility/2006">
              <mc:Choice xmlns:v="urn:schemas-microsoft-com:vml" Requires="v">
                <p:oleObj spid="_x0000_s156949" r:id="rId5" imgW="3505200" imgH="431800" progId="Equation.3">
                  <p:embed/>
                </p:oleObj>
              </mc:Choice>
              <mc:Fallback>
                <p:oleObj r:id="rId5" imgW="3505200" imgH="431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2737" y="2349500"/>
                        <a:ext cx="6191037" cy="764465"/>
                      </a:xfrm>
                      <a:prstGeom prst="rect">
                        <a:avLst/>
                      </a:prstGeom>
                      <a:noFill/>
                      <a:ln>
                        <a:noFill/>
                      </a:ln>
                      <a:effectLst/>
                      <a:extLst/>
                    </p:spPr>
                  </p:pic>
                </p:oleObj>
              </mc:Fallback>
            </mc:AlternateContent>
          </a:graphicData>
        </a:graphic>
      </p:graphicFrame>
      <p:sp>
        <p:nvSpPr>
          <p:cNvPr id="25607" name="Rectangle 9"/>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45068" name="Group 12"/>
          <p:cNvGrpSpPr>
            <a:grpSpLocks/>
          </p:cNvGrpSpPr>
          <p:nvPr/>
        </p:nvGrpSpPr>
        <p:grpSpPr bwMode="auto">
          <a:xfrm>
            <a:off x="2051050" y="3451225"/>
            <a:ext cx="5870575" cy="1074738"/>
            <a:chOff x="1292" y="2174"/>
            <a:chExt cx="3698" cy="677"/>
          </a:xfrm>
        </p:grpSpPr>
        <p:graphicFrame>
          <p:nvGraphicFramePr>
            <p:cNvPr id="25617" name="Object 8"/>
            <p:cNvGraphicFramePr>
              <a:graphicFrameLocks noChangeAspect="1"/>
            </p:cNvGraphicFramePr>
            <p:nvPr/>
          </p:nvGraphicFramePr>
          <p:xfrm>
            <a:off x="1292" y="2174"/>
            <a:ext cx="3232" cy="284"/>
          </p:xfrm>
          <a:graphic>
            <a:graphicData uri="http://schemas.openxmlformats.org/presentationml/2006/ole">
              <mc:AlternateContent xmlns:mc="http://schemas.openxmlformats.org/markup-compatibility/2006">
                <mc:Choice xmlns:v="urn:schemas-microsoft-com:vml" Requires="v">
                  <p:oleObj spid="_x0000_s156950" name="公式" r:id="rId7" imgW="3149600" imgH="279400" progId="Equation.3">
                    <p:embed/>
                  </p:oleObj>
                </mc:Choice>
                <mc:Fallback>
                  <p:oleObj name="公式" r:id="rId7" imgW="3149600" imgH="2794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2" y="2174"/>
                          <a:ext cx="323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8" name="Object 10"/>
            <p:cNvGraphicFramePr>
              <a:graphicFrameLocks noChangeAspect="1"/>
            </p:cNvGraphicFramePr>
            <p:nvPr/>
          </p:nvGraphicFramePr>
          <p:xfrm>
            <a:off x="1916" y="2415"/>
            <a:ext cx="3074" cy="436"/>
          </p:xfrm>
          <a:graphic>
            <a:graphicData uri="http://schemas.openxmlformats.org/presentationml/2006/ole">
              <mc:AlternateContent xmlns:mc="http://schemas.openxmlformats.org/markup-compatibility/2006">
                <mc:Choice xmlns:v="urn:schemas-microsoft-com:vml" Requires="v">
                  <p:oleObj spid="_x0000_s156951" name="公式" r:id="rId9" imgW="3022600" imgH="431800" progId="Equation.3">
                    <p:embed/>
                  </p:oleObj>
                </mc:Choice>
                <mc:Fallback>
                  <p:oleObj name="公式" r:id="rId9" imgW="3022600" imgH="4318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6" y="2415"/>
                          <a:ext cx="3074"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5609" name="Rectangle 14"/>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5610" name="Rectangle 16"/>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5611" name="Rectangle 1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45076" name="Group 20"/>
          <p:cNvGrpSpPr>
            <a:grpSpLocks/>
          </p:cNvGrpSpPr>
          <p:nvPr/>
        </p:nvGrpSpPr>
        <p:grpSpPr bwMode="auto">
          <a:xfrm>
            <a:off x="971550" y="5229225"/>
            <a:ext cx="6975475" cy="1225550"/>
            <a:chOff x="612" y="3294"/>
            <a:chExt cx="4394" cy="772"/>
          </a:xfrm>
        </p:grpSpPr>
        <p:grpSp>
          <p:nvGrpSpPr>
            <p:cNvPr id="25613" name="Group 17"/>
            <p:cNvGrpSpPr>
              <a:grpSpLocks/>
            </p:cNvGrpSpPr>
            <p:nvPr/>
          </p:nvGrpSpPr>
          <p:grpSpPr bwMode="auto">
            <a:xfrm>
              <a:off x="612" y="3294"/>
              <a:ext cx="4167" cy="312"/>
              <a:chOff x="612" y="3294"/>
              <a:chExt cx="4133" cy="272"/>
            </a:xfrm>
          </p:grpSpPr>
          <p:graphicFrame>
            <p:nvGraphicFramePr>
              <p:cNvPr id="25615" name="Object 13"/>
              <p:cNvGraphicFramePr>
                <a:graphicFrameLocks noChangeAspect="1"/>
              </p:cNvGraphicFramePr>
              <p:nvPr/>
            </p:nvGraphicFramePr>
            <p:xfrm>
              <a:off x="612" y="3294"/>
              <a:ext cx="2098" cy="272"/>
            </p:xfrm>
            <a:graphic>
              <a:graphicData uri="http://schemas.openxmlformats.org/presentationml/2006/ole">
                <mc:AlternateContent xmlns:mc="http://schemas.openxmlformats.org/markup-compatibility/2006">
                  <mc:Choice xmlns:v="urn:schemas-microsoft-com:vml" Requires="v">
                    <p:oleObj spid="_x0000_s156952" name="公式" r:id="rId11" imgW="2247900" imgH="279400" progId="Equation.3">
                      <p:embed/>
                    </p:oleObj>
                  </mc:Choice>
                  <mc:Fallback>
                    <p:oleObj name="公式" r:id="rId11" imgW="2247900" imgH="27940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 y="3294"/>
                            <a:ext cx="209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16" name="Object 15"/>
              <p:cNvGraphicFramePr>
                <a:graphicFrameLocks noChangeAspect="1"/>
              </p:cNvGraphicFramePr>
              <p:nvPr/>
            </p:nvGraphicFramePr>
            <p:xfrm>
              <a:off x="2738" y="3294"/>
              <a:ext cx="2007" cy="269"/>
            </p:xfrm>
            <a:graphic>
              <a:graphicData uri="http://schemas.openxmlformats.org/presentationml/2006/ole">
                <mc:AlternateContent xmlns:mc="http://schemas.openxmlformats.org/markup-compatibility/2006">
                  <mc:Choice xmlns:v="urn:schemas-microsoft-com:vml" Requires="v">
                    <p:oleObj spid="_x0000_s156953" name="公式" r:id="rId13" imgW="2057400" imgH="279400" progId="Equation.3">
                      <p:embed/>
                    </p:oleObj>
                  </mc:Choice>
                  <mc:Fallback>
                    <p:oleObj name="公式" r:id="rId13" imgW="2057400" imgH="279400"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8" y="3294"/>
                            <a:ext cx="200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5614" name="Object 18"/>
            <p:cNvGraphicFramePr>
              <a:graphicFrameLocks noChangeAspect="1"/>
            </p:cNvGraphicFramePr>
            <p:nvPr/>
          </p:nvGraphicFramePr>
          <p:xfrm>
            <a:off x="952" y="3577"/>
            <a:ext cx="4054" cy="489"/>
          </p:xfrm>
          <a:graphic>
            <a:graphicData uri="http://schemas.openxmlformats.org/presentationml/2006/ole">
              <mc:AlternateContent xmlns:mc="http://schemas.openxmlformats.org/markup-compatibility/2006">
                <mc:Choice xmlns:v="urn:schemas-microsoft-com:vml" Requires="v">
                  <p:oleObj spid="_x0000_s156954" name="公式" r:id="rId15" imgW="3556000" imgH="431800" progId="Equation.3">
                    <p:embed/>
                  </p:oleObj>
                </mc:Choice>
                <mc:Fallback>
                  <p:oleObj name="公式" r:id="rId15" imgW="3556000" imgH="431800" progId="Equation.3">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2" y="3577"/>
                          <a:ext cx="4054"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5060"/>
                                        </p:tgtEl>
                                        <p:attrNameLst>
                                          <p:attrName>style.visibility</p:attrName>
                                        </p:attrNameLst>
                                      </p:cBhvr>
                                      <p:to>
                                        <p:strVal val="visible"/>
                                      </p:to>
                                    </p:set>
                                    <p:anim calcmode="lin" valueType="num">
                                      <p:cBhvr additive="base">
                                        <p:cTn id="19" dur="500" fill="hold"/>
                                        <p:tgtEl>
                                          <p:spTgt spid="45060"/>
                                        </p:tgtEl>
                                        <p:attrNameLst>
                                          <p:attrName>ppt_x</p:attrName>
                                        </p:attrNameLst>
                                      </p:cBhvr>
                                      <p:tavLst>
                                        <p:tav tm="0">
                                          <p:val>
                                            <p:strVal val="#ppt_x"/>
                                          </p:val>
                                        </p:tav>
                                        <p:tav tm="100000">
                                          <p:val>
                                            <p:strVal val="#ppt_x"/>
                                          </p:val>
                                        </p:tav>
                                      </p:tavLst>
                                    </p:anim>
                                    <p:anim calcmode="lin" valueType="num">
                                      <p:cBhvr additive="base">
                                        <p:cTn id="20"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5062"/>
                                        </p:tgtEl>
                                        <p:attrNameLst>
                                          <p:attrName>style.visibility</p:attrName>
                                        </p:attrNameLst>
                                      </p:cBhvr>
                                      <p:to>
                                        <p:strVal val="visible"/>
                                      </p:to>
                                    </p:set>
                                    <p:anim calcmode="lin" valueType="num">
                                      <p:cBhvr additive="base">
                                        <p:cTn id="25" dur="500" fill="hold"/>
                                        <p:tgtEl>
                                          <p:spTgt spid="45062"/>
                                        </p:tgtEl>
                                        <p:attrNameLst>
                                          <p:attrName>ppt_x</p:attrName>
                                        </p:attrNameLst>
                                      </p:cBhvr>
                                      <p:tavLst>
                                        <p:tav tm="0">
                                          <p:val>
                                            <p:strVal val="#ppt_x"/>
                                          </p:val>
                                        </p:tav>
                                        <p:tav tm="100000">
                                          <p:val>
                                            <p:strVal val="#ppt_x"/>
                                          </p:val>
                                        </p:tav>
                                      </p:tavLst>
                                    </p:anim>
                                    <p:anim calcmode="lin" valueType="num">
                                      <p:cBhvr additive="base">
                                        <p:cTn id="26"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5059">
                                            <p:txEl>
                                              <p:pRg st="5" end="5"/>
                                            </p:txEl>
                                          </p:spTgt>
                                        </p:tgtEl>
                                        <p:attrNameLst>
                                          <p:attrName>style.visibility</p:attrName>
                                        </p:attrNameLst>
                                      </p:cBhvr>
                                      <p:to>
                                        <p:strVal val="visible"/>
                                      </p:to>
                                    </p:set>
                                    <p:anim calcmode="lin" valueType="num">
                                      <p:cBhvr additive="base">
                                        <p:cTn id="31"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5068"/>
                                        </p:tgtEl>
                                        <p:attrNameLst>
                                          <p:attrName>style.visibility</p:attrName>
                                        </p:attrNameLst>
                                      </p:cBhvr>
                                      <p:to>
                                        <p:strVal val="visible"/>
                                      </p:to>
                                    </p:set>
                                    <p:anim calcmode="lin" valueType="num">
                                      <p:cBhvr additive="base">
                                        <p:cTn id="37" dur="500" fill="hold"/>
                                        <p:tgtEl>
                                          <p:spTgt spid="45068"/>
                                        </p:tgtEl>
                                        <p:attrNameLst>
                                          <p:attrName>ppt_x</p:attrName>
                                        </p:attrNameLst>
                                      </p:cBhvr>
                                      <p:tavLst>
                                        <p:tav tm="0">
                                          <p:val>
                                            <p:strVal val="#ppt_x"/>
                                          </p:val>
                                        </p:tav>
                                        <p:tav tm="100000">
                                          <p:val>
                                            <p:strVal val="#ppt_x"/>
                                          </p:val>
                                        </p:tav>
                                      </p:tavLst>
                                    </p:anim>
                                    <p:anim calcmode="lin" valueType="num">
                                      <p:cBhvr additive="base">
                                        <p:cTn id="38" dur="500" fill="hold"/>
                                        <p:tgtEl>
                                          <p:spTgt spid="4506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5059">
                                            <p:txEl>
                                              <p:pRg st="10" end="10"/>
                                            </p:txEl>
                                          </p:spTgt>
                                        </p:tgtEl>
                                        <p:attrNameLst>
                                          <p:attrName>style.visibility</p:attrName>
                                        </p:attrNameLst>
                                      </p:cBhvr>
                                      <p:to>
                                        <p:strVal val="visible"/>
                                      </p:to>
                                    </p:set>
                                    <p:anim calcmode="lin" valueType="num">
                                      <p:cBhvr additive="base">
                                        <p:cTn id="43" dur="500" fill="hold"/>
                                        <p:tgtEl>
                                          <p:spTgt spid="45059">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5076"/>
                                        </p:tgtEl>
                                        <p:attrNameLst>
                                          <p:attrName>style.visibility</p:attrName>
                                        </p:attrNameLst>
                                      </p:cBhvr>
                                      <p:to>
                                        <p:strVal val="visible"/>
                                      </p:to>
                                    </p:set>
                                    <p:anim calcmode="lin" valueType="num">
                                      <p:cBhvr additive="base">
                                        <p:cTn id="49" dur="500" fill="hold"/>
                                        <p:tgtEl>
                                          <p:spTgt spid="45076"/>
                                        </p:tgtEl>
                                        <p:attrNameLst>
                                          <p:attrName>ppt_x</p:attrName>
                                        </p:attrNameLst>
                                      </p:cBhvr>
                                      <p:tavLst>
                                        <p:tav tm="0">
                                          <p:val>
                                            <p:strVal val="#ppt_x"/>
                                          </p:val>
                                        </p:tav>
                                        <p:tav tm="100000">
                                          <p:val>
                                            <p:strVal val="#ppt_x"/>
                                          </p:val>
                                        </p:tav>
                                      </p:tavLst>
                                    </p:anim>
                                    <p:anim calcmode="lin" valueType="num">
                                      <p:cBhvr additive="base">
                                        <p:cTn id="50" dur="500" fill="hold"/>
                                        <p:tgtEl>
                                          <p:spTgt spid="45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897E530B-351B-4220-8F60-836435454BCA}" type="slidenum">
              <a:rPr lang="en-US" altLang="zh-CN" smtClean="0"/>
              <a:pPr eaLnBrk="1" hangingPunct="1"/>
              <a:t>25</a:t>
            </a:fld>
            <a:endParaRPr lang="en-US" altLang="zh-CN" smtClean="0"/>
          </a:p>
        </p:txBody>
      </p:sp>
      <p:sp>
        <p:nvSpPr>
          <p:cNvPr id="26627"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48131"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a:p>
          <a:p>
            <a:pPr lvl="3" eaLnBrk="1" hangingPunct="1">
              <a:buFont typeface="Wingdings" pitchFamily="2" charset="2"/>
              <a:buNone/>
            </a:pPr>
            <a:r>
              <a:rPr lang="zh-CN" altLang="en-US" dirty="0" smtClean="0"/>
              <a:t>式中</a:t>
            </a:r>
          </a:p>
          <a:p>
            <a:pPr lvl="3" eaLnBrk="1" hangingPunct="1">
              <a:lnSpc>
                <a:spcPct val="120000"/>
              </a:lnSpc>
              <a:buFont typeface="Wingdings" pitchFamily="2" charset="2"/>
              <a:buNone/>
            </a:pPr>
            <a:r>
              <a:rPr lang="zh-CN" altLang="en-US" dirty="0" smtClean="0"/>
              <a:t>		</a:t>
            </a:r>
            <a:r>
              <a:rPr lang="en-US" altLang="zh-CN" i="1" dirty="0" err="1" smtClean="0">
                <a:solidFill>
                  <a:srgbClr val="3333FF"/>
                </a:solidFill>
              </a:rPr>
              <a:t>f</a:t>
            </a:r>
            <a:r>
              <a:rPr lang="en-US" altLang="zh-CN" i="1" baseline="-25000" dirty="0" err="1" smtClean="0">
                <a:solidFill>
                  <a:srgbClr val="3333FF"/>
                </a:solidFill>
              </a:rPr>
              <a:t>s</a:t>
            </a:r>
            <a:r>
              <a:rPr lang="en-US" altLang="zh-CN" dirty="0" smtClean="0">
                <a:solidFill>
                  <a:srgbClr val="3333FF"/>
                </a:solidFill>
              </a:rPr>
              <a:t> = 1/</a:t>
            </a:r>
            <a:r>
              <a:rPr lang="en-US" altLang="zh-CN" i="1" dirty="0" err="1" smtClean="0">
                <a:solidFill>
                  <a:srgbClr val="3333FF"/>
                </a:solidFill>
              </a:rPr>
              <a:t>T</a:t>
            </a:r>
            <a:r>
              <a:rPr lang="en-US" altLang="zh-CN" i="1" baseline="-25000" dirty="0" err="1" smtClean="0">
                <a:solidFill>
                  <a:srgbClr val="3333FF"/>
                </a:solidFill>
              </a:rPr>
              <a:t>s</a:t>
            </a:r>
            <a:r>
              <a:rPr lang="en-US" altLang="zh-CN" dirty="0" smtClean="0">
                <a:solidFill>
                  <a:srgbClr val="3333FF"/>
                </a:solidFill>
              </a:rPr>
              <a:t> </a:t>
            </a:r>
            <a:r>
              <a:rPr lang="zh-CN" altLang="en-US" dirty="0" smtClean="0">
                <a:solidFill>
                  <a:srgbClr val="3333FF"/>
                </a:solidFill>
              </a:rPr>
              <a:t>－码元速率</a:t>
            </a:r>
            <a:r>
              <a:rPr lang="zh-CN" altLang="en-US" dirty="0" smtClean="0"/>
              <a:t>（即，发送码元的频率）； </a:t>
            </a:r>
          </a:p>
          <a:p>
            <a:pPr lvl="3" eaLnBrk="1" hangingPunct="1">
              <a:lnSpc>
                <a:spcPct val="120000"/>
              </a:lnSpc>
              <a:buFont typeface="Wingdings" pitchFamily="2" charset="2"/>
              <a:buNone/>
            </a:pPr>
            <a:r>
              <a:rPr lang="zh-CN" altLang="en-US" dirty="0" smtClean="0"/>
              <a:t>		</a:t>
            </a:r>
            <a:r>
              <a:rPr lang="en-US" altLang="zh-CN" i="1" dirty="0" err="1" smtClean="0">
                <a:solidFill>
                  <a:srgbClr val="3333FF"/>
                </a:solidFill>
              </a:rPr>
              <a:t>T</a:t>
            </a:r>
            <a:r>
              <a:rPr lang="en-US" altLang="zh-CN" i="1" baseline="-25000" dirty="0" err="1" smtClean="0">
                <a:solidFill>
                  <a:srgbClr val="3333FF"/>
                </a:solidFill>
              </a:rPr>
              <a:t>s</a:t>
            </a:r>
            <a:r>
              <a:rPr lang="en-US" altLang="zh-CN" i="1" dirty="0" smtClean="0">
                <a:solidFill>
                  <a:srgbClr val="3333FF"/>
                </a:solidFill>
              </a:rPr>
              <a:t> — </a:t>
            </a:r>
            <a:r>
              <a:rPr lang="zh-CN" altLang="en-US" dirty="0" smtClean="0">
                <a:solidFill>
                  <a:srgbClr val="3333FF"/>
                </a:solidFill>
              </a:rPr>
              <a:t>码元宽度（持续时间）</a:t>
            </a:r>
          </a:p>
          <a:p>
            <a:pPr lvl="3" eaLnBrk="1" hangingPunct="1">
              <a:lnSpc>
                <a:spcPct val="120000"/>
              </a:lnSpc>
              <a:buFont typeface="Wingdings" pitchFamily="2" charset="2"/>
              <a:buNone/>
            </a:pPr>
            <a:r>
              <a:rPr lang="zh-CN" altLang="en-US" dirty="0" smtClean="0"/>
              <a:t> 		</a:t>
            </a:r>
            <a:r>
              <a:rPr lang="en-US" altLang="zh-CN" i="1" dirty="0" smtClean="0"/>
              <a:t>G</a:t>
            </a:r>
            <a:r>
              <a:rPr lang="en-US" altLang="zh-CN" baseline="-25000" dirty="0" smtClean="0"/>
              <a:t>1</a:t>
            </a:r>
            <a:r>
              <a:rPr lang="en-US" altLang="zh-CN" dirty="0" smtClean="0"/>
              <a:t>(</a:t>
            </a:r>
            <a:r>
              <a:rPr lang="en-US" altLang="zh-CN" i="1" dirty="0" smtClean="0"/>
              <a:t>f</a:t>
            </a:r>
            <a:r>
              <a:rPr lang="en-US" altLang="zh-CN" dirty="0" smtClean="0"/>
              <a:t>)</a:t>
            </a:r>
            <a:r>
              <a:rPr lang="zh-CN" altLang="en-US" dirty="0" smtClean="0"/>
              <a:t>和</a:t>
            </a:r>
            <a:r>
              <a:rPr lang="en-US" altLang="zh-CN" i="1" dirty="0" smtClean="0"/>
              <a:t>G</a:t>
            </a:r>
            <a:r>
              <a:rPr lang="en-US" altLang="zh-CN" baseline="-25000" dirty="0" smtClean="0"/>
              <a:t>2</a:t>
            </a:r>
            <a:r>
              <a:rPr lang="en-US" altLang="zh-CN" dirty="0" smtClean="0"/>
              <a:t>(</a:t>
            </a:r>
            <a:r>
              <a:rPr lang="en-US" altLang="zh-CN" i="1" dirty="0" smtClean="0"/>
              <a:t>f</a:t>
            </a:r>
            <a:r>
              <a:rPr lang="en-US" altLang="zh-CN" dirty="0" smtClean="0"/>
              <a:t>)</a:t>
            </a:r>
            <a:r>
              <a:rPr lang="zh-CN" altLang="en-US" dirty="0" smtClean="0"/>
              <a:t>分别是</a:t>
            </a:r>
            <a:r>
              <a:rPr lang="en-US" altLang="zh-CN" i="1" dirty="0" smtClean="0"/>
              <a:t>g</a:t>
            </a:r>
            <a:r>
              <a:rPr lang="en-US" altLang="zh-CN" baseline="-25000" dirty="0" smtClean="0"/>
              <a:t>1</a:t>
            </a:r>
            <a:r>
              <a:rPr lang="en-US" altLang="zh-CN" dirty="0" smtClean="0"/>
              <a:t>(</a:t>
            </a:r>
            <a:r>
              <a:rPr lang="en-US" altLang="zh-CN" i="1" dirty="0" smtClean="0"/>
              <a:t>t</a:t>
            </a:r>
            <a:r>
              <a:rPr lang="en-US" altLang="zh-CN" dirty="0" smtClean="0"/>
              <a:t>)</a:t>
            </a:r>
            <a:r>
              <a:rPr lang="zh-CN" altLang="en-US" dirty="0" smtClean="0"/>
              <a:t>和</a:t>
            </a:r>
            <a:r>
              <a:rPr lang="en-US" altLang="zh-CN" i="1" dirty="0" smtClean="0"/>
              <a:t>g</a:t>
            </a:r>
            <a:r>
              <a:rPr lang="en-US" altLang="zh-CN" baseline="-25000" dirty="0" smtClean="0"/>
              <a:t>2</a:t>
            </a:r>
            <a:r>
              <a:rPr lang="en-US" altLang="zh-CN" dirty="0" smtClean="0"/>
              <a:t>(</a:t>
            </a:r>
            <a:r>
              <a:rPr lang="en-US" altLang="zh-CN" i="1" dirty="0" smtClean="0"/>
              <a:t>t</a:t>
            </a:r>
            <a:r>
              <a:rPr lang="en-US" altLang="zh-CN" dirty="0" smtClean="0"/>
              <a:t>)</a:t>
            </a:r>
            <a:r>
              <a:rPr lang="zh-CN" altLang="en-US" dirty="0" smtClean="0"/>
              <a:t>的傅里叶变换</a:t>
            </a:r>
          </a:p>
        </p:txBody>
      </p:sp>
      <p:grpSp>
        <p:nvGrpSpPr>
          <p:cNvPr id="48132" name="Group 4"/>
          <p:cNvGrpSpPr>
            <a:grpSpLocks/>
          </p:cNvGrpSpPr>
          <p:nvPr/>
        </p:nvGrpSpPr>
        <p:grpSpPr bwMode="auto">
          <a:xfrm>
            <a:off x="1557338" y="1274771"/>
            <a:ext cx="6870700" cy="1928815"/>
            <a:chOff x="612" y="3298"/>
            <a:chExt cx="4328" cy="1215"/>
          </a:xfrm>
        </p:grpSpPr>
        <p:grpSp>
          <p:nvGrpSpPr>
            <p:cNvPr id="26630" name="Group 5"/>
            <p:cNvGrpSpPr>
              <a:grpSpLocks/>
            </p:cNvGrpSpPr>
            <p:nvPr/>
          </p:nvGrpSpPr>
          <p:grpSpPr bwMode="auto">
            <a:xfrm>
              <a:off x="612" y="3298"/>
              <a:ext cx="2442" cy="705"/>
              <a:chOff x="612" y="3294"/>
              <a:chExt cx="2408" cy="614"/>
            </a:xfrm>
          </p:grpSpPr>
          <p:graphicFrame>
            <p:nvGraphicFramePr>
              <p:cNvPr id="26632" name="Object 6"/>
              <p:cNvGraphicFramePr>
                <a:graphicFrameLocks noChangeAspect="1"/>
              </p:cNvGraphicFramePr>
              <p:nvPr/>
            </p:nvGraphicFramePr>
            <p:xfrm>
              <a:off x="612" y="3294"/>
              <a:ext cx="2098" cy="272"/>
            </p:xfrm>
            <a:graphic>
              <a:graphicData uri="http://schemas.openxmlformats.org/presentationml/2006/ole">
                <mc:AlternateContent xmlns:mc="http://schemas.openxmlformats.org/markup-compatibility/2006">
                  <mc:Choice xmlns:v="urn:schemas-microsoft-com:vml" Requires="v">
                    <p:oleObj spid="_x0000_s27183" name="公式" r:id="rId3" imgW="2247900" imgH="279400" progId="Equation.3">
                      <p:embed/>
                    </p:oleObj>
                  </mc:Choice>
                  <mc:Fallback>
                    <p:oleObj name="公式" r:id="rId3" imgW="2247900" imgH="2794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 y="3294"/>
                            <a:ext cx="209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3" name="Object 7"/>
              <p:cNvGraphicFramePr>
                <a:graphicFrameLocks noChangeAspect="1"/>
              </p:cNvGraphicFramePr>
              <p:nvPr>
                <p:extLst>
                  <p:ext uri="{D42A27DB-BD31-4B8C-83A1-F6EECF244321}">
                    <p14:modId xmlns:p14="http://schemas.microsoft.com/office/powerpoint/2010/main" val="1232548147"/>
                  </p:ext>
                </p:extLst>
              </p:nvPr>
            </p:nvGraphicFramePr>
            <p:xfrm>
              <a:off x="1013" y="3639"/>
              <a:ext cx="2007" cy="269"/>
            </p:xfrm>
            <a:graphic>
              <a:graphicData uri="http://schemas.openxmlformats.org/presentationml/2006/ole">
                <mc:AlternateContent xmlns:mc="http://schemas.openxmlformats.org/markup-compatibility/2006">
                  <mc:Choice xmlns:v="urn:schemas-microsoft-com:vml" Requires="v">
                    <p:oleObj spid="_x0000_s27184" name="Equation" r:id="rId5" imgW="2057400" imgH="279360" progId="Equation.3">
                      <p:embed/>
                    </p:oleObj>
                  </mc:Choice>
                  <mc:Fallback>
                    <p:oleObj name="Equation" r:id="rId5" imgW="2057400" imgH="279360" progId="Equation.3">
                      <p:embed/>
                      <p:pic>
                        <p:nvPicPr>
                          <p:cNvPr id="0" name="Object 7"/>
                          <p:cNvPicPr>
                            <a:picLocks noChangeAspect="1" noChangeArrowheads="1"/>
                          </p:cNvPicPr>
                          <p:nvPr/>
                        </p:nvPicPr>
                        <p:blipFill>
                          <a:blip r:embed="rId6"/>
                          <a:srcRect/>
                          <a:stretch>
                            <a:fillRect/>
                          </a:stretch>
                        </p:blipFill>
                        <p:spPr bwMode="auto">
                          <a:xfrm>
                            <a:off x="1013" y="3639"/>
                            <a:ext cx="200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631" name="Object 8"/>
            <p:cNvGraphicFramePr>
              <a:graphicFrameLocks noChangeAspect="1"/>
            </p:cNvGraphicFramePr>
            <p:nvPr>
              <p:extLst>
                <p:ext uri="{D42A27DB-BD31-4B8C-83A1-F6EECF244321}">
                  <p14:modId xmlns:p14="http://schemas.microsoft.com/office/powerpoint/2010/main" val="3308511835"/>
                </p:ext>
              </p:extLst>
            </p:nvPr>
          </p:nvGraphicFramePr>
          <p:xfrm>
            <a:off x="1017" y="4024"/>
            <a:ext cx="3923" cy="489"/>
          </p:xfrm>
          <a:graphic>
            <a:graphicData uri="http://schemas.openxmlformats.org/presentationml/2006/ole">
              <mc:AlternateContent xmlns:mc="http://schemas.openxmlformats.org/markup-compatibility/2006">
                <mc:Choice xmlns:v="urn:schemas-microsoft-com:vml" Requires="v">
                  <p:oleObj spid="_x0000_s27185" name="Equation" r:id="rId7" imgW="3441600" imgH="431640" progId="Equation.3">
                    <p:embed/>
                  </p:oleObj>
                </mc:Choice>
                <mc:Fallback>
                  <p:oleObj name="Equation" r:id="rId7" imgW="3441600" imgH="431640" progId="Equation.3">
                    <p:embed/>
                    <p:pic>
                      <p:nvPicPr>
                        <p:cNvPr id="0" name="Object 8"/>
                        <p:cNvPicPr>
                          <a:picLocks noChangeAspect="1" noChangeArrowheads="1"/>
                        </p:cNvPicPr>
                        <p:nvPr/>
                      </p:nvPicPr>
                      <p:blipFill>
                        <a:blip r:embed="rId8"/>
                        <a:srcRect/>
                        <a:stretch>
                          <a:fillRect/>
                        </a:stretch>
                      </p:blipFill>
                      <p:spPr bwMode="auto">
                        <a:xfrm>
                          <a:off x="1017" y="4024"/>
                          <a:ext cx="3923"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ppt_x"/>
                                          </p:val>
                                        </p:tav>
                                        <p:tav tm="100000">
                                          <p:val>
                                            <p:strVal val="#ppt_x"/>
                                          </p:val>
                                        </p:tav>
                                      </p:tavLst>
                                    </p:anim>
                                    <p:anim calcmode="lin" valueType="num">
                                      <p:cBhvr additive="base">
                                        <p:cTn id="8"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5" end="5"/>
                                            </p:txEl>
                                          </p:spTgt>
                                        </p:tgtEl>
                                        <p:attrNameLst>
                                          <p:attrName>style.visibility</p:attrName>
                                        </p:attrNameLst>
                                      </p:cBhvr>
                                      <p:to>
                                        <p:strVal val="visible"/>
                                      </p:to>
                                    </p:set>
                                    <p:anim calcmode="lin" valueType="num">
                                      <p:cBhvr additive="base">
                                        <p:cTn id="13" dur="5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8131">
                                            <p:txEl>
                                              <p:pRg st="6" end="6"/>
                                            </p:txEl>
                                          </p:spTgt>
                                        </p:tgtEl>
                                        <p:attrNameLst>
                                          <p:attrName>style.visibility</p:attrName>
                                        </p:attrNameLst>
                                      </p:cBhvr>
                                      <p:to>
                                        <p:strVal val="visible"/>
                                      </p:to>
                                    </p:set>
                                    <p:anim calcmode="lin" valueType="num">
                                      <p:cBhvr additive="base">
                                        <p:cTn id="19" dur="500" fill="hold"/>
                                        <p:tgtEl>
                                          <p:spTgt spid="4813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8131">
                                            <p:txEl>
                                              <p:pRg st="7" end="7"/>
                                            </p:txEl>
                                          </p:spTgt>
                                        </p:tgtEl>
                                        <p:attrNameLst>
                                          <p:attrName>style.visibility</p:attrName>
                                        </p:attrNameLst>
                                      </p:cBhvr>
                                      <p:to>
                                        <p:strVal val="visible"/>
                                      </p:to>
                                    </p:set>
                                    <p:anim calcmode="lin" valueType="num">
                                      <p:cBhvr additive="base">
                                        <p:cTn id="25" dur="500" fill="hold"/>
                                        <p:tgtEl>
                                          <p:spTgt spid="4813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8131">
                                            <p:txEl>
                                              <p:pRg st="8" end="8"/>
                                            </p:txEl>
                                          </p:spTgt>
                                        </p:tgtEl>
                                        <p:attrNameLst>
                                          <p:attrName>style.visibility</p:attrName>
                                        </p:attrNameLst>
                                      </p:cBhvr>
                                      <p:to>
                                        <p:strVal val="visible"/>
                                      </p:to>
                                    </p:set>
                                    <p:anim calcmode="lin" valueType="num">
                                      <p:cBhvr additive="base">
                                        <p:cTn id="31" dur="500" fill="hold"/>
                                        <p:tgtEl>
                                          <p:spTgt spid="4813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B3F3FE17-21A1-4476-A4F5-AE89CD44B5FC}" type="slidenum">
              <a:rPr lang="en-US" altLang="zh-CN" smtClean="0"/>
              <a:pPr eaLnBrk="1" hangingPunct="1"/>
              <a:t>26</a:t>
            </a:fld>
            <a:endParaRPr lang="en-US" altLang="zh-CN" smtClean="0"/>
          </a:p>
        </p:txBody>
      </p:sp>
      <p:sp>
        <p:nvSpPr>
          <p:cNvPr id="27651"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49155"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zh-CN" altLang="en-US" dirty="0" smtClean="0"/>
              <a:t>讨论：</a:t>
            </a:r>
          </a:p>
          <a:p>
            <a:pPr lvl="4" eaLnBrk="1" hangingPunct="1">
              <a:lnSpc>
                <a:spcPct val="150000"/>
              </a:lnSpc>
            </a:pPr>
            <a:r>
              <a:rPr lang="zh-CN" altLang="en-US" dirty="0" smtClean="0"/>
              <a:t>二进制随机脉冲序列的功率谱</a:t>
            </a:r>
            <a:r>
              <a:rPr lang="en-US" altLang="zh-CN" i="1" dirty="0" smtClean="0"/>
              <a:t>P</a:t>
            </a:r>
            <a:r>
              <a:rPr lang="en-US" altLang="zh-CN" i="1" baseline="-25000" dirty="0" smtClean="0"/>
              <a:t>s</a:t>
            </a:r>
            <a:r>
              <a:rPr lang="en-US" altLang="zh-CN" dirty="0" smtClean="0"/>
              <a:t>(</a:t>
            </a:r>
            <a:r>
              <a:rPr lang="en-US" altLang="zh-CN" i="1" dirty="0" smtClean="0"/>
              <a:t>f</a:t>
            </a:r>
            <a:r>
              <a:rPr lang="en-US" altLang="zh-CN" dirty="0" smtClean="0"/>
              <a:t>)</a:t>
            </a:r>
            <a:r>
              <a:rPr lang="zh-CN" altLang="en-US" dirty="0" smtClean="0"/>
              <a:t>可能包含</a:t>
            </a:r>
            <a:r>
              <a:rPr lang="zh-CN" altLang="en-US" dirty="0" smtClean="0">
                <a:solidFill>
                  <a:srgbClr val="3333FF"/>
                </a:solidFill>
              </a:rPr>
              <a:t>连续谱</a:t>
            </a:r>
            <a:r>
              <a:rPr lang="zh-CN" altLang="en-US" dirty="0" smtClean="0"/>
              <a:t>（第一项）和</a:t>
            </a:r>
            <a:r>
              <a:rPr lang="zh-CN" altLang="en-US" dirty="0" smtClean="0">
                <a:solidFill>
                  <a:srgbClr val="3333FF"/>
                </a:solidFill>
              </a:rPr>
              <a:t>离散谱</a:t>
            </a:r>
            <a:r>
              <a:rPr lang="zh-CN" altLang="en-US" dirty="0" smtClean="0"/>
              <a:t>（第二项）。</a:t>
            </a:r>
          </a:p>
          <a:p>
            <a:pPr lvl="4" eaLnBrk="1" hangingPunct="1">
              <a:lnSpc>
                <a:spcPct val="150000"/>
              </a:lnSpc>
            </a:pPr>
            <a:r>
              <a:rPr lang="zh-CN" altLang="en-US" dirty="0" smtClean="0">
                <a:solidFill>
                  <a:srgbClr val="3333FF"/>
                </a:solidFill>
              </a:rPr>
              <a:t>连续谱总是存在的</a:t>
            </a:r>
            <a:r>
              <a:rPr lang="zh-CN" altLang="en-US" dirty="0" smtClean="0"/>
              <a:t>，这是因为代表数据信息的</a:t>
            </a:r>
            <a:r>
              <a:rPr lang="en-US" altLang="zh-CN" i="1" dirty="0" smtClean="0"/>
              <a:t>g</a:t>
            </a:r>
            <a:r>
              <a:rPr lang="en-US" altLang="zh-CN" baseline="-25000" dirty="0" smtClean="0"/>
              <a:t>1</a:t>
            </a:r>
            <a:r>
              <a:rPr lang="en-US" altLang="zh-CN" dirty="0" smtClean="0"/>
              <a:t>(</a:t>
            </a:r>
            <a:r>
              <a:rPr lang="en-US" altLang="zh-CN" i="1" dirty="0" smtClean="0"/>
              <a:t>t</a:t>
            </a:r>
            <a:r>
              <a:rPr lang="en-US" altLang="zh-CN" dirty="0" smtClean="0"/>
              <a:t>)</a:t>
            </a:r>
            <a:r>
              <a:rPr lang="zh-CN" altLang="en-US" dirty="0" smtClean="0"/>
              <a:t>和</a:t>
            </a:r>
            <a:r>
              <a:rPr lang="en-US" altLang="zh-CN" i="1" dirty="0" smtClean="0"/>
              <a:t>g</a:t>
            </a:r>
            <a:r>
              <a:rPr lang="en-US" altLang="zh-CN" baseline="-25000" dirty="0" smtClean="0"/>
              <a:t>2</a:t>
            </a:r>
            <a:r>
              <a:rPr lang="en-US" altLang="zh-CN" dirty="0" smtClean="0"/>
              <a:t>(</a:t>
            </a:r>
            <a:r>
              <a:rPr lang="en-US" altLang="zh-CN" i="1" dirty="0" smtClean="0"/>
              <a:t>t</a:t>
            </a:r>
            <a:r>
              <a:rPr lang="en-US" altLang="zh-CN" dirty="0" smtClean="0"/>
              <a:t>)</a:t>
            </a:r>
            <a:r>
              <a:rPr lang="zh-CN" altLang="en-US" dirty="0" smtClean="0"/>
              <a:t>波形不能完全相同，故有</a:t>
            </a:r>
            <a:r>
              <a:rPr lang="en-US" altLang="zh-CN" i="1" dirty="0" smtClean="0"/>
              <a:t>G</a:t>
            </a:r>
            <a:r>
              <a:rPr lang="en-US" altLang="zh-CN" baseline="-25000" dirty="0" smtClean="0"/>
              <a:t>1</a:t>
            </a:r>
            <a:r>
              <a:rPr lang="en-US" altLang="zh-CN" dirty="0" smtClean="0"/>
              <a:t>(</a:t>
            </a:r>
            <a:r>
              <a:rPr lang="en-US" altLang="zh-CN" i="1" dirty="0" smtClean="0"/>
              <a:t>f</a:t>
            </a:r>
            <a:r>
              <a:rPr lang="en-US" altLang="zh-CN" dirty="0" smtClean="0"/>
              <a:t>) ≠ </a:t>
            </a:r>
            <a:r>
              <a:rPr lang="en-US" altLang="zh-CN" i="1" dirty="0" smtClean="0"/>
              <a:t>G</a:t>
            </a:r>
            <a:r>
              <a:rPr lang="en-US" altLang="zh-CN" baseline="-25000" dirty="0" smtClean="0"/>
              <a:t>2</a:t>
            </a:r>
            <a:r>
              <a:rPr lang="en-US" altLang="zh-CN" dirty="0" smtClean="0"/>
              <a:t>(</a:t>
            </a:r>
            <a:r>
              <a:rPr lang="en-US" altLang="zh-CN" i="1" dirty="0" smtClean="0"/>
              <a:t>f</a:t>
            </a:r>
            <a:r>
              <a:rPr lang="en-US" altLang="zh-CN" dirty="0" smtClean="0"/>
              <a:t>) </a:t>
            </a:r>
            <a:r>
              <a:rPr lang="zh-CN" altLang="en-US" dirty="0" smtClean="0"/>
              <a:t>。谱的形状取决于</a:t>
            </a:r>
            <a:r>
              <a:rPr lang="en-US" altLang="zh-CN" i="1" dirty="0" smtClean="0"/>
              <a:t>g</a:t>
            </a:r>
            <a:r>
              <a:rPr lang="en-US" altLang="zh-CN" baseline="-25000" dirty="0" smtClean="0"/>
              <a:t>1</a:t>
            </a:r>
            <a:r>
              <a:rPr lang="en-US" altLang="zh-CN" dirty="0" smtClean="0"/>
              <a:t>(</a:t>
            </a:r>
            <a:r>
              <a:rPr lang="en-US" altLang="zh-CN" i="1" dirty="0" smtClean="0"/>
              <a:t>t</a:t>
            </a:r>
            <a:r>
              <a:rPr lang="en-US" altLang="zh-CN" dirty="0" smtClean="0"/>
              <a:t>)</a:t>
            </a:r>
            <a:r>
              <a:rPr lang="zh-CN" altLang="en-US" dirty="0" smtClean="0"/>
              <a:t>和</a:t>
            </a:r>
            <a:r>
              <a:rPr lang="en-US" altLang="zh-CN" i="1" dirty="0" smtClean="0"/>
              <a:t>g</a:t>
            </a:r>
            <a:r>
              <a:rPr lang="en-US" altLang="zh-CN" baseline="-25000" dirty="0" smtClean="0"/>
              <a:t>2</a:t>
            </a:r>
            <a:r>
              <a:rPr lang="en-US" altLang="zh-CN" dirty="0" smtClean="0"/>
              <a:t>(</a:t>
            </a:r>
            <a:r>
              <a:rPr lang="en-US" altLang="zh-CN" i="1" dirty="0" smtClean="0"/>
              <a:t>t</a:t>
            </a:r>
            <a:r>
              <a:rPr lang="en-US" altLang="zh-CN" dirty="0" smtClean="0"/>
              <a:t>)</a:t>
            </a:r>
            <a:r>
              <a:rPr lang="zh-CN" altLang="en-US" dirty="0" smtClean="0"/>
              <a:t>的频谱以及出现的概率</a:t>
            </a:r>
            <a:r>
              <a:rPr lang="en-US" altLang="zh-CN" i="1" dirty="0" smtClean="0"/>
              <a:t>P</a:t>
            </a:r>
            <a:r>
              <a:rPr lang="zh-CN" altLang="en-US" dirty="0" smtClean="0"/>
              <a:t>。</a:t>
            </a:r>
            <a:r>
              <a:rPr lang="en-US" altLang="zh-CN" dirty="0" smtClean="0"/>
              <a:t>——</a:t>
            </a:r>
            <a:r>
              <a:rPr lang="zh-CN" altLang="en-US" dirty="0" smtClean="0">
                <a:solidFill>
                  <a:srgbClr val="C00000"/>
                </a:solidFill>
              </a:rPr>
              <a:t>可确定带宽</a:t>
            </a:r>
          </a:p>
          <a:p>
            <a:pPr lvl="4" eaLnBrk="1" hangingPunct="1">
              <a:lnSpc>
                <a:spcPct val="150000"/>
              </a:lnSpc>
            </a:pPr>
            <a:r>
              <a:rPr lang="zh-CN" altLang="en-US" dirty="0" smtClean="0">
                <a:solidFill>
                  <a:srgbClr val="3333FF"/>
                </a:solidFill>
              </a:rPr>
              <a:t>离散谱是否存在，取决于</a:t>
            </a:r>
            <a:r>
              <a:rPr lang="en-US" altLang="zh-CN" i="1" dirty="0" smtClean="0">
                <a:solidFill>
                  <a:srgbClr val="3333FF"/>
                </a:solidFill>
              </a:rPr>
              <a:t>g</a:t>
            </a:r>
            <a:r>
              <a:rPr lang="en-US" altLang="zh-CN" baseline="-25000" dirty="0" smtClean="0">
                <a:solidFill>
                  <a:srgbClr val="3333FF"/>
                </a:solidFill>
              </a:rPr>
              <a:t>1</a:t>
            </a:r>
            <a:r>
              <a:rPr lang="en-US" altLang="zh-CN" dirty="0" smtClean="0">
                <a:solidFill>
                  <a:srgbClr val="3333FF"/>
                </a:solidFill>
              </a:rPr>
              <a:t>(</a:t>
            </a:r>
            <a:r>
              <a:rPr lang="en-US" altLang="zh-CN" i="1" dirty="0" smtClean="0">
                <a:solidFill>
                  <a:srgbClr val="3333FF"/>
                </a:solidFill>
              </a:rPr>
              <a:t>t</a:t>
            </a:r>
            <a:r>
              <a:rPr lang="en-US" altLang="zh-CN" dirty="0" smtClean="0">
                <a:solidFill>
                  <a:srgbClr val="3333FF"/>
                </a:solidFill>
              </a:rPr>
              <a:t>)</a:t>
            </a:r>
            <a:r>
              <a:rPr lang="zh-CN" altLang="en-US" dirty="0" smtClean="0">
                <a:solidFill>
                  <a:srgbClr val="3333FF"/>
                </a:solidFill>
              </a:rPr>
              <a:t>和</a:t>
            </a:r>
            <a:r>
              <a:rPr lang="en-US" altLang="zh-CN" i="1" dirty="0" smtClean="0">
                <a:solidFill>
                  <a:srgbClr val="3333FF"/>
                </a:solidFill>
              </a:rPr>
              <a:t>g</a:t>
            </a:r>
            <a:r>
              <a:rPr lang="en-US" altLang="zh-CN" baseline="-25000" dirty="0" smtClean="0">
                <a:solidFill>
                  <a:srgbClr val="3333FF"/>
                </a:solidFill>
              </a:rPr>
              <a:t>2</a:t>
            </a:r>
            <a:r>
              <a:rPr lang="en-US" altLang="zh-CN" dirty="0" smtClean="0">
                <a:solidFill>
                  <a:srgbClr val="3333FF"/>
                </a:solidFill>
              </a:rPr>
              <a:t>(</a:t>
            </a:r>
            <a:r>
              <a:rPr lang="en-US" altLang="zh-CN" i="1" dirty="0" smtClean="0">
                <a:solidFill>
                  <a:srgbClr val="3333FF"/>
                </a:solidFill>
              </a:rPr>
              <a:t>t</a:t>
            </a:r>
            <a:r>
              <a:rPr lang="en-US" altLang="zh-CN" dirty="0" smtClean="0">
                <a:solidFill>
                  <a:srgbClr val="3333FF"/>
                </a:solidFill>
              </a:rPr>
              <a:t>)</a:t>
            </a:r>
            <a:r>
              <a:rPr lang="zh-CN" altLang="en-US" dirty="0" smtClean="0">
                <a:solidFill>
                  <a:srgbClr val="3333FF"/>
                </a:solidFill>
              </a:rPr>
              <a:t>的波形及其出现的概率</a:t>
            </a:r>
            <a:r>
              <a:rPr lang="en-US" altLang="zh-CN" i="1" dirty="0" smtClean="0">
                <a:solidFill>
                  <a:srgbClr val="3333FF"/>
                </a:solidFill>
              </a:rPr>
              <a:t>P</a:t>
            </a:r>
            <a:r>
              <a:rPr lang="zh-CN" altLang="en-US" dirty="0" smtClean="0"/>
              <a:t>。一般情况下，它也总是存在的，但对于双极性信号 </a:t>
            </a:r>
            <a:r>
              <a:rPr lang="en-US" altLang="zh-CN" i="1" dirty="0" smtClean="0"/>
              <a:t>g</a:t>
            </a:r>
            <a:r>
              <a:rPr lang="en-US" altLang="zh-CN" baseline="-25000" dirty="0" smtClean="0"/>
              <a:t>1</a:t>
            </a:r>
            <a:r>
              <a:rPr lang="en-US" altLang="zh-CN" dirty="0" smtClean="0"/>
              <a:t>(</a:t>
            </a:r>
            <a:r>
              <a:rPr lang="en-US" altLang="zh-CN" i="1" dirty="0" smtClean="0"/>
              <a:t>t</a:t>
            </a:r>
            <a:r>
              <a:rPr lang="en-US" altLang="zh-CN" dirty="0" smtClean="0"/>
              <a:t>) = - </a:t>
            </a:r>
            <a:r>
              <a:rPr lang="en-US" altLang="zh-CN" i="1" dirty="0" smtClean="0"/>
              <a:t>g</a:t>
            </a:r>
            <a:r>
              <a:rPr lang="en-US" altLang="zh-CN" baseline="-25000" dirty="0" smtClean="0"/>
              <a:t>2</a:t>
            </a:r>
            <a:r>
              <a:rPr lang="en-US" altLang="zh-CN" dirty="0" smtClean="0"/>
              <a:t>(</a:t>
            </a:r>
            <a:r>
              <a:rPr lang="en-US" altLang="zh-CN" i="1" dirty="0" smtClean="0"/>
              <a:t>t</a:t>
            </a:r>
            <a:r>
              <a:rPr lang="en-US" altLang="zh-CN" dirty="0" smtClean="0"/>
              <a:t>) = </a:t>
            </a:r>
            <a:r>
              <a:rPr lang="en-US" altLang="zh-CN" i="1" dirty="0" smtClean="0"/>
              <a:t>g</a:t>
            </a:r>
            <a:r>
              <a:rPr lang="en-US" altLang="zh-CN" dirty="0" smtClean="0"/>
              <a:t>(</a:t>
            </a:r>
            <a:r>
              <a:rPr lang="en-US" altLang="zh-CN" i="1" dirty="0" smtClean="0"/>
              <a:t>t</a:t>
            </a:r>
            <a:r>
              <a:rPr lang="en-US" altLang="zh-CN" dirty="0" smtClean="0"/>
              <a:t>) </a:t>
            </a:r>
            <a:r>
              <a:rPr lang="zh-CN" altLang="en-US" dirty="0" smtClean="0"/>
              <a:t>，且概率</a:t>
            </a:r>
            <a:r>
              <a:rPr lang="en-US" altLang="zh-CN" i="1" dirty="0" smtClean="0"/>
              <a:t>P</a:t>
            </a:r>
            <a:r>
              <a:rPr lang="en-US" altLang="zh-CN" dirty="0" smtClean="0"/>
              <a:t>=1/2</a:t>
            </a:r>
            <a:r>
              <a:rPr lang="zh-CN" altLang="en-US" dirty="0" smtClean="0"/>
              <a:t>（等概）时，则没有离散分量</a:t>
            </a:r>
            <a:r>
              <a:rPr lang="zh-CN" altLang="en-US" i="1" dirty="0" smtClean="0">
                <a:sym typeface="Symbol" pitchFamily="18" charset="2"/>
              </a:rPr>
              <a:t></a:t>
            </a:r>
            <a:r>
              <a:rPr lang="en-US" altLang="zh-CN" dirty="0" smtClean="0">
                <a:sym typeface="Symbol" pitchFamily="18" charset="2"/>
              </a:rPr>
              <a:t>(</a:t>
            </a:r>
            <a:r>
              <a:rPr lang="en-US" altLang="zh-CN" i="1" dirty="0" smtClean="0">
                <a:sym typeface="Symbol" pitchFamily="18" charset="2"/>
              </a:rPr>
              <a:t>f</a:t>
            </a:r>
            <a:r>
              <a:rPr lang="en-US" altLang="zh-CN" dirty="0" smtClean="0">
                <a:sym typeface="Symbol" pitchFamily="18" charset="2"/>
              </a:rPr>
              <a:t> - </a:t>
            </a:r>
            <a:r>
              <a:rPr lang="en-US" altLang="zh-CN" i="1" dirty="0" err="1" smtClean="0">
                <a:sym typeface="Symbol" pitchFamily="18" charset="2"/>
              </a:rPr>
              <a:t>mf</a:t>
            </a:r>
            <a:r>
              <a:rPr lang="en-US" altLang="zh-CN" i="1" baseline="-25000" dirty="0" err="1" smtClean="0">
                <a:sym typeface="Symbol" pitchFamily="18" charset="2"/>
              </a:rPr>
              <a:t>s</a:t>
            </a:r>
            <a:r>
              <a:rPr lang="en-US" altLang="zh-CN" dirty="0" smtClean="0">
                <a:sym typeface="Symbol" pitchFamily="18" charset="2"/>
              </a:rPr>
              <a:t>)</a:t>
            </a:r>
            <a:r>
              <a:rPr lang="zh-CN" altLang="en-US" dirty="0" smtClean="0"/>
              <a:t>。</a:t>
            </a:r>
            <a:r>
              <a:rPr lang="en-US" altLang="zh-CN" dirty="0" smtClean="0"/>
              <a:t>——</a:t>
            </a:r>
            <a:r>
              <a:rPr lang="zh-CN" altLang="en-US" dirty="0" smtClean="0">
                <a:solidFill>
                  <a:srgbClr val="C00000"/>
                </a:solidFill>
              </a:rPr>
              <a:t>可以确定随机序列是否有直流分量</a:t>
            </a:r>
            <a:r>
              <a:rPr lang="en-US" altLang="zh-CN" dirty="0" smtClean="0">
                <a:solidFill>
                  <a:srgbClr val="C00000"/>
                </a:solidFill>
              </a:rPr>
              <a:t>(m=0</a:t>
            </a:r>
            <a:r>
              <a:rPr lang="zh-CN" altLang="en-US" dirty="0" smtClean="0">
                <a:solidFill>
                  <a:srgbClr val="C00000"/>
                </a:solidFill>
              </a:rPr>
              <a:t>时</a:t>
            </a:r>
            <a:r>
              <a:rPr lang="en-US" altLang="zh-CN" dirty="0" smtClean="0">
                <a:solidFill>
                  <a:srgbClr val="C00000"/>
                </a:solidFill>
              </a:rPr>
              <a:t>)</a:t>
            </a:r>
            <a:r>
              <a:rPr lang="zh-CN" altLang="en-US" dirty="0" smtClean="0"/>
              <a:t>和</a:t>
            </a:r>
            <a:r>
              <a:rPr lang="zh-CN" altLang="en-US" dirty="0" smtClean="0">
                <a:solidFill>
                  <a:srgbClr val="C00000"/>
                </a:solidFill>
              </a:rPr>
              <a:t>定时分量</a:t>
            </a:r>
            <a:r>
              <a:rPr lang="en-US" altLang="zh-CN" dirty="0">
                <a:solidFill>
                  <a:srgbClr val="C00000"/>
                </a:solidFill>
              </a:rPr>
              <a:t>(</a:t>
            </a:r>
            <a:r>
              <a:rPr lang="en-US" altLang="zh-CN" dirty="0" smtClean="0">
                <a:solidFill>
                  <a:srgbClr val="C00000"/>
                </a:solidFill>
              </a:rPr>
              <a:t>m≠ 0</a:t>
            </a:r>
            <a:r>
              <a:rPr lang="zh-CN" altLang="en-US" dirty="0" smtClean="0">
                <a:solidFill>
                  <a:srgbClr val="C00000"/>
                </a:solidFill>
              </a:rPr>
              <a:t>时</a:t>
            </a:r>
            <a:r>
              <a:rPr lang="en-US" altLang="zh-CN" dirty="0" smtClean="0">
                <a:solidFill>
                  <a:srgbClr val="C00000"/>
                </a:solidFill>
              </a:rPr>
              <a:t>) </a:t>
            </a:r>
            <a:r>
              <a:rPr lang="zh-CN" altLang="en-US" dirty="0" smtClean="0">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0AC6C03-06E3-40A3-BE34-3CF52C5AC811}" type="slidenum">
              <a:rPr lang="en-US" altLang="zh-CN" smtClean="0"/>
              <a:pPr eaLnBrk="1" hangingPunct="1"/>
              <a:t>27</a:t>
            </a:fld>
            <a:endParaRPr lang="en-US" altLang="zh-CN" smtClean="0"/>
          </a:p>
        </p:txBody>
      </p:sp>
      <p:sp>
        <p:nvSpPr>
          <p:cNvPr id="28675"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28676"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zh-CN" altLang="en-US" b="1" dirty="0" smtClean="0">
                <a:solidFill>
                  <a:srgbClr val="3333FF"/>
                </a:solidFill>
              </a:rPr>
              <a:t>频谱分析的意义</a:t>
            </a:r>
            <a:r>
              <a:rPr lang="zh-CN" altLang="en-US" dirty="0" smtClean="0"/>
              <a:t>：</a:t>
            </a:r>
          </a:p>
          <a:p>
            <a:pPr lvl="4" eaLnBrk="1" hangingPunct="1">
              <a:lnSpc>
                <a:spcPct val="150000"/>
              </a:lnSpc>
            </a:pPr>
            <a:r>
              <a:rPr lang="zh-CN" altLang="en-US" dirty="0" smtClean="0"/>
              <a:t>了解信号需要占据的</a:t>
            </a:r>
            <a:r>
              <a:rPr lang="zh-CN" altLang="en-US" dirty="0" smtClean="0">
                <a:solidFill>
                  <a:srgbClr val="C00000"/>
                </a:solidFill>
              </a:rPr>
              <a:t>频带宽度</a:t>
            </a:r>
            <a:r>
              <a:rPr lang="zh-CN" altLang="en-US" dirty="0" smtClean="0"/>
              <a:t>，所包含的频谱分量， 有无</a:t>
            </a:r>
            <a:r>
              <a:rPr lang="zh-CN" altLang="en-US" dirty="0" smtClean="0">
                <a:solidFill>
                  <a:srgbClr val="C00000"/>
                </a:solidFill>
              </a:rPr>
              <a:t>直流分量</a:t>
            </a:r>
            <a:r>
              <a:rPr lang="zh-CN" altLang="en-US" dirty="0" smtClean="0"/>
              <a:t>， 有无</a:t>
            </a:r>
            <a:r>
              <a:rPr lang="zh-CN" altLang="en-US" dirty="0" smtClean="0">
                <a:solidFill>
                  <a:srgbClr val="C00000"/>
                </a:solidFill>
              </a:rPr>
              <a:t>定时分量</a:t>
            </a:r>
            <a:r>
              <a:rPr lang="zh-CN" altLang="en-US" dirty="0" smtClean="0"/>
              <a:t>等</a:t>
            </a:r>
            <a:endParaRPr lang="en-US" altLang="zh-CN" dirty="0" smtClean="0"/>
          </a:p>
          <a:p>
            <a:pPr lvl="4" eaLnBrk="1" hangingPunct="1">
              <a:lnSpc>
                <a:spcPct val="150000"/>
              </a:lnSpc>
            </a:pPr>
            <a:r>
              <a:rPr lang="zh-CN" altLang="en-US" dirty="0" smtClean="0"/>
              <a:t>能针对信号谱的特点来选择相匹配的信道</a:t>
            </a:r>
            <a:endParaRPr lang="en-US" altLang="zh-CN" dirty="0" smtClean="0"/>
          </a:p>
          <a:p>
            <a:pPr lvl="4" eaLnBrk="1" hangingPunct="1">
              <a:lnSpc>
                <a:spcPct val="150000"/>
              </a:lnSpc>
            </a:pPr>
            <a:r>
              <a:rPr lang="zh-CN" altLang="en-US" dirty="0" smtClean="0"/>
              <a:t>确定是否可从信号中提取定时信号</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F799F4C3-7A7F-4BB0-9DCE-4321B03D47F0}" type="slidenum">
              <a:rPr lang="en-US" altLang="zh-CN" smtClean="0"/>
              <a:pPr eaLnBrk="1" hangingPunct="1"/>
              <a:t>28</a:t>
            </a:fld>
            <a:endParaRPr lang="en-US" altLang="zh-CN" smtClean="0"/>
          </a:p>
        </p:txBody>
      </p:sp>
      <p:sp>
        <p:nvSpPr>
          <p:cNvPr id="29699"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50179" name="Rectangle 3"/>
          <p:cNvSpPr>
            <a:spLocks noGrp="1" noChangeArrowheads="1"/>
          </p:cNvSpPr>
          <p:nvPr>
            <p:ph type="body" idx="1"/>
          </p:nvPr>
        </p:nvSpPr>
        <p:spPr>
          <a:xfrm>
            <a:off x="296863" y="1179513"/>
            <a:ext cx="8847137" cy="5678487"/>
          </a:xfrm>
        </p:spPr>
        <p:txBody>
          <a:bodyPr/>
          <a:lstStyle/>
          <a:p>
            <a:pPr lvl="2" eaLnBrk="1" hangingPunct="1"/>
            <a:r>
              <a:rPr lang="en-US" altLang="zh-CN" b="1" smtClean="0"/>
              <a:t>【</a:t>
            </a:r>
            <a:r>
              <a:rPr lang="zh-CN" altLang="en-US" b="1" smtClean="0"/>
              <a:t>例</a:t>
            </a:r>
            <a:r>
              <a:rPr lang="en-US" altLang="zh-CN" b="1" smtClean="0"/>
              <a:t>6-1】</a:t>
            </a:r>
            <a:r>
              <a:rPr lang="en-US" altLang="zh-CN" smtClean="0"/>
              <a:t>  </a:t>
            </a:r>
            <a:r>
              <a:rPr lang="zh-CN" altLang="en-US" smtClean="0"/>
              <a:t>求单极性</a:t>
            </a:r>
            <a:r>
              <a:rPr lang="en-US" altLang="zh-CN" smtClean="0"/>
              <a:t>NRZ</a:t>
            </a:r>
            <a:r>
              <a:rPr lang="zh-CN" altLang="en-US" smtClean="0"/>
              <a:t>和</a:t>
            </a:r>
            <a:r>
              <a:rPr lang="en-US" altLang="zh-CN" smtClean="0"/>
              <a:t>RZ</a:t>
            </a:r>
            <a:r>
              <a:rPr lang="zh-CN" altLang="en-US" smtClean="0"/>
              <a:t>矩形脉冲序列的功率谱。</a:t>
            </a:r>
          </a:p>
          <a:p>
            <a:pPr lvl="2" eaLnBrk="1" hangingPunct="1">
              <a:lnSpc>
                <a:spcPct val="120000"/>
              </a:lnSpc>
              <a:buFont typeface="Wingdings" pitchFamily="2" charset="2"/>
              <a:buNone/>
            </a:pPr>
            <a:r>
              <a:rPr lang="zh-CN" altLang="en-US" smtClean="0"/>
              <a:t>	</a:t>
            </a:r>
            <a:r>
              <a:rPr lang="en-US" altLang="zh-CN" b="1" smtClean="0"/>
              <a:t>【</a:t>
            </a:r>
            <a:r>
              <a:rPr lang="zh-CN" altLang="en-US" b="1" smtClean="0"/>
              <a:t>解</a:t>
            </a:r>
            <a:r>
              <a:rPr lang="en-US" altLang="zh-CN" b="1" smtClean="0"/>
              <a:t>】</a:t>
            </a:r>
            <a:r>
              <a:rPr lang="zh-CN" altLang="en-US" smtClean="0"/>
              <a:t>对于单极性波形：若设</a:t>
            </a:r>
            <a:r>
              <a:rPr lang="en-US" altLang="zh-CN" i="1" smtClean="0"/>
              <a:t>g</a:t>
            </a:r>
            <a:r>
              <a:rPr lang="en-US" altLang="zh-CN" baseline="-25000" smtClean="0"/>
              <a:t>1</a:t>
            </a:r>
            <a:r>
              <a:rPr lang="en-US" altLang="zh-CN" smtClean="0"/>
              <a:t>(</a:t>
            </a:r>
            <a:r>
              <a:rPr lang="en-US" altLang="zh-CN" i="1" smtClean="0"/>
              <a:t>t</a:t>
            </a:r>
            <a:r>
              <a:rPr lang="en-US" altLang="zh-CN" smtClean="0"/>
              <a:t>) = 0</a:t>
            </a:r>
            <a:r>
              <a:rPr lang="zh-CN" altLang="en-US" smtClean="0"/>
              <a:t>， </a:t>
            </a:r>
            <a:r>
              <a:rPr lang="en-US" altLang="zh-CN" i="1" smtClean="0"/>
              <a:t>g</a:t>
            </a:r>
            <a:r>
              <a:rPr lang="en-US" altLang="zh-CN" baseline="-25000" smtClean="0"/>
              <a:t>2</a:t>
            </a:r>
            <a:r>
              <a:rPr lang="en-US" altLang="zh-CN" smtClean="0"/>
              <a:t>(</a:t>
            </a:r>
            <a:r>
              <a:rPr lang="en-US" altLang="zh-CN" i="1" smtClean="0"/>
              <a:t>t</a:t>
            </a:r>
            <a:r>
              <a:rPr lang="en-US" altLang="zh-CN" smtClean="0"/>
              <a:t>) = </a:t>
            </a:r>
            <a:r>
              <a:rPr lang="en-US" altLang="zh-CN" i="1" smtClean="0"/>
              <a:t>g</a:t>
            </a:r>
            <a:r>
              <a:rPr lang="en-US" altLang="zh-CN" smtClean="0"/>
              <a:t>(</a:t>
            </a:r>
            <a:r>
              <a:rPr lang="en-US" altLang="zh-CN" i="1" smtClean="0"/>
              <a:t>t</a:t>
            </a:r>
            <a:r>
              <a:rPr lang="en-US" altLang="zh-CN" smtClean="0"/>
              <a:t>) </a:t>
            </a:r>
            <a:r>
              <a:rPr lang="zh-CN" altLang="en-US" smtClean="0"/>
              <a:t>，将其代入下式</a:t>
            </a:r>
          </a:p>
          <a:p>
            <a:pPr lvl="2" eaLnBrk="1" hangingPunct="1">
              <a:lnSpc>
                <a:spcPct val="120000"/>
              </a:lnSpc>
              <a:buFont typeface="Wingdings" pitchFamily="2" charset="2"/>
              <a:buNone/>
            </a:pPr>
            <a:endParaRPr lang="zh-CN" altLang="en-US" smtClean="0"/>
          </a:p>
          <a:p>
            <a:pPr lvl="2" eaLnBrk="1" hangingPunct="1">
              <a:lnSpc>
                <a:spcPct val="150000"/>
              </a:lnSpc>
              <a:buFont typeface="Wingdings" pitchFamily="2" charset="2"/>
              <a:buNone/>
            </a:pPr>
            <a:r>
              <a:rPr lang="zh-CN" altLang="en-US" smtClean="0"/>
              <a:t>	</a:t>
            </a:r>
          </a:p>
          <a:p>
            <a:pPr lvl="2" eaLnBrk="1" hangingPunct="1">
              <a:lnSpc>
                <a:spcPct val="150000"/>
              </a:lnSpc>
              <a:buFont typeface="Wingdings" pitchFamily="2" charset="2"/>
              <a:buNone/>
            </a:pPr>
            <a:r>
              <a:rPr lang="zh-CN" altLang="en-US" smtClean="0"/>
              <a:t>可得到由其构成的随机脉冲序列的双边功率谱密度为</a:t>
            </a:r>
          </a:p>
          <a:p>
            <a:pPr lvl="2" eaLnBrk="1" hangingPunct="1">
              <a:lnSpc>
                <a:spcPct val="150000"/>
              </a:lnSpc>
              <a:buFont typeface="Wingdings" pitchFamily="2" charset="2"/>
              <a:buNone/>
            </a:pPr>
            <a:endParaRPr lang="zh-CN" altLang="en-US" smtClean="0"/>
          </a:p>
          <a:p>
            <a:pPr lvl="2" eaLnBrk="1" hangingPunct="1">
              <a:lnSpc>
                <a:spcPct val="150000"/>
              </a:lnSpc>
              <a:buFont typeface="Wingdings" pitchFamily="2" charset="2"/>
              <a:buNone/>
            </a:pPr>
            <a:r>
              <a:rPr lang="zh-CN" altLang="en-US" smtClean="0"/>
              <a:t> 当</a:t>
            </a:r>
            <a:r>
              <a:rPr lang="en-US" altLang="zh-CN" i="1" smtClean="0"/>
              <a:t>P</a:t>
            </a:r>
            <a:r>
              <a:rPr lang="en-US" altLang="zh-CN" smtClean="0"/>
              <a:t>=1/2</a:t>
            </a:r>
            <a:r>
              <a:rPr lang="zh-CN" altLang="en-US" smtClean="0"/>
              <a:t>时，上式简化为</a:t>
            </a:r>
          </a:p>
        </p:txBody>
      </p:sp>
      <p:grpSp>
        <p:nvGrpSpPr>
          <p:cNvPr id="50180" name="Group 4"/>
          <p:cNvGrpSpPr>
            <a:grpSpLocks/>
          </p:cNvGrpSpPr>
          <p:nvPr/>
        </p:nvGrpSpPr>
        <p:grpSpPr bwMode="auto">
          <a:xfrm>
            <a:off x="1962150" y="2663825"/>
            <a:ext cx="5870575" cy="1074738"/>
            <a:chOff x="1292" y="2174"/>
            <a:chExt cx="3698" cy="677"/>
          </a:xfrm>
        </p:grpSpPr>
        <p:graphicFrame>
          <p:nvGraphicFramePr>
            <p:cNvPr id="29706" name="Object 5"/>
            <p:cNvGraphicFramePr>
              <a:graphicFrameLocks noChangeAspect="1"/>
            </p:cNvGraphicFramePr>
            <p:nvPr/>
          </p:nvGraphicFramePr>
          <p:xfrm>
            <a:off x="1292" y="2174"/>
            <a:ext cx="3232" cy="284"/>
          </p:xfrm>
          <a:graphic>
            <a:graphicData uri="http://schemas.openxmlformats.org/presentationml/2006/ole">
              <mc:AlternateContent xmlns:mc="http://schemas.openxmlformats.org/markup-compatibility/2006">
                <mc:Choice xmlns:v="urn:schemas-microsoft-com:vml" Requires="v">
                  <p:oleObj spid="_x0000_s30436" name="公式" r:id="rId3" imgW="3149600" imgH="279400" progId="Equation.3">
                    <p:embed/>
                  </p:oleObj>
                </mc:Choice>
                <mc:Fallback>
                  <p:oleObj name="公式" r:id="rId3" imgW="3149600" imgH="279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 y="2174"/>
                          <a:ext cx="323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7" name="Object 6"/>
            <p:cNvGraphicFramePr>
              <a:graphicFrameLocks noChangeAspect="1"/>
            </p:cNvGraphicFramePr>
            <p:nvPr/>
          </p:nvGraphicFramePr>
          <p:xfrm>
            <a:off x="1916" y="2415"/>
            <a:ext cx="3074" cy="436"/>
          </p:xfrm>
          <a:graphic>
            <a:graphicData uri="http://schemas.openxmlformats.org/presentationml/2006/ole">
              <mc:AlternateContent xmlns:mc="http://schemas.openxmlformats.org/markup-compatibility/2006">
                <mc:Choice xmlns:v="urn:schemas-microsoft-com:vml" Requires="v">
                  <p:oleObj spid="_x0000_s30437" name="公式" r:id="rId5" imgW="3022600" imgH="431800" progId="Equation.3">
                    <p:embed/>
                  </p:oleObj>
                </mc:Choice>
                <mc:Fallback>
                  <p:oleObj name="公式" r:id="rId5" imgW="3022600" imgH="431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6" y="2415"/>
                          <a:ext cx="3074"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9702"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0183" name="Object 7"/>
          <p:cNvGraphicFramePr>
            <a:graphicFrameLocks noChangeAspect="1"/>
          </p:cNvGraphicFramePr>
          <p:nvPr/>
        </p:nvGraphicFramePr>
        <p:xfrm>
          <a:off x="1736725" y="4284663"/>
          <a:ext cx="6840538" cy="755650"/>
        </p:xfrm>
        <a:graphic>
          <a:graphicData uri="http://schemas.openxmlformats.org/presentationml/2006/ole">
            <mc:AlternateContent xmlns:mc="http://schemas.openxmlformats.org/markup-compatibility/2006">
              <mc:Choice xmlns:v="urn:schemas-microsoft-com:vml" Requires="v">
                <p:oleObj spid="_x0000_s30438" name="公式" r:id="rId7" imgW="3886200" imgH="431800" progId="Equation.3">
                  <p:embed/>
                </p:oleObj>
              </mc:Choice>
              <mc:Fallback>
                <p:oleObj name="公式" r:id="rId7" imgW="3886200" imgH="4318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6725" y="4284663"/>
                        <a:ext cx="68405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4" name="Rectangle 10"/>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0185" name="Object 9"/>
          <p:cNvGraphicFramePr>
            <a:graphicFrameLocks noChangeAspect="1"/>
          </p:cNvGraphicFramePr>
          <p:nvPr/>
        </p:nvGraphicFramePr>
        <p:xfrm>
          <a:off x="1781175" y="5454650"/>
          <a:ext cx="6075363" cy="730250"/>
        </p:xfrm>
        <a:graphic>
          <a:graphicData uri="http://schemas.openxmlformats.org/presentationml/2006/ole">
            <mc:AlternateContent xmlns:mc="http://schemas.openxmlformats.org/markup-compatibility/2006">
              <mc:Choice xmlns:v="urn:schemas-microsoft-com:vml" Requires="v">
                <p:oleObj spid="_x0000_s30439" name="公式" r:id="rId9" imgW="3263900" imgH="431800" progId="Equation.3">
                  <p:embed/>
                </p:oleObj>
              </mc:Choice>
              <mc:Fallback>
                <p:oleObj name="公式" r:id="rId9" imgW="3263900" imgH="4318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1175" y="5454650"/>
                        <a:ext cx="60753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0180"/>
                                        </p:tgtEl>
                                        <p:attrNameLst>
                                          <p:attrName>style.visibility</p:attrName>
                                        </p:attrNameLst>
                                      </p:cBhvr>
                                      <p:to>
                                        <p:strVal val="visible"/>
                                      </p:to>
                                    </p:set>
                                    <p:anim calcmode="lin" valueType="num">
                                      <p:cBhvr additive="base">
                                        <p:cTn id="19" dur="500" fill="hold"/>
                                        <p:tgtEl>
                                          <p:spTgt spid="50180"/>
                                        </p:tgtEl>
                                        <p:attrNameLst>
                                          <p:attrName>ppt_x</p:attrName>
                                        </p:attrNameLst>
                                      </p:cBhvr>
                                      <p:tavLst>
                                        <p:tav tm="0">
                                          <p:val>
                                            <p:strVal val="#ppt_x"/>
                                          </p:val>
                                        </p:tav>
                                        <p:tav tm="100000">
                                          <p:val>
                                            <p:strVal val="#ppt_x"/>
                                          </p:val>
                                        </p:tav>
                                      </p:tavLst>
                                    </p:anim>
                                    <p:anim calcmode="lin" valueType="num">
                                      <p:cBhvr additive="base">
                                        <p:cTn id="20"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0179">
                                            <p:txEl>
                                              <p:pRg st="4" end="4"/>
                                            </p:txEl>
                                          </p:spTgt>
                                        </p:tgtEl>
                                        <p:attrNameLst>
                                          <p:attrName>style.visibility</p:attrName>
                                        </p:attrNameLst>
                                      </p:cBhvr>
                                      <p:to>
                                        <p:strVal val="visible"/>
                                      </p:to>
                                    </p:set>
                                    <p:anim calcmode="lin" valueType="num">
                                      <p:cBhvr additive="base">
                                        <p:cTn id="25"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0183"/>
                                        </p:tgtEl>
                                        <p:attrNameLst>
                                          <p:attrName>style.visibility</p:attrName>
                                        </p:attrNameLst>
                                      </p:cBhvr>
                                      <p:to>
                                        <p:strVal val="visible"/>
                                      </p:to>
                                    </p:set>
                                    <p:anim calcmode="lin" valueType="num">
                                      <p:cBhvr additive="base">
                                        <p:cTn id="31" dur="500" fill="hold"/>
                                        <p:tgtEl>
                                          <p:spTgt spid="50183"/>
                                        </p:tgtEl>
                                        <p:attrNameLst>
                                          <p:attrName>ppt_x</p:attrName>
                                        </p:attrNameLst>
                                      </p:cBhvr>
                                      <p:tavLst>
                                        <p:tav tm="0">
                                          <p:val>
                                            <p:strVal val="#ppt_x"/>
                                          </p:val>
                                        </p:tav>
                                        <p:tav tm="100000">
                                          <p:val>
                                            <p:strVal val="#ppt_x"/>
                                          </p:val>
                                        </p:tav>
                                      </p:tavLst>
                                    </p:anim>
                                    <p:anim calcmode="lin" valueType="num">
                                      <p:cBhvr additive="base">
                                        <p:cTn id="32" dur="500" fill="hold"/>
                                        <p:tgtEl>
                                          <p:spTgt spid="5018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0179">
                                            <p:txEl>
                                              <p:pRg st="6" end="6"/>
                                            </p:txEl>
                                          </p:spTgt>
                                        </p:tgtEl>
                                        <p:attrNameLst>
                                          <p:attrName>style.visibility</p:attrName>
                                        </p:attrNameLst>
                                      </p:cBhvr>
                                      <p:to>
                                        <p:strVal val="visible"/>
                                      </p:to>
                                    </p:set>
                                    <p:anim calcmode="lin" valueType="num">
                                      <p:cBhvr additive="base">
                                        <p:cTn id="37" dur="500" fill="hold"/>
                                        <p:tgtEl>
                                          <p:spTgt spid="5017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1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0185"/>
                                        </p:tgtEl>
                                        <p:attrNameLst>
                                          <p:attrName>style.visibility</p:attrName>
                                        </p:attrNameLst>
                                      </p:cBhvr>
                                      <p:to>
                                        <p:strVal val="visible"/>
                                      </p:to>
                                    </p:set>
                                    <p:anim calcmode="lin" valueType="num">
                                      <p:cBhvr additive="base">
                                        <p:cTn id="43" dur="500" fill="hold"/>
                                        <p:tgtEl>
                                          <p:spTgt spid="50185"/>
                                        </p:tgtEl>
                                        <p:attrNameLst>
                                          <p:attrName>ppt_x</p:attrName>
                                        </p:attrNameLst>
                                      </p:cBhvr>
                                      <p:tavLst>
                                        <p:tav tm="0">
                                          <p:val>
                                            <p:strVal val="#ppt_x"/>
                                          </p:val>
                                        </p:tav>
                                        <p:tav tm="100000">
                                          <p:val>
                                            <p:strVal val="#ppt_x"/>
                                          </p:val>
                                        </p:tav>
                                      </p:tavLst>
                                    </p:anim>
                                    <p:anim calcmode="lin" valueType="num">
                                      <p:cBhvr additive="base">
                                        <p:cTn id="44" dur="500" fill="hold"/>
                                        <p:tgtEl>
                                          <p:spTgt spid="50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96F53442-94E8-4D15-A6B8-15474E2B816F}" type="slidenum">
              <a:rPr lang="en-US" altLang="zh-CN" smtClean="0"/>
              <a:pPr eaLnBrk="1" hangingPunct="1"/>
              <a:t>29</a:t>
            </a:fld>
            <a:endParaRPr lang="en-US" altLang="zh-CN" smtClean="0"/>
          </a:p>
        </p:txBody>
      </p:sp>
      <p:sp>
        <p:nvSpPr>
          <p:cNvPr id="30723"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51203" name="Rectangle 3"/>
          <p:cNvSpPr>
            <a:spLocks noGrp="1" noChangeArrowheads="1"/>
          </p:cNvSpPr>
          <p:nvPr>
            <p:ph type="body" idx="1"/>
          </p:nvPr>
        </p:nvSpPr>
        <p:spPr>
          <a:xfrm>
            <a:off x="0" y="1179513"/>
            <a:ext cx="9144000" cy="5678487"/>
          </a:xfrm>
        </p:spPr>
        <p:txBody>
          <a:bodyPr/>
          <a:lstStyle/>
          <a:p>
            <a:pPr lvl="3" eaLnBrk="1" hangingPunct="1"/>
            <a:r>
              <a:rPr lang="zh-CN" altLang="en-US" smtClean="0"/>
              <a:t>讨论：</a:t>
            </a:r>
          </a:p>
          <a:p>
            <a:pPr lvl="4" eaLnBrk="1" hangingPunct="1">
              <a:lnSpc>
                <a:spcPct val="120000"/>
              </a:lnSpc>
            </a:pPr>
            <a:r>
              <a:rPr lang="zh-CN" altLang="en-US" smtClean="0"/>
              <a:t>若表示“</a:t>
            </a:r>
            <a:r>
              <a:rPr lang="en-US" altLang="zh-CN" smtClean="0"/>
              <a:t>1”</a:t>
            </a:r>
            <a:r>
              <a:rPr lang="zh-CN" altLang="en-US" smtClean="0"/>
              <a:t>码的波形</a:t>
            </a:r>
            <a:r>
              <a:rPr lang="en-US" altLang="zh-CN" i="1" smtClean="0"/>
              <a:t>g</a:t>
            </a:r>
            <a:r>
              <a:rPr lang="en-US" altLang="zh-CN" baseline="-25000" smtClean="0"/>
              <a:t>2</a:t>
            </a:r>
            <a:r>
              <a:rPr lang="en-US" altLang="zh-CN" smtClean="0"/>
              <a:t>(</a:t>
            </a:r>
            <a:r>
              <a:rPr lang="en-US" altLang="zh-CN" i="1" smtClean="0"/>
              <a:t>t</a:t>
            </a:r>
            <a:r>
              <a:rPr lang="en-US" altLang="zh-CN" smtClean="0"/>
              <a:t>) = </a:t>
            </a:r>
            <a:r>
              <a:rPr lang="en-US" altLang="zh-CN" i="1" smtClean="0"/>
              <a:t>g</a:t>
            </a:r>
            <a:r>
              <a:rPr lang="en-US" altLang="zh-CN" smtClean="0"/>
              <a:t>(</a:t>
            </a:r>
            <a:r>
              <a:rPr lang="en-US" altLang="zh-CN" i="1" smtClean="0"/>
              <a:t>t</a:t>
            </a:r>
            <a:r>
              <a:rPr lang="en-US" altLang="zh-CN" smtClean="0"/>
              <a:t>)</a:t>
            </a:r>
            <a:r>
              <a:rPr lang="zh-CN" altLang="en-US" smtClean="0"/>
              <a:t>为不归零</a:t>
            </a:r>
            <a:r>
              <a:rPr lang="zh-CN" altLang="en-US" b="1" smtClean="0"/>
              <a:t>（</a:t>
            </a:r>
            <a:r>
              <a:rPr lang="en-US" altLang="zh-CN" smtClean="0"/>
              <a:t>NRZ</a:t>
            </a:r>
            <a:r>
              <a:rPr lang="zh-CN" altLang="en-US" smtClean="0"/>
              <a:t>）矩形脉冲，即 </a:t>
            </a:r>
          </a:p>
          <a:p>
            <a:pPr lvl="4" eaLnBrk="1" hangingPunct="1">
              <a:lnSpc>
                <a:spcPct val="120000"/>
              </a:lnSpc>
            </a:pPr>
            <a:endParaRPr lang="zh-CN" altLang="en-US" smtClean="0"/>
          </a:p>
          <a:p>
            <a:pPr lvl="4" eaLnBrk="1" hangingPunct="1">
              <a:lnSpc>
                <a:spcPct val="120000"/>
              </a:lnSpc>
              <a:buFont typeface="Wingdings" pitchFamily="2" charset="2"/>
              <a:buNone/>
            </a:pPr>
            <a:r>
              <a:rPr lang="zh-CN" altLang="en-US" smtClean="0"/>
              <a:t>	其频谱函数为</a:t>
            </a:r>
          </a:p>
          <a:p>
            <a:pPr lvl="4" eaLnBrk="1" hangingPunct="1">
              <a:lnSpc>
                <a:spcPct val="120000"/>
              </a:lnSpc>
              <a:buFont typeface="Wingdings" pitchFamily="2" charset="2"/>
              <a:buNone/>
            </a:pPr>
            <a:endParaRPr lang="zh-CN" altLang="en-US" smtClean="0"/>
          </a:p>
          <a:p>
            <a:pPr lvl="4" eaLnBrk="1" hangingPunct="1">
              <a:lnSpc>
                <a:spcPct val="120000"/>
              </a:lnSpc>
              <a:buFont typeface="Wingdings" pitchFamily="2" charset="2"/>
              <a:buNone/>
            </a:pPr>
            <a:endParaRPr lang="zh-CN" altLang="en-US" smtClean="0"/>
          </a:p>
          <a:p>
            <a:pPr lvl="4" eaLnBrk="1" hangingPunct="1">
              <a:lnSpc>
                <a:spcPct val="130000"/>
              </a:lnSpc>
              <a:buFont typeface="Wingdings" pitchFamily="2" charset="2"/>
              <a:buNone/>
            </a:pPr>
            <a:r>
              <a:rPr lang="zh-CN" altLang="en-US" smtClean="0"/>
              <a:t>	当 </a:t>
            </a:r>
            <a:r>
              <a:rPr lang="en-US" altLang="zh-CN" i="1" smtClean="0"/>
              <a:t>f</a:t>
            </a:r>
            <a:r>
              <a:rPr lang="en-US" altLang="zh-CN" smtClean="0"/>
              <a:t> = </a:t>
            </a:r>
            <a:r>
              <a:rPr lang="en-US" altLang="zh-CN" i="1" smtClean="0"/>
              <a:t>mf</a:t>
            </a:r>
            <a:r>
              <a:rPr lang="en-US" altLang="zh-CN" i="1" baseline="-25000" smtClean="0"/>
              <a:t>s </a:t>
            </a:r>
            <a:r>
              <a:rPr lang="zh-CN" altLang="en-US" smtClean="0"/>
              <a:t>时：若</a:t>
            </a:r>
            <a:r>
              <a:rPr lang="en-US" altLang="zh-CN" i="1" smtClean="0"/>
              <a:t>m</a:t>
            </a:r>
            <a:r>
              <a:rPr lang="en-US" altLang="zh-CN" smtClean="0"/>
              <a:t> = 0</a:t>
            </a:r>
            <a:r>
              <a:rPr lang="zh-CN" altLang="en-US" smtClean="0"/>
              <a:t>，</a:t>
            </a:r>
            <a:r>
              <a:rPr lang="en-US" altLang="zh-CN" i="1" smtClean="0"/>
              <a:t>G</a:t>
            </a:r>
            <a:r>
              <a:rPr lang="en-US" altLang="zh-CN" smtClean="0"/>
              <a:t>(0) = </a:t>
            </a:r>
            <a:r>
              <a:rPr lang="en-US" altLang="zh-CN" i="1" smtClean="0"/>
              <a:t>T</a:t>
            </a:r>
            <a:r>
              <a:rPr lang="en-US" altLang="zh-CN" i="1" baseline="-25000" smtClean="0"/>
              <a:t>s</a:t>
            </a:r>
            <a:r>
              <a:rPr lang="en-US" altLang="zh-CN" i="1" smtClean="0"/>
              <a:t> Sa</a:t>
            </a:r>
            <a:r>
              <a:rPr lang="en-US" altLang="zh-CN" smtClean="0"/>
              <a:t>(0) </a:t>
            </a:r>
            <a:r>
              <a:rPr lang="en-US" altLang="zh-CN" smtClean="0">
                <a:sym typeface="Symbol" pitchFamily="18" charset="2"/>
              </a:rPr>
              <a:t></a:t>
            </a:r>
            <a:r>
              <a:rPr lang="en-US" altLang="zh-CN" smtClean="0"/>
              <a:t> 0</a:t>
            </a:r>
            <a:r>
              <a:rPr lang="zh-CN" altLang="en-US" smtClean="0"/>
              <a:t>，故频谱</a:t>
            </a:r>
            <a:r>
              <a:rPr lang="en-US" altLang="zh-CN" i="1" smtClean="0"/>
              <a:t>P</a:t>
            </a:r>
            <a:r>
              <a:rPr lang="en-US" altLang="zh-CN" i="1" baseline="-25000" smtClean="0"/>
              <a:t>s</a:t>
            </a:r>
            <a:r>
              <a:rPr lang="en-US" altLang="zh-CN" smtClean="0"/>
              <a:t>(</a:t>
            </a:r>
            <a:r>
              <a:rPr lang="en-US" altLang="zh-CN" i="1" smtClean="0"/>
              <a:t>f</a:t>
            </a:r>
            <a:r>
              <a:rPr lang="en-US" altLang="zh-CN" smtClean="0"/>
              <a:t>)		                   </a:t>
            </a:r>
            <a:r>
              <a:rPr lang="zh-CN" altLang="en-US" smtClean="0"/>
              <a:t>中有直流分量。</a:t>
            </a:r>
          </a:p>
          <a:p>
            <a:pPr lvl="4" eaLnBrk="1" hangingPunct="1">
              <a:lnSpc>
                <a:spcPct val="130000"/>
              </a:lnSpc>
              <a:buFont typeface="Wingdings" pitchFamily="2" charset="2"/>
              <a:buNone/>
            </a:pPr>
            <a:r>
              <a:rPr lang="zh-CN" altLang="en-US" smtClean="0"/>
              <a:t>			  若</a:t>
            </a:r>
            <a:r>
              <a:rPr lang="en-US" altLang="zh-CN" i="1" smtClean="0"/>
              <a:t>m</a:t>
            </a:r>
            <a:r>
              <a:rPr lang="zh-CN" altLang="en-US" smtClean="0"/>
              <a:t>为不等于零的整数，</a:t>
            </a:r>
          </a:p>
          <a:p>
            <a:pPr lvl="4" eaLnBrk="1" hangingPunct="1">
              <a:lnSpc>
                <a:spcPct val="130000"/>
              </a:lnSpc>
              <a:buFont typeface="Wingdings" pitchFamily="2" charset="2"/>
              <a:buNone/>
            </a:pPr>
            <a:endParaRPr lang="zh-CN" altLang="en-US" smtClean="0"/>
          </a:p>
          <a:p>
            <a:pPr lvl="4" eaLnBrk="1" hangingPunct="1">
              <a:lnSpc>
                <a:spcPct val="90000"/>
              </a:lnSpc>
              <a:buFont typeface="Wingdings" pitchFamily="2" charset="2"/>
              <a:buNone/>
            </a:pPr>
            <a:r>
              <a:rPr lang="zh-CN" altLang="en-US" smtClean="0"/>
              <a:t>			频谱</a:t>
            </a:r>
            <a:r>
              <a:rPr lang="en-US" altLang="zh-CN" i="1" smtClean="0"/>
              <a:t>P</a:t>
            </a:r>
            <a:r>
              <a:rPr lang="en-US" altLang="zh-CN" i="1" baseline="-25000" smtClean="0"/>
              <a:t>s</a:t>
            </a:r>
            <a:r>
              <a:rPr lang="en-US" altLang="zh-CN" smtClean="0"/>
              <a:t>(</a:t>
            </a:r>
            <a:r>
              <a:rPr lang="en-US" altLang="zh-CN" i="1" smtClean="0"/>
              <a:t>f</a:t>
            </a:r>
            <a:r>
              <a:rPr lang="en-US" altLang="zh-CN" smtClean="0"/>
              <a:t>)</a:t>
            </a:r>
            <a:r>
              <a:rPr lang="zh-CN" altLang="en-US" smtClean="0"/>
              <a:t>中离散谱为零，因而无定时分量 </a:t>
            </a:r>
          </a:p>
        </p:txBody>
      </p:sp>
      <p:graphicFrame>
        <p:nvGraphicFramePr>
          <p:cNvPr id="51204" name="Object 4"/>
          <p:cNvGraphicFramePr>
            <a:graphicFrameLocks noChangeAspect="1"/>
          </p:cNvGraphicFramePr>
          <p:nvPr/>
        </p:nvGraphicFramePr>
        <p:xfrm>
          <a:off x="3492500" y="2079625"/>
          <a:ext cx="2070100" cy="1143000"/>
        </p:xfrm>
        <a:graphic>
          <a:graphicData uri="http://schemas.openxmlformats.org/presentationml/2006/ole">
            <mc:AlternateContent xmlns:mc="http://schemas.openxmlformats.org/markup-compatibility/2006">
              <mc:Choice xmlns:v="urn:schemas-microsoft-com:vml" Requires="v">
                <p:oleObj spid="_x0000_s31276" r:id="rId3" imgW="1193800" imgH="660400" progId="Equation.3">
                  <p:embed/>
                </p:oleObj>
              </mc:Choice>
              <mc:Fallback>
                <p:oleObj r:id="rId3" imgW="1193800" imgH="660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079625"/>
                        <a:ext cx="207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06" name="Object 6"/>
          <p:cNvGraphicFramePr>
            <a:graphicFrameLocks noChangeAspect="1"/>
          </p:cNvGraphicFramePr>
          <p:nvPr/>
        </p:nvGraphicFramePr>
        <p:xfrm>
          <a:off x="2771775" y="3429000"/>
          <a:ext cx="3690938" cy="771525"/>
        </p:xfrm>
        <a:graphic>
          <a:graphicData uri="http://schemas.openxmlformats.org/presentationml/2006/ole">
            <mc:AlternateContent xmlns:mc="http://schemas.openxmlformats.org/markup-compatibility/2006">
              <mc:Choice xmlns:v="urn:schemas-microsoft-com:vml" Requires="v">
                <p:oleObj spid="_x0000_s31277" r:id="rId5" imgW="2324100" imgH="482600" progId="Equation.3">
                  <p:embed/>
                </p:oleObj>
              </mc:Choice>
              <mc:Fallback>
                <p:oleObj r:id="rId5" imgW="2324100" imgH="482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3429000"/>
                        <a:ext cx="36909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7"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0728" name="Rectangle 1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1210" name="Object 10"/>
          <p:cNvGraphicFramePr>
            <a:graphicFrameLocks noChangeAspect="1"/>
          </p:cNvGraphicFramePr>
          <p:nvPr/>
        </p:nvGraphicFramePr>
        <p:xfrm>
          <a:off x="5348288" y="5768975"/>
          <a:ext cx="2362200" cy="365125"/>
        </p:xfrm>
        <a:graphic>
          <a:graphicData uri="http://schemas.openxmlformats.org/presentationml/2006/ole">
            <mc:AlternateContent xmlns:mc="http://schemas.openxmlformats.org/markup-compatibility/2006">
              <mc:Choice xmlns:v="urn:schemas-microsoft-com:vml" Requires="v">
                <p:oleObj spid="_x0000_s31278" name="Equation" r:id="rId7" imgW="1485720" imgH="228600" progId="Equation.3">
                  <p:embed/>
                </p:oleObj>
              </mc:Choice>
              <mc:Fallback>
                <p:oleObj name="Equation" r:id="rId7" imgW="1485720" imgH="228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8288" y="5768975"/>
                        <a:ext cx="2362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04"/>
                                        </p:tgtEl>
                                        <p:attrNameLst>
                                          <p:attrName>style.visibility</p:attrName>
                                        </p:attrNameLst>
                                      </p:cBhvr>
                                      <p:to>
                                        <p:strVal val="visible"/>
                                      </p:to>
                                    </p:set>
                                    <p:anim calcmode="lin" valueType="num">
                                      <p:cBhvr additive="base">
                                        <p:cTn id="19" dur="500" fill="hold"/>
                                        <p:tgtEl>
                                          <p:spTgt spid="51204"/>
                                        </p:tgtEl>
                                        <p:attrNameLst>
                                          <p:attrName>ppt_x</p:attrName>
                                        </p:attrNameLst>
                                      </p:cBhvr>
                                      <p:tavLst>
                                        <p:tav tm="0">
                                          <p:val>
                                            <p:strVal val="#ppt_x"/>
                                          </p:val>
                                        </p:tav>
                                        <p:tav tm="100000">
                                          <p:val>
                                            <p:strVal val="#ppt_x"/>
                                          </p:val>
                                        </p:tav>
                                      </p:tavLst>
                                    </p:anim>
                                    <p:anim calcmode="lin" valueType="num">
                                      <p:cBhvr additive="base">
                                        <p:cTn id="20"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1206"/>
                                        </p:tgtEl>
                                        <p:attrNameLst>
                                          <p:attrName>style.visibility</p:attrName>
                                        </p:attrNameLst>
                                      </p:cBhvr>
                                      <p:to>
                                        <p:strVal val="visible"/>
                                      </p:to>
                                    </p:set>
                                    <p:anim calcmode="lin" valueType="num">
                                      <p:cBhvr additive="base">
                                        <p:cTn id="31" dur="500" fill="hold"/>
                                        <p:tgtEl>
                                          <p:spTgt spid="51206"/>
                                        </p:tgtEl>
                                        <p:attrNameLst>
                                          <p:attrName>ppt_x</p:attrName>
                                        </p:attrNameLst>
                                      </p:cBhvr>
                                      <p:tavLst>
                                        <p:tav tm="0">
                                          <p:val>
                                            <p:strVal val="#ppt_x"/>
                                          </p:val>
                                        </p:tav>
                                        <p:tav tm="100000">
                                          <p:val>
                                            <p:strVal val="#ppt_x"/>
                                          </p:val>
                                        </p:tav>
                                      </p:tavLst>
                                    </p:anim>
                                    <p:anim calcmode="lin" valueType="num">
                                      <p:cBhvr additive="base">
                                        <p:cTn id="32"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1203">
                                            <p:txEl>
                                              <p:pRg st="6" end="6"/>
                                            </p:txEl>
                                          </p:spTgt>
                                        </p:tgtEl>
                                        <p:attrNameLst>
                                          <p:attrName>style.visibility</p:attrName>
                                        </p:attrNameLst>
                                      </p:cBhvr>
                                      <p:to>
                                        <p:strVal val="visible"/>
                                      </p:to>
                                    </p:set>
                                    <p:anim calcmode="lin" valueType="num">
                                      <p:cBhvr additive="base">
                                        <p:cTn id="37"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1203">
                                            <p:txEl>
                                              <p:pRg st="7" end="7"/>
                                            </p:txEl>
                                          </p:spTgt>
                                        </p:tgtEl>
                                        <p:attrNameLst>
                                          <p:attrName>style.visibility</p:attrName>
                                        </p:attrNameLst>
                                      </p:cBhvr>
                                      <p:to>
                                        <p:strVal val="visible"/>
                                      </p:to>
                                    </p:set>
                                    <p:anim calcmode="lin" valueType="num">
                                      <p:cBhvr additive="base">
                                        <p:cTn id="43" dur="500" fill="hold"/>
                                        <p:tgtEl>
                                          <p:spTgt spid="5120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1210"/>
                                        </p:tgtEl>
                                        <p:attrNameLst>
                                          <p:attrName>style.visibility</p:attrName>
                                        </p:attrNameLst>
                                      </p:cBhvr>
                                      <p:to>
                                        <p:strVal val="visible"/>
                                      </p:to>
                                    </p:set>
                                    <p:anim calcmode="lin" valueType="num">
                                      <p:cBhvr additive="base">
                                        <p:cTn id="49" dur="500" fill="hold"/>
                                        <p:tgtEl>
                                          <p:spTgt spid="51210"/>
                                        </p:tgtEl>
                                        <p:attrNameLst>
                                          <p:attrName>ppt_x</p:attrName>
                                        </p:attrNameLst>
                                      </p:cBhvr>
                                      <p:tavLst>
                                        <p:tav tm="0">
                                          <p:val>
                                            <p:strVal val="#ppt_x"/>
                                          </p:val>
                                        </p:tav>
                                        <p:tav tm="100000">
                                          <p:val>
                                            <p:strVal val="#ppt_x"/>
                                          </p:val>
                                        </p:tav>
                                      </p:tavLst>
                                    </p:anim>
                                    <p:anim calcmode="lin" valueType="num">
                                      <p:cBhvr additive="base">
                                        <p:cTn id="50"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1203">
                                            <p:txEl>
                                              <p:pRg st="9" end="9"/>
                                            </p:txEl>
                                          </p:spTgt>
                                        </p:tgtEl>
                                        <p:attrNameLst>
                                          <p:attrName>style.visibility</p:attrName>
                                        </p:attrNameLst>
                                      </p:cBhvr>
                                      <p:to>
                                        <p:strVal val="visible"/>
                                      </p:to>
                                    </p:set>
                                    <p:anim calcmode="lin" valueType="num">
                                      <p:cBhvr additive="base">
                                        <p:cTn id="55" dur="500" fill="hold"/>
                                        <p:tgtEl>
                                          <p:spTgt spid="5120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0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zh-CN" altLang="en-US" sz="5400" smtClean="0"/>
              <a:t>回顾：数字通信系统模型</a:t>
            </a:r>
            <a:endParaRPr lang="zh-CN" altLang="en-US" sz="5400" b="1" smtClean="0"/>
          </a:p>
        </p:txBody>
      </p:sp>
      <p:sp>
        <p:nvSpPr>
          <p:cNvPr id="32771" name="Rectangle 3"/>
          <p:cNvSpPr>
            <a:spLocks noGrp="1" noChangeArrowheads="1"/>
          </p:cNvSpPr>
          <p:nvPr>
            <p:ph type="body" idx="1"/>
          </p:nvPr>
        </p:nvSpPr>
        <p:spPr>
          <a:xfrm>
            <a:off x="161925" y="1268413"/>
            <a:ext cx="8807450" cy="5589587"/>
          </a:xfrm>
        </p:spPr>
        <p:txBody>
          <a:bodyPr/>
          <a:lstStyle/>
          <a:p>
            <a:pPr lvl="2" eaLnBrk="1" hangingPunct="1">
              <a:lnSpc>
                <a:spcPct val="90000"/>
              </a:lnSpc>
            </a:pPr>
            <a:r>
              <a:rPr lang="zh-CN" altLang="en-US" sz="2000" dirty="0" smtClean="0"/>
              <a:t>数字通信系统是利用</a:t>
            </a:r>
            <a:r>
              <a:rPr lang="zh-CN" altLang="en-US" sz="2000" dirty="0" smtClean="0">
                <a:solidFill>
                  <a:srgbClr val="3333FF"/>
                </a:solidFill>
              </a:rPr>
              <a:t>数字信号</a:t>
            </a:r>
            <a:r>
              <a:rPr lang="zh-CN" altLang="en-US" sz="2000" dirty="0" smtClean="0"/>
              <a:t>来传递信息的通信系统 </a:t>
            </a:r>
          </a:p>
          <a:p>
            <a:pPr lvl="2" eaLnBrk="1" hangingPunct="1">
              <a:lnSpc>
                <a:spcPct val="90000"/>
              </a:lnSpc>
            </a:pPr>
            <a:endParaRPr lang="zh-CN" altLang="en-US" sz="2000" dirty="0" smtClean="0"/>
          </a:p>
          <a:p>
            <a:pPr lvl="2" eaLnBrk="1" hangingPunct="1">
              <a:lnSpc>
                <a:spcPct val="90000"/>
              </a:lnSpc>
            </a:pPr>
            <a:endParaRPr lang="zh-CN" altLang="en-US" sz="2000" dirty="0" smtClean="0"/>
          </a:p>
          <a:p>
            <a:pPr lvl="2" eaLnBrk="1" hangingPunct="1">
              <a:lnSpc>
                <a:spcPct val="90000"/>
              </a:lnSpc>
            </a:pPr>
            <a:endParaRPr lang="zh-CN" altLang="en-US" sz="2000" dirty="0" smtClean="0"/>
          </a:p>
          <a:p>
            <a:pPr lvl="2" eaLnBrk="1" hangingPunct="1">
              <a:lnSpc>
                <a:spcPct val="90000"/>
              </a:lnSpc>
            </a:pPr>
            <a:endParaRPr lang="zh-CN" altLang="en-US" sz="2000" dirty="0" smtClean="0"/>
          </a:p>
          <a:p>
            <a:pPr lvl="2" eaLnBrk="1" hangingPunct="1">
              <a:lnSpc>
                <a:spcPct val="90000"/>
              </a:lnSpc>
            </a:pPr>
            <a:endParaRPr lang="zh-CN" altLang="en-US" sz="2000" dirty="0" smtClean="0"/>
          </a:p>
          <a:p>
            <a:pPr lvl="2" eaLnBrk="1" hangingPunct="1">
              <a:lnSpc>
                <a:spcPct val="90000"/>
              </a:lnSpc>
            </a:pPr>
            <a:endParaRPr lang="zh-CN" altLang="en-US" sz="2000" dirty="0" smtClean="0"/>
          </a:p>
          <a:p>
            <a:pPr lvl="2" eaLnBrk="1" hangingPunct="1">
              <a:lnSpc>
                <a:spcPct val="90000"/>
              </a:lnSpc>
            </a:pPr>
            <a:r>
              <a:rPr lang="zh-CN" altLang="en-US" sz="2000" dirty="0" smtClean="0"/>
              <a:t>信源编码与译码目的：</a:t>
            </a:r>
          </a:p>
          <a:p>
            <a:pPr lvl="3" eaLnBrk="1" hangingPunct="1">
              <a:lnSpc>
                <a:spcPct val="90000"/>
              </a:lnSpc>
            </a:pPr>
            <a:r>
              <a:rPr lang="zh-CN" altLang="en-US" sz="2000" dirty="0" smtClean="0"/>
              <a:t>提高信息传输的有效性</a:t>
            </a:r>
          </a:p>
          <a:p>
            <a:pPr lvl="3" eaLnBrk="1" hangingPunct="1">
              <a:lnSpc>
                <a:spcPct val="90000"/>
              </a:lnSpc>
            </a:pPr>
            <a:r>
              <a:rPr lang="zh-CN" altLang="en-US" sz="2000" dirty="0" smtClean="0"/>
              <a:t>完成模</a:t>
            </a:r>
            <a:r>
              <a:rPr lang="en-US" altLang="zh-CN" sz="2000" dirty="0" smtClean="0"/>
              <a:t>/</a:t>
            </a:r>
            <a:r>
              <a:rPr lang="zh-CN" altLang="en-US" sz="2000" dirty="0" smtClean="0"/>
              <a:t>数转换 </a:t>
            </a:r>
          </a:p>
          <a:p>
            <a:pPr lvl="2" eaLnBrk="1" hangingPunct="1">
              <a:lnSpc>
                <a:spcPct val="90000"/>
              </a:lnSpc>
            </a:pPr>
            <a:r>
              <a:rPr lang="zh-CN" altLang="en-US" sz="2000" dirty="0" smtClean="0"/>
              <a:t>信道编码与译码目的：增强抗干扰能力</a:t>
            </a:r>
          </a:p>
          <a:p>
            <a:pPr lvl="2" eaLnBrk="1" hangingPunct="1">
              <a:lnSpc>
                <a:spcPct val="90000"/>
              </a:lnSpc>
            </a:pPr>
            <a:r>
              <a:rPr lang="zh-CN" altLang="en-US" sz="2000" dirty="0" smtClean="0"/>
              <a:t>加密与解密目的：保证所传信息的安全</a:t>
            </a:r>
          </a:p>
          <a:p>
            <a:pPr lvl="2" eaLnBrk="1" hangingPunct="1">
              <a:lnSpc>
                <a:spcPct val="90000"/>
              </a:lnSpc>
            </a:pPr>
            <a:r>
              <a:rPr lang="zh-CN" altLang="en-US" sz="2000" dirty="0" smtClean="0"/>
              <a:t>数字调制与解调目的：形成适合在信道中传输的带通信号 </a:t>
            </a:r>
          </a:p>
          <a:p>
            <a:pPr lvl="2" eaLnBrk="1" hangingPunct="1">
              <a:lnSpc>
                <a:spcPct val="90000"/>
              </a:lnSpc>
            </a:pPr>
            <a:r>
              <a:rPr lang="zh-CN" altLang="en-US" sz="2000" dirty="0" smtClean="0"/>
              <a:t>同步目的：使收发两端的信号在时间上保持步调一致 </a:t>
            </a:r>
          </a:p>
        </p:txBody>
      </p:sp>
      <p:sp>
        <p:nvSpPr>
          <p:cNvPr id="410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nvGrpSpPr>
          <p:cNvPr id="2" name="Group 7"/>
          <p:cNvGrpSpPr>
            <a:grpSpLocks/>
          </p:cNvGrpSpPr>
          <p:nvPr/>
        </p:nvGrpSpPr>
        <p:grpSpPr bwMode="auto">
          <a:xfrm>
            <a:off x="1106488" y="1846263"/>
            <a:ext cx="7362825" cy="1852612"/>
            <a:chOff x="697" y="1366"/>
            <a:chExt cx="4638" cy="1167"/>
          </a:xfrm>
        </p:grpSpPr>
        <p:graphicFrame>
          <p:nvGraphicFramePr>
            <p:cNvPr id="4102" name="Object 4"/>
            <p:cNvGraphicFramePr>
              <a:graphicFrameLocks noChangeAspect="1"/>
            </p:cNvGraphicFramePr>
            <p:nvPr/>
          </p:nvGraphicFramePr>
          <p:xfrm>
            <a:off x="697" y="1366"/>
            <a:ext cx="4638" cy="1049"/>
          </p:xfrm>
          <a:graphic>
            <a:graphicData uri="http://schemas.openxmlformats.org/presentationml/2006/ole">
              <mc:AlternateContent xmlns:mc="http://schemas.openxmlformats.org/markup-compatibility/2006">
                <mc:Choice xmlns:v="urn:schemas-microsoft-com:vml" Requires="v">
                  <p:oleObj spid="_x0000_s4286" name="Visio" r:id="rId3" imgW="2878531" imgH="637032" progId="Visio.Drawing.11">
                    <p:embed/>
                  </p:oleObj>
                </mc:Choice>
                <mc:Fallback>
                  <p:oleObj name="Visio" r:id="rId3" imgW="2878531" imgH="637032"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 y="1366"/>
                          <a:ext cx="4638"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3" name="Text Box 6"/>
            <p:cNvSpPr txBox="1">
              <a:spLocks noChangeArrowheads="1"/>
            </p:cNvSpPr>
            <p:nvPr/>
          </p:nvSpPr>
          <p:spPr bwMode="auto">
            <a:xfrm>
              <a:off x="1519" y="2302"/>
              <a:ext cx="30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ctr" eaLnBrk="1" hangingPunct="1">
                <a:spcBef>
                  <a:spcPct val="50000"/>
                </a:spcBef>
              </a:pPr>
              <a:r>
                <a:rPr lang="zh-CN" altLang="en-US"/>
                <a:t>图</a:t>
              </a:r>
              <a:r>
                <a:rPr lang="en-US" altLang="zh-CN"/>
                <a:t>1-5  </a:t>
              </a:r>
              <a:r>
                <a:rPr lang="zh-CN" altLang="en-US"/>
                <a:t>数字通信系统模型</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7" end="7"/>
                                            </p:txEl>
                                          </p:spTgt>
                                        </p:tgtEl>
                                        <p:attrNameLst>
                                          <p:attrName>style.visibility</p:attrName>
                                        </p:attrNameLst>
                                      </p:cBhvr>
                                      <p:to>
                                        <p:strVal val="visible"/>
                                      </p:to>
                                    </p:set>
                                    <p:anim calcmode="lin" valueType="num">
                                      <p:cBhvr additive="base">
                                        <p:cTn id="19"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1">
                                            <p:txEl>
                                              <p:pRg st="8" end="8"/>
                                            </p:txEl>
                                          </p:spTgt>
                                        </p:tgtEl>
                                        <p:attrNameLst>
                                          <p:attrName>style.visibility</p:attrName>
                                        </p:attrNameLst>
                                      </p:cBhvr>
                                      <p:to>
                                        <p:strVal val="visible"/>
                                      </p:to>
                                    </p:set>
                                    <p:anim calcmode="lin" valueType="num">
                                      <p:cBhvr additive="base">
                                        <p:cTn id="25"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2771">
                                            <p:txEl>
                                              <p:pRg st="9" end="9"/>
                                            </p:txEl>
                                          </p:spTgt>
                                        </p:tgtEl>
                                        <p:attrNameLst>
                                          <p:attrName>style.visibility</p:attrName>
                                        </p:attrNameLst>
                                      </p:cBhvr>
                                      <p:to>
                                        <p:strVal val="visible"/>
                                      </p:to>
                                    </p:set>
                                    <p:anim calcmode="lin" valueType="num">
                                      <p:cBhvr additive="base">
                                        <p:cTn id="31" dur="500" fill="hold"/>
                                        <p:tgtEl>
                                          <p:spTgt spid="32771">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2771">
                                            <p:txEl>
                                              <p:pRg st="10" end="10"/>
                                            </p:txEl>
                                          </p:spTgt>
                                        </p:tgtEl>
                                        <p:attrNameLst>
                                          <p:attrName>style.visibility</p:attrName>
                                        </p:attrNameLst>
                                      </p:cBhvr>
                                      <p:to>
                                        <p:strVal val="visible"/>
                                      </p:to>
                                    </p:set>
                                    <p:anim calcmode="lin" valueType="num">
                                      <p:cBhvr additive="base">
                                        <p:cTn id="37" dur="500" fill="hold"/>
                                        <p:tgtEl>
                                          <p:spTgt spid="3277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2771">
                                            <p:txEl>
                                              <p:pRg st="11" end="11"/>
                                            </p:txEl>
                                          </p:spTgt>
                                        </p:tgtEl>
                                        <p:attrNameLst>
                                          <p:attrName>style.visibility</p:attrName>
                                        </p:attrNameLst>
                                      </p:cBhvr>
                                      <p:to>
                                        <p:strVal val="visible"/>
                                      </p:to>
                                    </p:set>
                                    <p:anim calcmode="lin" valueType="num">
                                      <p:cBhvr additive="base">
                                        <p:cTn id="43" dur="500" fill="hold"/>
                                        <p:tgtEl>
                                          <p:spTgt spid="32771">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7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2771">
                                            <p:txEl>
                                              <p:pRg st="12" end="12"/>
                                            </p:txEl>
                                          </p:spTgt>
                                        </p:tgtEl>
                                        <p:attrNameLst>
                                          <p:attrName>style.visibility</p:attrName>
                                        </p:attrNameLst>
                                      </p:cBhvr>
                                      <p:to>
                                        <p:strVal val="visible"/>
                                      </p:to>
                                    </p:set>
                                    <p:anim calcmode="lin" valueType="num">
                                      <p:cBhvr additive="base">
                                        <p:cTn id="49" dur="500" fill="hold"/>
                                        <p:tgtEl>
                                          <p:spTgt spid="32771">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7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2771">
                                            <p:txEl>
                                              <p:pRg st="13" end="13"/>
                                            </p:txEl>
                                          </p:spTgt>
                                        </p:tgtEl>
                                        <p:attrNameLst>
                                          <p:attrName>style.visibility</p:attrName>
                                        </p:attrNameLst>
                                      </p:cBhvr>
                                      <p:to>
                                        <p:strVal val="visible"/>
                                      </p:to>
                                    </p:set>
                                    <p:anim calcmode="lin" valueType="num">
                                      <p:cBhvr additive="base">
                                        <p:cTn id="55" dur="500" fill="hold"/>
                                        <p:tgtEl>
                                          <p:spTgt spid="32771">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2771">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40FCDA45-D6BE-4091-9E46-DAB700C49720}" type="slidenum">
              <a:rPr lang="en-US" altLang="zh-CN" smtClean="0"/>
              <a:pPr eaLnBrk="1" hangingPunct="1"/>
              <a:t>30</a:t>
            </a:fld>
            <a:endParaRPr lang="en-US" altLang="zh-CN" smtClean="0"/>
          </a:p>
        </p:txBody>
      </p:sp>
      <p:sp>
        <p:nvSpPr>
          <p:cNvPr id="31747"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52227"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r>
              <a:rPr lang="zh-CN" altLang="en-US" smtClean="0"/>
              <a:t>这时，下式</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变成</a:t>
            </a:r>
          </a:p>
        </p:txBody>
      </p:sp>
      <p:sp>
        <p:nvSpPr>
          <p:cNvPr id="317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175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175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52234" name="Group 10"/>
          <p:cNvGrpSpPr>
            <a:grpSpLocks/>
          </p:cNvGrpSpPr>
          <p:nvPr/>
        </p:nvGrpSpPr>
        <p:grpSpPr bwMode="auto">
          <a:xfrm>
            <a:off x="1692275" y="2843213"/>
            <a:ext cx="6732588" cy="849312"/>
            <a:chOff x="1519" y="1310"/>
            <a:chExt cx="4241" cy="535"/>
          </a:xfrm>
        </p:grpSpPr>
        <p:graphicFrame>
          <p:nvGraphicFramePr>
            <p:cNvPr id="31755" name="Object 4"/>
            <p:cNvGraphicFramePr>
              <a:graphicFrameLocks noChangeAspect="1"/>
            </p:cNvGraphicFramePr>
            <p:nvPr/>
          </p:nvGraphicFramePr>
          <p:xfrm>
            <a:off x="2115" y="1310"/>
            <a:ext cx="1899" cy="535"/>
          </p:xfrm>
          <a:graphic>
            <a:graphicData uri="http://schemas.openxmlformats.org/presentationml/2006/ole">
              <mc:AlternateContent xmlns:mc="http://schemas.openxmlformats.org/markup-compatibility/2006">
                <mc:Choice xmlns:v="urn:schemas-microsoft-com:vml" Requires="v">
                  <p:oleObj spid="_x0000_s32486" r:id="rId3" imgW="1726451" imgH="482391" progId="Equation.3">
                    <p:embed/>
                  </p:oleObj>
                </mc:Choice>
                <mc:Fallback>
                  <p:oleObj r:id="rId3" imgW="1726451" imgH="48239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 y="1310"/>
                          <a:ext cx="1899"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6" name="Object 6"/>
            <p:cNvGraphicFramePr>
              <a:graphicFrameLocks noChangeAspect="1"/>
            </p:cNvGraphicFramePr>
            <p:nvPr/>
          </p:nvGraphicFramePr>
          <p:xfrm>
            <a:off x="4014" y="1310"/>
            <a:ext cx="1746" cy="461"/>
          </p:xfrm>
          <a:graphic>
            <a:graphicData uri="http://schemas.openxmlformats.org/presentationml/2006/ole">
              <mc:AlternateContent xmlns:mc="http://schemas.openxmlformats.org/markup-compatibility/2006">
                <mc:Choice xmlns:v="urn:schemas-microsoft-com:vml" Requires="v">
                  <p:oleObj spid="_x0000_s32487" name="公式" r:id="rId5" imgW="1548728" imgH="406224" progId="Equation.3">
                    <p:embed/>
                  </p:oleObj>
                </mc:Choice>
                <mc:Fallback>
                  <p:oleObj name="公式" r:id="rId5" imgW="1548728" imgH="406224"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4" y="1310"/>
                          <a:ext cx="1746"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7" name="Object 8"/>
            <p:cNvGraphicFramePr>
              <a:graphicFrameLocks noChangeAspect="1"/>
            </p:cNvGraphicFramePr>
            <p:nvPr/>
          </p:nvGraphicFramePr>
          <p:xfrm>
            <a:off x="1519" y="1451"/>
            <a:ext cx="577" cy="247"/>
          </p:xfrm>
          <a:graphic>
            <a:graphicData uri="http://schemas.openxmlformats.org/presentationml/2006/ole">
              <mc:AlternateContent xmlns:mc="http://schemas.openxmlformats.org/markup-compatibility/2006">
                <mc:Choice xmlns:v="urn:schemas-microsoft-com:vml" Requires="v">
                  <p:oleObj spid="_x0000_s32488" name="公式" r:id="rId7" imgW="533169" imgH="228501" progId="Equation.3">
                    <p:embed/>
                  </p:oleObj>
                </mc:Choice>
                <mc:Fallback>
                  <p:oleObj name="公式" r:id="rId7" imgW="533169" imgH="228501"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 y="1451"/>
                          <a:ext cx="57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175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2235" name="Object 11"/>
          <p:cNvGraphicFramePr>
            <a:graphicFrameLocks noChangeAspect="1"/>
          </p:cNvGraphicFramePr>
          <p:nvPr/>
        </p:nvGraphicFramePr>
        <p:xfrm>
          <a:off x="2141538" y="1673225"/>
          <a:ext cx="5940425" cy="779463"/>
        </p:xfrm>
        <a:graphic>
          <a:graphicData uri="http://schemas.openxmlformats.org/presentationml/2006/ole">
            <mc:AlternateContent xmlns:mc="http://schemas.openxmlformats.org/markup-compatibility/2006">
              <mc:Choice xmlns:v="urn:schemas-microsoft-com:vml" Requires="v">
                <p:oleObj spid="_x0000_s32489" name="公式" r:id="rId9" imgW="3263900" imgH="431800" progId="Equation.3">
                  <p:embed/>
                </p:oleObj>
              </mc:Choice>
              <mc:Fallback>
                <p:oleObj name="公式" r:id="rId9" imgW="3263900" imgH="4318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1538" y="1673225"/>
                        <a:ext cx="59404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35"/>
                                        </p:tgtEl>
                                        <p:attrNameLst>
                                          <p:attrName>style.visibility</p:attrName>
                                        </p:attrNameLst>
                                      </p:cBhvr>
                                      <p:to>
                                        <p:strVal val="visible"/>
                                      </p:to>
                                    </p:set>
                                    <p:anim calcmode="lin" valueType="num">
                                      <p:cBhvr additive="base">
                                        <p:cTn id="13" dur="500" fill="hold"/>
                                        <p:tgtEl>
                                          <p:spTgt spid="52235"/>
                                        </p:tgtEl>
                                        <p:attrNameLst>
                                          <p:attrName>ppt_x</p:attrName>
                                        </p:attrNameLst>
                                      </p:cBhvr>
                                      <p:tavLst>
                                        <p:tav tm="0">
                                          <p:val>
                                            <p:strVal val="#ppt_x"/>
                                          </p:val>
                                        </p:tav>
                                        <p:tav tm="100000">
                                          <p:val>
                                            <p:strVal val="#ppt_x"/>
                                          </p:val>
                                        </p:tav>
                                      </p:tavLst>
                                    </p:anim>
                                    <p:anim calcmode="lin" valueType="num">
                                      <p:cBhvr additive="base">
                                        <p:cTn id="14" dur="500" fill="hold"/>
                                        <p:tgtEl>
                                          <p:spTgt spid="522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anim calcmode="lin" valueType="num">
                                      <p:cBhvr additive="base">
                                        <p:cTn id="19"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2234"/>
                                        </p:tgtEl>
                                        <p:attrNameLst>
                                          <p:attrName>style.visibility</p:attrName>
                                        </p:attrNameLst>
                                      </p:cBhvr>
                                      <p:to>
                                        <p:strVal val="visible"/>
                                      </p:to>
                                    </p:set>
                                    <p:anim calcmode="lin" valueType="num">
                                      <p:cBhvr additive="base">
                                        <p:cTn id="25" dur="500" fill="hold"/>
                                        <p:tgtEl>
                                          <p:spTgt spid="52234"/>
                                        </p:tgtEl>
                                        <p:attrNameLst>
                                          <p:attrName>ppt_x</p:attrName>
                                        </p:attrNameLst>
                                      </p:cBhvr>
                                      <p:tavLst>
                                        <p:tav tm="0">
                                          <p:val>
                                            <p:strVal val="#ppt_x"/>
                                          </p:val>
                                        </p:tav>
                                        <p:tav tm="100000">
                                          <p:val>
                                            <p:strVal val="#ppt_x"/>
                                          </p:val>
                                        </p:tav>
                                      </p:tavLst>
                                    </p:anim>
                                    <p:anim calcmode="lin" valueType="num">
                                      <p:cBhvr additive="base">
                                        <p:cTn id="26"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15F4C38-6D8A-4C01-B1FB-22A5923E0603}" type="slidenum">
              <a:rPr lang="en-US" altLang="zh-CN" smtClean="0"/>
              <a:pPr eaLnBrk="1" hangingPunct="1"/>
              <a:t>31</a:t>
            </a:fld>
            <a:endParaRPr lang="en-US" altLang="zh-CN" smtClean="0"/>
          </a:p>
        </p:txBody>
      </p:sp>
      <p:sp>
        <p:nvSpPr>
          <p:cNvPr id="32771"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53251" name="Rectangle 3"/>
          <p:cNvSpPr>
            <a:spLocks noGrp="1" noChangeArrowheads="1"/>
          </p:cNvSpPr>
          <p:nvPr>
            <p:ph type="body" idx="1"/>
          </p:nvPr>
        </p:nvSpPr>
        <p:spPr>
          <a:xfrm>
            <a:off x="0" y="1179513"/>
            <a:ext cx="9144000" cy="5678487"/>
          </a:xfrm>
        </p:spPr>
        <p:txBody>
          <a:bodyPr/>
          <a:lstStyle/>
          <a:p>
            <a:pPr lvl="4" eaLnBrk="1" hangingPunct="1">
              <a:lnSpc>
                <a:spcPct val="130000"/>
              </a:lnSpc>
            </a:pPr>
            <a:r>
              <a:rPr lang="zh-CN" altLang="en-US" smtClean="0"/>
              <a:t>若表示“</a:t>
            </a:r>
            <a:r>
              <a:rPr lang="en-US" altLang="zh-CN" smtClean="0"/>
              <a:t>1”</a:t>
            </a:r>
            <a:r>
              <a:rPr lang="zh-CN" altLang="en-US" smtClean="0"/>
              <a:t>码的波形</a:t>
            </a:r>
            <a:r>
              <a:rPr lang="en-US" altLang="zh-CN" i="1" smtClean="0"/>
              <a:t>g</a:t>
            </a:r>
            <a:r>
              <a:rPr lang="en-US" altLang="zh-CN" baseline="-25000" smtClean="0"/>
              <a:t>2</a:t>
            </a:r>
            <a:r>
              <a:rPr lang="en-US" altLang="zh-CN" smtClean="0"/>
              <a:t>(</a:t>
            </a:r>
            <a:r>
              <a:rPr lang="en-US" altLang="zh-CN" i="1" smtClean="0"/>
              <a:t>t</a:t>
            </a:r>
            <a:r>
              <a:rPr lang="en-US" altLang="zh-CN" smtClean="0"/>
              <a:t>) = </a:t>
            </a:r>
            <a:r>
              <a:rPr lang="en-US" altLang="zh-CN" i="1" smtClean="0"/>
              <a:t>g</a:t>
            </a:r>
            <a:r>
              <a:rPr lang="en-US" altLang="zh-CN" smtClean="0"/>
              <a:t>(</a:t>
            </a:r>
            <a:r>
              <a:rPr lang="en-US" altLang="zh-CN" i="1" smtClean="0"/>
              <a:t>t</a:t>
            </a:r>
            <a:r>
              <a:rPr lang="en-US" altLang="zh-CN" smtClean="0"/>
              <a:t>)</a:t>
            </a:r>
            <a:r>
              <a:rPr lang="zh-CN" altLang="en-US" smtClean="0"/>
              <a:t>为半占空归零矩形脉冲，即    脉冲宽度</a:t>
            </a:r>
            <a:r>
              <a:rPr lang="zh-CN" altLang="en-US" i="1" smtClean="0">
                <a:sym typeface="Symbol" pitchFamily="18" charset="2"/>
              </a:rPr>
              <a:t></a:t>
            </a:r>
            <a:r>
              <a:rPr lang="zh-CN" altLang="en-US" smtClean="0">
                <a:sym typeface="Symbol" pitchFamily="18" charset="2"/>
              </a:rPr>
              <a:t> </a:t>
            </a:r>
            <a:r>
              <a:rPr lang="en-US" altLang="zh-CN" smtClean="0"/>
              <a:t>= </a:t>
            </a:r>
            <a:r>
              <a:rPr lang="en-US" altLang="zh-CN" i="1" smtClean="0"/>
              <a:t>T</a:t>
            </a:r>
            <a:r>
              <a:rPr lang="en-US" altLang="zh-CN" i="1" baseline="-25000" smtClean="0"/>
              <a:t>s</a:t>
            </a:r>
            <a:r>
              <a:rPr lang="en-US" altLang="zh-CN" smtClean="0"/>
              <a:t> /2 </a:t>
            </a:r>
            <a:r>
              <a:rPr lang="zh-CN" altLang="en-US" smtClean="0"/>
              <a:t>时，其频谱函数为</a:t>
            </a:r>
          </a:p>
          <a:p>
            <a:pPr lvl="4" eaLnBrk="1" hangingPunct="1">
              <a:lnSpc>
                <a:spcPct val="130000"/>
              </a:lnSpc>
            </a:pPr>
            <a:endParaRPr lang="zh-CN" altLang="en-US" smtClean="0"/>
          </a:p>
          <a:p>
            <a:pPr lvl="4" eaLnBrk="1" hangingPunct="1">
              <a:lnSpc>
                <a:spcPct val="130000"/>
              </a:lnSpc>
              <a:buFont typeface="Wingdings" pitchFamily="2" charset="2"/>
              <a:buNone/>
            </a:pPr>
            <a:r>
              <a:rPr lang="zh-CN" altLang="en-US" smtClean="0"/>
              <a:t>	当 </a:t>
            </a:r>
            <a:r>
              <a:rPr lang="en-US" altLang="zh-CN" i="1" smtClean="0"/>
              <a:t>f</a:t>
            </a:r>
            <a:r>
              <a:rPr lang="en-US" altLang="zh-CN" smtClean="0"/>
              <a:t> = </a:t>
            </a:r>
            <a:r>
              <a:rPr lang="en-US" altLang="zh-CN" i="1" smtClean="0"/>
              <a:t>mf</a:t>
            </a:r>
            <a:r>
              <a:rPr lang="en-US" altLang="zh-CN" i="1" baseline="-25000" smtClean="0"/>
              <a:t>s </a:t>
            </a:r>
            <a:r>
              <a:rPr lang="zh-CN" altLang="en-US" smtClean="0"/>
              <a:t>时：若</a:t>
            </a:r>
            <a:r>
              <a:rPr lang="en-US" altLang="zh-CN" i="1" smtClean="0">
                <a:solidFill>
                  <a:srgbClr val="3333FF"/>
                </a:solidFill>
              </a:rPr>
              <a:t>m</a:t>
            </a:r>
            <a:r>
              <a:rPr lang="en-US" altLang="zh-CN" smtClean="0">
                <a:solidFill>
                  <a:srgbClr val="3333FF"/>
                </a:solidFill>
              </a:rPr>
              <a:t> = 0</a:t>
            </a:r>
            <a:r>
              <a:rPr lang="zh-CN" altLang="en-US" smtClean="0"/>
              <a:t>，</a:t>
            </a:r>
            <a:r>
              <a:rPr lang="en-US" altLang="zh-CN" i="1" smtClean="0"/>
              <a:t>G</a:t>
            </a:r>
            <a:r>
              <a:rPr lang="en-US" altLang="zh-CN" smtClean="0"/>
              <a:t>(0) = </a:t>
            </a:r>
            <a:r>
              <a:rPr lang="en-US" altLang="zh-CN" i="1" smtClean="0"/>
              <a:t>T</a:t>
            </a:r>
            <a:r>
              <a:rPr lang="en-US" altLang="zh-CN" i="1" baseline="-25000" smtClean="0"/>
              <a:t>s</a:t>
            </a:r>
            <a:r>
              <a:rPr lang="en-US" altLang="zh-CN" i="1" smtClean="0"/>
              <a:t> Sa</a:t>
            </a:r>
            <a:r>
              <a:rPr lang="en-US" altLang="zh-CN" smtClean="0"/>
              <a:t>(0)/2 </a:t>
            </a:r>
            <a:r>
              <a:rPr lang="en-US" altLang="zh-CN" smtClean="0">
                <a:sym typeface="Symbol" pitchFamily="18" charset="2"/>
              </a:rPr>
              <a:t></a:t>
            </a:r>
            <a:r>
              <a:rPr lang="en-US" altLang="zh-CN" smtClean="0"/>
              <a:t> 0</a:t>
            </a:r>
            <a:r>
              <a:rPr lang="zh-CN" altLang="en-US" smtClean="0"/>
              <a:t>，故功率谱			      </a:t>
            </a:r>
            <a:r>
              <a:rPr lang="en-US" altLang="zh-CN" i="1" smtClean="0"/>
              <a:t>P</a:t>
            </a:r>
            <a:r>
              <a:rPr lang="en-US" altLang="zh-CN" i="1" baseline="-25000" smtClean="0"/>
              <a:t>s</a:t>
            </a:r>
            <a:r>
              <a:rPr lang="en-US" altLang="zh-CN" smtClean="0"/>
              <a:t>(</a:t>
            </a:r>
            <a:r>
              <a:rPr lang="en-US" altLang="zh-CN" i="1" smtClean="0"/>
              <a:t>f</a:t>
            </a:r>
            <a:r>
              <a:rPr lang="en-US" altLang="zh-CN" smtClean="0"/>
              <a:t>)</a:t>
            </a:r>
            <a:r>
              <a:rPr lang="zh-CN" altLang="en-US" smtClean="0"/>
              <a:t>中</a:t>
            </a:r>
            <a:r>
              <a:rPr lang="zh-CN" altLang="en-US" smtClean="0">
                <a:solidFill>
                  <a:srgbClr val="3333FF"/>
                </a:solidFill>
              </a:rPr>
              <a:t>有直流分量</a:t>
            </a:r>
            <a:r>
              <a:rPr lang="zh-CN" altLang="en-US" smtClean="0"/>
              <a:t>。</a:t>
            </a:r>
          </a:p>
          <a:p>
            <a:pPr lvl="4" eaLnBrk="1" hangingPunct="1">
              <a:lnSpc>
                <a:spcPct val="130000"/>
              </a:lnSpc>
              <a:buFont typeface="Wingdings" pitchFamily="2" charset="2"/>
              <a:buNone/>
            </a:pPr>
            <a:r>
              <a:rPr lang="zh-CN" altLang="en-US" smtClean="0"/>
              <a:t>			  若</a:t>
            </a:r>
            <a:r>
              <a:rPr lang="en-US" altLang="zh-CN" i="1" smtClean="0">
                <a:solidFill>
                  <a:srgbClr val="3333FF"/>
                </a:solidFill>
              </a:rPr>
              <a:t>m</a:t>
            </a:r>
            <a:r>
              <a:rPr lang="zh-CN" altLang="en-US" smtClean="0">
                <a:solidFill>
                  <a:srgbClr val="3333FF"/>
                </a:solidFill>
              </a:rPr>
              <a:t>为奇数</a:t>
            </a:r>
            <a:r>
              <a:rPr lang="zh-CN" altLang="en-US" smtClean="0"/>
              <a:t>，</a:t>
            </a:r>
          </a:p>
          <a:p>
            <a:pPr lvl="4" eaLnBrk="1" hangingPunct="1">
              <a:lnSpc>
                <a:spcPct val="130000"/>
              </a:lnSpc>
              <a:buFont typeface="Wingdings" pitchFamily="2" charset="2"/>
              <a:buNone/>
            </a:pPr>
            <a:endParaRPr lang="zh-CN" altLang="en-US" smtClean="0"/>
          </a:p>
          <a:p>
            <a:pPr lvl="4" eaLnBrk="1" hangingPunct="1">
              <a:lnSpc>
                <a:spcPct val="70000"/>
              </a:lnSpc>
              <a:buFont typeface="Wingdings" pitchFamily="2" charset="2"/>
              <a:buNone/>
            </a:pPr>
            <a:r>
              <a:rPr lang="zh-CN" altLang="en-US" smtClean="0"/>
              <a:t>			此时有离散谱，因而</a:t>
            </a:r>
            <a:r>
              <a:rPr lang="zh-CN" altLang="en-US" smtClean="0">
                <a:solidFill>
                  <a:srgbClr val="3333FF"/>
                </a:solidFill>
              </a:rPr>
              <a:t>有定时分量（</a:t>
            </a:r>
            <a:r>
              <a:rPr lang="en-US" altLang="zh-CN" smtClean="0">
                <a:solidFill>
                  <a:srgbClr val="3333FF"/>
                </a:solidFill>
              </a:rPr>
              <a:t>m=1</a:t>
            </a:r>
            <a:r>
              <a:rPr lang="zh-CN" altLang="en-US" smtClean="0">
                <a:solidFill>
                  <a:srgbClr val="3333FF"/>
                </a:solidFill>
              </a:rPr>
              <a:t>时）</a:t>
            </a:r>
          </a:p>
          <a:p>
            <a:pPr lvl="4" eaLnBrk="1" hangingPunct="1">
              <a:lnSpc>
                <a:spcPct val="110000"/>
              </a:lnSpc>
              <a:buFont typeface="Wingdings" pitchFamily="2" charset="2"/>
              <a:buNone/>
            </a:pPr>
            <a:r>
              <a:rPr lang="zh-CN" altLang="en-US" smtClean="0"/>
              <a:t>			 若</a:t>
            </a:r>
            <a:r>
              <a:rPr lang="en-US" altLang="zh-CN" i="1" smtClean="0">
                <a:solidFill>
                  <a:srgbClr val="3333FF"/>
                </a:solidFill>
              </a:rPr>
              <a:t>m</a:t>
            </a:r>
            <a:r>
              <a:rPr lang="zh-CN" altLang="en-US" smtClean="0">
                <a:solidFill>
                  <a:srgbClr val="3333FF"/>
                </a:solidFill>
              </a:rPr>
              <a:t>为偶数</a:t>
            </a:r>
            <a:r>
              <a:rPr lang="zh-CN" altLang="en-US" smtClean="0"/>
              <a:t>，</a:t>
            </a:r>
          </a:p>
          <a:p>
            <a:pPr lvl="4" eaLnBrk="1" hangingPunct="1">
              <a:lnSpc>
                <a:spcPct val="110000"/>
              </a:lnSpc>
              <a:buFont typeface="Wingdings" pitchFamily="2" charset="2"/>
              <a:buNone/>
            </a:pPr>
            <a:endParaRPr lang="zh-CN" altLang="en-US" smtClean="0"/>
          </a:p>
          <a:p>
            <a:pPr lvl="4" eaLnBrk="1" hangingPunct="1">
              <a:lnSpc>
                <a:spcPct val="80000"/>
              </a:lnSpc>
              <a:buFont typeface="Wingdings" pitchFamily="2" charset="2"/>
              <a:buNone/>
            </a:pPr>
            <a:r>
              <a:rPr lang="zh-CN" altLang="en-US" smtClean="0"/>
              <a:t>			此时</a:t>
            </a:r>
            <a:r>
              <a:rPr lang="zh-CN" altLang="en-US" smtClean="0">
                <a:solidFill>
                  <a:srgbClr val="3333FF"/>
                </a:solidFill>
              </a:rPr>
              <a:t>无离散谱</a:t>
            </a:r>
            <a:r>
              <a:rPr lang="zh-CN" altLang="en-US" smtClean="0"/>
              <a:t>，功率谱</a:t>
            </a:r>
            <a:r>
              <a:rPr lang="en-US" altLang="zh-CN" i="1" smtClean="0"/>
              <a:t>P</a:t>
            </a:r>
            <a:r>
              <a:rPr lang="en-US" altLang="zh-CN" i="1" baseline="-25000" smtClean="0"/>
              <a:t>s</a:t>
            </a:r>
            <a:r>
              <a:rPr lang="en-US" altLang="zh-CN" smtClean="0"/>
              <a:t>(</a:t>
            </a:r>
            <a:r>
              <a:rPr lang="en-US" altLang="zh-CN" i="1" smtClean="0"/>
              <a:t>f</a:t>
            </a:r>
            <a:r>
              <a:rPr lang="en-US" altLang="zh-CN" smtClean="0"/>
              <a:t>)</a:t>
            </a:r>
            <a:r>
              <a:rPr lang="zh-CN" altLang="en-US" smtClean="0"/>
              <a:t>变成 </a:t>
            </a:r>
          </a:p>
        </p:txBody>
      </p:sp>
      <p:sp>
        <p:nvSpPr>
          <p:cNvPr id="32773"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3252" name="Object 4"/>
          <p:cNvGraphicFramePr>
            <a:graphicFrameLocks noChangeAspect="1"/>
          </p:cNvGraphicFramePr>
          <p:nvPr/>
        </p:nvGraphicFramePr>
        <p:xfrm>
          <a:off x="3762375" y="2124075"/>
          <a:ext cx="2308225" cy="661988"/>
        </p:xfrm>
        <a:graphic>
          <a:graphicData uri="http://schemas.openxmlformats.org/presentationml/2006/ole">
            <mc:AlternateContent xmlns:mc="http://schemas.openxmlformats.org/markup-compatibility/2006">
              <mc:Choice xmlns:v="urn:schemas-microsoft-com:vml" Requires="v">
                <p:oleObj spid="_x0000_s33509" r:id="rId3" imgW="1358310" imgH="393529" progId="Equation.3">
                  <p:embed/>
                </p:oleObj>
              </mc:Choice>
              <mc:Fallback>
                <p:oleObj r:id="rId3" imgW="1358310"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5" y="2124075"/>
                        <a:ext cx="23082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Rectangle 7"/>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3254" name="Object 6"/>
          <p:cNvGraphicFramePr>
            <a:graphicFrameLocks noChangeAspect="1"/>
          </p:cNvGraphicFramePr>
          <p:nvPr/>
        </p:nvGraphicFramePr>
        <p:xfrm>
          <a:off x="5562600" y="3654425"/>
          <a:ext cx="2790825" cy="709613"/>
        </p:xfrm>
        <a:graphic>
          <a:graphicData uri="http://schemas.openxmlformats.org/presentationml/2006/ole">
            <mc:AlternateContent xmlns:mc="http://schemas.openxmlformats.org/markup-compatibility/2006">
              <mc:Choice xmlns:v="urn:schemas-microsoft-com:vml" Requires="v">
                <p:oleObj spid="_x0000_s33510" name="公式" r:id="rId5" imgW="1612900" imgH="406400" progId="Equation.3">
                  <p:embed/>
                </p:oleObj>
              </mc:Choice>
              <mc:Fallback>
                <p:oleObj name="公式" r:id="rId5" imgW="1612900" imgH="406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654425"/>
                        <a:ext cx="27908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7" name="Rectangle 9"/>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3256" name="Object 8"/>
          <p:cNvGraphicFramePr>
            <a:graphicFrameLocks noChangeAspect="1"/>
          </p:cNvGraphicFramePr>
          <p:nvPr/>
        </p:nvGraphicFramePr>
        <p:xfrm>
          <a:off x="5562600" y="5049838"/>
          <a:ext cx="2790825" cy="709612"/>
        </p:xfrm>
        <a:graphic>
          <a:graphicData uri="http://schemas.openxmlformats.org/presentationml/2006/ole">
            <mc:AlternateContent xmlns:mc="http://schemas.openxmlformats.org/markup-compatibility/2006">
              <mc:Choice xmlns:v="urn:schemas-microsoft-com:vml" Requires="v">
                <p:oleObj spid="_x0000_s33511" name="公式" r:id="rId7" imgW="1612900" imgH="406400" progId="Equation.3">
                  <p:embed/>
                </p:oleObj>
              </mc:Choice>
              <mc:Fallback>
                <p:oleObj name="公式" r:id="rId7" imgW="1612900" imgH="4064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5049838"/>
                        <a:ext cx="27908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3258" name="Object 10"/>
          <p:cNvGraphicFramePr>
            <a:graphicFrameLocks noChangeAspect="1"/>
          </p:cNvGraphicFramePr>
          <p:nvPr/>
        </p:nvGraphicFramePr>
        <p:xfrm>
          <a:off x="2457450" y="6199188"/>
          <a:ext cx="5040313" cy="658812"/>
        </p:xfrm>
        <a:graphic>
          <a:graphicData uri="http://schemas.openxmlformats.org/presentationml/2006/ole">
            <mc:AlternateContent xmlns:mc="http://schemas.openxmlformats.org/markup-compatibility/2006">
              <mc:Choice xmlns:v="urn:schemas-microsoft-com:vml" Requires="v">
                <p:oleObj spid="_x0000_s33512" name="公式" r:id="rId9" imgW="3276600" imgH="431800" progId="Equation.3">
                  <p:embed/>
                </p:oleObj>
              </mc:Choice>
              <mc:Fallback>
                <p:oleObj name="公式" r:id="rId9" imgW="3276600" imgH="4318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7450" y="6199188"/>
                        <a:ext cx="504031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additive="base">
                                        <p:cTn id="13" dur="500" fill="hold"/>
                                        <p:tgtEl>
                                          <p:spTgt spid="53252"/>
                                        </p:tgtEl>
                                        <p:attrNameLst>
                                          <p:attrName>ppt_x</p:attrName>
                                        </p:attrNameLst>
                                      </p:cBhvr>
                                      <p:tavLst>
                                        <p:tav tm="0">
                                          <p:val>
                                            <p:strVal val="#ppt_x"/>
                                          </p:val>
                                        </p:tav>
                                        <p:tav tm="100000">
                                          <p:val>
                                            <p:strVal val="#ppt_x"/>
                                          </p:val>
                                        </p:tav>
                                      </p:tavLst>
                                    </p:anim>
                                    <p:anim calcmode="lin" valueType="num">
                                      <p:cBhvr additive="base">
                                        <p:cTn id="14"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53254"/>
                                        </p:tgtEl>
                                        <p:attrNameLst>
                                          <p:attrName>style.visibility</p:attrName>
                                        </p:attrNameLst>
                                      </p:cBhvr>
                                      <p:to>
                                        <p:strVal val="visible"/>
                                      </p:to>
                                    </p:set>
                                    <p:animEffect transition="in" filter="blinds(horizontal)">
                                      <p:cBhvr>
                                        <p:cTn id="31" dur="500"/>
                                        <p:tgtEl>
                                          <p:spTgt spid="532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53251">
                                            <p:txEl>
                                              <p:pRg st="5" end="5"/>
                                            </p:txEl>
                                          </p:spTgt>
                                        </p:tgtEl>
                                        <p:attrNameLst>
                                          <p:attrName>style.visibility</p:attrName>
                                        </p:attrNameLst>
                                      </p:cBhvr>
                                      <p:to>
                                        <p:strVal val="visible"/>
                                      </p:to>
                                    </p:set>
                                    <p:anim calcmode="lin" valueType="num">
                                      <p:cBhvr additive="base">
                                        <p:cTn id="36"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53251">
                                            <p:txEl>
                                              <p:pRg st="6" end="6"/>
                                            </p:txEl>
                                          </p:spTgt>
                                        </p:tgtEl>
                                        <p:attrNameLst>
                                          <p:attrName>style.visibility</p:attrName>
                                        </p:attrNameLst>
                                      </p:cBhvr>
                                      <p:to>
                                        <p:strVal val="visible"/>
                                      </p:to>
                                    </p:set>
                                    <p:anim calcmode="lin" valueType="num">
                                      <p:cBhvr additive="base">
                                        <p:cTn id="42"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53256"/>
                                        </p:tgtEl>
                                        <p:attrNameLst>
                                          <p:attrName>style.visibility</p:attrName>
                                        </p:attrNameLst>
                                      </p:cBhvr>
                                      <p:to>
                                        <p:strVal val="visible"/>
                                      </p:to>
                                    </p:set>
                                    <p:anim calcmode="lin" valueType="num">
                                      <p:cBhvr additive="base">
                                        <p:cTn id="48" dur="500" fill="hold"/>
                                        <p:tgtEl>
                                          <p:spTgt spid="53256"/>
                                        </p:tgtEl>
                                        <p:attrNameLst>
                                          <p:attrName>ppt_x</p:attrName>
                                        </p:attrNameLst>
                                      </p:cBhvr>
                                      <p:tavLst>
                                        <p:tav tm="0">
                                          <p:val>
                                            <p:strVal val="#ppt_x"/>
                                          </p:val>
                                        </p:tav>
                                        <p:tav tm="100000">
                                          <p:val>
                                            <p:strVal val="#ppt_x"/>
                                          </p:val>
                                        </p:tav>
                                      </p:tavLst>
                                    </p:anim>
                                    <p:anim calcmode="lin" valueType="num">
                                      <p:cBhvr additive="base">
                                        <p:cTn id="49" dur="500" fill="hold"/>
                                        <p:tgtEl>
                                          <p:spTgt spid="53256"/>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53251">
                                            <p:txEl>
                                              <p:pRg st="8" end="8"/>
                                            </p:txEl>
                                          </p:spTgt>
                                        </p:tgtEl>
                                        <p:attrNameLst>
                                          <p:attrName>style.visibility</p:attrName>
                                        </p:attrNameLst>
                                      </p:cBhvr>
                                      <p:to>
                                        <p:strVal val="visible"/>
                                      </p:to>
                                    </p:set>
                                    <p:anim calcmode="lin" valueType="num">
                                      <p:cBhvr additive="base">
                                        <p:cTn id="54" dur="500" fill="hold"/>
                                        <p:tgtEl>
                                          <p:spTgt spid="53251">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32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53258"/>
                                        </p:tgtEl>
                                        <p:attrNameLst>
                                          <p:attrName>style.visibility</p:attrName>
                                        </p:attrNameLst>
                                      </p:cBhvr>
                                      <p:to>
                                        <p:strVal val="visible"/>
                                      </p:to>
                                    </p:set>
                                    <p:anim calcmode="lin" valueType="num">
                                      <p:cBhvr additive="base">
                                        <p:cTn id="60" dur="500" fill="hold"/>
                                        <p:tgtEl>
                                          <p:spTgt spid="53258"/>
                                        </p:tgtEl>
                                        <p:attrNameLst>
                                          <p:attrName>ppt_x</p:attrName>
                                        </p:attrNameLst>
                                      </p:cBhvr>
                                      <p:tavLst>
                                        <p:tav tm="0">
                                          <p:val>
                                            <p:strVal val="#ppt_x"/>
                                          </p:val>
                                        </p:tav>
                                        <p:tav tm="100000">
                                          <p:val>
                                            <p:strVal val="#ppt_x"/>
                                          </p:val>
                                        </p:tav>
                                      </p:tavLst>
                                    </p:anim>
                                    <p:anim calcmode="lin" valueType="num">
                                      <p:cBhvr additive="base">
                                        <p:cTn id="61" dur="500" fill="hold"/>
                                        <p:tgtEl>
                                          <p:spTgt spid="53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B55A0599-1190-4B6C-921F-17EBE6AF5A73}" type="slidenum">
              <a:rPr lang="en-US" altLang="zh-CN" smtClean="0"/>
              <a:pPr eaLnBrk="1" hangingPunct="1"/>
              <a:t>32</a:t>
            </a:fld>
            <a:endParaRPr lang="en-US" altLang="zh-CN" smtClean="0"/>
          </a:p>
        </p:txBody>
      </p:sp>
      <p:sp>
        <p:nvSpPr>
          <p:cNvPr id="33795"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54275" name="Rectangle 3"/>
          <p:cNvSpPr>
            <a:spLocks noGrp="1" noChangeArrowheads="1"/>
          </p:cNvSpPr>
          <p:nvPr>
            <p:ph type="body" idx="1"/>
          </p:nvPr>
        </p:nvSpPr>
        <p:spPr>
          <a:xfrm>
            <a:off x="206375" y="1179513"/>
            <a:ext cx="8937625" cy="5678487"/>
          </a:xfrm>
        </p:spPr>
        <p:txBody>
          <a:bodyPr/>
          <a:lstStyle/>
          <a:p>
            <a:pPr lvl="3" eaLnBrk="1" hangingPunct="1"/>
            <a:r>
              <a:rPr lang="zh-CN" altLang="en-US" smtClean="0"/>
              <a:t>单极性信号的功率谱密度分别如下图中的实线和虚线所示</a:t>
            </a:r>
          </a:p>
        </p:txBody>
      </p:sp>
      <p:sp>
        <p:nvSpPr>
          <p:cNvPr id="33797" name="Rectangle 5"/>
          <p:cNvSpPr>
            <a:spLocks noChangeArrowheads="1"/>
          </p:cNvSpPr>
          <p:nvPr/>
        </p:nvSpPr>
        <p:spPr bwMode="auto">
          <a:xfrm>
            <a:off x="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4276" name="Object 4"/>
          <p:cNvGraphicFramePr>
            <a:graphicFrameLocks noChangeAspect="1"/>
          </p:cNvGraphicFramePr>
          <p:nvPr>
            <p:extLst>
              <p:ext uri="{D42A27DB-BD31-4B8C-83A1-F6EECF244321}">
                <p14:modId xmlns:p14="http://schemas.microsoft.com/office/powerpoint/2010/main" val="2630781138"/>
              </p:ext>
            </p:extLst>
          </p:nvPr>
        </p:nvGraphicFramePr>
        <p:xfrm>
          <a:off x="2141538" y="2214563"/>
          <a:ext cx="5446712" cy="3178175"/>
        </p:xfrm>
        <a:graphic>
          <a:graphicData uri="http://schemas.openxmlformats.org/presentationml/2006/ole">
            <mc:AlternateContent xmlns:mc="http://schemas.openxmlformats.org/markup-compatibility/2006">
              <mc:Choice xmlns:v="urn:schemas-microsoft-com:vml" Requires="v">
                <p:oleObj spid="_x0000_s33982" name="Visio" r:id="rId3" imgW="1743143" imgH="1045953" progId="Visio.Drawing.11">
                  <p:embed/>
                </p:oleObj>
              </mc:Choice>
              <mc:Fallback>
                <p:oleObj name="Visio" r:id="rId3" imgW="1743143" imgH="1045953" progId="Visio.Drawing.11">
                  <p:embed/>
                  <p:pic>
                    <p:nvPicPr>
                      <p:cNvPr id="0" name="Object 4"/>
                      <p:cNvPicPr>
                        <a:picLocks noChangeAspect="1" noChangeArrowheads="1"/>
                      </p:cNvPicPr>
                      <p:nvPr/>
                    </p:nvPicPr>
                    <p:blipFill>
                      <a:blip r:embed="rId4"/>
                      <a:srcRect/>
                      <a:stretch>
                        <a:fillRect/>
                      </a:stretch>
                    </p:blipFill>
                    <p:spPr bwMode="auto">
                      <a:xfrm>
                        <a:off x="2141538" y="2214563"/>
                        <a:ext cx="5446712"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6"/>
                                        </p:tgtEl>
                                        <p:attrNameLst>
                                          <p:attrName>style.visibility</p:attrName>
                                        </p:attrNameLst>
                                      </p:cBhvr>
                                      <p:to>
                                        <p:strVal val="visible"/>
                                      </p:to>
                                    </p:set>
                                    <p:anim calcmode="lin" valueType="num">
                                      <p:cBhvr additive="base">
                                        <p:cTn id="13" dur="500" fill="hold"/>
                                        <p:tgtEl>
                                          <p:spTgt spid="54276"/>
                                        </p:tgtEl>
                                        <p:attrNameLst>
                                          <p:attrName>ppt_x</p:attrName>
                                        </p:attrNameLst>
                                      </p:cBhvr>
                                      <p:tavLst>
                                        <p:tav tm="0">
                                          <p:val>
                                            <p:strVal val="#ppt_x"/>
                                          </p:val>
                                        </p:tav>
                                        <p:tav tm="100000">
                                          <p:val>
                                            <p:strVal val="#ppt_x"/>
                                          </p:val>
                                        </p:tav>
                                      </p:tavLst>
                                    </p:anim>
                                    <p:anim calcmode="lin" valueType="num">
                                      <p:cBhvr additive="base">
                                        <p:cTn id="14"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30C455D3-B874-4825-89F6-9185D601FAAE}" type="slidenum">
              <a:rPr lang="en-US" altLang="zh-CN" smtClean="0"/>
              <a:pPr eaLnBrk="1" hangingPunct="1"/>
              <a:t>33</a:t>
            </a:fld>
            <a:endParaRPr lang="en-US" altLang="zh-CN" smtClean="0"/>
          </a:p>
        </p:txBody>
      </p:sp>
      <p:sp>
        <p:nvSpPr>
          <p:cNvPr id="34819"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55299" name="Rectangle 3"/>
          <p:cNvSpPr>
            <a:spLocks noGrp="1" noChangeArrowheads="1"/>
          </p:cNvSpPr>
          <p:nvPr>
            <p:ph type="body" idx="1"/>
          </p:nvPr>
        </p:nvSpPr>
        <p:spPr>
          <a:xfrm>
            <a:off x="250825" y="1179513"/>
            <a:ext cx="8893175" cy="5678487"/>
          </a:xfrm>
        </p:spPr>
        <p:txBody>
          <a:bodyPr/>
          <a:lstStyle/>
          <a:p>
            <a:pPr lvl="2" eaLnBrk="1" hangingPunct="1"/>
            <a:r>
              <a:rPr lang="en-US" altLang="zh-CN" b="1" smtClean="0"/>
              <a:t>【</a:t>
            </a:r>
            <a:r>
              <a:rPr lang="zh-CN" altLang="en-US" b="1" smtClean="0"/>
              <a:t>例</a:t>
            </a:r>
            <a:r>
              <a:rPr lang="en-US" altLang="zh-CN" b="1" smtClean="0"/>
              <a:t>6-2】</a:t>
            </a:r>
            <a:r>
              <a:rPr lang="en-US" altLang="zh-CN" smtClean="0"/>
              <a:t> </a:t>
            </a:r>
            <a:r>
              <a:rPr lang="en-US" altLang="zh-CN" b="1" smtClean="0"/>
              <a:t> </a:t>
            </a:r>
            <a:r>
              <a:rPr lang="zh-CN" altLang="en-US" smtClean="0"/>
              <a:t>求双极性</a:t>
            </a:r>
            <a:r>
              <a:rPr lang="en-US" altLang="zh-CN" smtClean="0"/>
              <a:t>NRZ</a:t>
            </a:r>
            <a:r>
              <a:rPr lang="zh-CN" altLang="en-US" smtClean="0"/>
              <a:t>和</a:t>
            </a:r>
            <a:r>
              <a:rPr lang="en-US" altLang="zh-CN" smtClean="0"/>
              <a:t>RZ</a:t>
            </a:r>
            <a:r>
              <a:rPr lang="zh-CN" altLang="en-US" smtClean="0"/>
              <a:t>矩形脉冲序列的功率谱。</a:t>
            </a:r>
            <a:endParaRPr lang="zh-CN" altLang="en-US" b="1" smtClean="0"/>
          </a:p>
          <a:p>
            <a:pPr lvl="2" eaLnBrk="1" hangingPunct="1">
              <a:lnSpc>
                <a:spcPct val="120000"/>
              </a:lnSpc>
              <a:buFont typeface="Wingdings" pitchFamily="2" charset="2"/>
              <a:buNone/>
            </a:pPr>
            <a:r>
              <a:rPr lang="zh-CN" altLang="en-US" b="1" smtClean="0"/>
              <a:t>	</a:t>
            </a:r>
            <a:r>
              <a:rPr lang="en-US" altLang="zh-CN" b="1" smtClean="0"/>
              <a:t>【</a:t>
            </a:r>
            <a:r>
              <a:rPr lang="zh-CN" altLang="en-US" b="1" smtClean="0"/>
              <a:t>解</a:t>
            </a:r>
            <a:r>
              <a:rPr lang="en-US" altLang="zh-CN" b="1" smtClean="0"/>
              <a:t>】</a:t>
            </a:r>
            <a:r>
              <a:rPr lang="zh-CN" altLang="en-US" smtClean="0"/>
              <a:t>对于双极性波形：若设</a:t>
            </a:r>
            <a:r>
              <a:rPr lang="en-US" altLang="zh-CN" i="1" smtClean="0"/>
              <a:t>g</a:t>
            </a:r>
            <a:r>
              <a:rPr lang="en-US" altLang="zh-CN" baseline="-25000" smtClean="0"/>
              <a:t>1</a:t>
            </a:r>
            <a:r>
              <a:rPr lang="en-US" altLang="zh-CN" smtClean="0"/>
              <a:t>(</a:t>
            </a:r>
            <a:r>
              <a:rPr lang="en-US" altLang="zh-CN" i="1" smtClean="0"/>
              <a:t>t</a:t>
            </a:r>
            <a:r>
              <a:rPr lang="en-US" altLang="zh-CN" smtClean="0"/>
              <a:t>) = - </a:t>
            </a:r>
            <a:r>
              <a:rPr lang="en-US" altLang="zh-CN" i="1" smtClean="0"/>
              <a:t>g</a:t>
            </a:r>
            <a:r>
              <a:rPr lang="en-US" altLang="zh-CN" baseline="-25000" smtClean="0"/>
              <a:t>2</a:t>
            </a:r>
            <a:r>
              <a:rPr lang="en-US" altLang="zh-CN" smtClean="0"/>
              <a:t>(</a:t>
            </a:r>
            <a:r>
              <a:rPr lang="en-US" altLang="zh-CN" i="1" smtClean="0"/>
              <a:t>t</a:t>
            </a:r>
            <a:r>
              <a:rPr lang="en-US" altLang="zh-CN" smtClean="0"/>
              <a:t>) = </a:t>
            </a:r>
            <a:r>
              <a:rPr lang="en-US" altLang="zh-CN" i="1" smtClean="0"/>
              <a:t>g</a:t>
            </a:r>
            <a:r>
              <a:rPr lang="en-US" altLang="zh-CN" smtClean="0"/>
              <a:t>(</a:t>
            </a:r>
            <a:r>
              <a:rPr lang="en-US" altLang="zh-CN" i="1" smtClean="0"/>
              <a:t>t</a:t>
            </a:r>
            <a:r>
              <a:rPr lang="en-US" altLang="zh-CN" smtClean="0"/>
              <a:t>) </a:t>
            </a:r>
            <a:r>
              <a:rPr lang="zh-CN" altLang="en-US" smtClean="0"/>
              <a:t>，则由  式</a:t>
            </a:r>
          </a:p>
          <a:p>
            <a:pPr lvl="2" eaLnBrk="1" hangingPunct="1">
              <a:lnSpc>
                <a:spcPct val="120000"/>
              </a:lnSpc>
              <a:buFont typeface="Wingdings" pitchFamily="2" charset="2"/>
              <a:buNone/>
            </a:pPr>
            <a:endParaRPr lang="zh-CN" altLang="en-US" smtClean="0"/>
          </a:p>
          <a:p>
            <a:pPr lvl="2" eaLnBrk="1" hangingPunct="1">
              <a:lnSpc>
                <a:spcPct val="120000"/>
              </a:lnSpc>
              <a:buFont typeface="Wingdings" pitchFamily="2" charset="2"/>
              <a:buNone/>
            </a:pPr>
            <a:r>
              <a:rPr lang="zh-CN" altLang="en-US" smtClean="0"/>
              <a:t>	可得</a:t>
            </a:r>
          </a:p>
          <a:p>
            <a:pPr lvl="2" eaLnBrk="1" hangingPunct="1">
              <a:lnSpc>
                <a:spcPct val="120000"/>
              </a:lnSpc>
              <a:buFont typeface="Wingdings" pitchFamily="2" charset="2"/>
              <a:buNone/>
            </a:pPr>
            <a:endParaRPr lang="zh-CN" altLang="en-US" smtClean="0"/>
          </a:p>
          <a:p>
            <a:pPr lvl="2" eaLnBrk="1" hangingPunct="1">
              <a:lnSpc>
                <a:spcPct val="120000"/>
              </a:lnSpc>
              <a:buFont typeface="Wingdings" pitchFamily="2" charset="2"/>
              <a:buNone/>
            </a:pPr>
            <a:r>
              <a:rPr lang="zh-CN" altLang="en-US" smtClean="0"/>
              <a:t>	当</a:t>
            </a:r>
            <a:r>
              <a:rPr lang="en-US" altLang="zh-CN" i="1" smtClean="0"/>
              <a:t>P </a:t>
            </a:r>
            <a:r>
              <a:rPr lang="en-US" altLang="zh-CN" smtClean="0"/>
              <a:t>= 1/2</a:t>
            </a:r>
            <a:r>
              <a:rPr lang="zh-CN" altLang="en-US" smtClean="0"/>
              <a:t>时，上式变为 </a:t>
            </a:r>
          </a:p>
        </p:txBody>
      </p:sp>
      <p:grpSp>
        <p:nvGrpSpPr>
          <p:cNvPr id="55300" name="Group 4"/>
          <p:cNvGrpSpPr>
            <a:grpSpLocks/>
          </p:cNvGrpSpPr>
          <p:nvPr/>
        </p:nvGrpSpPr>
        <p:grpSpPr bwMode="auto">
          <a:xfrm>
            <a:off x="2232025" y="2214563"/>
            <a:ext cx="5870575" cy="1074737"/>
            <a:chOff x="1292" y="2174"/>
            <a:chExt cx="3698" cy="677"/>
          </a:xfrm>
        </p:grpSpPr>
        <p:graphicFrame>
          <p:nvGraphicFramePr>
            <p:cNvPr id="34826" name="Object 5"/>
            <p:cNvGraphicFramePr>
              <a:graphicFrameLocks noChangeAspect="1"/>
            </p:cNvGraphicFramePr>
            <p:nvPr/>
          </p:nvGraphicFramePr>
          <p:xfrm>
            <a:off x="1292" y="2174"/>
            <a:ext cx="3232" cy="284"/>
          </p:xfrm>
          <a:graphic>
            <a:graphicData uri="http://schemas.openxmlformats.org/presentationml/2006/ole">
              <mc:AlternateContent xmlns:mc="http://schemas.openxmlformats.org/markup-compatibility/2006">
                <mc:Choice xmlns:v="urn:schemas-microsoft-com:vml" Requires="v">
                  <p:oleObj spid="_x0000_s35556" name="公式" r:id="rId3" imgW="3149600" imgH="279400" progId="Equation.3">
                    <p:embed/>
                  </p:oleObj>
                </mc:Choice>
                <mc:Fallback>
                  <p:oleObj name="公式" r:id="rId3" imgW="3149600" imgH="279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 y="2174"/>
                          <a:ext cx="323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7" name="Object 6"/>
            <p:cNvGraphicFramePr>
              <a:graphicFrameLocks noChangeAspect="1"/>
            </p:cNvGraphicFramePr>
            <p:nvPr/>
          </p:nvGraphicFramePr>
          <p:xfrm>
            <a:off x="1916" y="2415"/>
            <a:ext cx="3074" cy="436"/>
          </p:xfrm>
          <a:graphic>
            <a:graphicData uri="http://schemas.openxmlformats.org/presentationml/2006/ole">
              <mc:AlternateContent xmlns:mc="http://schemas.openxmlformats.org/markup-compatibility/2006">
                <mc:Choice xmlns:v="urn:schemas-microsoft-com:vml" Requires="v">
                  <p:oleObj spid="_x0000_s35557" name="公式" r:id="rId5" imgW="3022600" imgH="431800" progId="Equation.3">
                    <p:embed/>
                  </p:oleObj>
                </mc:Choice>
                <mc:Fallback>
                  <p:oleObj name="公式" r:id="rId5" imgW="3022600" imgH="431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6" y="2415"/>
                          <a:ext cx="3074"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4822"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5303" name="Object 7"/>
          <p:cNvGraphicFramePr>
            <a:graphicFrameLocks noChangeAspect="1"/>
          </p:cNvGraphicFramePr>
          <p:nvPr/>
        </p:nvGraphicFramePr>
        <p:xfrm>
          <a:off x="1962150" y="3519488"/>
          <a:ext cx="6661150" cy="704850"/>
        </p:xfrm>
        <a:graphic>
          <a:graphicData uri="http://schemas.openxmlformats.org/presentationml/2006/ole">
            <mc:AlternateContent xmlns:mc="http://schemas.openxmlformats.org/markup-compatibility/2006">
              <mc:Choice xmlns:v="urn:schemas-microsoft-com:vml" Requires="v">
                <p:oleObj spid="_x0000_s35558" name="公式" r:id="rId7" imgW="4051300" imgH="431800" progId="Equation.3">
                  <p:embed/>
                </p:oleObj>
              </mc:Choice>
              <mc:Fallback>
                <p:oleObj name="公式" r:id="rId7" imgW="4051300" imgH="4318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50" y="3519488"/>
                        <a:ext cx="66611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4" name="Rectangle 10"/>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5305" name="Object 9"/>
          <p:cNvGraphicFramePr>
            <a:graphicFrameLocks noChangeAspect="1"/>
          </p:cNvGraphicFramePr>
          <p:nvPr/>
        </p:nvGraphicFramePr>
        <p:xfrm>
          <a:off x="3492500" y="4824413"/>
          <a:ext cx="2205038" cy="520700"/>
        </p:xfrm>
        <a:graphic>
          <a:graphicData uri="http://schemas.openxmlformats.org/presentationml/2006/ole">
            <mc:AlternateContent xmlns:mc="http://schemas.openxmlformats.org/markup-compatibility/2006">
              <mc:Choice xmlns:v="urn:schemas-microsoft-com:vml" Requires="v">
                <p:oleObj spid="_x0000_s35559" name="公式" r:id="rId9" imgW="1168400" imgH="279400" progId="Equation.3">
                  <p:embed/>
                </p:oleObj>
              </mc:Choice>
              <mc:Fallback>
                <p:oleObj name="公式" r:id="rId9" imgW="1168400" imgH="2794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2500" y="4824413"/>
                        <a:ext cx="22050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300"/>
                                        </p:tgtEl>
                                        <p:attrNameLst>
                                          <p:attrName>style.visibility</p:attrName>
                                        </p:attrNameLst>
                                      </p:cBhvr>
                                      <p:to>
                                        <p:strVal val="visible"/>
                                      </p:to>
                                    </p:set>
                                    <p:anim calcmode="lin" valueType="num">
                                      <p:cBhvr additive="base">
                                        <p:cTn id="19" dur="500" fill="hold"/>
                                        <p:tgtEl>
                                          <p:spTgt spid="55300"/>
                                        </p:tgtEl>
                                        <p:attrNameLst>
                                          <p:attrName>ppt_x</p:attrName>
                                        </p:attrNameLst>
                                      </p:cBhvr>
                                      <p:tavLst>
                                        <p:tav tm="0">
                                          <p:val>
                                            <p:strVal val="#ppt_x"/>
                                          </p:val>
                                        </p:tav>
                                        <p:tav tm="100000">
                                          <p:val>
                                            <p:strVal val="#ppt_x"/>
                                          </p:val>
                                        </p:tav>
                                      </p:tavLst>
                                    </p:anim>
                                    <p:anim calcmode="lin" valueType="num">
                                      <p:cBhvr additive="base">
                                        <p:cTn id="20"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5303"/>
                                        </p:tgtEl>
                                        <p:attrNameLst>
                                          <p:attrName>style.visibility</p:attrName>
                                        </p:attrNameLst>
                                      </p:cBhvr>
                                      <p:to>
                                        <p:strVal val="visible"/>
                                      </p:to>
                                    </p:set>
                                    <p:anim calcmode="lin" valueType="num">
                                      <p:cBhvr additive="base">
                                        <p:cTn id="31" dur="500" fill="hold"/>
                                        <p:tgtEl>
                                          <p:spTgt spid="55303"/>
                                        </p:tgtEl>
                                        <p:attrNameLst>
                                          <p:attrName>ppt_x</p:attrName>
                                        </p:attrNameLst>
                                      </p:cBhvr>
                                      <p:tavLst>
                                        <p:tav tm="0">
                                          <p:val>
                                            <p:strVal val="#ppt_x"/>
                                          </p:val>
                                        </p:tav>
                                        <p:tav tm="100000">
                                          <p:val>
                                            <p:strVal val="#ppt_x"/>
                                          </p:val>
                                        </p:tav>
                                      </p:tavLst>
                                    </p:anim>
                                    <p:anim calcmode="lin" valueType="num">
                                      <p:cBhvr additive="base">
                                        <p:cTn id="32"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5299">
                                            <p:txEl>
                                              <p:pRg st="5" end="5"/>
                                            </p:txEl>
                                          </p:spTgt>
                                        </p:tgtEl>
                                        <p:attrNameLst>
                                          <p:attrName>style.visibility</p:attrName>
                                        </p:attrNameLst>
                                      </p:cBhvr>
                                      <p:to>
                                        <p:strVal val="visible"/>
                                      </p:to>
                                    </p:set>
                                    <p:anim calcmode="lin" valueType="num">
                                      <p:cBhvr additive="base">
                                        <p:cTn id="3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5305"/>
                                        </p:tgtEl>
                                        <p:attrNameLst>
                                          <p:attrName>style.visibility</p:attrName>
                                        </p:attrNameLst>
                                      </p:cBhvr>
                                      <p:to>
                                        <p:strVal val="visible"/>
                                      </p:to>
                                    </p:set>
                                    <p:anim calcmode="lin" valueType="num">
                                      <p:cBhvr additive="base">
                                        <p:cTn id="43" dur="500" fill="hold"/>
                                        <p:tgtEl>
                                          <p:spTgt spid="55305"/>
                                        </p:tgtEl>
                                        <p:attrNameLst>
                                          <p:attrName>ppt_x</p:attrName>
                                        </p:attrNameLst>
                                      </p:cBhvr>
                                      <p:tavLst>
                                        <p:tav tm="0">
                                          <p:val>
                                            <p:strVal val="#ppt_x"/>
                                          </p:val>
                                        </p:tav>
                                        <p:tav tm="100000">
                                          <p:val>
                                            <p:strVal val="#ppt_x"/>
                                          </p:val>
                                        </p:tav>
                                      </p:tavLst>
                                    </p:anim>
                                    <p:anim calcmode="lin" valueType="num">
                                      <p:cBhvr additive="base">
                                        <p:cTn id="44" dur="500" fill="hold"/>
                                        <p:tgtEl>
                                          <p:spTgt spid="55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0AEE4389-0B90-4589-BF2B-D9D986F39CE5}" type="slidenum">
              <a:rPr lang="en-US" altLang="zh-CN" smtClean="0"/>
              <a:pPr eaLnBrk="1" hangingPunct="1"/>
              <a:t>34</a:t>
            </a:fld>
            <a:endParaRPr lang="en-US" altLang="zh-CN" smtClean="0"/>
          </a:p>
        </p:txBody>
      </p:sp>
      <p:sp>
        <p:nvSpPr>
          <p:cNvPr id="35843"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56323" name="Rectangle 3"/>
          <p:cNvSpPr>
            <a:spLocks noGrp="1" noChangeArrowheads="1"/>
          </p:cNvSpPr>
          <p:nvPr>
            <p:ph type="body" idx="1"/>
          </p:nvPr>
        </p:nvSpPr>
        <p:spPr>
          <a:xfrm>
            <a:off x="250825" y="1179513"/>
            <a:ext cx="8893175" cy="5678487"/>
          </a:xfrm>
        </p:spPr>
        <p:txBody>
          <a:bodyPr/>
          <a:lstStyle/>
          <a:p>
            <a:pPr lvl="3" eaLnBrk="1" hangingPunct="1"/>
            <a:endParaRPr lang="en-US" altLang="zh-CN" smtClean="0"/>
          </a:p>
          <a:p>
            <a:pPr lvl="3" eaLnBrk="1" hangingPunct="1"/>
            <a:endParaRPr lang="en-US" altLang="zh-CN" smtClean="0"/>
          </a:p>
          <a:p>
            <a:pPr lvl="3" eaLnBrk="1" hangingPunct="1"/>
            <a:r>
              <a:rPr lang="zh-CN" altLang="en-US" smtClean="0"/>
              <a:t>讨论：</a:t>
            </a:r>
          </a:p>
          <a:p>
            <a:pPr lvl="4" eaLnBrk="1" hangingPunct="1"/>
            <a:r>
              <a:rPr lang="zh-CN" altLang="en-US" smtClean="0"/>
              <a:t>若</a:t>
            </a:r>
            <a:r>
              <a:rPr lang="en-US" altLang="zh-CN" i="1" smtClean="0"/>
              <a:t>g</a:t>
            </a:r>
            <a:r>
              <a:rPr lang="en-US" altLang="zh-CN" smtClean="0"/>
              <a:t>(</a:t>
            </a:r>
            <a:r>
              <a:rPr lang="en-US" altLang="zh-CN" i="1" smtClean="0"/>
              <a:t>t</a:t>
            </a:r>
            <a:r>
              <a:rPr lang="en-US" altLang="zh-CN" smtClean="0"/>
              <a:t>)</a:t>
            </a:r>
            <a:r>
              <a:rPr lang="zh-CN" altLang="en-US" smtClean="0"/>
              <a:t>是高度为</a:t>
            </a:r>
            <a:r>
              <a:rPr lang="en-US" altLang="zh-CN" smtClean="0"/>
              <a:t>1</a:t>
            </a:r>
            <a:r>
              <a:rPr lang="zh-CN" altLang="en-US" smtClean="0"/>
              <a:t>的</a:t>
            </a:r>
            <a:r>
              <a:rPr lang="en-US" altLang="zh-CN" b="1" smtClean="0"/>
              <a:t>NRZ</a:t>
            </a:r>
            <a:r>
              <a:rPr lang="zh-CN" altLang="en-US" smtClean="0"/>
              <a:t>矩形脉冲，那么上式可写成 </a:t>
            </a:r>
          </a:p>
          <a:p>
            <a:pPr lvl="4" eaLnBrk="1" hangingPunct="1"/>
            <a:endParaRPr lang="zh-CN" altLang="en-US" smtClean="0"/>
          </a:p>
          <a:p>
            <a:pPr lvl="4" eaLnBrk="1" hangingPunct="1">
              <a:lnSpc>
                <a:spcPct val="140000"/>
              </a:lnSpc>
            </a:pPr>
            <a:r>
              <a:rPr lang="zh-CN" altLang="en-US" smtClean="0"/>
              <a:t>若</a:t>
            </a:r>
            <a:r>
              <a:rPr lang="en-US" altLang="zh-CN" i="1" smtClean="0"/>
              <a:t>g</a:t>
            </a:r>
            <a:r>
              <a:rPr lang="en-US" altLang="zh-CN" smtClean="0"/>
              <a:t>(</a:t>
            </a:r>
            <a:r>
              <a:rPr lang="en-US" altLang="zh-CN" i="1" smtClean="0"/>
              <a:t>t</a:t>
            </a:r>
            <a:r>
              <a:rPr lang="en-US" altLang="zh-CN" smtClean="0"/>
              <a:t>)</a:t>
            </a:r>
            <a:r>
              <a:rPr lang="zh-CN" altLang="en-US" smtClean="0"/>
              <a:t>是高度为</a:t>
            </a:r>
            <a:r>
              <a:rPr lang="en-US" altLang="zh-CN" smtClean="0"/>
              <a:t>1</a:t>
            </a:r>
            <a:r>
              <a:rPr lang="zh-CN" altLang="en-US" smtClean="0"/>
              <a:t>的半占空</a:t>
            </a:r>
            <a:r>
              <a:rPr lang="en-US" altLang="zh-CN" b="1" smtClean="0"/>
              <a:t>RZ</a:t>
            </a:r>
            <a:r>
              <a:rPr lang="zh-CN" altLang="en-US" smtClean="0"/>
              <a:t>矩形脉冲，则有</a:t>
            </a:r>
          </a:p>
        </p:txBody>
      </p:sp>
      <p:graphicFrame>
        <p:nvGraphicFramePr>
          <p:cNvPr id="35845" name="Object 4"/>
          <p:cNvGraphicFramePr>
            <a:graphicFrameLocks noChangeAspect="1"/>
          </p:cNvGraphicFramePr>
          <p:nvPr/>
        </p:nvGraphicFramePr>
        <p:xfrm>
          <a:off x="3357563" y="1358900"/>
          <a:ext cx="2205037" cy="520700"/>
        </p:xfrm>
        <a:graphic>
          <a:graphicData uri="http://schemas.openxmlformats.org/presentationml/2006/ole">
            <mc:AlternateContent xmlns:mc="http://schemas.openxmlformats.org/markup-compatibility/2006">
              <mc:Choice xmlns:v="urn:schemas-microsoft-com:vml" Requires="v">
                <p:oleObj spid="_x0000_s36585" name="公式" r:id="rId3" imgW="1168400" imgH="279400" progId="Equation.3">
                  <p:embed/>
                </p:oleObj>
              </mc:Choice>
              <mc:Fallback>
                <p:oleObj name="公式" r:id="rId3" imgW="1168400" imgH="279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1358900"/>
                        <a:ext cx="22050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Rectangle 6"/>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6325" name="Object 5"/>
          <p:cNvGraphicFramePr>
            <a:graphicFrameLocks noChangeAspect="1"/>
          </p:cNvGraphicFramePr>
          <p:nvPr>
            <p:extLst>
              <p:ext uri="{D42A27DB-BD31-4B8C-83A1-F6EECF244321}">
                <p14:modId xmlns:p14="http://schemas.microsoft.com/office/powerpoint/2010/main" val="4257843582"/>
              </p:ext>
            </p:extLst>
          </p:nvPr>
        </p:nvGraphicFramePr>
        <p:xfrm>
          <a:off x="3446463" y="2872906"/>
          <a:ext cx="2340672" cy="419570"/>
        </p:xfrm>
        <a:graphic>
          <a:graphicData uri="http://schemas.openxmlformats.org/presentationml/2006/ole">
            <mc:AlternateContent xmlns:mc="http://schemas.openxmlformats.org/markup-compatibility/2006">
              <mc:Choice xmlns:v="urn:schemas-microsoft-com:vml" Requires="v">
                <p:oleObj spid="_x0000_s36586" name="公式" r:id="rId5" imgW="1333500" imgH="241300" progId="Equation.3">
                  <p:embed/>
                </p:oleObj>
              </mc:Choice>
              <mc:Fallback>
                <p:oleObj name="公式" r:id="rId5" imgW="1333500" imgH="241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6463" y="2872906"/>
                        <a:ext cx="2340672" cy="419570"/>
                      </a:xfrm>
                      <a:prstGeom prst="rect">
                        <a:avLst/>
                      </a:prstGeom>
                      <a:noFill/>
                      <a:ln>
                        <a:noFill/>
                      </a:ln>
                      <a:extLst/>
                    </p:spPr>
                  </p:pic>
                </p:oleObj>
              </mc:Fallback>
            </mc:AlternateContent>
          </a:graphicData>
        </a:graphic>
      </p:graphicFrame>
      <p:sp>
        <p:nvSpPr>
          <p:cNvPr id="35848" name="Rectangle 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5849"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56331" name="Group 11"/>
          <p:cNvGrpSpPr>
            <a:grpSpLocks/>
          </p:cNvGrpSpPr>
          <p:nvPr/>
        </p:nvGrpSpPr>
        <p:grpSpPr bwMode="auto">
          <a:xfrm>
            <a:off x="3356865" y="3789040"/>
            <a:ext cx="2655888" cy="693738"/>
            <a:chOff x="2001" y="2585"/>
            <a:chExt cx="1673" cy="437"/>
          </a:xfrm>
        </p:grpSpPr>
        <p:graphicFrame>
          <p:nvGraphicFramePr>
            <p:cNvPr id="35851" name="Object 7"/>
            <p:cNvGraphicFramePr>
              <a:graphicFrameLocks noChangeAspect="1"/>
            </p:cNvGraphicFramePr>
            <p:nvPr/>
          </p:nvGraphicFramePr>
          <p:xfrm>
            <a:off x="2511" y="2585"/>
            <a:ext cx="1163" cy="437"/>
          </p:xfrm>
          <a:graphic>
            <a:graphicData uri="http://schemas.openxmlformats.org/presentationml/2006/ole">
              <mc:AlternateContent xmlns:mc="http://schemas.openxmlformats.org/markup-compatibility/2006">
                <mc:Choice xmlns:v="urn:schemas-microsoft-com:vml" Requires="v">
                  <p:oleObj spid="_x0000_s36587" r:id="rId7" imgW="1040948" imgH="393529" progId="Equation.3">
                    <p:embed/>
                  </p:oleObj>
                </mc:Choice>
                <mc:Fallback>
                  <p:oleObj r:id="rId7" imgW="1040948" imgH="393529"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1" y="2585"/>
                          <a:ext cx="1163"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52" name="Object 9"/>
            <p:cNvGraphicFramePr>
              <a:graphicFrameLocks noChangeAspect="1"/>
            </p:cNvGraphicFramePr>
            <p:nvPr/>
          </p:nvGraphicFramePr>
          <p:xfrm>
            <a:off x="2001" y="2670"/>
            <a:ext cx="482" cy="262"/>
          </p:xfrm>
          <a:graphic>
            <a:graphicData uri="http://schemas.openxmlformats.org/presentationml/2006/ole">
              <mc:AlternateContent xmlns:mc="http://schemas.openxmlformats.org/markup-compatibility/2006">
                <mc:Choice xmlns:v="urn:schemas-microsoft-com:vml" Requires="v">
                  <p:oleObj spid="_x0000_s36588" name="公式" r:id="rId9" imgW="419100" imgH="228600" progId="Equation.3">
                    <p:embed/>
                  </p:oleObj>
                </mc:Choice>
                <mc:Fallback>
                  <p:oleObj name="公式" r:id="rId9" imgW="419100" imgH="2286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1" y="2670"/>
                          <a:ext cx="48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anim calcmode="lin" valueType="num">
                                      <p:cBhvr additive="base">
                                        <p:cTn id="7"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3" end="3"/>
                                            </p:txEl>
                                          </p:spTgt>
                                        </p:tgtEl>
                                        <p:attrNameLst>
                                          <p:attrName>style.visibility</p:attrName>
                                        </p:attrNameLst>
                                      </p:cBhvr>
                                      <p:to>
                                        <p:strVal val="visible"/>
                                      </p:to>
                                    </p:set>
                                    <p:anim calcmode="lin" valueType="num">
                                      <p:cBhvr additive="base">
                                        <p:cTn id="13"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6325"/>
                                        </p:tgtEl>
                                        <p:attrNameLst>
                                          <p:attrName>style.visibility</p:attrName>
                                        </p:attrNameLst>
                                      </p:cBhvr>
                                      <p:to>
                                        <p:strVal val="visible"/>
                                      </p:to>
                                    </p:set>
                                    <p:anim calcmode="lin" valueType="num">
                                      <p:cBhvr additive="base">
                                        <p:cTn id="19" dur="500" fill="hold"/>
                                        <p:tgtEl>
                                          <p:spTgt spid="56325"/>
                                        </p:tgtEl>
                                        <p:attrNameLst>
                                          <p:attrName>ppt_x</p:attrName>
                                        </p:attrNameLst>
                                      </p:cBhvr>
                                      <p:tavLst>
                                        <p:tav tm="0">
                                          <p:val>
                                            <p:strVal val="#ppt_x"/>
                                          </p:val>
                                        </p:tav>
                                        <p:tav tm="100000">
                                          <p:val>
                                            <p:strVal val="#ppt_x"/>
                                          </p:val>
                                        </p:tav>
                                      </p:tavLst>
                                    </p:anim>
                                    <p:anim calcmode="lin" valueType="num">
                                      <p:cBhvr additive="base">
                                        <p:cTn id="20" dur="500" fill="hold"/>
                                        <p:tgtEl>
                                          <p:spTgt spid="5632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anim calcmode="lin" valueType="num">
                                      <p:cBhvr additive="base">
                                        <p:cTn id="25"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6331"/>
                                        </p:tgtEl>
                                        <p:attrNameLst>
                                          <p:attrName>style.visibility</p:attrName>
                                        </p:attrNameLst>
                                      </p:cBhvr>
                                      <p:to>
                                        <p:strVal val="visible"/>
                                      </p:to>
                                    </p:set>
                                    <p:anim calcmode="lin" valueType="num">
                                      <p:cBhvr additive="base">
                                        <p:cTn id="31" dur="500" fill="hold"/>
                                        <p:tgtEl>
                                          <p:spTgt spid="56331"/>
                                        </p:tgtEl>
                                        <p:attrNameLst>
                                          <p:attrName>ppt_x</p:attrName>
                                        </p:attrNameLst>
                                      </p:cBhvr>
                                      <p:tavLst>
                                        <p:tav tm="0">
                                          <p:val>
                                            <p:strVal val="#ppt_x"/>
                                          </p:val>
                                        </p:tav>
                                        <p:tav tm="100000">
                                          <p:val>
                                            <p:strVal val="#ppt_x"/>
                                          </p:val>
                                        </p:tav>
                                      </p:tavLst>
                                    </p:anim>
                                    <p:anim calcmode="lin" valueType="num">
                                      <p:cBhvr additive="base">
                                        <p:cTn id="32" dur="500" fill="hold"/>
                                        <p:tgtEl>
                                          <p:spTgt spid="563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FCE666CF-DAE0-4CDE-83D8-EA6638CDEC33}" type="slidenum">
              <a:rPr lang="en-US" altLang="zh-CN" smtClean="0"/>
              <a:pPr eaLnBrk="1" hangingPunct="1"/>
              <a:t>35</a:t>
            </a:fld>
            <a:endParaRPr lang="en-US" altLang="zh-CN" smtClean="0"/>
          </a:p>
        </p:txBody>
      </p:sp>
      <p:sp>
        <p:nvSpPr>
          <p:cNvPr id="36867"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57347" name="Rectangle 3"/>
          <p:cNvSpPr>
            <a:spLocks noGrp="1" noChangeArrowheads="1"/>
          </p:cNvSpPr>
          <p:nvPr>
            <p:ph type="body" idx="1"/>
          </p:nvPr>
        </p:nvSpPr>
        <p:spPr>
          <a:xfrm>
            <a:off x="296863" y="1179513"/>
            <a:ext cx="8847137" cy="5678487"/>
          </a:xfrm>
        </p:spPr>
        <p:txBody>
          <a:bodyPr/>
          <a:lstStyle/>
          <a:p>
            <a:pPr lvl="3" eaLnBrk="1" hangingPunct="1"/>
            <a:r>
              <a:rPr lang="zh-CN" altLang="en-US" smtClean="0"/>
              <a:t>双极性信号的功率谱密度曲线如下图中的实线和虚线所示</a:t>
            </a:r>
          </a:p>
        </p:txBody>
      </p:sp>
      <p:sp>
        <p:nvSpPr>
          <p:cNvPr id="36869" name="Rectangle 5"/>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7348" name="Object 4"/>
          <p:cNvGraphicFramePr>
            <a:graphicFrameLocks noChangeAspect="1"/>
          </p:cNvGraphicFramePr>
          <p:nvPr>
            <p:extLst>
              <p:ext uri="{D42A27DB-BD31-4B8C-83A1-F6EECF244321}">
                <p14:modId xmlns:p14="http://schemas.microsoft.com/office/powerpoint/2010/main" val="645708085"/>
              </p:ext>
            </p:extLst>
          </p:nvPr>
        </p:nvGraphicFramePr>
        <p:xfrm>
          <a:off x="2501900" y="1644650"/>
          <a:ext cx="5535613" cy="3257550"/>
        </p:xfrm>
        <a:graphic>
          <a:graphicData uri="http://schemas.openxmlformats.org/presentationml/2006/ole">
            <mc:AlternateContent xmlns:mc="http://schemas.openxmlformats.org/markup-compatibility/2006">
              <mc:Choice xmlns:v="urn:schemas-microsoft-com:vml" Requires="v">
                <p:oleObj spid="_x0000_s37054" name="Visio" r:id="rId3" imgW="1743143" imgH="1045953" progId="Visio.Drawing.11">
                  <p:embed/>
                </p:oleObj>
              </mc:Choice>
              <mc:Fallback>
                <p:oleObj name="Visio" r:id="rId3" imgW="1743143" imgH="1045953" progId="Visio.Drawing.11">
                  <p:embed/>
                  <p:pic>
                    <p:nvPicPr>
                      <p:cNvPr id="0" name="Object 4"/>
                      <p:cNvPicPr>
                        <a:picLocks noChangeAspect="1" noChangeArrowheads="1"/>
                      </p:cNvPicPr>
                      <p:nvPr/>
                    </p:nvPicPr>
                    <p:blipFill>
                      <a:blip r:embed="rId4"/>
                      <a:srcRect/>
                      <a:stretch>
                        <a:fillRect/>
                      </a:stretch>
                    </p:blipFill>
                    <p:spPr bwMode="auto">
                      <a:xfrm>
                        <a:off x="2501900" y="1644650"/>
                        <a:ext cx="553561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8"/>
                                        </p:tgtEl>
                                        <p:attrNameLst>
                                          <p:attrName>style.visibility</p:attrName>
                                        </p:attrNameLst>
                                      </p:cBhvr>
                                      <p:to>
                                        <p:strVal val="visible"/>
                                      </p:to>
                                    </p:set>
                                    <p:anim calcmode="lin" valueType="num">
                                      <p:cBhvr additive="base">
                                        <p:cTn id="13" dur="500" fill="hold"/>
                                        <p:tgtEl>
                                          <p:spTgt spid="57348"/>
                                        </p:tgtEl>
                                        <p:attrNameLst>
                                          <p:attrName>ppt_x</p:attrName>
                                        </p:attrNameLst>
                                      </p:cBhvr>
                                      <p:tavLst>
                                        <p:tav tm="0">
                                          <p:val>
                                            <p:strVal val="#ppt_x"/>
                                          </p:val>
                                        </p:tav>
                                        <p:tav tm="100000">
                                          <p:val>
                                            <p:strVal val="#ppt_x"/>
                                          </p:val>
                                        </p:tav>
                                      </p:tavLst>
                                    </p:anim>
                                    <p:anim calcmode="lin" valueType="num">
                                      <p:cBhvr additive="base">
                                        <p:cTn id="14"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06067875-AF9A-4CF9-9F8C-86FAD1552363}" type="slidenum">
              <a:rPr lang="en-US" altLang="zh-CN" smtClean="0"/>
              <a:pPr eaLnBrk="1" hangingPunct="1"/>
              <a:t>36</a:t>
            </a:fld>
            <a:endParaRPr lang="en-US" altLang="zh-CN" smtClean="0"/>
          </a:p>
        </p:txBody>
      </p:sp>
      <p:sp>
        <p:nvSpPr>
          <p:cNvPr id="37891"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58371" name="Rectangle 3"/>
          <p:cNvSpPr>
            <a:spLocks noGrp="1" noChangeArrowheads="1"/>
          </p:cNvSpPr>
          <p:nvPr>
            <p:ph type="body" idx="1"/>
          </p:nvPr>
        </p:nvSpPr>
        <p:spPr>
          <a:xfrm>
            <a:off x="250825" y="1179513"/>
            <a:ext cx="8893175" cy="5678487"/>
          </a:xfrm>
        </p:spPr>
        <p:txBody>
          <a:bodyPr/>
          <a:lstStyle/>
          <a:p>
            <a:pPr lvl="2" eaLnBrk="1" hangingPunct="1"/>
            <a:r>
              <a:rPr lang="zh-CN" altLang="en-US" dirty="0" smtClean="0"/>
              <a:t>从以上两例可以看出：</a:t>
            </a:r>
          </a:p>
          <a:p>
            <a:pPr lvl="3" eaLnBrk="1" hangingPunct="1">
              <a:lnSpc>
                <a:spcPct val="130000"/>
              </a:lnSpc>
            </a:pPr>
            <a:r>
              <a:rPr lang="zh-CN" altLang="en-US" dirty="0" smtClean="0">
                <a:solidFill>
                  <a:srgbClr val="3333FF"/>
                </a:solidFill>
              </a:rPr>
              <a:t>二进制基带信号的带宽主要依赖单个码元波形的频谱函数</a:t>
            </a:r>
            <a:r>
              <a:rPr lang="en-US" altLang="zh-CN" i="1" dirty="0" smtClean="0">
                <a:solidFill>
                  <a:srgbClr val="3333FF"/>
                </a:solidFill>
              </a:rPr>
              <a:t>G</a:t>
            </a:r>
            <a:r>
              <a:rPr lang="en-US" altLang="zh-CN" baseline="-25000" dirty="0" smtClean="0">
                <a:solidFill>
                  <a:srgbClr val="3333FF"/>
                </a:solidFill>
              </a:rPr>
              <a:t>1</a:t>
            </a:r>
            <a:r>
              <a:rPr lang="en-US" altLang="zh-CN" dirty="0" smtClean="0">
                <a:solidFill>
                  <a:srgbClr val="3333FF"/>
                </a:solidFill>
              </a:rPr>
              <a:t>(</a:t>
            </a:r>
            <a:r>
              <a:rPr lang="en-US" altLang="zh-CN" i="1" dirty="0" smtClean="0">
                <a:solidFill>
                  <a:srgbClr val="3333FF"/>
                </a:solidFill>
              </a:rPr>
              <a:t>f</a:t>
            </a:r>
            <a:r>
              <a:rPr lang="en-US" altLang="zh-CN" dirty="0" smtClean="0">
                <a:solidFill>
                  <a:srgbClr val="3333FF"/>
                </a:solidFill>
              </a:rPr>
              <a:t>)</a:t>
            </a:r>
            <a:r>
              <a:rPr lang="zh-CN" altLang="en-US" dirty="0" smtClean="0">
                <a:solidFill>
                  <a:srgbClr val="3333FF"/>
                </a:solidFill>
              </a:rPr>
              <a:t>和</a:t>
            </a:r>
            <a:r>
              <a:rPr lang="en-US" altLang="zh-CN" i="1" dirty="0" smtClean="0">
                <a:solidFill>
                  <a:srgbClr val="3333FF"/>
                </a:solidFill>
              </a:rPr>
              <a:t>G</a:t>
            </a:r>
            <a:r>
              <a:rPr lang="en-US" altLang="zh-CN" baseline="-25000" dirty="0" smtClean="0">
                <a:solidFill>
                  <a:srgbClr val="3333FF"/>
                </a:solidFill>
              </a:rPr>
              <a:t>2</a:t>
            </a:r>
            <a:r>
              <a:rPr lang="en-US" altLang="zh-CN" dirty="0" smtClean="0">
                <a:solidFill>
                  <a:srgbClr val="3333FF"/>
                </a:solidFill>
              </a:rPr>
              <a:t>(</a:t>
            </a:r>
            <a:r>
              <a:rPr lang="en-US" altLang="zh-CN" i="1" dirty="0" smtClean="0">
                <a:solidFill>
                  <a:srgbClr val="3333FF"/>
                </a:solidFill>
              </a:rPr>
              <a:t>f</a:t>
            </a:r>
            <a:r>
              <a:rPr lang="en-US" altLang="zh-CN" dirty="0" smtClean="0">
                <a:solidFill>
                  <a:srgbClr val="3333FF"/>
                </a:solidFill>
              </a:rPr>
              <a:t>) </a:t>
            </a:r>
            <a:r>
              <a:rPr lang="zh-CN" altLang="en-US" dirty="0" smtClean="0">
                <a:solidFill>
                  <a:srgbClr val="3333FF"/>
                </a:solidFill>
              </a:rPr>
              <a:t>。时间波形的占空比越小，占用频带越宽。</a:t>
            </a:r>
            <a:r>
              <a:rPr lang="zh-CN" altLang="en-US" dirty="0" smtClean="0"/>
              <a:t>若以谱的第</a:t>
            </a:r>
            <a:r>
              <a:rPr lang="en-US" altLang="zh-CN" dirty="0" smtClean="0"/>
              <a:t>1</a:t>
            </a:r>
            <a:r>
              <a:rPr lang="zh-CN" altLang="en-US" dirty="0" smtClean="0"/>
              <a:t>个零点计算， </a:t>
            </a:r>
            <a:r>
              <a:rPr lang="en-US" altLang="zh-CN" dirty="0" smtClean="0"/>
              <a:t>NRZ(</a:t>
            </a:r>
            <a:r>
              <a:rPr lang="en-US" altLang="zh-CN" i="1" dirty="0" smtClean="0">
                <a:sym typeface="Symbol" pitchFamily="18" charset="2"/>
              </a:rPr>
              <a:t></a:t>
            </a:r>
            <a:r>
              <a:rPr lang="en-US" altLang="zh-CN" dirty="0" smtClean="0">
                <a:sym typeface="Symbol" pitchFamily="18" charset="2"/>
              </a:rPr>
              <a:t> = </a:t>
            </a:r>
            <a:r>
              <a:rPr lang="en-US" altLang="zh-CN" i="1" dirty="0" err="1" smtClean="0">
                <a:sym typeface="Symbol" pitchFamily="18" charset="2"/>
              </a:rPr>
              <a:t>T</a:t>
            </a:r>
            <a:r>
              <a:rPr lang="en-US" altLang="zh-CN" i="1" baseline="-25000" dirty="0" err="1" smtClean="0">
                <a:sym typeface="Symbol" pitchFamily="18" charset="2"/>
              </a:rPr>
              <a:t>s</a:t>
            </a:r>
            <a:r>
              <a:rPr lang="en-US" altLang="zh-CN" dirty="0" smtClean="0"/>
              <a:t>)</a:t>
            </a:r>
            <a:r>
              <a:rPr lang="zh-CN" altLang="en-US" dirty="0" smtClean="0"/>
              <a:t>基带信号的带宽为</a:t>
            </a:r>
            <a:r>
              <a:rPr lang="en-US" altLang="zh-CN" i="1" dirty="0" smtClean="0"/>
              <a:t>B</a:t>
            </a:r>
            <a:r>
              <a:rPr lang="en-US" altLang="zh-CN" i="1" baseline="-25000" dirty="0" smtClean="0"/>
              <a:t>S</a:t>
            </a:r>
            <a:r>
              <a:rPr lang="en-US" altLang="zh-CN" dirty="0" smtClean="0"/>
              <a:t> = 1/</a:t>
            </a:r>
            <a:r>
              <a:rPr lang="en-US" altLang="zh-CN" i="1" dirty="0" smtClean="0">
                <a:sym typeface="Symbol" pitchFamily="18" charset="2"/>
              </a:rPr>
              <a:t> = </a:t>
            </a:r>
            <a:r>
              <a:rPr lang="en-US" altLang="zh-CN" i="1" dirty="0" err="1" smtClean="0">
                <a:sym typeface="Symbol" pitchFamily="18" charset="2"/>
              </a:rPr>
              <a:t>f</a:t>
            </a:r>
            <a:r>
              <a:rPr lang="en-US" altLang="zh-CN" i="1" baseline="-25000" dirty="0" err="1" smtClean="0">
                <a:sym typeface="Symbol" pitchFamily="18" charset="2"/>
              </a:rPr>
              <a:t>s</a:t>
            </a:r>
            <a:r>
              <a:rPr lang="en-US" altLang="zh-CN" i="1" baseline="-25000" dirty="0" smtClean="0">
                <a:sym typeface="Symbol" pitchFamily="18" charset="2"/>
              </a:rPr>
              <a:t> </a:t>
            </a:r>
            <a:r>
              <a:rPr lang="zh-CN" altLang="en-US" dirty="0" smtClean="0"/>
              <a:t>；</a:t>
            </a:r>
            <a:r>
              <a:rPr lang="en-US" altLang="zh-CN" dirty="0" smtClean="0"/>
              <a:t>RZ(</a:t>
            </a:r>
            <a:r>
              <a:rPr lang="en-US" altLang="zh-CN" i="1" dirty="0" smtClean="0">
                <a:sym typeface="Symbol" pitchFamily="18" charset="2"/>
              </a:rPr>
              <a:t></a:t>
            </a:r>
            <a:r>
              <a:rPr lang="en-US" altLang="zh-CN" dirty="0" smtClean="0">
                <a:sym typeface="Symbol" pitchFamily="18" charset="2"/>
              </a:rPr>
              <a:t> = </a:t>
            </a:r>
            <a:r>
              <a:rPr lang="en-US" altLang="zh-CN" i="1" dirty="0" err="1" smtClean="0">
                <a:sym typeface="Symbol" pitchFamily="18" charset="2"/>
              </a:rPr>
              <a:t>T</a:t>
            </a:r>
            <a:r>
              <a:rPr lang="en-US" altLang="zh-CN" i="1" baseline="-25000" dirty="0" err="1" smtClean="0">
                <a:sym typeface="Symbol" pitchFamily="18" charset="2"/>
              </a:rPr>
              <a:t>s</a:t>
            </a:r>
            <a:r>
              <a:rPr lang="en-US" altLang="zh-CN" i="1" baseline="-25000" dirty="0" smtClean="0">
                <a:sym typeface="Symbol" pitchFamily="18" charset="2"/>
              </a:rPr>
              <a:t> </a:t>
            </a:r>
            <a:r>
              <a:rPr lang="en-US" altLang="zh-CN" dirty="0" smtClean="0"/>
              <a:t>/ 2)</a:t>
            </a:r>
            <a:r>
              <a:rPr lang="zh-CN" altLang="en-US" dirty="0" smtClean="0"/>
              <a:t>基带信号的带宽为</a:t>
            </a:r>
            <a:r>
              <a:rPr lang="en-US" altLang="zh-CN" i="1" dirty="0" smtClean="0"/>
              <a:t>B</a:t>
            </a:r>
            <a:r>
              <a:rPr lang="en-US" altLang="zh-CN" i="1" baseline="-25000" dirty="0" smtClean="0"/>
              <a:t>S</a:t>
            </a:r>
            <a:r>
              <a:rPr lang="en-US" altLang="zh-CN" dirty="0" smtClean="0"/>
              <a:t> = 1/</a:t>
            </a:r>
            <a:r>
              <a:rPr lang="en-US" altLang="zh-CN" i="1" dirty="0" smtClean="0">
                <a:sym typeface="Symbol" pitchFamily="18" charset="2"/>
              </a:rPr>
              <a:t> = </a:t>
            </a:r>
            <a:r>
              <a:rPr lang="en-US" altLang="zh-CN" dirty="0" smtClean="0">
                <a:sym typeface="Symbol" pitchFamily="18" charset="2"/>
              </a:rPr>
              <a:t>2</a:t>
            </a:r>
            <a:r>
              <a:rPr lang="en-US" altLang="zh-CN" i="1" dirty="0" smtClean="0">
                <a:sym typeface="Symbol" pitchFamily="18" charset="2"/>
              </a:rPr>
              <a:t>f</a:t>
            </a:r>
            <a:r>
              <a:rPr lang="en-US" altLang="zh-CN" i="1" baseline="-25000" dirty="0" smtClean="0">
                <a:sym typeface="Symbol" pitchFamily="18" charset="2"/>
              </a:rPr>
              <a:t>s </a:t>
            </a:r>
            <a:r>
              <a:rPr lang="zh-CN" altLang="en-US" dirty="0" smtClean="0"/>
              <a:t>。其中</a:t>
            </a:r>
            <a:r>
              <a:rPr lang="en-US" altLang="zh-CN" i="1" dirty="0" err="1" smtClean="0">
                <a:sym typeface="Symbol" pitchFamily="18" charset="2"/>
              </a:rPr>
              <a:t>f</a:t>
            </a:r>
            <a:r>
              <a:rPr lang="en-US" altLang="zh-CN" i="1" baseline="-25000" dirty="0" err="1" smtClean="0">
                <a:sym typeface="Symbol" pitchFamily="18" charset="2"/>
              </a:rPr>
              <a:t>s</a:t>
            </a:r>
            <a:r>
              <a:rPr lang="en-US" altLang="zh-CN" i="1" baseline="-25000" dirty="0" smtClean="0">
                <a:sym typeface="Symbol" pitchFamily="18" charset="2"/>
              </a:rPr>
              <a:t> </a:t>
            </a:r>
            <a:r>
              <a:rPr lang="en-US" altLang="zh-CN" dirty="0" smtClean="0">
                <a:sym typeface="Symbol" pitchFamily="18" charset="2"/>
              </a:rPr>
              <a:t> = 1/</a:t>
            </a:r>
            <a:r>
              <a:rPr lang="en-US" altLang="zh-CN" i="1" dirty="0" err="1" smtClean="0">
                <a:sym typeface="Symbol" pitchFamily="18" charset="2"/>
              </a:rPr>
              <a:t>T</a:t>
            </a:r>
            <a:r>
              <a:rPr lang="en-US" altLang="zh-CN" i="1" baseline="-25000" dirty="0" err="1" smtClean="0">
                <a:sym typeface="Symbol" pitchFamily="18" charset="2"/>
              </a:rPr>
              <a:t>s</a:t>
            </a:r>
            <a:r>
              <a:rPr lang="en-US" altLang="zh-CN" i="1" baseline="-25000" dirty="0" smtClean="0">
                <a:sym typeface="Symbol" pitchFamily="18" charset="2"/>
              </a:rPr>
              <a:t> </a:t>
            </a:r>
            <a:r>
              <a:rPr lang="zh-CN" altLang="en-US" dirty="0" smtClean="0"/>
              <a:t>，是位定时信号的频率，它</a:t>
            </a:r>
            <a:r>
              <a:rPr lang="zh-CN" altLang="en-US" dirty="0" smtClean="0">
                <a:solidFill>
                  <a:srgbClr val="C00000"/>
                </a:solidFill>
              </a:rPr>
              <a:t>在数值上与码元速率</a:t>
            </a:r>
            <a:r>
              <a:rPr lang="en-US" altLang="zh-CN" i="1" dirty="0" smtClean="0">
                <a:solidFill>
                  <a:srgbClr val="C00000"/>
                </a:solidFill>
              </a:rPr>
              <a:t>R</a:t>
            </a:r>
            <a:r>
              <a:rPr lang="en-US" altLang="zh-CN" i="1" baseline="-25000" dirty="0" smtClean="0">
                <a:solidFill>
                  <a:srgbClr val="C00000"/>
                </a:solidFill>
              </a:rPr>
              <a:t>B</a:t>
            </a:r>
            <a:r>
              <a:rPr lang="zh-CN" altLang="en-US" dirty="0" smtClean="0">
                <a:solidFill>
                  <a:srgbClr val="C00000"/>
                </a:solidFill>
              </a:rPr>
              <a:t>相等</a:t>
            </a:r>
            <a:r>
              <a:rPr lang="zh-CN" altLang="en-US" dirty="0" smtClean="0"/>
              <a:t>。</a:t>
            </a:r>
          </a:p>
          <a:p>
            <a:pPr lvl="3" eaLnBrk="1" hangingPunct="1">
              <a:lnSpc>
                <a:spcPct val="130000"/>
              </a:lnSpc>
            </a:pPr>
            <a:r>
              <a:rPr lang="zh-CN" altLang="en-US" dirty="0" smtClean="0">
                <a:solidFill>
                  <a:srgbClr val="3333FF"/>
                </a:solidFill>
              </a:rPr>
              <a:t>单极性基带信号是否存在离散谱取决于矩形脉冲的占空比。</a:t>
            </a:r>
            <a:r>
              <a:rPr lang="zh-CN" altLang="en-US" dirty="0" smtClean="0"/>
              <a:t>单极性</a:t>
            </a:r>
            <a:r>
              <a:rPr lang="en-US" altLang="zh-CN" dirty="0" smtClean="0"/>
              <a:t>NRZ</a:t>
            </a:r>
            <a:r>
              <a:rPr lang="zh-CN" altLang="en-US" dirty="0" smtClean="0"/>
              <a:t>信号中没有定时分量，若想获取定时分量，要进行波形变换；单极性</a:t>
            </a:r>
            <a:r>
              <a:rPr lang="en-US" altLang="zh-CN" dirty="0" smtClean="0"/>
              <a:t>RZ</a:t>
            </a:r>
            <a:r>
              <a:rPr lang="zh-CN" altLang="en-US" dirty="0" smtClean="0"/>
              <a:t>信号中含有定时分量，可以直接提取它。“</a:t>
            </a:r>
            <a:r>
              <a:rPr lang="en-US" altLang="zh-CN" dirty="0" smtClean="0"/>
              <a:t>0”</a:t>
            </a:r>
            <a:r>
              <a:rPr lang="zh-CN" altLang="en-US" dirty="0" smtClean="0"/>
              <a:t>、“</a:t>
            </a:r>
            <a:r>
              <a:rPr lang="en-US" altLang="zh-CN" dirty="0" smtClean="0"/>
              <a:t>1”</a:t>
            </a:r>
            <a:r>
              <a:rPr lang="zh-CN" altLang="en-US" dirty="0" smtClean="0"/>
              <a:t>等概的双极性信号没有离散谱，也就是说没有直流分量和定时分量。</a:t>
            </a:r>
          </a:p>
          <a:p>
            <a:pPr lvl="3" eaLnBrk="1" hangingPunct="1"/>
            <a:endParaRPr lang="en-US" altLang="zh-CN"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39CD01C7-7E57-4ABB-B2FE-F65F115A32E6}" type="slidenum">
              <a:rPr lang="en-US" altLang="zh-CN" smtClean="0"/>
              <a:pPr eaLnBrk="1" hangingPunct="1"/>
              <a:t>37</a:t>
            </a:fld>
            <a:endParaRPr lang="en-US" altLang="zh-CN" smtClean="0"/>
          </a:p>
        </p:txBody>
      </p:sp>
      <p:sp>
        <p:nvSpPr>
          <p:cNvPr id="38915" name="Rectangle 2"/>
          <p:cNvSpPr>
            <a:spLocks noGrp="1" noChangeArrowheads="1"/>
          </p:cNvSpPr>
          <p:nvPr>
            <p:ph type="title"/>
          </p:nvPr>
        </p:nvSpPr>
        <p:spPr/>
        <p:txBody>
          <a:bodyPr/>
          <a:lstStyle/>
          <a:p>
            <a:pPr eaLnBrk="1" hangingPunct="1"/>
            <a:r>
              <a:rPr lang="en-US" altLang="zh-CN" sz="5400" smtClean="0"/>
              <a:t>6.2 </a:t>
            </a:r>
            <a:r>
              <a:rPr lang="zh-CN" altLang="en-US" sz="5400" smtClean="0"/>
              <a:t>基带传输的常用码型</a:t>
            </a:r>
          </a:p>
        </p:txBody>
      </p:sp>
      <p:sp>
        <p:nvSpPr>
          <p:cNvPr id="59395" name="Rectangle 3"/>
          <p:cNvSpPr>
            <a:spLocks noGrp="1" noChangeArrowheads="1"/>
          </p:cNvSpPr>
          <p:nvPr>
            <p:ph type="body" idx="1"/>
          </p:nvPr>
        </p:nvSpPr>
        <p:spPr/>
        <p:txBody>
          <a:bodyPr/>
          <a:lstStyle/>
          <a:p>
            <a:pPr lvl="1" eaLnBrk="1" hangingPunct="1"/>
            <a:r>
              <a:rPr lang="zh-CN" altLang="en-US" dirty="0" smtClean="0"/>
              <a:t>对传输用的基带信号的主要要求</a:t>
            </a:r>
            <a:r>
              <a:rPr lang="en-US" altLang="zh-CN" dirty="0" smtClean="0"/>
              <a:t>:</a:t>
            </a:r>
          </a:p>
          <a:p>
            <a:pPr lvl="2" eaLnBrk="1" hangingPunct="1"/>
            <a:r>
              <a:rPr lang="zh-CN" altLang="en-US" dirty="0" smtClean="0"/>
              <a:t>对</a:t>
            </a:r>
            <a:r>
              <a:rPr lang="zh-CN" altLang="en-US" dirty="0" smtClean="0">
                <a:solidFill>
                  <a:srgbClr val="3333FF"/>
                </a:solidFill>
              </a:rPr>
              <a:t>代码</a:t>
            </a:r>
            <a:r>
              <a:rPr lang="zh-CN" altLang="en-US" dirty="0" smtClean="0"/>
              <a:t>的要求：原始消息代码必须编成适合于传输用的码型；</a:t>
            </a:r>
          </a:p>
          <a:p>
            <a:pPr lvl="2" eaLnBrk="1" hangingPunct="1"/>
            <a:r>
              <a:rPr lang="zh-CN" altLang="en-US" dirty="0" smtClean="0"/>
              <a:t>对所选码型的</a:t>
            </a:r>
            <a:r>
              <a:rPr lang="zh-CN" altLang="en-US" dirty="0" smtClean="0">
                <a:solidFill>
                  <a:srgbClr val="3333FF"/>
                </a:solidFill>
              </a:rPr>
              <a:t>电波形</a:t>
            </a:r>
            <a:r>
              <a:rPr lang="zh-CN" altLang="en-US" dirty="0" smtClean="0"/>
              <a:t>要求：电波形应适合于基带系统的传输。 </a:t>
            </a:r>
          </a:p>
          <a:p>
            <a:pPr marL="857250" lvl="2" indent="0" eaLnBrk="1" hangingPunct="1">
              <a:buNone/>
            </a:pPr>
            <a:r>
              <a:rPr lang="zh-CN" altLang="en-US" sz="2800" b="1" dirty="0" smtClean="0"/>
              <a:t>原始消息码 </a:t>
            </a:r>
            <a:r>
              <a:rPr lang="en-US" altLang="zh-CN" sz="2800" b="1" dirty="0" smtClean="0">
                <a:sym typeface="Wingdings" panose="05000000000000000000" pitchFamily="2" charset="2"/>
              </a:rPr>
              <a:t> </a:t>
            </a:r>
            <a:r>
              <a:rPr lang="zh-CN" altLang="en-US" sz="2800" b="1" dirty="0" smtClean="0">
                <a:sym typeface="Wingdings" panose="05000000000000000000" pitchFamily="2" charset="2"/>
              </a:rPr>
              <a:t>码型 </a:t>
            </a:r>
            <a:r>
              <a:rPr lang="en-US" altLang="zh-CN" sz="2800" b="1" dirty="0" smtClean="0">
                <a:sym typeface="Wingdings" panose="05000000000000000000" pitchFamily="2" charset="2"/>
              </a:rPr>
              <a:t> </a:t>
            </a:r>
            <a:r>
              <a:rPr lang="zh-CN" altLang="en-US" sz="2800" b="1" dirty="0" smtClean="0">
                <a:sym typeface="Wingdings" panose="05000000000000000000" pitchFamily="2" charset="2"/>
              </a:rPr>
              <a:t>波形</a:t>
            </a:r>
            <a:endParaRPr lang="zh-CN" altLang="en-US" sz="2800" b="1" dirty="0" smtClean="0"/>
          </a:p>
          <a:p>
            <a:pPr lvl="2" eaLnBrk="1" hangingPunct="1">
              <a:buFont typeface="Wingdings" pitchFamily="2" charset="2"/>
              <a:buNone/>
            </a:pPr>
            <a:r>
              <a:rPr lang="zh-CN" altLang="en-US" dirty="0" smtClean="0"/>
              <a:t>	       前者属于</a:t>
            </a:r>
            <a:r>
              <a:rPr lang="zh-CN" altLang="en-US" b="1" dirty="0" smtClean="0">
                <a:solidFill>
                  <a:srgbClr val="C00000"/>
                </a:solidFill>
              </a:rPr>
              <a:t>传输码型</a:t>
            </a:r>
            <a:r>
              <a:rPr lang="zh-CN" altLang="en-US" dirty="0" smtClean="0"/>
              <a:t>的选择，后者是</a:t>
            </a:r>
            <a:r>
              <a:rPr lang="zh-CN" altLang="en-US" b="1" dirty="0" smtClean="0">
                <a:solidFill>
                  <a:srgbClr val="C00000"/>
                </a:solidFill>
              </a:rPr>
              <a:t>基带脉冲</a:t>
            </a:r>
            <a:r>
              <a:rPr lang="zh-CN" altLang="en-US" dirty="0" smtClean="0"/>
              <a:t>的选择。这是两个既独立又有联系的问题。</a:t>
            </a:r>
          </a:p>
        </p:txBody>
      </p:sp>
      <p:sp>
        <p:nvSpPr>
          <p:cNvPr id="2" name="TextBox 1"/>
          <p:cNvSpPr txBox="1"/>
          <p:nvPr/>
        </p:nvSpPr>
        <p:spPr>
          <a:xfrm>
            <a:off x="1541212" y="5049180"/>
            <a:ext cx="6316153" cy="523220"/>
          </a:xfrm>
          <a:prstGeom prst="rect">
            <a:avLst/>
          </a:prstGeom>
          <a:solidFill>
            <a:srgbClr val="CC0000"/>
          </a:solidFill>
          <a:effectLst>
            <a:outerShdw blurRad="50800" dist="38100" dir="2700000" algn="tl" rotWithShape="0">
              <a:prstClr val="black">
                <a:alpha val="40000"/>
              </a:prstClr>
            </a:outerShdw>
          </a:effectLst>
        </p:spPr>
        <p:txBody>
          <a:bodyPr wrap="none">
            <a:spAutoFit/>
          </a:bodyPr>
          <a:lstStyle>
            <a:defPPr>
              <a:defRPr lang="zh-CN"/>
            </a:defPPr>
            <a:lvl1pPr marL="0" algn="ctr" defTabSz="914400" eaLnBrk="1" latinLnBrk="0" hangingPunct="1">
              <a:defRPr sz="2800" b="1">
                <a:solidFill>
                  <a:srgbClr val="FFFFFF"/>
                </a:solidFill>
                <a:latin typeface="Times New Roman" pitchFamily="18" charset="0"/>
              </a:defRPr>
            </a:lvl1pPr>
            <a:lvl2pPr defTabSz="914400" eaLnBrk="1" latinLnBrk="0" hangingPunct="1">
              <a:defRPr sz="1800">
                <a:solidFill>
                  <a:schemeClr val="tx1"/>
                </a:solidFill>
              </a:defRPr>
            </a:lvl2pPr>
            <a:lvl3pPr defTabSz="914400" eaLnBrk="1" latinLnBrk="0" hangingPunct="1">
              <a:defRPr sz="1800">
                <a:solidFill>
                  <a:schemeClr val="tx1"/>
                </a:solidFill>
              </a:defRPr>
            </a:lvl3pPr>
            <a:lvl4pPr defTabSz="914400" eaLnBrk="1" latinLnBrk="0" hangingPunct="1">
              <a:defRPr sz="1800">
                <a:solidFill>
                  <a:schemeClr val="tx1"/>
                </a:solidFill>
              </a:defRPr>
            </a:lvl4pPr>
            <a:lvl5pPr defTabSz="914400" eaLnBrk="1" latinLnBrk="0" hangingPunct="1">
              <a:defRPr sz="1800">
                <a:solidFill>
                  <a:schemeClr val="tx1"/>
                </a:solidFill>
              </a:defRPr>
            </a:lvl5pPr>
            <a:lvl6pPr>
              <a:defRPr sz="1800">
                <a:solidFill>
                  <a:schemeClr val="tx1"/>
                </a:solidFill>
              </a:defRPr>
            </a:lvl6pPr>
            <a:lvl7pPr>
              <a:defRPr sz="1800">
                <a:solidFill>
                  <a:schemeClr val="tx1"/>
                </a:solidFill>
              </a:defRPr>
            </a:lvl7pPr>
            <a:lvl8pPr>
              <a:defRPr sz="1800">
                <a:solidFill>
                  <a:schemeClr val="tx1"/>
                </a:solidFill>
              </a:defRPr>
            </a:lvl8pPr>
            <a:lvl9pPr>
              <a:defRPr sz="1800">
                <a:solidFill>
                  <a:schemeClr val="tx1"/>
                </a:solidFill>
              </a:defRPr>
            </a:lvl9pPr>
          </a:lstStyle>
          <a:p>
            <a:r>
              <a:rPr lang="zh-CN" altLang="en-US" dirty="0"/>
              <a:t>如何理解原始消息代码、码型和波形？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8A137134-4412-4B28-9E51-FD7502EE088F}" type="slidenum">
              <a:rPr lang="en-US" altLang="zh-CN" smtClean="0"/>
              <a:pPr eaLnBrk="1" hangingPunct="1"/>
              <a:t>38</a:t>
            </a:fld>
            <a:endParaRPr lang="en-US" altLang="zh-CN" smtClean="0"/>
          </a:p>
        </p:txBody>
      </p:sp>
      <p:sp>
        <p:nvSpPr>
          <p:cNvPr id="39939" name="Rectangle 2"/>
          <p:cNvSpPr>
            <a:spLocks noGrp="1" noChangeArrowheads="1"/>
          </p:cNvSpPr>
          <p:nvPr>
            <p:ph type="title"/>
          </p:nvPr>
        </p:nvSpPr>
        <p:spPr/>
        <p:txBody>
          <a:bodyPr/>
          <a:lstStyle/>
          <a:p>
            <a:pPr eaLnBrk="1" hangingPunct="1"/>
            <a:r>
              <a:rPr lang="en-US" altLang="zh-CN" sz="5400" smtClean="0"/>
              <a:t>6.2 </a:t>
            </a:r>
            <a:r>
              <a:rPr lang="zh-CN" altLang="en-US" sz="5400" smtClean="0"/>
              <a:t>基带传输的常用码型</a:t>
            </a:r>
          </a:p>
        </p:txBody>
      </p:sp>
      <p:sp>
        <p:nvSpPr>
          <p:cNvPr id="60419" name="Rectangle 3"/>
          <p:cNvSpPr>
            <a:spLocks noGrp="1" noChangeArrowheads="1"/>
          </p:cNvSpPr>
          <p:nvPr>
            <p:ph type="body" idx="1"/>
          </p:nvPr>
        </p:nvSpPr>
        <p:spPr/>
        <p:txBody>
          <a:bodyPr/>
          <a:lstStyle/>
          <a:p>
            <a:pPr marL="990600" lvl="1" indent="-533400" eaLnBrk="1" hangingPunct="1"/>
            <a:r>
              <a:rPr lang="zh-CN" altLang="en-US" b="1" dirty="0" smtClean="0">
                <a:solidFill>
                  <a:srgbClr val="C00000"/>
                </a:solidFill>
              </a:rPr>
              <a:t>一、传输码的码型选择原则</a:t>
            </a:r>
          </a:p>
          <a:p>
            <a:pPr marL="1371600" lvl="2" indent="-457200" eaLnBrk="1" hangingPunct="1">
              <a:buFont typeface="Times New Roman" pitchFamily="18" charset="0"/>
              <a:buAutoNum type="arabicPeriod"/>
            </a:pPr>
            <a:r>
              <a:rPr lang="zh-CN" altLang="en-US" dirty="0" smtClean="0">
                <a:latin typeface="楷体" pitchFamily="49" charset="-122"/>
                <a:ea typeface="楷体" pitchFamily="49" charset="-122"/>
              </a:rPr>
              <a:t>不含直流，且低频分量尽量少；</a:t>
            </a:r>
          </a:p>
          <a:p>
            <a:pPr marL="1371600" lvl="2" indent="-457200" eaLnBrk="1" hangingPunct="1">
              <a:buFont typeface="Times New Roman" pitchFamily="18" charset="0"/>
              <a:buAutoNum type="arabicPeriod"/>
            </a:pPr>
            <a:r>
              <a:rPr lang="zh-CN" altLang="en-US" dirty="0" smtClean="0">
                <a:latin typeface="楷体" pitchFamily="49" charset="-122"/>
                <a:ea typeface="楷体" pitchFamily="49" charset="-122"/>
              </a:rPr>
              <a:t>应含有丰富的定时信息，以便于从接收码流中提取定时信号；</a:t>
            </a:r>
          </a:p>
          <a:p>
            <a:pPr marL="1371600" lvl="2" indent="-457200" eaLnBrk="1" hangingPunct="1">
              <a:buFont typeface="Times New Roman" pitchFamily="18" charset="0"/>
              <a:buAutoNum type="arabicPeriod"/>
            </a:pPr>
            <a:r>
              <a:rPr lang="zh-CN" altLang="en-US" dirty="0" smtClean="0">
                <a:latin typeface="楷体" pitchFamily="49" charset="-122"/>
                <a:ea typeface="楷体" pitchFamily="49" charset="-122"/>
              </a:rPr>
              <a:t>功率谱主瓣宽度窄，以节省传输频带；</a:t>
            </a:r>
          </a:p>
          <a:p>
            <a:pPr marL="1371600" lvl="2" indent="-457200" eaLnBrk="1" hangingPunct="1">
              <a:buFont typeface="Times New Roman" pitchFamily="18" charset="0"/>
              <a:buAutoNum type="arabicPeriod"/>
            </a:pPr>
            <a:r>
              <a:rPr lang="zh-CN" altLang="en-US" dirty="0" smtClean="0">
                <a:latin typeface="楷体" pitchFamily="49" charset="-122"/>
                <a:ea typeface="楷体" pitchFamily="49" charset="-122"/>
              </a:rPr>
              <a:t>不受信息源统计特性的影响，即能适应于信息源的变化； </a:t>
            </a:r>
          </a:p>
          <a:p>
            <a:pPr marL="1371600" lvl="2" indent="-457200" eaLnBrk="1" hangingPunct="1">
              <a:buFont typeface="Times New Roman" pitchFamily="18" charset="0"/>
              <a:buAutoNum type="arabicPeriod"/>
            </a:pPr>
            <a:r>
              <a:rPr lang="zh-CN" altLang="en-US" dirty="0" smtClean="0">
                <a:latin typeface="楷体" pitchFamily="49" charset="-122"/>
                <a:ea typeface="楷体" pitchFamily="49" charset="-122"/>
              </a:rPr>
              <a:t>具有内在的检错能力，即码型应具有一定规律性，以便利用这一规律性进行宏观监测。</a:t>
            </a:r>
          </a:p>
          <a:p>
            <a:pPr marL="1371600" lvl="2" indent="-457200" eaLnBrk="1" hangingPunct="1">
              <a:buFont typeface="Times New Roman" pitchFamily="18" charset="0"/>
              <a:buAutoNum type="arabicPeriod"/>
            </a:pPr>
            <a:r>
              <a:rPr lang="zh-CN" altLang="en-US" dirty="0" smtClean="0">
                <a:latin typeface="楷体" pitchFamily="49" charset="-122"/>
                <a:ea typeface="楷体" pitchFamily="49" charset="-122"/>
              </a:rPr>
              <a:t>编译码简单，以降低通信延时和成本。</a:t>
            </a:r>
          </a:p>
          <a:p>
            <a:pPr marL="1371600" lvl="2" indent="-457200" eaLnBrk="1" hangingPunct="1"/>
            <a:endParaRPr lang="zh-CN" altLang="en-US" dirty="0" smtClean="0"/>
          </a:p>
          <a:p>
            <a:pPr marL="1371600" lvl="2" indent="-457200" eaLnBrk="1" hangingPunct="1">
              <a:buFont typeface="Wingdings" pitchFamily="2" charset="2"/>
              <a:buNone/>
            </a:pPr>
            <a:r>
              <a:rPr lang="zh-CN" altLang="en-US" dirty="0" smtClean="0"/>
              <a:t>　　满足或部分满足以上特性的传输码型种类很多，下面将介绍目前常用的几种。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 calcmode="lin" valueType="num">
                                      <p:cBhvr additive="base">
                                        <p:cTn id="37"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0419">
                                            <p:txEl>
                                              <p:pRg st="6" end="6"/>
                                            </p:txEl>
                                          </p:spTgt>
                                        </p:tgtEl>
                                        <p:attrNameLst>
                                          <p:attrName>style.visibility</p:attrName>
                                        </p:attrNameLst>
                                      </p:cBhvr>
                                      <p:to>
                                        <p:strVal val="visible"/>
                                      </p:to>
                                    </p:set>
                                    <p:anim calcmode="lin" valueType="num">
                                      <p:cBhvr additive="base">
                                        <p:cTn id="43" dur="500" fill="hold"/>
                                        <p:tgtEl>
                                          <p:spTgt spid="604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4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0419">
                                            <p:txEl>
                                              <p:pRg st="8" end="8"/>
                                            </p:txEl>
                                          </p:spTgt>
                                        </p:tgtEl>
                                        <p:attrNameLst>
                                          <p:attrName>style.visibility</p:attrName>
                                        </p:attrNameLst>
                                      </p:cBhvr>
                                      <p:to>
                                        <p:strVal val="visible"/>
                                      </p:to>
                                    </p:set>
                                    <p:anim calcmode="lin" valueType="num">
                                      <p:cBhvr additive="base">
                                        <p:cTn id="49" dur="500" fill="hold"/>
                                        <p:tgtEl>
                                          <p:spTgt spid="6041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04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C7429F8-EBEB-472E-8B08-6B6B78E07C87}" type="slidenum">
              <a:rPr lang="en-US" altLang="zh-CN" smtClean="0"/>
              <a:pPr eaLnBrk="1" hangingPunct="1"/>
              <a:t>39</a:t>
            </a:fld>
            <a:endParaRPr lang="en-US" altLang="zh-CN" smtClean="0"/>
          </a:p>
        </p:txBody>
      </p:sp>
      <p:sp>
        <p:nvSpPr>
          <p:cNvPr id="40963" name="Rectangle 2"/>
          <p:cNvSpPr>
            <a:spLocks noGrp="1" noChangeArrowheads="1"/>
          </p:cNvSpPr>
          <p:nvPr>
            <p:ph type="title"/>
          </p:nvPr>
        </p:nvSpPr>
        <p:spPr/>
        <p:txBody>
          <a:bodyPr/>
          <a:lstStyle/>
          <a:p>
            <a:pPr eaLnBrk="1" hangingPunct="1"/>
            <a:r>
              <a:rPr lang="en-US" altLang="zh-CN" sz="5400" smtClean="0"/>
              <a:t>6.2 </a:t>
            </a:r>
            <a:r>
              <a:rPr lang="zh-CN" altLang="en-US" sz="5400" smtClean="0"/>
              <a:t>基带传输的常用码型</a:t>
            </a:r>
          </a:p>
        </p:txBody>
      </p:sp>
      <p:sp>
        <p:nvSpPr>
          <p:cNvPr id="61443" name="Rectangle 3"/>
          <p:cNvSpPr>
            <a:spLocks noGrp="1" noChangeArrowheads="1"/>
          </p:cNvSpPr>
          <p:nvPr>
            <p:ph type="body" idx="1"/>
          </p:nvPr>
        </p:nvSpPr>
        <p:spPr>
          <a:xfrm>
            <a:off x="657225" y="1179513"/>
            <a:ext cx="8486775" cy="5678487"/>
          </a:xfrm>
        </p:spPr>
        <p:txBody>
          <a:bodyPr/>
          <a:lstStyle/>
          <a:p>
            <a:pPr lvl="1" eaLnBrk="1" hangingPunct="1"/>
            <a:r>
              <a:rPr lang="zh-CN" altLang="en-US" b="1" dirty="0" smtClean="0">
                <a:solidFill>
                  <a:srgbClr val="C00000"/>
                </a:solidFill>
              </a:rPr>
              <a:t>二、几种常用的传输码型</a:t>
            </a:r>
          </a:p>
          <a:p>
            <a:pPr lvl="2" eaLnBrk="1" hangingPunct="1"/>
            <a:r>
              <a:rPr lang="zh-CN" altLang="en-US" b="1" dirty="0" smtClean="0">
                <a:solidFill>
                  <a:srgbClr val="3333FF"/>
                </a:solidFill>
              </a:rPr>
              <a:t>１、</a:t>
            </a:r>
            <a:r>
              <a:rPr lang="en-US" altLang="zh-CN" b="1" dirty="0" smtClean="0">
                <a:solidFill>
                  <a:srgbClr val="3333FF"/>
                </a:solidFill>
              </a:rPr>
              <a:t>AMI</a:t>
            </a:r>
            <a:r>
              <a:rPr lang="zh-CN" altLang="en-US" b="1" dirty="0" smtClean="0">
                <a:solidFill>
                  <a:srgbClr val="3333FF"/>
                </a:solidFill>
              </a:rPr>
              <a:t>码：传号交替反转码</a:t>
            </a:r>
          </a:p>
          <a:p>
            <a:pPr lvl="3" eaLnBrk="1" hangingPunct="1">
              <a:lnSpc>
                <a:spcPct val="120000"/>
              </a:lnSpc>
            </a:pPr>
            <a:r>
              <a:rPr lang="zh-CN" altLang="en-US" dirty="0" smtClean="0"/>
              <a:t>编码规则：将消息码的“</a:t>
            </a:r>
            <a:r>
              <a:rPr lang="en-US" altLang="zh-CN" dirty="0" smtClean="0"/>
              <a:t>1”(</a:t>
            </a:r>
            <a:r>
              <a:rPr lang="zh-CN" altLang="en-US" dirty="0" smtClean="0"/>
              <a:t>传号</a:t>
            </a:r>
            <a:r>
              <a:rPr lang="en-US" altLang="zh-CN" dirty="0" smtClean="0"/>
              <a:t>)</a:t>
            </a:r>
            <a:r>
              <a:rPr lang="zh-CN" altLang="en-US" dirty="0" smtClean="0"/>
              <a:t>交替地变换为“</a:t>
            </a:r>
            <a:r>
              <a:rPr lang="en-US" altLang="zh-CN" dirty="0" smtClean="0"/>
              <a:t>+1”</a:t>
            </a:r>
            <a:r>
              <a:rPr lang="zh-CN" altLang="en-US" dirty="0" smtClean="0"/>
              <a:t>（正电平）和“</a:t>
            </a:r>
            <a:r>
              <a:rPr lang="en-US" altLang="zh-CN" dirty="0" smtClean="0"/>
              <a:t>-1”</a:t>
            </a:r>
            <a:r>
              <a:rPr lang="zh-CN" altLang="en-US" dirty="0" smtClean="0"/>
              <a:t>（负电平），而“</a:t>
            </a:r>
            <a:r>
              <a:rPr lang="en-US" altLang="zh-CN" dirty="0" smtClean="0"/>
              <a:t>0”(</a:t>
            </a:r>
            <a:r>
              <a:rPr lang="zh-CN" altLang="en-US" dirty="0" smtClean="0"/>
              <a:t>空号</a:t>
            </a:r>
            <a:r>
              <a:rPr lang="en-US" altLang="zh-CN" dirty="0" smtClean="0"/>
              <a:t>)</a:t>
            </a:r>
            <a:r>
              <a:rPr lang="zh-CN" altLang="en-US" dirty="0" smtClean="0"/>
              <a:t>保持不变。</a:t>
            </a:r>
          </a:p>
          <a:p>
            <a:pPr lvl="3" eaLnBrk="1" hangingPunct="1">
              <a:lnSpc>
                <a:spcPct val="120000"/>
              </a:lnSpc>
            </a:pPr>
            <a:r>
              <a:rPr lang="zh-CN" altLang="en-US" dirty="0" smtClean="0"/>
              <a:t>例：</a:t>
            </a:r>
          </a:p>
          <a:p>
            <a:pPr lvl="3" eaLnBrk="1" hangingPunct="1">
              <a:lnSpc>
                <a:spcPct val="120000"/>
              </a:lnSpc>
              <a:buFont typeface="Wingdings" pitchFamily="2" charset="2"/>
              <a:buNone/>
            </a:pPr>
            <a:r>
              <a:rPr lang="zh-CN" altLang="en-US" dirty="0" smtClean="0"/>
              <a:t>		消息码： </a:t>
            </a:r>
            <a:r>
              <a:rPr lang="en-US" altLang="zh-CN" dirty="0" smtClean="0"/>
              <a:t>0   1   1  0 0 0 0 0 0 0   1   1 0 0    1   1 …</a:t>
            </a:r>
          </a:p>
          <a:p>
            <a:pPr lvl="3" eaLnBrk="1" hangingPunct="1">
              <a:lnSpc>
                <a:spcPct val="120000"/>
              </a:lnSpc>
              <a:buFont typeface="Wingdings" pitchFamily="2" charset="2"/>
              <a:buNone/>
            </a:pPr>
            <a:r>
              <a:rPr lang="en-US" altLang="zh-CN" dirty="0" smtClean="0"/>
              <a:t>		AMI</a:t>
            </a:r>
            <a:r>
              <a:rPr lang="zh-CN" altLang="en-US" dirty="0" smtClean="0"/>
              <a:t>码： </a:t>
            </a:r>
            <a:r>
              <a:rPr lang="en-US" altLang="zh-CN" dirty="0" smtClean="0"/>
              <a:t>0  -1 +1  0 0 0 0 0 0 0 –1 +1 0 0  –1 +1… </a:t>
            </a:r>
          </a:p>
          <a:p>
            <a:pPr lvl="3" eaLnBrk="1" hangingPunct="1">
              <a:lnSpc>
                <a:spcPct val="120000"/>
              </a:lnSpc>
            </a:pPr>
            <a:r>
              <a:rPr lang="en-US" altLang="zh-CN" dirty="0" smtClean="0"/>
              <a:t>AMI</a:t>
            </a:r>
            <a:r>
              <a:rPr lang="zh-CN" altLang="en-US" dirty="0" smtClean="0"/>
              <a:t>码对应的波形是具有正、负、零三种电平的脉冲序列</a:t>
            </a:r>
            <a:r>
              <a:rPr lang="en-US" altLang="zh-CN" dirty="0" smtClean="0"/>
              <a:t>——</a:t>
            </a:r>
            <a:r>
              <a:rPr lang="zh-CN" altLang="en-US" dirty="0" smtClean="0"/>
              <a:t>三元码。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par>
                          <p:cTn id="27" fill="hold" nodeType="withGroup">
                            <p:stCondLst>
                              <p:cond delay="500"/>
                            </p:stCondLst>
                            <p:childTnLst>
                              <p:par>
                                <p:cTn id="28" presetID="2" presetClass="entr" presetSubtype="4" fill="hold" nodeType="afterEffect">
                                  <p:stCondLst>
                                    <p:cond delay="0"/>
                                  </p:stCondLst>
                                  <p:childTnLst>
                                    <p:set>
                                      <p:cBhvr>
                                        <p:cTn id="29" dur="1" fill="hold">
                                          <p:stCondLst>
                                            <p:cond delay="0"/>
                                          </p:stCondLst>
                                        </p:cTn>
                                        <p:tgtEl>
                                          <p:spTgt spid="61443">
                                            <p:txEl>
                                              <p:pRg st="4" end="4"/>
                                            </p:txEl>
                                          </p:spTgt>
                                        </p:tgtEl>
                                        <p:attrNameLst>
                                          <p:attrName>style.visibility</p:attrName>
                                        </p:attrNameLst>
                                      </p:cBhvr>
                                      <p:to>
                                        <p:strVal val="visible"/>
                                      </p:to>
                                    </p:set>
                                    <p:anim calcmode="lin" valueType="num">
                                      <p:cBhvr additive="base">
                                        <p:cTn id="30"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61443">
                                            <p:txEl>
                                              <p:pRg st="5" end="5"/>
                                            </p:txEl>
                                          </p:spTgt>
                                        </p:tgtEl>
                                        <p:attrNameLst>
                                          <p:attrName>style.visibility</p:attrName>
                                        </p:attrNameLst>
                                      </p:cBhvr>
                                      <p:to>
                                        <p:strVal val="visible"/>
                                      </p:to>
                                    </p:set>
                                    <p:anim calcmode="lin" valueType="num">
                                      <p:cBhvr additive="base">
                                        <p:cTn id="36" dur="5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14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1443">
                                            <p:txEl>
                                              <p:pRg st="6" end="6"/>
                                            </p:txEl>
                                          </p:spTgt>
                                        </p:tgtEl>
                                        <p:attrNameLst>
                                          <p:attrName>style.visibility</p:attrName>
                                        </p:attrNameLst>
                                      </p:cBhvr>
                                      <p:to>
                                        <p:strVal val="visible"/>
                                      </p:to>
                                    </p:set>
                                    <p:anim calcmode="lin" valueType="num">
                                      <p:cBhvr additive="base">
                                        <p:cTn id="42" dur="5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14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EF8DC8D6-7539-4E80-AF69-4617298A7160}" type="slidenum">
              <a:rPr lang="en-US" altLang="zh-CN" smtClean="0"/>
              <a:pPr eaLnBrk="1" hangingPunct="1"/>
              <a:t>4</a:t>
            </a:fld>
            <a:endParaRPr lang="en-US" altLang="zh-CN" smtClean="0"/>
          </a:p>
        </p:txBody>
      </p:sp>
      <p:sp>
        <p:nvSpPr>
          <p:cNvPr id="5123" name="Rectangle 2"/>
          <p:cNvSpPr>
            <a:spLocks noGrp="1" noChangeArrowheads="1"/>
          </p:cNvSpPr>
          <p:nvPr>
            <p:ph type="title"/>
          </p:nvPr>
        </p:nvSpPr>
        <p:spPr/>
        <p:txBody>
          <a:bodyPr/>
          <a:lstStyle/>
          <a:p>
            <a:pPr eaLnBrk="1" hangingPunct="1"/>
            <a:r>
              <a:rPr lang="en-US" altLang="zh-CN" sz="5400" smtClean="0"/>
              <a:t>6.0</a:t>
            </a:r>
            <a:r>
              <a:rPr lang="zh-CN" altLang="en-US" sz="5400" smtClean="0"/>
              <a:t> 概述</a:t>
            </a:r>
          </a:p>
        </p:txBody>
      </p:sp>
      <p:sp>
        <p:nvSpPr>
          <p:cNvPr id="22531" name="Rectangle 3"/>
          <p:cNvSpPr>
            <a:spLocks noGrp="1" noChangeArrowheads="1"/>
          </p:cNvSpPr>
          <p:nvPr>
            <p:ph type="body" idx="1"/>
          </p:nvPr>
        </p:nvSpPr>
        <p:spPr>
          <a:xfrm>
            <a:off x="1017588" y="1223963"/>
            <a:ext cx="8126412" cy="5634037"/>
          </a:xfrm>
        </p:spPr>
        <p:txBody>
          <a:bodyPr/>
          <a:lstStyle/>
          <a:p>
            <a:pPr eaLnBrk="1" hangingPunct="1"/>
            <a:r>
              <a:rPr lang="zh-CN" altLang="en-US" sz="2400" dirty="0" smtClean="0">
                <a:solidFill>
                  <a:srgbClr val="C00000"/>
                </a:solidFill>
              </a:rPr>
              <a:t>一、数字基带信号</a:t>
            </a:r>
            <a:endParaRPr lang="en-US" altLang="zh-CN" sz="2400" dirty="0" smtClean="0">
              <a:solidFill>
                <a:srgbClr val="C00000"/>
              </a:solidFill>
            </a:endParaRPr>
          </a:p>
          <a:p>
            <a:pPr lvl="1" eaLnBrk="1" hangingPunct="1"/>
            <a:r>
              <a:rPr lang="zh-CN" altLang="en-US" sz="2000" dirty="0" smtClean="0">
                <a:solidFill>
                  <a:srgbClr val="C00000"/>
                </a:solidFill>
              </a:rPr>
              <a:t>数字信号</a:t>
            </a:r>
            <a:r>
              <a:rPr lang="zh-CN" altLang="en-US" sz="2000" dirty="0" smtClean="0"/>
              <a:t>：</a:t>
            </a:r>
            <a:r>
              <a:rPr lang="zh-CN" altLang="en-US" sz="2000" dirty="0" smtClean="0">
                <a:solidFill>
                  <a:srgbClr val="3333FF"/>
                </a:solidFill>
              </a:rPr>
              <a:t>未经调制</a:t>
            </a:r>
            <a:r>
              <a:rPr lang="zh-CN" altLang="en-US" sz="2000" dirty="0" smtClean="0"/>
              <a:t>的数字信号，</a:t>
            </a:r>
            <a:r>
              <a:rPr lang="zh-CN" altLang="en-US" sz="2000" dirty="0" smtClean="0">
                <a:solidFill>
                  <a:srgbClr val="3333FF"/>
                </a:solidFill>
              </a:rPr>
              <a:t>取值离散</a:t>
            </a:r>
            <a:endParaRPr lang="en-US" altLang="zh-CN" sz="2000" dirty="0" smtClean="0">
              <a:solidFill>
                <a:srgbClr val="3333FF"/>
              </a:solidFill>
            </a:endParaRPr>
          </a:p>
          <a:p>
            <a:pPr lvl="1" eaLnBrk="1" hangingPunct="1"/>
            <a:r>
              <a:rPr lang="zh-CN" altLang="en-US" sz="2000" dirty="0" smtClean="0">
                <a:solidFill>
                  <a:srgbClr val="C00000"/>
                </a:solidFill>
              </a:rPr>
              <a:t>基带</a:t>
            </a:r>
            <a:r>
              <a:rPr lang="zh-CN" altLang="en-US" sz="2000" dirty="0" smtClean="0"/>
              <a:t>：占据的频谱是</a:t>
            </a:r>
            <a:r>
              <a:rPr lang="zh-CN" altLang="en-US" sz="2000" dirty="0" smtClean="0">
                <a:solidFill>
                  <a:srgbClr val="3333FF"/>
                </a:solidFill>
              </a:rPr>
              <a:t>从零频或很低频率开始的</a:t>
            </a:r>
            <a:endParaRPr lang="en-US" altLang="zh-CN" sz="2000" dirty="0" smtClean="0"/>
          </a:p>
          <a:p>
            <a:pPr lvl="1" eaLnBrk="1" hangingPunct="1"/>
            <a:r>
              <a:rPr lang="zh-CN" altLang="en-US" sz="2000" dirty="0" smtClean="0"/>
              <a:t>举例：</a:t>
            </a:r>
          </a:p>
          <a:p>
            <a:pPr eaLnBrk="1" hangingPunct="1"/>
            <a:r>
              <a:rPr lang="zh-CN" altLang="en-US" sz="2400" dirty="0" smtClean="0">
                <a:solidFill>
                  <a:srgbClr val="C00000"/>
                </a:solidFill>
              </a:rPr>
              <a:t>二、数字基带传输系统</a:t>
            </a:r>
            <a:endParaRPr lang="en-US" altLang="zh-CN" sz="2400" dirty="0" smtClean="0">
              <a:solidFill>
                <a:srgbClr val="C00000"/>
              </a:solidFill>
            </a:endParaRPr>
          </a:p>
          <a:p>
            <a:pPr lvl="1" eaLnBrk="1" hangingPunct="1"/>
            <a:r>
              <a:rPr lang="zh-CN" altLang="en-US" sz="2000" dirty="0" smtClean="0"/>
              <a:t>定义：不经载波调制而直接传输数字基带信号的系统，常用于</a:t>
            </a:r>
            <a:r>
              <a:rPr lang="zh-CN" altLang="en-US" sz="2000" dirty="0" smtClean="0">
                <a:solidFill>
                  <a:srgbClr val="C00000"/>
                </a:solidFill>
              </a:rPr>
              <a:t>传输距离不太远</a:t>
            </a:r>
            <a:r>
              <a:rPr lang="zh-CN" altLang="en-US" sz="2000" dirty="0" smtClean="0"/>
              <a:t>的情况下。</a:t>
            </a:r>
            <a:endParaRPr lang="en-US" altLang="zh-CN" sz="2000" dirty="0" smtClean="0"/>
          </a:p>
          <a:p>
            <a:pPr lvl="1" eaLnBrk="1" hangingPunct="1"/>
            <a:r>
              <a:rPr lang="zh-CN" altLang="en-US" sz="2000" dirty="0" smtClean="0"/>
              <a:t>系统框图：</a:t>
            </a:r>
          </a:p>
        </p:txBody>
      </p:sp>
      <p:graphicFrame>
        <p:nvGraphicFramePr>
          <p:cNvPr id="5125" name="Object 1"/>
          <p:cNvGraphicFramePr>
            <a:graphicFrameLocks noChangeAspect="1"/>
          </p:cNvGraphicFramePr>
          <p:nvPr/>
        </p:nvGraphicFramePr>
        <p:xfrm>
          <a:off x="484188" y="4138613"/>
          <a:ext cx="8588375" cy="2486025"/>
        </p:xfrm>
        <a:graphic>
          <a:graphicData uri="http://schemas.openxmlformats.org/presentationml/2006/ole">
            <mc:AlternateContent xmlns:mc="http://schemas.openxmlformats.org/markup-compatibility/2006">
              <mc:Choice xmlns:v="urn:schemas-microsoft-com:vml" Requires="v">
                <p:oleObj spid="_x0000_s5308" name="Visio" r:id="rId4" imgW="8243011" imgH="2403043" progId="Visio.Drawing.11">
                  <p:embed/>
                </p:oleObj>
              </mc:Choice>
              <mc:Fallback>
                <p:oleObj name="Visio" r:id="rId4" imgW="8243011" imgH="2403043"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8" y="4138613"/>
                        <a:ext cx="85883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125"/>
                                        </p:tgtEl>
                                        <p:attrNameLst>
                                          <p:attrName>style.visibility</p:attrName>
                                        </p:attrNameLst>
                                      </p:cBhvr>
                                      <p:to>
                                        <p:strVal val="visible"/>
                                      </p:to>
                                    </p:set>
                                    <p:animEffect transition="in" filter="wipe(left)">
                                      <p:cBhvr>
                                        <p:cTn id="49"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1A1C1CAA-2F82-44DD-84CD-74E852704622}" type="slidenum">
              <a:rPr lang="en-US" altLang="zh-CN" smtClean="0"/>
              <a:pPr eaLnBrk="1" hangingPunct="1"/>
              <a:t>40</a:t>
            </a:fld>
            <a:endParaRPr lang="en-US" altLang="zh-CN" smtClean="0"/>
          </a:p>
        </p:txBody>
      </p:sp>
      <p:sp>
        <p:nvSpPr>
          <p:cNvPr id="41987" name="Rectangle 2"/>
          <p:cNvSpPr>
            <a:spLocks noGrp="1" noChangeArrowheads="1"/>
          </p:cNvSpPr>
          <p:nvPr>
            <p:ph type="title"/>
          </p:nvPr>
        </p:nvSpPr>
        <p:spPr/>
        <p:txBody>
          <a:bodyPr/>
          <a:lstStyle/>
          <a:p>
            <a:pPr eaLnBrk="1" hangingPunct="1"/>
            <a:r>
              <a:rPr lang="en-US" altLang="zh-CN" sz="5400" smtClean="0"/>
              <a:t>6.2 </a:t>
            </a:r>
            <a:r>
              <a:rPr lang="zh-CN" altLang="en-US" sz="5400" smtClean="0"/>
              <a:t>基带传输的常用码型</a:t>
            </a:r>
          </a:p>
        </p:txBody>
      </p:sp>
      <p:sp>
        <p:nvSpPr>
          <p:cNvPr id="62467" name="Rectangle 3"/>
          <p:cNvSpPr>
            <a:spLocks noGrp="1" noChangeArrowheads="1"/>
          </p:cNvSpPr>
          <p:nvPr>
            <p:ph type="body" idx="1"/>
          </p:nvPr>
        </p:nvSpPr>
        <p:spPr>
          <a:xfrm>
            <a:off x="0" y="1179513"/>
            <a:ext cx="9144000" cy="5678487"/>
          </a:xfrm>
        </p:spPr>
        <p:txBody>
          <a:bodyPr/>
          <a:lstStyle/>
          <a:p>
            <a:pPr lvl="3" eaLnBrk="1" hangingPunct="1">
              <a:lnSpc>
                <a:spcPct val="140000"/>
              </a:lnSpc>
            </a:pPr>
            <a:r>
              <a:rPr lang="en-US" altLang="zh-CN" dirty="0" smtClean="0"/>
              <a:t>AMI</a:t>
            </a:r>
            <a:r>
              <a:rPr lang="zh-CN" altLang="en-US" dirty="0" smtClean="0"/>
              <a:t>码的</a:t>
            </a:r>
            <a:r>
              <a:rPr lang="zh-CN" altLang="en-US" dirty="0" smtClean="0">
                <a:solidFill>
                  <a:srgbClr val="3333FF"/>
                </a:solidFill>
              </a:rPr>
              <a:t>优点</a:t>
            </a:r>
            <a:r>
              <a:rPr lang="zh-CN" altLang="en-US" dirty="0" smtClean="0"/>
              <a:t>：</a:t>
            </a:r>
            <a:endParaRPr lang="en-US" altLang="zh-CN" dirty="0" smtClean="0"/>
          </a:p>
          <a:p>
            <a:pPr lvl="4" eaLnBrk="1" hangingPunct="1">
              <a:lnSpc>
                <a:spcPct val="140000"/>
              </a:lnSpc>
            </a:pPr>
            <a:r>
              <a:rPr lang="zh-CN" altLang="en-US" dirty="0" smtClean="0"/>
              <a:t>没有直流成分，且高、低频分量少，功率谱峰值在 </a:t>
            </a:r>
            <a:r>
              <a:rPr lang="en-US" altLang="zh-CN" dirty="0" smtClean="0"/>
              <a:t>2</a:t>
            </a:r>
            <a:r>
              <a:rPr lang="en-US" altLang="zh-CN" i="1" dirty="0" smtClean="0"/>
              <a:t>f</a:t>
            </a:r>
            <a:r>
              <a:rPr lang="en-US" altLang="zh-CN" baseline="-25000" dirty="0" smtClean="0"/>
              <a:t>s</a:t>
            </a:r>
            <a:endParaRPr lang="en-US" altLang="zh-CN" dirty="0" smtClean="0"/>
          </a:p>
          <a:p>
            <a:pPr lvl="4" eaLnBrk="1" hangingPunct="1">
              <a:lnSpc>
                <a:spcPct val="140000"/>
              </a:lnSpc>
            </a:pPr>
            <a:r>
              <a:rPr lang="zh-CN" altLang="en-US" dirty="0" smtClean="0"/>
              <a:t>编译码电路简单</a:t>
            </a:r>
            <a:endParaRPr lang="en-US" altLang="zh-CN" dirty="0" smtClean="0"/>
          </a:p>
          <a:p>
            <a:pPr lvl="4" eaLnBrk="1" hangingPunct="1">
              <a:lnSpc>
                <a:spcPct val="140000"/>
              </a:lnSpc>
            </a:pPr>
            <a:r>
              <a:rPr lang="zh-CN" altLang="en-US" dirty="0" smtClean="0"/>
              <a:t>可利用传号极性交替这一规律观察误码情况</a:t>
            </a:r>
            <a:endParaRPr lang="en-US" altLang="zh-CN" dirty="0" smtClean="0"/>
          </a:p>
          <a:p>
            <a:pPr lvl="4" eaLnBrk="1" hangingPunct="1">
              <a:lnSpc>
                <a:spcPct val="140000"/>
              </a:lnSpc>
            </a:pPr>
            <a:r>
              <a:rPr lang="zh-CN" altLang="en-US" dirty="0" smtClean="0"/>
              <a:t>如果它是</a:t>
            </a:r>
            <a:r>
              <a:rPr lang="en-US" altLang="zh-CN" dirty="0" smtClean="0"/>
              <a:t>AMI-</a:t>
            </a:r>
            <a:r>
              <a:rPr lang="en-US" altLang="zh-CN" dirty="0" smtClean="0">
                <a:solidFill>
                  <a:srgbClr val="3333FF"/>
                </a:solidFill>
              </a:rPr>
              <a:t>RZ</a:t>
            </a:r>
            <a:r>
              <a:rPr lang="zh-CN" altLang="en-US" dirty="0" smtClean="0"/>
              <a:t>波形，接收后只要全波整流，就可变为单极性</a:t>
            </a:r>
            <a:r>
              <a:rPr lang="en-US" altLang="zh-CN" dirty="0" smtClean="0"/>
              <a:t>RZ</a:t>
            </a:r>
            <a:r>
              <a:rPr lang="zh-CN" altLang="en-US" dirty="0" smtClean="0"/>
              <a:t>波形，从中可以提取位定时分量</a:t>
            </a:r>
          </a:p>
          <a:p>
            <a:pPr lvl="3" eaLnBrk="1" hangingPunct="1">
              <a:lnSpc>
                <a:spcPct val="140000"/>
              </a:lnSpc>
            </a:pPr>
            <a:r>
              <a:rPr lang="en-US" altLang="zh-CN" dirty="0" smtClean="0"/>
              <a:t>AMI</a:t>
            </a:r>
            <a:r>
              <a:rPr lang="zh-CN" altLang="en-US" dirty="0" smtClean="0"/>
              <a:t>码的</a:t>
            </a:r>
            <a:r>
              <a:rPr lang="zh-CN" altLang="en-US" dirty="0" smtClean="0">
                <a:solidFill>
                  <a:srgbClr val="3333FF"/>
                </a:solidFill>
              </a:rPr>
              <a:t>缺点</a:t>
            </a:r>
            <a:r>
              <a:rPr lang="zh-CN" altLang="en-US" dirty="0" smtClean="0"/>
              <a:t>：</a:t>
            </a:r>
            <a:endParaRPr lang="en-US" altLang="zh-CN" dirty="0" smtClean="0"/>
          </a:p>
          <a:p>
            <a:pPr lvl="4" eaLnBrk="1" hangingPunct="1">
              <a:lnSpc>
                <a:spcPct val="140000"/>
              </a:lnSpc>
            </a:pPr>
            <a:r>
              <a:rPr lang="zh-CN" altLang="en-US" dirty="0" smtClean="0"/>
              <a:t>当原信码出现</a:t>
            </a:r>
            <a:r>
              <a:rPr lang="zh-CN" altLang="en-US" b="1" dirty="0" smtClean="0"/>
              <a:t>长连“</a:t>
            </a:r>
            <a:r>
              <a:rPr lang="en-US" altLang="zh-CN" b="1" dirty="0" smtClean="0"/>
              <a:t>0”</a:t>
            </a:r>
            <a:r>
              <a:rPr lang="zh-CN" altLang="en-US" b="1" dirty="0" smtClean="0"/>
              <a:t>串</a:t>
            </a:r>
            <a:r>
              <a:rPr lang="zh-CN" altLang="en-US" dirty="0" smtClean="0"/>
              <a:t>时，信号的电平长时间不跳变，造成提取定时信号的困难。解决连“</a:t>
            </a:r>
            <a:r>
              <a:rPr lang="en-US" altLang="zh-CN" dirty="0" smtClean="0"/>
              <a:t>0”</a:t>
            </a:r>
            <a:r>
              <a:rPr lang="zh-CN" altLang="en-US" dirty="0" smtClean="0"/>
              <a:t>码问题的有效方法之一是采用</a:t>
            </a:r>
            <a:r>
              <a:rPr lang="en-US" altLang="zh-CN" dirty="0" smtClean="0"/>
              <a:t>HDB</a:t>
            </a:r>
            <a:r>
              <a:rPr lang="en-US" altLang="zh-CN" baseline="-25000" dirty="0" smtClean="0"/>
              <a:t>3</a:t>
            </a:r>
            <a:r>
              <a:rPr lang="zh-CN" altLang="en-US" dirty="0" smtClean="0"/>
              <a:t>码。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calcmode="lin" valueType="num">
                                      <p:cBhvr additive="base">
                                        <p:cTn id="12"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 calcmode="lin" valueType="num">
                                      <p:cBhvr additive="base">
                                        <p:cTn id="17"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 calcmode="lin" valueType="num">
                                      <p:cBhvr additive="base">
                                        <p:cTn id="22"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 calcmode="lin" valueType="num">
                                      <p:cBhvr additive="base">
                                        <p:cTn id="27"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2467">
                                            <p:txEl>
                                              <p:pRg st="5" end="5"/>
                                            </p:txEl>
                                          </p:spTgt>
                                        </p:tgtEl>
                                        <p:attrNameLst>
                                          <p:attrName>style.visibility</p:attrName>
                                        </p:attrNameLst>
                                      </p:cBhvr>
                                      <p:to>
                                        <p:strVal val="visible"/>
                                      </p:to>
                                    </p:set>
                                    <p:anim calcmode="lin" valueType="num">
                                      <p:cBhvr additive="base">
                                        <p:cTn id="33" dur="5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2467">
                                            <p:txEl>
                                              <p:pRg st="6" end="6"/>
                                            </p:txEl>
                                          </p:spTgt>
                                        </p:tgtEl>
                                        <p:attrNameLst>
                                          <p:attrName>style.visibility</p:attrName>
                                        </p:attrNameLst>
                                      </p:cBhvr>
                                      <p:to>
                                        <p:strVal val="visible"/>
                                      </p:to>
                                    </p:set>
                                    <p:anim calcmode="lin" valueType="num">
                                      <p:cBhvr additive="base">
                                        <p:cTn id="39" dur="500" fill="hold"/>
                                        <p:tgtEl>
                                          <p:spTgt spid="62467">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24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46C7C121-8F53-451B-BC74-E3A7592367E5}" type="slidenum">
              <a:rPr lang="en-US" altLang="zh-CN" smtClean="0"/>
              <a:pPr eaLnBrk="1" hangingPunct="1"/>
              <a:t>41</a:t>
            </a:fld>
            <a:endParaRPr lang="en-US" altLang="zh-CN" smtClean="0"/>
          </a:p>
        </p:txBody>
      </p:sp>
      <p:sp>
        <p:nvSpPr>
          <p:cNvPr id="43011" name="Rectangle 2"/>
          <p:cNvSpPr>
            <a:spLocks noGrp="1" noChangeArrowheads="1"/>
          </p:cNvSpPr>
          <p:nvPr>
            <p:ph type="title"/>
          </p:nvPr>
        </p:nvSpPr>
        <p:spPr/>
        <p:txBody>
          <a:bodyPr/>
          <a:lstStyle/>
          <a:p>
            <a:pPr eaLnBrk="1" hangingPunct="1"/>
            <a:r>
              <a:rPr lang="en-US" altLang="zh-CN" sz="5400" smtClean="0"/>
              <a:t>6.2 </a:t>
            </a:r>
            <a:r>
              <a:rPr lang="zh-CN" altLang="en-US" sz="5400" smtClean="0"/>
              <a:t>基带传输的常用码型</a:t>
            </a:r>
          </a:p>
        </p:txBody>
      </p:sp>
      <p:sp>
        <p:nvSpPr>
          <p:cNvPr id="63491" name="Rectangle 3"/>
          <p:cNvSpPr>
            <a:spLocks noGrp="1" noChangeArrowheads="1"/>
          </p:cNvSpPr>
          <p:nvPr>
            <p:ph type="body" idx="1"/>
          </p:nvPr>
        </p:nvSpPr>
        <p:spPr>
          <a:xfrm>
            <a:off x="341313" y="1179513"/>
            <a:ext cx="8802687" cy="5678487"/>
          </a:xfrm>
        </p:spPr>
        <p:txBody>
          <a:bodyPr/>
          <a:lstStyle/>
          <a:p>
            <a:pPr lvl="2" eaLnBrk="1" hangingPunct="1">
              <a:lnSpc>
                <a:spcPct val="120000"/>
              </a:lnSpc>
              <a:defRPr/>
            </a:pPr>
            <a:r>
              <a:rPr lang="en-US" altLang="zh-CN" b="1" dirty="0" smtClean="0">
                <a:solidFill>
                  <a:srgbClr val="3333FF"/>
                </a:solidFill>
              </a:rPr>
              <a:t>HDB</a:t>
            </a:r>
            <a:r>
              <a:rPr lang="en-US" altLang="zh-CN" b="1" baseline="-25000" dirty="0" smtClean="0">
                <a:solidFill>
                  <a:srgbClr val="3333FF"/>
                </a:solidFill>
              </a:rPr>
              <a:t>3</a:t>
            </a:r>
            <a:r>
              <a:rPr lang="zh-CN" altLang="en-US" b="1" dirty="0" smtClean="0">
                <a:solidFill>
                  <a:srgbClr val="3333FF"/>
                </a:solidFill>
              </a:rPr>
              <a:t>码：</a:t>
            </a:r>
            <a:r>
              <a:rPr lang="en-US" altLang="zh-CN" b="1" dirty="0" smtClean="0">
                <a:solidFill>
                  <a:srgbClr val="3333FF"/>
                </a:solidFill>
              </a:rPr>
              <a:t>3</a:t>
            </a:r>
            <a:r>
              <a:rPr lang="zh-CN" altLang="en-US" b="1" dirty="0" smtClean="0">
                <a:solidFill>
                  <a:srgbClr val="3333FF"/>
                </a:solidFill>
              </a:rPr>
              <a:t>阶高密度双极性码</a:t>
            </a:r>
          </a:p>
          <a:p>
            <a:pPr lvl="3" eaLnBrk="1" hangingPunct="1">
              <a:lnSpc>
                <a:spcPct val="120000"/>
              </a:lnSpc>
              <a:defRPr/>
            </a:pPr>
            <a:r>
              <a:rPr lang="zh-CN" altLang="en-US" dirty="0" smtClean="0"/>
              <a:t>它是</a:t>
            </a:r>
            <a:r>
              <a:rPr lang="en-US" altLang="zh-CN" dirty="0" smtClean="0"/>
              <a:t>AMI</a:t>
            </a:r>
            <a:r>
              <a:rPr lang="zh-CN" altLang="en-US" dirty="0" smtClean="0"/>
              <a:t>码的一种改进型，改进目的是为了保持</a:t>
            </a:r>
            <a:r>
              <a:rPr lang="en-US" altLang="zh-CN" dirty="0" smtClean="0"/>
              <a:t>AMI</a:t>
            </a:r>
            <a:r>
              <a:rPr lang="zh-CN" altLang="en-US" dirty="0" smtClean="0"/>
              <a:t>码的优点而克服其缺点，使连“</a:t>
            </a:r>
            <a:r>
              <a:rPr lang="en-US" altLang="zh-CN" dirty="0" smtClean="0"/>
              <a:t>0”</a:t>
            </a:r>
            <a:r>
              <a:rPr lang="zh-CN" altLang="en-US" dirty="0" smtClean="0"/>
              <a:t>个数不超过</a:t>
            </a:r>
            <a:r>
              <a:rPr lang="en-US" altLang="zh-CN" dirty="0" smtClean="0"/>
              <a:t>3</a:t>
            </a:r>
            <a:r>
              <a:rPr lang="zh-CN" altLang="en-US" dirty="0" smtClean="0"/>
              <a:t>个。 </a:t>
            </a:r>
          </a:p>
          <a:p>
            <a:pPr lvl="3" eaLnBrk="1" hangingPunct="1">
              <a:lnSpc>
                <a:spcPct val="120000"/>
              </a:lnSpc>
              <a:defRPr/>
            </a:pPr>
            <a:r>
              <a:rPr lang="zh-CN" altLang="en-US" b="1" dirty="0" smtClean="0">
                <a:solidFill>
                  <a:srgbClr val="3333FF"/>
                </a:solidFill>
              </a:rPr>
              <a:t>编码规则</a:t>
            </a:r>
            <a:r>
              <a:rPr lang="zh-CN" altLang="en-US" dirty="0" smtClean="0"/>
              <a:t>：</a:t>
            </a:r>
            <a:endParaRPr lang="en-US" altLang="zh-CN" dirty="0" smtClean="0"/>
          </a:p>
          <a:p>
            <a:pPr lvl="3" eaLnBrk="1" hangingPunct="1">
              <a:lnSpc>
                <a:spcPct val="120000"/>
              </a:lnSpc>
              <a:buNone/>
              <a:defRPr/>
            </a:pPr>
            <a:r>
              <a:rPr lang="zh-CN" altLang="en-US" sz="2000" dirty="0" smtClean="0"/>
              <a:t>（</a:t>
            </a:r>
            <a:r>
              <a:rPr lang="en-US" altLang="zh-CN" sz="2000" dirty="0" smtClean="0"/>
              <a:t>1</a:t>
            </a:r>
            <a:r>
              <a:rPr lang="zh-CN" altLang="en-US" sz="2000" dirty="0"/>
              <a:t>）检查消息码中</a:t>
            </a:r>
            <a:r>
              <a:rPr lang="zh-CN" altLang="en-US" sz="2000" dirty="0">
                <a:solidFill>
                  <a:srgbClr val="C00000"/>
                </a:solidFill>
              </a:rPr>
              <a:t>连“</a:t>
            </a:r>
            <a:r>
              <a:rPr lang="en-US" altLang="zh-CN" sz="2000" dirty="0">
                <a:solidFill>
                  <a:srgbClr val="C00000"/>
                </a:solidFill>
              </a:rPr>
              <a:t>0”</a:t>
            </a:r>
            <a:r>
              <a:rPr lang="zh-CN" altLang="en-US" sz="2000" dirty="0">
                <a:solidFill>
                  <a:srgbClr val="C00000"/>
                </a:solidFill>
              </a:rPr>
              <a:t>个</a:t>
            </a:r>
            <a:r>
              <a:rPr lang="zh-CN" altLang="en-US" sz="2000" dirty="0" smtClean="0">
                <a:solidFill>
                  <a:srgbClr val="C00000"/>
                </a:solidFill>
              </a:rPr>
              <a:t>数</a:t>
            </a:r>
            <a:r>
              <a:rPr lang="zh-CN" altLang="en-US" sz="2000" dirty="0" smtClean="0"/>
              <a:t>，当连“</a:t>
            </a:r>
            <a:r>
              <a:rPr lang="en-US" altLang="zh-CN" sz="2000" dirty="0" smtClean="0"/>
              <a:t>0”</a:t>
            </a:r>
            <a:r>
              <a:rPr lang="zh-CN" altLang="en-US" sz="2000" dirty="0" smtClean="0"/>
              <a:t>数目小于等于</a:t>
            </a:r>
            <a:r>
              <a:rPr lang="en-US" altLang="zh-CN" sz="2000" dirty="0" smtClean="0"/>
              <a:t>3</a:t>
            </a:r>
            <a:r>
              <a:rPr lang="zh-CN" altLang="en-US" sz="2000" dirty="0" smtClean="0"/>
              <a:t>时，</a:t>
            </a:r>
            <a:r>
              <a:rPr lang="en-US" altLang="zh-CN" sz="2000" dirty="0" smtClean="0"/>
              <a:t>HDB</a:t>
            </a:r>
            <a:r>
              <a:rPr lang="en-US" altLang="zh-CN" sz="2000" baseline="-25000" dirty="0" smtClean="0"/>
              <a:t>3</a:t>
            </a:r>
            <a:r>
              <a:rPr lang="zh-CN" altLang="en-US" sz="2000" dirty="0" smtClean="0"/>
              <a:t>码与</a:t>
            </a:r>
            <a:r>
              <a:rPr lang="en-US" altLang="zh-CN" sz="2000" dirty="0" smtClean="0"/>
              <a:t>AMI</a:t>
            </a:r>
            <a:r>
              <a:rPr lang="zh-CN" altLang="en-US" sz="2000" dirty="0" smtClean="0"/>
              <a:t>码一样，</a:t>
            </a:r>
            <a:r>
              <a:rPr lang="en-US" altLang="zh-CN" sz="2000" dirty="0" smtClean="0"/>
              <a:t>+1</a:t>
            </a:r>
            <a:r>
              <a:rPr lang="zh-CN" altLang="en-US" sz="2000" dirty="0" smtClean="0"/>
              <a:t>与</a:t>
            </a:r>
            <a:r>
              <a:rPr lang="en-US" altLang="zh-CN" sz="2000" dirty="0" smtClean="0"/>
              <a:t>-1</a:t>
            </a:r>
            <a:r>
              <a:rPr lang="zh-CN" altLang="en-US" sz="2000" dirty="0" smtClean="0"/>
              <a:t>交替；</a:t>
            </a:r>
          </a:p>
          <a:p>
            <a:pPr lvl="3" eaLnBrk="1" hangingPunct="1">
              <a:lnSpc>
                <a:spcPct val="120000"/>
              </a:lnSpc>
              <a:buFont typeface="Wingdings" pitchFamily="2" charset="2"/>
              <a:buNone/>
              <a:defRPr/>
            </a:pPr>
            <a:r>
              <a:rPr lang="zh-CN" altLang="en-US" sz="2000" dirty="0" smtClean="0"/>
              <a:t>（</a:t>
            </a:r>
            <a:r>
              <a:rPr lang="en-US" altLang="zh-CN" sz="2000" dirty="0" smtClean="0"/>
              <a:t>2</a:t>
            </a:r>
            <a:r>
              <a:rPr lang="zh-CN" altLang="en-US" sz="2000" dirty="0" smtClean="0"/>
              <a:t>）连“</a:t>
            </a:r>
            <a:r>
              <a:rPr lang="en-US" altLang="zh-CN" sz="2000" dirty="0" smtClean="0"/>
              <a:t>0”</a:t>
            </a:r>
            <a:r>
              <a:rPr lang="zh-CN" altLang="en-US" sz="2000" dirty="0" smtClean="0"/>
              <a:t>数目超过</a:t>
            </a:r>
            <a:r>
              <a:rPr lang="en-US" altLang="zh-CN" sz="2000" dirty="0" smtClean="0"/>
              <a:t>3</a:t>
            </a:r>
            <a:r>
              <a:rPr lang="zh-CN" altLang="en-US" sz="2000" dirty="0" smtClean="0"/>
              <a:t>时，</a:t>
            </a:r>
            <a:r>
              <a:rPr lang="zh-CN" altLang="en-US" sz="2000" dirty="0" smtClean="0">
                <a:solidFill>
                  <a:srgbClr val="3333FF"/>
                </a:solidFill>
              </a:rPr>
              <a:t>将每</a:t>
            </a:r>
            <a:r>
              <a:rPr lang="en-US" altLang="zh-CN" sz="2000" dirty="0" smtClean="0">
                <a:solidFill>
                  <a:srgbClr val="3333FF"/>
                </a:solidFill>
              </a:rPr>
              <a:t>4</a:t>
            </a:r>
            <a:r>
              <a:rPr lang="zh-CN" altLang="en-US" sz="2000" dirty="0" smtClean="0">
                <a:solidFill>
                  <a:srgbClr val="3333FF"/>
                </a:solidFill>
              </a:rPr>
              <a:t>个连“</a:t>
            </a:r>
            <a:r>
              <a:rPr lang="en-US" altLang="zh-CN" sz="2000" dirty="0" smtClean="0">
                <a:solidFill>
                  <a:srgbClr val="3333FF"/>
                </a:solidFill>
              </a:rPr>
              <a:t>0”</a:t>
            </a:r>
            <a:r>
              <a:rPr lang="zh-CN" altLang="en-US" sz="2000" dirty="0" smtClean="0">
                <a:solidFill>
                  <a:srgbClr val="3333FF"/>
                </a:solidFill>
              </a:rPr>
              <a:t>化作一小节，定义为</a:t>
            </a:r>
            <a:r>
              <a:rPr lang="en-US" altLang="zh-CN" sz="2000" dirty="0" smtClean="0">
                <a:solidFill>
                  <a:srgbClr val="3333FF"/>
                </a:solidFill>
              </a:rPr>
              <a:t>B00V</a:t>
            </a:r>
            <a:r>
              <a:rPr lang="zh-CN" altLang="en-US" sz="2000" dirty="0" smtClean="0"/>
              <a:t>，称为</a:t>
            </a:r>
            <a:r>
              <a:rPr lang="zh-CN" altLang="en-US" sz="2000" b="1" dirty="0" smtClean="0"/>
              <a:t>破坏节</a:t>
            </a:r>
            <a:r>
              <a:rPr lang="zh-CN" altLang="en-US" sz="2000" dirty="0" smtClean="0"/>
              <a:t>，其中</a:t>
            </a:r>
            <a:r>
              <a:rPr lang="en-US" altLang="zh-CN" sz="2000" dirty="0" smtClean="0"/>
              <a:t>V</a:t>
            </a:r>
            <a:r>
              <a:rPr lang="zh-CN" altLang="en-US" sz="2000" dirty="0" smtClean="0"/>
              <a:t>称为</a:t>
            </a:r>
            <a:r>
              <a:rPr lang="zh-CN" altLang="en-US" sz="2000" b="1" dirty="0" smtClean="0"/>
              <a:t>破坏脉冲</a:t>
            </a:r>
            <a:r>
              <a:rPr lang="zh-CN" altLang="en-US" sz="2000" dirty="0" smtClean="0"/>
              <a:t>，而</a:t>
            </a:r>
            <a:r>
              <a:rPr lang="en-US" altLang="zh-CN" sz="2000" dirty="0" smtClean="0"/>
              <a:t>B</a:t>
            </a:r>
            <a:r>
              <a:rPr lang="zh-CN" altLang="en-US" sz="2000" dirty="0" smtClean="0"/>
              <a:t>称为</a:t>
            </a:r>
            <a:r>
              <a:rPr lang="zh-CN" altLang="en-US" sz="2000" b="1" dirty="0" smtClean="0"/>
              <a:t>调节脉冲</a:t>
            </a:r>
            <a:r>
              <a:rPr lang="zh-CN" altLang="en-US" sz="2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91D0142D-D2B2-4596-BCD3-2C564A6CD674}" type="slidenum">
              <a:rPr lang="en-US" altLang="zh-CN" smtClean="0"/>
              <a:pPr eaLnBrk="1" hangingPunct="1"/>
              <a:t>42</a:t>
            </a:fld>
            <a:endParaRPr lang="en-US" altLang="zh-CN" smtClean="0"/>
          </a:p>
        </p:txBody>
      </p:sp>
      <p:sp>
        <p:nvSpPr>
          <p:cNvPr id="44035" name="Rectangle 2"/>
          <p:cNvSpPr>
            <a:spLocks noGrp="1" noChangeArrowheads="1"/>
          </p:cNvSpPr>
          <p:nvPr>
            <p:ph type="title"/>
          </p:nvPr>
        </p:nvSpPr>
        <p:spPr/>
        <p:txBody>
          <a:bodyPr/>
          <a:lstStyle/>
          <a:p>
            <a:pPr eaLnBrk="1" hangingPunct="1"/>
            <a:r>
              <a:rPr lang="en-US" altLang="zh-CN" sz="5400" smtClean="0"/>
              <a:t>6.2 </a:t>
            </a:r>
            <a:r>
              <a:rPr lang="zh-CN" altLang="en-US" sz="5400" smtClean="0"/>
              <a:t>基带传输的常用码型</a:t>
            </a:r>
          </a:p>
        </p:txBody>
      </p:sp>
      <p:sp>
        <p:nvSpPr>
          <p:cNvPr id="40964" name="Rectangle 3"/>
          <p:cNvSpPr>
            <a:spLocks noGrp="1" noChangeArrowheads="1"/>
          </p:cNvSpPr>
          <p:nvPr>
            <p:ph type="body" idx="1"/>
          </p:nvPr>
        </p:nvSpPr>
        <p:spPr>
          <a:xfrm>
            <a:off x="341313" y="1179513"/>
            <a:ext cx="8802687" cy="5678487"/>
          </a:xfrm>
        </p:spPr>
        <p:txBody>
          <a:bodyPr/>
          <a:lstStyle/>
          <a:p>
            <a:pPr lvl="4" eaLnBrk="1" hangingPunct="1">
              <a:lnSpc>
                <a:spcPct val="120000"/>
              </a:lnSpc>
              <a:buClr>
                <a:srgbClr val="00E4A8"/>
              </a:buClr>
              <a:buFont typeface="Wingdings" pitchFamily="2" charset="2"/>
              <a:buNone/>
            </a:pPr>
            <a:r>
              <a:rPr lang="zh-CN" altLang="en-US" sz="2000" dirty="0" smtClean="0">
                <a:solidFill>
                  <a:srgbClr val="000000"/>
                </a:solidFill>
              </a:rPr>
              <a:t>（</a:t>
            </a:r>
            <a:r>
              <a:rPr lang="en-US" altLang="zh-CN" sz="2000" dirty="0" smtClean="0">
                <a:solidFill>
                  <a:srgbClr val="000000"/>
                </a:solidFill>
              </a:rPr>
              <a:t>a</a:t>
            </a:r>
            <a:r>
              <a:rPr lang="zh-CN" altLang="en-US" sz="2000" dirty="0" smtClean="0">
                <a:solidFill>
                  <a:srgbClr val="000000"/>
                </a:solidFill>
              </a:rPr>
              <a:t>）</a:t>
            </a:r>
            <a:r>
              <a:rPr lang="en-US" altLang="zh-CN" sz="2000" dirty="0" smtClean="0">
                <a:solidFill>
                  <a:srgbClr val="3333FF"/>
                </a:solidFill>
              </a:rPr>
              <a:t>V</a:t>
            </a:r>
            <a:r>
              <a:rPr lang="zh-CN" altLang="en-US" sz="2000" dirty="0" smtClean="0">
                <a:solidFill>
                  <a:srgbClr val="3333FF"/>
                </a:solidFill>
              </a:rPr>
              <a:t>与前一个相邻的非“</a:t>
            </a:r>
            <a:r>
              <a:rPr lang="en-US" altLang="zh-CN" sz="2000" dirty="0" smtClean="0">
                <a:solidFill>
                  <a:srgbClr val="3333FF"/>
                </a:solidFill>
              </a:rPr>
              <a:t>0”</a:t>
            </a:r>
            <a:r>
              <a:rPr lang="zh-CN" altLang="en-US" sz="2000" dirty="0" smtClean="0">
                <a:solidFill>
                  <a:srgbClr val="3333FF"/>
                </a:solidFill>
              </a:rPr>
              <a:t>脉冲的极性相同</a:t>
            </a:r>
            <a:r>
              <a:rPr lang="en-US" altLang="zh-CN" sz="2000" dirty="0" smtClean="0">
                <a:solidFill>
                  <a:srgbClr val="000000"/>
                </a:solidFill>
              </a:rPr>
              <a:t>(</a:t>
            </a:r>
            <a:r>
              <a:rPr lang="zh-CN" altLang="en-US" sz="2000" dirty="0" smtClean="0">
                <a:solidFill>
                  <a:srgbClr val="000000"/>
                </a:solidFill>
              </a:rPr>
              <a:t>这破坏了极性交替的规则，所以</a:t>
            </a:r>
            <a:r>
              <a:rPr lang="en-US" altLang="zh-CN" sz="2000" dirty="0" smtClean="0">
                <a:solidFill>
                  <a:srgbClr val="000000"/>
                </a:solidFill>
              </a:rPr>
              <a:t>V</a:t>
            </a:r>
            <a:r>
              <a:rPr lang="zh-CN" altLang="en-US" sz="2000" dirty="0" smtClean="0">
                <a:solidFill>
                  <a:srgbClr val="000000"/>
                </a:solidFill>
              </a:rPr>
              <a:t>称为</a:t>
            </a:r>
            <a:r>
              <a:rPr lang="zh-CN" altLang="en-US" sz="2000" b="1" dirty="0" smtClean="0">
                <a:solidFill>
                  <a:srgbClr val="000000"/>
                </a:solidFill>
              </a:rPr>
              <a:t>破坏脉冲</a:t>
            </a:r>
            <a:r>
              <a:rPr lang="en-US" altLang="zh-CN" sz="2000" dirty="0" smtClean="0">
                <a:solidFill>
                  <a:srgbClr val="000000"/>
                </a:solidFill>
              </a:rPr>
              <a:t>)</a:t>
            </a:r>
            <a:r>
              <a:rPr lang="zh-CN" altLang="en-US" sz="2000" dirty="0" smtClean="0">
                <a:solidFill>
                  <a:srgbClr val="000000"/>
                </a:solidFill>
              </a:rPr>
              <a:t>，并且要求</a:t>
            </a:r>
            <a:r>
              <a:rPr lang="zh-CN" altLang="en-US" sz="2000" dirty="0" smtClean="0">
                <a:solidFill>
                  <a:srgbClr val="3333FF"/>
                </a:solidFill>
              </a:rPr>
              <a:t>相邻的</a:t>
            </a:r>
            <a:r>
              <a:rPr lang="en-US" altLang="zh-CN" sz="2000" dirty="0" smtClean="0">
                <a:solidFill>
                  <a:srgbClr val="3333FF"/>
                </a:solidFill>
              </a:rPr>
              <a:t>V</a:t>
            </a:r>
            <a:r>
              <a:rPr lang="zh-CN" altLang="en-US" sz="2000" dirty="0" smtClean="0">
                <a:solidFill>
                  <a:srgbClr val="3333FF"/>
                </a:solidFill>
              </a:rPr>
              <a:t>码之间极性必须交替</a:t>
            </a:r>
            <a:r>
              <a:rPr lang="zh-CN" altLang="en-US" sz="2000" dirty="0" smtClean="0">
                <a:solidFill>
                  <a:srgbClr val="000000"/>
                </a:solidFill>
              </a:rPr>
              <a:t>。</a:t>
            </a:r>
            <a:r>
              <a:rPr lang="en-US" altLang="zh-CN" sz="2000" dirty="0" smtClean="0">
                <a:solidFill>
                  <a:srgbClr val="000000"/>
                </a:solidFill>
              </a:rPr>
              <a:t>V</a:t>
            </a:r>
            <a:r>
              <a:rPr lang="zh-CN" altLang="en-US" sz="2000" dirty="0" smtClean="0">
                <a:solidFill>
                  <a:srgbClr val="000000"/>
                </a:solidFill>
              </a:rPr>
              <a:t>的取值为 </a:t>
            </a:r>
            <a:r>
              <a:rPr lang="en-US" altLang="zh-CN" sz="2000" dirty="0" smtClean="0">
                <a:solidFill>
                  <a:srgbClr val="000000"/>
                </a:solidFill>
              </a:rPr>
              <a:t>+1 </a:t>
            </a:r>
            <a:r>
              <a:rPr lang="zh-CN" altLang="en-US" sz="2000" dirty="0" smtClean="0">
                <a:solidFill>
                  <a:srgbClr val="000000"/>
                </a:solidFill>
              </a:rPr>
              <a:t>或 </a:t>
            </a:r>
            <a:r>
              <a:rPr lang="en-US" altLang="zh-CN" sz="2000" dirty="0" smtClean="0">
                <a:solidFill>
                  <a:srgbClr val="000000"/>
                </a:solidFill>
              </a:rPr>
              <a:t>-1</a:t>
            </a:r>
            <a:r>
              <a:rPr lang="zh-CN" altLang="en-US" sz="2000" dirty="0" smtClean="0">
                <a:solidFill>
                  <a:srgbClr val="000000"/>
                </a:solidFill>
              </a:rPr>
              <a:t>； </a:t>
            </a:r>
          </a:p>
          <a:p>
            <a:pPr lvl="4" eaLnBrk="1" hangingPunct="1">
              <a:buFont typeface="Wingdings" pitchFamily="2" charset="2"/>
              <a:buNone/>
            </a:pPr>
            <a:r>
              <a:rPr lang="zh-CN" altLang="en-US" sz="2000" dirty="0" smtClean="0"/>
              <a:t>（</a:t>
            </a:r>
            <a:r>
              <a:rPr lang="en-US" altLang="zh-CN" sz="2000" dirty="0" smtClean="0"/>
              <a:t>b</a:t>
            </a:r>
            <a:r>
              <a:rPr lang="zh-CN" altLang="en-US" sz="2000" dirty="0" smtClean="0"/>
              <a:t>）</a:t>
            </a:r>
            <a:r>
              <a:rPr lang="en-US" altLang="zh-CN" sz="2000" dirty="0" smtClean="0">
                <a:solidFill>
                  <a:srgbClr val="3333FF"/>
                </a:solidFill>
              </a:rPr>
              <a:t>B</a:t>
            </a:r>
            <a:r>
              <a:rPr lang="zh-CN" altLang="en-US" sz="2000" dirty="0" smtClean="0">
                <a:solidFill>
                  <a:srgbClr val="3333FF"/>
                </a:solidFill>
              </a:rPr>
              <a:t>的取值可选</a:t>
            </a:r>
            <a:r>
              <a:rPr lang="en-US" altLang="zh-CN" sz="2000" dirty="0" smtClean="0">
                <a:solidFill>
                  <a:srgbClr val="3333FF"/>
                </a:solidFill>
              </a:rPr>
              <a:t>0</a:t>
            </a:r>
            <a:r>
              <a:rPr lang="zh-CN" altLang="en-US" sz="2000" dirty="0" smtClean="0">
                <a:solidFill>
                  <a:srgbClr val="3333FF"/>
                </a:solidFill>
              </a:rPr>
              <a:t>、</a:t>
            </a:r>
            <a:r>
              <a:rPr lang="en-US" altLang="zh-CN" sz="2000" dirty="0" smtClean="0">
                <a:solidFill>
                  <a:srgbClr val="3333FF"/>
                </a:solidFill>
              </a:rPr>
              <a:t>+1</a:t>
            </a:r>
            <a:r>
              <a:rPr lang="zh-CN" altLang="en-US" sz="2000" dirty="0" smtClean="0">
                <a:solidFill>
                  <a:srgbClr val="3333FF"/>
                </a:solidFill>
              </a:rPr>
              <a:t>或</a:t>
            </a:r>
            <a:r>
              <a:rPr lang="en-US" altLang="zh-CN" sz="2000" dirty="0" smtClean="0">
                <a:solidFill>
                  <a:srgbClr val="3333FF"/>
                </a:solidFill>
              </a:rPr>
              <a:t>-1</a:t>
            </a:r>
            <a:r>
              <a:rPr lang="zh-CN" altLang="en-US" sz="2000" dirty="0" smtClean="0">
                <a:solidFill>
                  <a:srgbClr val="3333FF"/>
                </a:solidFill>
              </a:rPr>
              <a:t>，以使</a:t>
            </a:r>
            <a:r>
              <a:rPr lang="en-US" altLang="zh-CN" sz="2000" dirty="0" smtClean="0">
                <a:solidFill>
                  <a:srgbClr val="3333FF"/>
                </a:solidFill>
              </a:rPr>
              <a:t>V</a:t>
            </a:r>
            <a:r>
              <a:rPr lang="zh-CN" altLang="en-US" sz="2000" dirty="0" smtClean="0">
                <a:solidFill>
                  <a:srgbClr val="3333FF"/>
                </a:solidFill>
              </a:rPr>
              <a:t>同时满足（</a:t>
            </a:r>
            <a:r>
              <a:rPr lang="en-US" altLang="zh-CN" sz="2000" dirty="0" smtClean="0">
                <a:solidFill>
                  <a:srgbClr val="3333FF"/>
                </a:solidFill>
              </a:rPr>
              <a:t>a</a:t>
            </a:r>
            <a:r>
              <a:rPr lang="zh-CN" altLang="en-US" sz="2000" dirty="0" smtClean="0">
                <a:solidFill>
                  <a:srgbClr val="3333FF"/>
                </a:solidFill>
              </a:rPr>
              <a:t>）中的两个要求</a:t>
            </a:r>
            <a:r>
              <a:rPr lang="zh-CN" altLang="en-US" sz="2000" dirty="0" smtClean="0"/>
              <a:t>；（起调节作用，故称</a:t>
            </a:r>
            <a:r>
              <a:rPr lang="zh-CN" altLang="en-US" sz="2000" b="1" dirty="0" smtClean="0"/>
              <a:t>调节脉冲</a:t>
            </a:r>
            <a:r>
              <a:rPr lang="zh-CN" altLang="en-US" sz="2000" dirty="0" smtClean="0"/>
              <a:t>） </a:t>
            </a:r>
          </a:p>
          <a:p>
            <a:pPr lvl="3" eaLnBrk="1" hangingPunct="1">
              <a:buFont typeface="Wingdings" pitchFamily="2" charset="2"/>
              <a:buNone/>
            </a:pPr>
            <a:r>
              <a:rPr lang="zh-CN" altLang="en-US" sz="2000" dirty="0" smtClean="0"/>
              <a:t>（</a:t>
            </a:r>
            <a:r>
              <a:rPr lang="en-US" altLang="zh-CN" sz="2000" dirty="0" smtClean="0"/>
              <a:t>3</a:t>
            </a:r>
            <a:r>
              <a:rPr lang="zh-CN" altLang="en-US" sz="2000" dirty="0" smtClean="0"/>
              <a:t>）</a:t>
            </a:r>
            <a:r>
              <a:rPr lang="en-US" altLang="zh-CN" sz="2000" dirty="0" smtClean="0">
                <a:solidFill>
                  <a:srgbClr val="3333FF"/>
                </a:solidFill>
              </a:rPr>
              <a:t>V</a:t>
            </a:r>
            <a:r>
              <a:rPr lang="zh-CN" altLang="en-US" sz="2000" dirty="0" smtClean="0">
                <a:solidFill>
                  <a:srgbClr val="3333FF"/>
                </a:solidFill>
              </a:rPr>
              <a:t>码后面的传号码极性也要交替（跟 </a:t>
            </a:r>
            <a:r>
              <a:rPr lang="en-US" altLang="zh-CN" sz="2000" dirty="0" smtClean="0">
                <a:solidFill>
                  <a:srgbClr val="3333FF"/>
                </a:solidFill>
              </a:rPr>
              <a:t>V </a:t>
            </a:r>
            <a:r>
              <a:rPr lang="zh-CN" altLang="en-US" sz="2000" dirty="0" smtClean="0">
                <a:solidFill>
                  <a:srgbClr val="3333FF"/>
                </a:solidFill>
              </a:rPr>
              <a:t>相比较）</a:t>
            </a:r>
            <a:r>
              <a:rPr lang="zh-CN" altLang="en-US" sz="2000" dirty="0" smtClean="0"/>
              <a:t>。 </a:t>
            </a:r>
          </a:p>
          <a:p>
            <a:pPr lvl="3" eaLnBrk="1" hangingPunct="1"/>
            <a:r>
              <a:rPr lang="zh-CN" altLang="en-US" dirty="0" smtClean="0"/>
              <a:t>例：</a:t>
            </a:r>
          </a:p>
          <a:p>
            <a:pPr lvl="1" eaLnBrk="1" hangingPunct="1">
              <a:buFont typeface="Wingdings" pitchFamily="2" charset="2"/>
              <a:buNone/>
            </a:pPr>
            <a:r>
              <a:rPr lang="zh-CN" altLang="en-US" sz="2200" dirty="0" smtClean="0"/>
              <a:t>	消息码：   </a:t>
            </a:r>
            <a:r>
              <a:rPr lang="en-US" altLang="zh-CN" sz="2200" dirty="0" smtClean="0"/>
              <a:t>1 0 0 0  </a:t>
            </a:r>
            <a:r>
              <a:rPr lang="zh-CN" altLang="en-US" sz="2200" dirty="0" smtClean="0"/>
              <a:t> </a:t>
            </a:r>
            <a:r>
              <a:rPr lang="en-US" altLang="zh-CN" sz="2200" dirty="0" smtClean="0"/>
              <a:t>0   1  0 0 0   0    1    1 0 0 0    0    0 0 0   0    l    1</a:t>
            </a:r>
          </a:p>
          <a:p>
            <a:pPr lvl="1" eaLnBrk="1" hangingPunct="1">
              <a:buFont typeface="Wingdings" pitchFamily="2" charset="2"/>
              <a:buNone/>
            </a:pPr>
            <a:r>
              <a:rPr lang="en-US" altLang="zh-CN" sz="2200" dirty="0" smtClean="0"/>
              <a:t>    AMI</a:t>
            </a:r>
            <a:r>
              <a:rPr lang="zh-CN" altLang="en-US" sz="2200" dirty="0" smtClean="0"/>
              <a:t>码：  </a:t>
            </a:r>
            <a:r>
              <a:rPr lang="en-US" altLang="zh-CN" sz="2200" dirty="0" smtClean="0"/>
              <a:t>-1 0 0 0   0 +1 0 0 0    0   -1 +1 0 0 0    0    0 0 0    0  -1 +1</a:t>
            </a:r>
          </a:p>
          <a:p>
            <a:pPr lvl="1" eaLnBrk="1" hangingPunct="1">
              <a:buFont typeface="Wingdings" pitchFamily="2" charset="2"/>
              <a:buNone/>
            </a:pPr>
            <a:r>
              <a:rPr lang="en-US" altLang="zh-CN" sz="2200" dirty="0" smtClean="0"/>
              <a:t>    HDB</a:t>
            </a:r>
            <a:r>
              <a:rPr lang="zh-CN" altLang="en-US" sz="2200" dirty="0" smtClean="0"/>
              <a:t>码： </a:t>
            </a:r>
            <a:r>
              <a:rPr lang="en-US" altLang="zh-CN" sz="2200" dirty="0" smtClean="0"/>
              <a:t>-1 </a:t>
            </a:r>
            <a:r>
              <a:rPr lang="en-US" altLang="zh-CN" sz="2200" dirty="0" smtClean="0">
                <a:solidFill>
                  <a:schemeClr val="hlink"/>
                </a:solidFill>
              </a:rPr>
              <a:t>0 0 0 –V</a:t>
            </a:r>
            <a:r>
              <a:rPr lang="en-US" altLang="zh-CN" sz="2200" dirty="0" smtClean="0"/>
              <a:t> +1 </a:t>
            </a:r>
            <a:r>
              <a:rPr lang="en-US" altLang="zh-CN" sz="2200" dirty="0" smtClean="0">
                <a:solidFill>
                  <a:schemeClr val="hlink"/>
                </a:solidFill>
              </a:rPr>
              <a:t>0 0 0 +V</a:t>
            </a:r>
            <a:r>
              <a:rPr lang="en-US" altLang="zh-CN" sz="2200" dirty="0" smtClean="0"/>
              <a:t>  -1 +1</a:t>
            </a:r>
            <a:r>
              <a:rPr lang="en-US" altLang="zh-CN" sz="2200" dirty="0" smtClean="0">
                <a:solidFill>
                  <a:schemeClr val="hlink"/>
                </a:solidFill>
              </a:rPr>
              <a:t>-B 0 0 –V</a:t>
            </a:r>
            <a:r>
              <a:rPr lang="en-US" altLang="zh-CN" sz="2200" dirty="0" smtClean="0"/>
              <a:t> </a:t>
            </a:r>
            <a:r>
              <a:rPr lang="en-US" altLang="zh-CN" sz="2200" dirty="0" smtClean="0">
                <a:solidFill>
                  <a:schemeClr val="folHlink"/>
                </a:solidFill>
              </a:rPr>
              <a:t>+B 0 0 +V</a:t>
            </a:r>
            <a:r>
              <a:rPr lang="en-US" altLang="zh-CN" sz="2200" dirty="0" smtClean="0"/>
              <a:t>  -l +1</a:t>
            </a:r>
          </a:p>
          <a:p>
            <a:pPr lvl="3" eaLnBrk="1" hangingPunct="1">
              <a:lnSpc>
                <a:spcPct val="120000"/>
              </a:lnSpc>
              <a:buFont typeface="Wingdings" pitchFamily="2" charset="2"/>
              <a:buNone/>
            </a:pPr>
            <a:r>
              <a:rPr lang="en-US" altLang="zh-CN" dirty="0" smtClean="0"/>
              <a:t>           </a:t>
            </a:r>
            <a:r>
              <a:rPr lang="zh-CN" altLang="en-US" dirty="0" smtClean="0"/>
              <a:t>其中的</a:t>
            </a:r>
            <a:r>
              <a:rPr lang="zh-CN" altLang="en-US" dirty="0" smtClean="0">
                <a:sym typeface="Symbol" pitchFamily="18" charset="2"/>
              </a:rPr>
              <a:t></a:t>
            </a:r>
            <a:r>
              <a:rPr lang="en-US" altLang="zh-CN" dirty="0" smtClean="0"/>
              <a:t>V</a:t>
            </a:r>
            <a:r>
              <a:rPr lang="zh-CN" altLang="en-US" dirty="0" smtClean="0"/>
              <a:t>脉冲和</a:t>
            </a:r>
            <a:r>
              <a:rPr lang="zh-CN" altLang="en-US" dirty="0" smtClean="0">
                <a:sym typeface="Symbol" pitchFamily="18" charset="2"/>
              </a:rPr>
              <a:t></a:t>
            </a:r>
            <a:r>
              <a:rPr lang="en-US" altLang="zh-CN" dirty="0" smtClean="0">
                <a:sym typeface="Symbol" pitchFamily="18" charset="2"/>
              </a:rPr>
              <a:t>B</a:t>
            </a:r>
            <a:r>
              <a:rPr lang="zh-CN" altLang="en-US" dirty="0" smtClean="0"/>
              <a:t>脉冲与</a:t>
            </a:r>
            <a:r>
              <a:rPr lang="zh-CN" altLang="en-US" dirty="0" smtClean="0">
                <a:sym typeface="Symbol" pitchFamily="18" charset="2"/>
              </a:rPr>
              <a:t></a:t>
            </a:r>
            <a:r>
              <a:rPr lang="en-US" altLang="zh-CN" dirty="0" smtClean="0">
                <a:sym typeface="Symbol" pitchFamily="18" charset="2"/>
              </a:rPr>
              <a:t>1</a:t>
            </a:r>
            <a:r>
              <a:rPr lang="zh-CN" altLang="en-US" dirty="0" smtClean="0"/>
              <a:t>脉冲波形相同，用</a:t>
            </a:r>
            <a:r>
              <a:rPr lang="en-US" altLang="zh-CN" dirty="0" smtClean="0"/>
              <a:t>V</a:t>
            </a:r>
            <a:r>
              <a:rPr lang="zh-CN" altLang="en-US" dirty="0" smtClean="0"/>
              <a:t>或</a:t>
            </a:r>
            <a:r>
              <a:rPr lang="en-US" altLang="zh-CN" dirty="0" smtClean="0"/>
              <a:t>B</a:t>
            </a:r>
            <a:r>
              <a:rPr lang="zh-CN" altLang="en-US" dirty="0" smtClean="0"/>
              <a:t>符号表示的目的是为了示意该非“</a:t>
            </a:r>
            <a:r>
              <a:rPr lang="en-US" altLang="zh-CN" dirty="0" smtClean="0"/>
              <a:t>0”</a:t>
            </a:r>
            <a:r>
              <a:rPr lang="zh-CN" altLang="en-US" dirty="0" smtClean="0"/>
              <a:t>码是由原信码的“</a:t>
            </a:r>
            <a:r>
              <a:rPr lang="en-US" altLang="zh-CN" dirty="0" smtClean="0"/>
              <a:t>0”</a:t>
            </a:r>
            <a:r>
              <a:rPr lang="zh-CN" altLang="en-US" dirty="0" smtClean="0"/>
              <a:t>变换而来的。</a:t>
            </a:r>
            <a:endParaRPr lang="zh-CN" altLang="en-US" sz="1900" dirty="0" smtClean="0"/>
          </a:p>
          <a:p>
            <a:pPr lvl="1" eaLnBrk="1" hangingPunct="1">
              <a:buFont typeface="Wingdings" pitchFamily="2" charset="2"/>
              <a:buNone/>
            </a:pPr>
            <a:r>
              <a:rPr lang="zh-CN" altLang="en-US" sz="2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 calcmode="lin" valueType="num">
                                      <p:cBhvr additive="base">
                                        <p:cTn id="7" dur="500" fill="hold"/>
                                        <p:tgtEl>
                                          <p:spTgt spid="409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64">
                                            <p:txEl>
                                              <p:pRg st="1" end="1"/>
                                            </p:txEl>
                                          </p:spTgt>
                                        </p:tgtEl>
                                        <p:attrNameLst>
                                          <p:attrName>style.visibility</p:attrName>
                                        </p:attrNameLst>
                                      </p:cBhvr>
                                      <p:to>
                                        <p:strVal val="visible"/>
                                      </p:to>
                                    </p:set>
                                    <p:anim calcmode="lin" valueType="num">
                                      <p:cBhvr additive="base">
                                        <p:cTn id="13" dur="500" fill="hold"/>
                                        <p:tgtEl>
                                          <p:spTgt spid="409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64">
                                            <p:txEl>
                                              <p:pRg st="2" end="2"/>
                                            </p:txEl>
                                          </p:spTgt>
                                        </p:tgtEl>
                                        <p:attrNameLst>
                                          <p:attrName>style.visibility</p:attrName>
                                        </p:attrNameLst>
                                      </p:cBhvr>
                                      <p:to>
                                        <p:strVal val="visible"/>
                                      </p:to>
                                    </p:set>
                                    <p:anim calcmode="lin" valueType="num">
                                      <p:cBhvr additive="base">
                                        <p:cTn id="19" dur="500" fill="hold"/>
                                        <p:tgtEl>
                                          <p:spTgt spid="409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0964">
                                            <p:txEl>
                                              <p:pRg st="3" end="3"/>
                                            </p:txEl>
                                          </p:spTgt>
                                        </p:tgtEl>
                                        <p:attrNameLst>
                                          <p:attrName>style.visibility</p:attrName>
                                        </p:attrNameLst>
                                      </p:cBhvr>
                                      <p:to>
                                        <p:strVal val="visible"/>
                                      </p:to>
                                    </p:set>
                                    <p:anim calcmode="lin" valueType="num">
                                      <p:cBhvr additive="base">
                                        <p:cTn id="25" dur="500" fill="hold"/>
                                        <p:tgtEl>
                                          <p:spTgt spid="4096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0964">
                                            <p:txEl>
                                              <p:pRg st="4" end="4"/>
                                            </p:txEl>
                                          </p:spTgt>
                                        </p:tgtEl>
                                        <p:attrNameLst>
                                          <p:attrName>style.visibility</p:attrName>
                                        </p:attrNameLst>
                                      </p:cBhvr>
                                      <p:to>
                                        <p:strVal val="visible"/>
                                      </p:to>
                                    </p:set>
                                    <p:anim calcmode="lin" valueType="num">
                                      <p:cBhvr additive="base">
                                        <p:cTn id="31" dur="500" fill="hold"/>
                                        <p:tgtEl>
                                          <p:spTgt spid="4096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0964">
                                            <p:txEl>
                                              <p:pRg st="5" end="5"/>
                                            </p:txEl>
                                          </p:spTgt>
                                        </p:tgtEl>
                                        <p:attrNameLst>
                                          <p:attrName>style.visibility</p:attrName>
                                        </p:attrNameLst>
                                      </p:cBhvr>
                                      <p:to>
                                        <p:strVal val="visible"/>
                                      </p:to>
                                    </p:set>
                                    <p:anim calcmode="lin" valueType="num">
                                      <p:cBhvr additive="base">
                                        <p:cTn id="37" dur="500" fill="hold"/>
                                        <p:tgtEl>
                                          <p:spTgt spid="4096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6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0964">
                                            <p:txEl>
                                              <p:pRg st="6" end="6"/>
                                            </p:txEl>
                                          </p:spTgt>
                                        </p:tgtEl>
                                        <p:attrNameLst>
                                          <p:attrName>style.visibility</p:attrName>
                                        </p:attrNameLst>
                                      </p:cBhvr>
                                      <p:to>
                                        <p:strVal val="visible"/>
                                      </p:to>
                                    </p:set>
                                    <p:anim calcmode="lin" valueType="num">
                                      <p:cBhvr additive="base">
                                        <p:cTn id="43" dur="500" fill="hold"/>
                                        <p:tgtEl>
                                          <p:spTgt spid="4096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6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0964">
                                            <p:txEl>
                                              <p:pRg st="7" end="7"/>
                                            </p:txEl>
                                          </p:spTgt>
                                        </p:tgtEl>
                                        <p:attrNameLst>
                                          <p:attrName>style.visibility</p:attrName>
                                        </p:attrNameLst>
                                      </p:cBhvr>
                                      <p:to>
                                        <p:strVal val="visible"/>
                                      </p:to>
                                    </p:set>
                                    <p:anim calcmode="lin" valueType="num">
                                      <p:cBhvr additive="base">
                                        <p:cTn id="49" dur="500" fill="hold"/>
                                        <p:tgtEl>
                                          <p:spTgt spid="4096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6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2A2EA724-D907-42B3-9409-7EAB6B5AE166}" type="slidenum">
              <a:rPr lang="en-US" altLang="zh-CN" smtClean="0"/>
              <a:pPr eaLnBrk="1" hangingPunct="1"/>
              <a:t>43</a:t>
            </a:fld>
            <a:endParaRPr lang="en-US" altLang="zh-CN" smtClean="0"/>
          </a:p>
        </p:txBody>
      </p:sp>
      <p:sp>
        <p:nvSpPr>
          <p:cNvPr id="45059" name="Rectangle 2"/>
          <p:cNvSpPr>
            <a:spLocks noGrp="1" noChangeArrowheads="1"/>
          </p:cNvSpPr>
          <p:nvPr>
            <p:ph type="title"/>
          </p:nvPr>
        </p:nvSpPr>
        <p:spPr/>
        <p:txBody>
          <a:bodyPr/>
          <a:lstStyle/>
          <a:p>
            <a:pPr eaLnBrk="1" hangingPunct="1"/>
            <a:r>
              <a:rPr lang="en-US" altLang="zh-CN" sz="5400" smtClean="0"/>
              <a:t>6.2 </a:t>
            </a:r>
            <a:r>
              <a:rPr lang="zh-CN" altLang="en-US" sz="5400" smtClean="0"/>
              <a:t>基带传输的常用码型</a:t>
            </a:r>
          </a:p>
        </p:txBody>
      </p:sp>
      <p:sp>
        <p:nvSpPr>
          <p:cNvPr id="45060" name="Rectangle 3"/>
          <p:cNvSpPr>
            <a:spLocks noGrp="1" noChangeArrowheads="1"/>
          </p:cNvSpPr>
          <p:nvPr>
            <p:ph type="body" idx="1"/>
          </p:nvPr>
        </p:nvSpPr>
        <p:spPr>
          <a:xfrm>
            <a:off x="296863" y="1179513"/>
            <a:ext cx="8596312" cy="5678487"/>
          </a:xfrm>
        </p:spPr>
        <p:txBody>
          <a:bodyPr/>
          <a:lstStyle/>
          <a:p>
            <a:pPr lvl="3" eaLnBrk="1" hangingPunct="1">
              <a:lnSpc>
                <a:spcPct val="120000"/>
              </a:lnSpc>
            </a:pPr>
            <a:r>
              <a:rPr lang="en-US" altLang="zh-CN" dirty="0" smtClean="0"/>
              <a:t>HDB</a:t>
            </a:r>
            <a:r>
              <a:rPr lang="en-US" altLang="zh-CN" baseline="-25000" dirty="0" smtClean="0"/>
              <a:t>3</a:t>
            </a:r>
            <a:r>
              <a:rPr lang="zh-CN" altLang="en-US" dirty="0" smtClean="0"/>
              <a:t>码的</a:t>
            </a:r>
            <a:r>
              <a:rPr lang="zh-CN" altLang="en-US" b="1" dirty="0" smtClean="0">
                <a:solidFill>
                  <a:srgbClr val="3333FF"/>
                </a:solidFill>
              </a:rPr>
              <a:t>译码</a:t>
            </a:r>
            <a:r>
              <a:rPr lang="zh-CN" altLang="en-US" dirty="0" smtClean="0"/>
              <a:t>：</a:t>
            </a:r>
          </a:p>
          <a:p>
            <a:pPr lvl="3" eaLnBrk="1" hangingPunct="1">
              <a:lnSpc>
                <a:spcPct val="140000"/>
              </a:lnSpc>
              <a:buFont typeface="Wingdings" pitchFamily="2" charset="2"/>
              <a:buNone/>
            </a:pPr>
            <a:r>
              <a:rPr lang="zh-CN" altLang="en-US" dirty="0" smtClean="0"/>
              <a:t>	        </a:t>
            </a:r>
            <a:r>
              <a:rPr lang="en-US" altLang="zh-CN" dirty="0" smtClean="0"/>
              <a:t>HDB</a:t>
            </a:r>
            <a:r>
              <a:rPr lang="en-US" altLang="zh-CN" baseline="-25000" dirty="0" smtClean="0"/>
              <a:t>3</a:t>
            </a:r>
            <a:r>
              <a:rPr lang="zh-CN" altLang="en-US" dirty="0" smtClean="0"/>
              <a:t>码的编码虽然比较复杂，但译码却比较简单。</a:t>
            </a:r>
            <a:endParaRPr lang="en-US" altLang="zh-CN" dirty="0" smtClean="0"/>
          </a:p>
          <a:p>
            <a:pPr lvl="4" eaLnBrk="1" hangingPunct="1">
              <a:lnSpc>
                <a:spcPct val="140000"/>
              </a:lnSpc>
            </a:pPr>
            <a:r>
              <a:rPr lang="zh-CN" altLang="en-US" dirty="0" smtClean="0"/>
              <a:t>先恢复 </a:t>
            </a:r>
            <a:r>
              <a:rPr lang="en-US" altLang="zh-CN" dirty="0" smtClean="0"/>
              <a:t>B00V </a:t>
            </a:r>
            <a:r>
              <a:rPr lang="en-US" altLang="zh-CN" dirty="0" smtClean="0">
                <a:sym typeface="Wingdings" panose="05000000000000000000" pitchFamily="2" charset="2"/>
              </a:rPr>
              <a:t> 0000</a:t>
            </a:r>
            <a:r>
              <a:rPr lang="zh-CN" altLang="en-US" dirty="0" smtClean="0"/>
              <a:t>：</a:t>
            </a:r>
            <a:endParaRPr lang="en-US" altLang="zh-CN" dirty="0" smtClean="0"/>
          </a:p>
          <a:p>
            <a:pPr lvl="5">
              <a:lnSpc>
                <a:spcPct val="140000"/>
              </a:lnSpc>
            </a:pPr>
            <a:r>
              <a:rPr lang="zh-CN" altLang="en-US" sz="2000" dirty="0" smtClean="0"/>
              <a:t>从上述编码规则看出，每一个破坏脉冲</a:t>
            </a:r>
            <a:r>
              <a:rPr lang="en-US" altLang="zh-CN" sz="2000" dirty="0" smtClean="0"/>
              <a:t>V</a:t>
            </a:r>
            <a:r>
              <a:rPr lang="zh-CN" altLang="en-US" sz="2000" dirty="0" smtClean="0"/>
              <a:t>总是与前一非“</a:t>
            </a:r>
            <a:r>
              <a:rPr lang="en-US" altLang="zh-CN" sz="2000" dirty="0" smtClean="0"/>
              <a:t>0”</a:t>
            </a:r>
            <a:r>
              <a:rPr lang="zh-CN" altLang="en-US" sz="2000" dirty="0" smtClean="0"/>
              <a:t>脉冲同极性</a:t>
            </a:r>
            <a:r>
              <a:rPr lang="en-US" altLang="zh-CN" sz="2000" dirty="0" smtClean="0"/>
              <a:t>(</a:t>
            </a:r>
            <a:r>
              <a:rPr lang="zh-CN" altLang="en-US" sz="2000" dirty="0" smtClean="0"/>
              <a:t>包括</a:t>
            </a:r>
            <a:r>
              <a:rPr lang="en-US" altLang="zh-CN" sz="2000" dirty="0" smtClean="0"/>
              <a:t>B</a:t>
            </a:r>
            <a:r>
              <a:rPr lang="zh-CN" altLang="en-US" sz="2000" dirty="0" smtClean="0"/>
              <a:t>在内</a:t>
            </a:r>
            <a:r>
              <a:rPr lang="en-US" altLang="zh-CN" sz="2000" dirty="0" smtClean="0"/>
              <a:t>)</a:t>
            </a:r>
            <a:r>
              <a:rPr lang="zh-CN" altLang="en-US" sz="2000" dirty="0" smtClean="0"/>
              <a:t>。这就是说，从收到的符号序列中可以容易地找到破坏点</a:t>
            </a:r>
            <a:r>
              <a:rPr lang="en-US" altLang="zh-CN" sz="2000" dirty="0" smtClean="0"/>
              <a:t>V</a:t>
            </a:r>
            <a:r>
              <a:rPr lang="zh-CN" altLang="en-US" sz="2000" dirty="0" smtClean="0"/>
              <a:t>，于是也断定</a:t>
            </a:r>
            <a:r>
              <a:rPr lang="en-US" altLang="zh-CN" sz="2000" dirty="0" smtClean="0"/>
              <a:t>V</a:t>
            </a:r>
            <a:r>
              <a:rPr lang="zh-CN" altLang="en-US" sz="2000" dirty="0" smtClean="0"/>
              <a:t>符号及其前面的</a:t>
            </a:r>
            <a:r>
              <a:rPr lang="en-US" altLang="zh-CN" sz="2000" dirty="0" smtClean="0"/>
              <a:t>3</a:t>
            </a:r>
            <a:r>
              <a:rPr lang="zh-CN" altLang="en-US" sz="2000" dirty="0" smtClean="0"/>
              <a:t>个符号必是连“</a:t>
            </a:r>
            <a:r>
              <a:rPr lang="en-US" altLang="zh-CN" sz="2000" dirty="0" smtClean="0"/>
              <a:t>0”</a:t>
            </a:r>
            <a:r>
              <a:rPr lang="zh-CN" altLang="en-US" sz="2000" dirty="0" smtClean="0"/>
              <a:t>符号，从而恢复</a:t>
            </a:r>
            <a:r>
              <a:rPr lang="en-US" altLang="zh-CN" sz="2000" dirty="0" smtClean="0"/>
              <a:t>4</a:t>
            </a:r>
            <a:r>
              <a:rPr lang="zh-CN" altLang="en-US" sz="2000" dirty="0" smtClean="0"/>
              <a:t>个连“</a:t>
            </a:r>
            <a:r>
              <a:rPr lang="en-US" altLang="zh-CN" sz="2000" dirty="0" smtClean="0"/>
              <a:t>0”</a:t>
            </a:r>
            <a:r>
              <a:rPr lang="zh-CN" altLang="en-US" sz="2000" dirty="0" smtClean="0"/>
              <a:t>码；</a:t>
            </a:r>
            <a:endParaRPr lang="en-US" altLang="zh-CN" sz="2000" dirty="0" smtClean="0"/>
          </a:p>
          <a:p>
            <a:pPr lvl="4" eaLnBrk="1" hangingPunct="1">
              <a:lnSpc>
                <a:spcPct val="140000"/>
              </a:lnSpc>
            </a:pPr>
            <a:r>
              <a:rPr lang="zh-CN" altLang="en-US" dirty="0" smtClean="0"/>
              <a:t>再将所有</a:t>
            </a:r>
            <a:r>
              <a:rPr lang="en-US" altLang="zh-CN" dirty="0" smtClean="0"/>
              <a:t>-1</a:t>
            </a:r>
            <a:r>
              <a:rPr lang="zh-CN" altLang="en-US" dirty="0" smtClean="0"/>
              <a:t>变成</a:t>
            </a:r>
            <a:r>
              <a:rPr lang="en-US" altLang="zh-CN" dirty="0" smtClean="0"/>
              <a:t>+1</a:t>
            </a:r>
            <a:r>
              <a:rPr lang="zh-CN" altLang="en-US" dirty="0" smtClean="0"/>
              <a:t>后便得到原消息代码。</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0A2A154E-FAAD-4A6F-B4D4-7CC78BAE04E3}" type="slidenum">
              <a:rPr lang="en-US" altLang="zh-CN" smtClean="0"/>
              <a:pPr eaLnBrk="1" hangingPunct="1"/>
              <a:t>44</a:t>
            </a:fld>
            <a:endParaRPr lang="en-US" altLang="zh-CN" smtClean="0"/>
          </a:p>
        </p:txBody>
      </p:sp>
      <p:sp>
        <p:nvSpPr>
          <p:cNvPr id="46083" name="Rectangle 2"/>
          <p:cNvSpPr>
            <a:spLocks noGrp="1" noChangeArrowheads="1"/>
          </p:cNvSpPr>
          <p:nvPr>
            <p:ph type="title"/>
          </p:nvPr>
        </p:nvSpPr>
        <p:spPr/>
        <p:txBody>
          <a:bodyPr/>
          <a:lstStyle/>
          <a:p>
            <a:pPr eaLnBrk="1" hangingPunct="1"/>
            <a:r>
              <a:rPr lang="en-US" altLang="zh-CN" sz="5400" smtClean="0"/>
              <a:t>6.2 </a:t>
            </a:r>
            <a:r>
              <a:rPr lang="zh-CN" altLang="en-US" sz="5400" smtClean="0"/>
              <a:t>基带传输的常用码型</a:t>
            </a:r>
          </a:p>
        </p:txBody>
      </p:sp>
      <p:sp>
        <p:nvSpPr>
          <p:cNvPr id="66563" name="Rectangle 3"/>
          <p:cNvSpPr>
            <a:spLocks noGrp="1" noChangeArrowheads="1"/>
          </p:cNvSpPr>
          <p:nvPr>
            <p:ph type="body" idx="1"/>
          </p:nvPr>
        </p:nvSpPr>
        <p:spPr>
          <a:xfrm>
            <a:off x="161925" y="1179513"/>
            <a:ext cx="8982075" cy="5678487"/>
          </a:xfrm>
        </p:spPr>
        <p:txBody>
          <a:bodyPr/>
          <a:lstStyle/>
          <a:p>
            <a:pPr lvl="2" eaLnBrk="1" hangingPunct="1"/>
            <a:r>
              <a:rPr lang="zh-CN" altLang="en-US" b="1" dirty="0" smtClean="0">
                <a:solidFill>
                  <a:srgbClr val="3333FF"/>
                </a:solidFill>
              </a:rPr>
              <a:t>双相码：又称曼彻斯特（</a:t>
            </a:r>
            <a:r>
              <a:rPr lang="en-US" altLang="zh-CN" b="1" dirty="0" smtClean="0">
                <a:solidFill>
                  <a:srgbClr val="3333FF"/>
                </a:solidFill>
              </a:rPr>
              <a:t>Manchester</a:t>
            </a:r>
            <a:r>
              <a:rPr lang="zh-CN" altLang="en-US" b="1" dirty="0" smtClean="0">
                <a:solidFill>
                  <a:srgbClr val="3333FF"/>
                </a:solidFill>
              </a:rPr>
              <a:t>）码 </a:t>
            </a:r>
          </a:p>
          <a:p>
            <a:pPr lvl="3" eaLnBrk="1" hangingPunct="1"/>
            <a:r>
              <a:rPr lang="zh-CN" altLang="en-US" dirty="0" smtClean="0"/>
              <a:t>编码规则：</a:t>
            </a:r>
            <a:endParaRPr lang="en-US" altLang="zh-CN" dirty="0" smtClean="0"/>
          </a:p>
          <a:p>
            <a:pPr lvl="4" eaLnBrk="1" hangingPunct="1"/>
            <a:r>
              <a:rPr lang="zh-CN" altLang="en-US" dirty="0" smtClean="0"/>
              <a:t>用一个周期的正负对称方波表示“</a:t>
            </a:r>
            <a:r>
              <a:rPr lang="en-US" altLang="zh-CN" dirty="0" smtClean="0"/>
              <a:t>0”</a:t>
            </a:r>
            <a:r>
              <a:rPr lang="zh-CN" altLang="en-US" dirty="0" smtClean="0"/>
              <a:t>，而用其反相波形表示“</a:t>
            </a:r>
            <a:r>
              <a:rPr lang="en-US" altLang="zh-CN" dirty="0" smtClean="0"/>
              <a:t>1”</a:t>
            </a:r>
            <a:r>
              <a:rPr lang="zh-CN" altLang="en-US" dirty="0" smtClean="0"/>
              <a:t>。 </a:t>
            </a:r>
          </a:p>
          <a:p>
            <a:pPr lvl="4" eaLnBrk="1" hangingPunct="1"/>
            <a:r>
              <a:rPr lang="zh-CN" altLang="en-US" dirty="0" smtClean="0"/>
              <a:t>“</a:t>
            </a:r>
            <a:r>
              <a:rPr lang="en-US" altLang="zh-CN" dirty="0" smtClean="0"/>
              <a:t>0”</a:t>
            </a:r>
            <a:r>
              <a:rPr lang="zh-CN" altLang="en-US" dirty="0" smtClean="0"/>
              <a:t>码用“</a:t>
            </a:r>
            <a:r>
              <a:rPr lang="en-US" altLang="zh-CN" dirty="0" smtClean="0"/>
              <a:t>01”</a:t>
            </a:r>
            <a:r>
              <a:rPr lang="zh-CN" altLang="en-US" dirty="0" smtClean="0"/>
              <a:t>两位码表示，“</a:t>
            </a:r>
            <a:r>
              <a:rPr lang="en-US" altLang="zh-CN" dirty="0" smtClean="0"/>
              <a:t>1”</a:t>
            </a:r>
            <a:r>
              <a:rPr lang="zh-CN" altLang="en-US" dirty="0" smtClean="0"/>
              <a:t>码用“</a:t>
            </a:r>
            <a:r>
              <a:rPr lang="en-US" altLang="zh-CN" dirty="0" smtClean="0"/>
              <a:t>10 ”</a:t>
            </a:r>
            <a:r>
              <a:rPr lang="zh-CN" altLang="en-US" dirty="0" smtClean="0"/>
              <a:t>两位码表示 </a:t>
            </a:r>
          </a:p>
          <a:p>
            <a:pPr lvl="3" eaLnBrk="1" hangingPunct="1"/>
            <a:r>
              <a:rPr lang="zh-CN" altLang="en-US" dirty="0" smtClean="0"/>
              <a:t>例：</a:t>
            </a:r>
          </a:p>
          <a:p>
            <a:pPr lvl="3" eaLnBrk="1" hangingPunct="1">
              <a:buFont typeface="Wingdings" pitchFamily="2" charset="2"/>
              <a:buNone/>
            </a:pPr>
            <a:r>
              <a:rPr lang="zh-CN" altLang="en-US" dirty="0" smtClean="0"/>
              <a:t>		消息码：     </a:t>
            </a:r>
            <a:r>
              <a:rPr lang="en-US" altLang="zh-CN" dirty="0" smtClean="0"/>
              <a:t>1    1   0    0     1   0    1</a:t>
            </a:r>
          </a:p>
          <a:p>
            <a:pPr lvl="3" eaLnBrk="1" hangingPunct="1">
              <a:buFont typeface="Wingdings" pitchFamily="2" charset="2"/>
              <a:buNone/>
            </a:pPr>
            <a:r>
              <a:rPr lang="en-US" altLang="zh-CN" dirty="0" smtClean="0"/>
              <a:t>		</a:t>
            </a:r>
            <a:r>
              <a:rPr lang="zh-CN" altLang="en-US" dirty="0" smtClean="0"/>
              <a:t>双相码：   </a:t>
            </a:r>
            <a:r>
              <a:rPr lang="en-US" altLang="zh-CN" dirty="0" smtClean="0"/>
              <a:t>10  10  01  01  10  01  10</a:t>
            </a:r>
          </a:p>
          <a:p>
            <a:pPr lvl="3" eaLnBrk="1" hangingPunct="1"/>
            <a:r>
              <a:rPr lang="zh-CN" altLang="en-US" dirty="0" smtClean="0"/>
              <a:t>优缺点：</a:t>
            </a:r>
          </a:p>
          <a:p>
            <a:pPr lvl="3" eaLnBrk="1" hangingPunct="1">
              <a:lnSpc>
                <a:spcPct val="120000"/>
              </a:lnSpc>
              <a:buFont typeface="Wingdings" pitchFamily="2" charset="2"/>
              <a:buNone/>
            </a:pPr>
            <a:r>
              <a:rPr lang="zh-CN" altLang="en-US" dirty="0" smtClean="0"/>
              <a:t>	        双相码波形是一种</a:t>
            </a:r>
            <a:r>
              <a:rPr lang="zh-CN" altLang="en-US" dirty="0" smtClean="0">
                <a:solidFill>
                  <a:srgbClr val="3333FF"/>
                </a:solidFill>
              </a:rPr>
              <a:t>双极性</a:t>
            </a:r>
            <a:r>
              <a:rPr lang="en-US" altLang="zh-CN" dirty="0" smtClean="0">
                <a:solidFill>
                  <a:srgbClr val="3333FF"/>
                </a:solidFill>
              </a:rPr>
              <a:t>NRZ</a:t>
            </a:r>
            <a:r>
              <a:rPr lang="zh-CN" altLang="en-US" dirty="0" smtClean="0"/>
              <a:t>波形，只有极性相反的两个电平。它在每个码元间隔的中心点都存在电平跳变，所以含有丰富的位定时信息，且没有直流分量，编码过程也简单。缺点是</a:t>
            </a:r>
            <a:r>
              <a:rPr lang="zh-CN" altLang="en-US" dirty="0" smtClean="0">
                <a:solidFill>
                  <a:srgbClr val="C00000"/>
                </a:solidFill>
              </a:rPr>
              <a:t>占用带宽加倍，使频带利用率降低</a:t>
            </a:r>
            <a:r>
              <a:rPr lang="zh-CN" alt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6563">
                                            <p:txEl>
                                              <p:pRg st="5" end="5"/>
                                            </p:txEl>
                                          </p:spTgt>
                                        </p:tgtEl>
                                        <p:attrNameLst>
                                          <p:attrName>style.visibility</p:attrName>
                                        </p:attrNameLst>
                                      </p:cBhvr>
                                      <p:to>
                                        <p:strVal val="visible"/>
                                      </p:to>
                                    </p:set>
                                    <p:anim calcmode="lin" valueType="num">
                                      <p:cBhvr additive="base">
                                        <p:cTn id="37" dur="5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6563">
                                            <p:txEl>
                                              <p:pRg st="6" end="6"/>
                                            </p:txEl>
                                          </p:spTgt>
                                        </p:tgtEl>
                                        <p:attrNameLst>
                                          <p:attrName>style.visibility</p:attrName>
                                        </p:attrNameLst>
                                      </p:cBhvr>
                                      <p:to>
                                        <p:strVal val="visible"/>
                                      </p:to>
                                    </p:set>
                                    <p:anim calcmode="lin" valueType="num">
                                      <p:cBhvr additive="base">
                                        <p:cTn id="43" dur="500" fill="hold"/>
                                        <p:tgtEl>
                                          <p:spTgt spid="665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5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6563">
                                            <p:txEl>
                                              <p:pRg st="7" end="7"/>
                                            </p:txEl>
                                          </p:spTgt>
                                        </p:tgtEl>
                                        <p:attrNameLst>
                                          <p:attrName>style.visibility</p:attrName>
                                        </p:attrNameLst>
                                      </p:cBhvr>
                                      <p:to>
                                        <p:strVal val="visible"/>
                                      </p:to>
                                    </p:set>
                                    <p:anim calcmode="lin" valueType="num">
                                      <p:cBhvr additive="base">
                                        <p:cTn id="49" dur="500" fill="hold"/>
                                        <p:tgtEl>
                                          <p:spTgt spid="665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5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6563">
                                            <p:txEl>
                                              <p:pRg st="8" end="8"/>
                                            </p:txEl>
                                          </p:spTgt>
                                        </p:tgtEl>
                                        <p:attrNameLst>
                                          <p:attrName>style.visibility</p:attrName>
                                        </p:attrNameLst>
                                      </p:cBhvr>
                                      <p:to>
                                        <p:strVal val="visible"/>
                                      </p:to>
                                    </p:set>
                                    <p:anim calcmode="lin" valueType="num">
                                      <p:cBhvr additive="base">
                                        <p:cTn id="55" dur="500" fill="hold"/>
                                        <p:tgtEl>
                                          <p:spTgt spid="6656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65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E4D3F473-8A9C-4FD1-A6CF-59D2B6E5DC29}" type="slidenum">
              <a:rPr lang="en-US" altLang="zh-CN" smtClean="0"/>
              <a:pPr eaLnBrk="1" hangingPunct="1"/>
              <a:t>45</a:t>
            </a:fld>
            <a:endParaRPr lang="en-US" altLang="zh-CN" smtClean="0"/>
          </a:p>
        </p:txBody>
      </p:sp>
      <p:sp>
        <p:nvSpPr>
          <p:cNvPr id="47107" name="Rectangle 2"/>
          <p:cNvSpPr>
            <a:spLocks noGrp="1" noChangeArrowheads="1"/>
          </p:cNvSpPr>
          <p:nvPr>
            <p:ph type="title"/>
          </p:nvPr>
        </p:nvSpPr>
        <p:spPr/>
        <p:txBody>
          <a:bodyPr/>
          <a:lstStyle/>
          <a:p>
            <a:pPr eaLnBrk="1" hangingPunct="1"/>
            <a:r>
              <a:rPr lang="en-US" altLang="zh-CN" sz="5400" smtClean="0"/>
              <a:t>6.2 </a:t>
            </a:r>
            <a:r>
              <a:rPr lang="zh-CN" altLang="en-US" sz="5400" smtClean="0"/>
              <a:t>基带传输的常用码型</a:t>
            </a:r>
          </a:p>
        </p:txBody>
      </p:sp>
      <p:sp>
        <p:nvSpPr>
          <p:cNvPr id="67587" name="Rectangle 3"/>
          <p:cNvSpPr>
            <a:spLocks noGrp="1" noChangeArrowheads="1"/>
          </p:cNvSpPr>
          <p:nvPr>
            <p:ph type="body" idx="1"/>
          </p:nvPr>
        </p:nvSpPr>
        <p:spPr>
          <a:xfrm>
            <a:off x="296525" y="1179513"/>
            <a:ext cx="8847475" cy="5678487"/>
          </a:xfrm>
        </p:spPr>
        <p:txBody>
          <a:bodyPr/>
          <a:lstStyle/>
          <a:p>
            <a:pPr lvl="2" eaLnBrk="1" hangingPunct="1"/>
            <a:r>
              <a:rPr lang="zh-CN" altLang="en-US" b="1" dirty="0" smtClean="0">
                <a:solidFill>
                  <a:srgbClr val="3333FF"/>
                </a:solidFill>
              </a:rPr>
              <a:t>差分双相码</a:t>
            </a:r>
            <a:r>
              <a:rPr lang="zh-CN" altLang="en-US" b="1" dirty="0" smtClean="0"/>
              <a:t> </a:t>
            </a:r>
          </a:p>
          <a:p>
            <a:pPr lvl="2" eaLnBrk="1" hangingPunct="1">
              <a:lnSpc>
                <a:spcPct val="110000"/>
              </a:lnSpc>
              <a:buFont typeface="Wingdings" pitchFamily="2" charset="2"/>
              <a:buNone/>
            </a:pPr>
            <a:r>
              <a:rPr lang="zh-CN" altLang="en-US" dirty="0" smtClean="0"/>
              <a:t>	        为了解决双相码容易因极性反转而引起的译码错误，可以采用差分码的概念。</a:t>
            </a:r>
            <a:endParaRPr lang="en-US" altLang="zh-CN" dirty="0" smtClean="0"/>
          </a:p>
          <a:p>
            <a:pPr lvl="2" eaLnBrk="1" hangingPunct="1">
              <a:lnSpc>
                <a:spcPct val="110000"/>
              </a:lnSpc>
              <a:buFont typeface="Wingdings" pitchFamily="2" charset="2"/>
              <a:buNone/>
            </a:pPr>
            <a:r>
              <a:rPr lang="en-US" altLang="zh-CN" dirty="0"/>
              <a:t>	</a:t>
            </a:r>
            <a:r>
              <a:rPr lang="en-US" altLang="zh-CN" dirty="0" smtClean="0"/>
              <a:t>	</a:t>
            </a:r>
            <a:r>
              <a:rPr lang="zh-CN" altLang="en-US" sz="2000" dirty="0" smtClean="0"/>
              <a:t>双相码是利用每个码元持续时间中间的电平跳变进行同步和信码表示（由负到正的跳变表示二进制“</a:t>
            </a:r>
            <a:r>
              <a:rPr lang="en-US" altLang="zh-CN" sz="2000" dirty="0" smtClean="0"/>
              <a:t>0”</a:t>
            </a:r>
            <a:r>
              <a:rPr lang="zh-CN" altLang="en-US" sz="2000" dirty="0" smtClean="0"/>
              <a:t>，由正到负的跳变表示二进制“</a:t>
            </a:r>
            <a:r>
              <a:rPr lang="en-US" altLang="zh-CN" sz="2000" dirty="0" smtClean="0"/>
              <a:t>1”</a:t>
            </a:r>
            <a:r>
              <a:rPr lang="zh-CN" altLang="en-US" sz="2000" dirty="0" smtClean="0"/>
              <a:t>）。</a:t>
            </a:r>
            <a:endParaRPr lang="en-US" altLang="zh-CN" sz="2000" dirty="0" smtClean="0"/>
          </a:p>
          <a:p>
            <a:pPr lvl="2" eaLnBrk="1" hangingPunct="1">
              <a:lnSpc>
                <a:spcPct val="110000"/>
              </a:lnSpc>
              <a:buFont typeface="Wingdings" pitchFamily="2" charset="2"/>
              <a:buNone/>
            </a:pPr>
            <a:r>
              <a:rPr lang="zh-CN" altLang="en-US" dirty="0" smtClean="0"/>
              <a:t>　　　在差分双相码编码中，</a:t>
            </a:r>
            <a:endParaRPr lang="en-US" altLang="zh-CN" dirty="0" smtClean="0"/>
          </a:p>
          <a:p>
            <a:pPr lvl="3" eaLnBrk="1" hangingPunct="1">
              <a:lnSpc>
                <a:spcPct val="110000"/>
              </a:lnSpc>
              <a:buFont typeface="Wingdings" panose="05000000000000000000" pitchFamily="2" charset="2"/>
              <a:buChar char="ü"/>
            </a:pPr>
            <a:r>
              <a:rPr lang="zh-CN" altLang="en-US" dirty="0" smtClean="0"/>
              <a:t>每个码元</a:t>
            </a:r>
            <a:r>
              <a:rPr lang="zh-CN" altLang="en-US" b="1" dirty="0" smtClean="0"/>
              <a:t>中间的电平</a:t>
            </a:r>
            <a:r>
              <a:rPr lang="zh-CN" altLang="en-US" dirty="0" smtClean="0"/>
              <a:t>跳变用于同步，</a:t>
            </a:r>
            <a:endParaRPr lang="en-US" altLang="zh-CN" dirty="0" smtClean="0"/>
          </a:p>
          <a:p>
            <a:pPr lvl="3" eaLnBrk="1" hangingPunct="1">
              <a:lnSpc>
                <a:spcPct val="110000"/>
              </a:lnSpc>
              <a:buFont typeface="Wingdings" panose="05000000000000000000" pitchFamily="2" charset="2"/>
              <a:buChar char="ü"/>
            </a:pPr>
            <a:r>
              <a:rPr lang="zh-CN" altLang="en-US" dirty="0" smtClean="0"/>
              <a:t>而每个码元的开始处是否存在额外的跳变用来确定信码。</a:t>
            </a:r>
            <a:r>
              <a:rPr lang="zh-CN" altLang="en-US" dirty="0" smtClean="0">
                <a:solidFill>
                  <a:srgbClr val="3333FF"/>
                </a:solidFill>
              </a:rPr>
              <a:t>有跳变则表示二进制“</a:t>
            </a:r>
            <a:r>
              <a:rPr lang="en-US" altLang="zh-CN" dirty="0" smtClean="0">
                <a:solidFill>
                  <a:srgbClr val="3333FF"/>
                </a:solidFill>
              </a:rPr>
              <a:t>1”</a:t>
            </a:r>
            <a:r>
              <a:rPr lang="zh-CN" altLang="en-US" dirty="0" smtClean="0">
                <a:solidFill>
                  <a:srgbClr val="3333FF"/>
                </a:solidFill>
              </a:rPr>
              <a:t>，无跳变则表示二进制“</a:t>
            </a:r>
            <a:r>
              <a:rPr lang="en-US" altLang="zh-CN" dirty="0" smtClean="0">
                <a:solidFill>
                  <a:srgbClr val="3333FF"/>
                </a:solidFill>
              </a:rPr>
              <a:t>0”</a:t>
            </a:r>
            <a:r>
              <a:rPr lang="zh-CN" altLang="en-US" dirty="0" smtClean="0">
                <a:solidFill>
                  <a:srgbClr val="3333FF"/>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7587">
                                            <p:txEl>
                                              <p:pRg st="5" end="5"/>
                                            </p:txEl>
                                          </p:spTgt>
                                        </p:tgtEl>
                                        <p:attrNameLst>
                                          <p:attrName>style.visibility</p:attrName>
                                        </p:attrNameLst>
                                      </p:cBhvr>
                                      <p:to>
                                        <p:strVal val="visible"/>
                                      </p:to>
                                    </p:set>
                                    <p:anim calcmode="lin" valueType="num">
                                      <p:cBhvr additive="base">
                                        <p:cTn id="37"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5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9DFCD087-B3B2-46C8-B020-88EC6E05F5D3}" type="slidenum">
              <a:rPr lang="en-US" altLang="zh-CN" smtClean="0"/>
              <a:pPr eaLnBrk="1" hangingPunct="1"/>
              <a:t>46</a:t>
            </a:fld>
            <a:endParaRPr lang="en-US" altLang="zh-CN" smtClean="0"/>
          </a:p>
        </p:txBody>
      </p:sp>
      <p:sp>
        <p:nvSpPr>
          <p:cNvPr id="48131" name="Rectangle 2"/>
          <p:cNvSpPr>
            <a:spLocks noGrp="1" noChangeArrowheads="1"/>
          </p:cNvSpPr>
          <p:nvPr>
            <p:ph type="title"/>
          </p:nvPr>
        </p:nvSpPr>
        <p:spPr/>
        <p:txBody>
          <a:bodyPr/>
          <a:lstStyle/>
          <a:p>
            <a:pPr eaLnBrk="1" hangingPunct="1"/>
            <a:r>
              <a:rPr lang="en-US" altLang="zh-CN" sz="5400" smtClean="0"/>
              <a:t>6.2 </a:t>
            </a:r>
            <a:r>
              <a:rPr lang="zh-CN" altLang="en-US" sz="5400" smtClean="0"/>
              <a:t>基带传输的常用码型</a:t>
            </a:r>
          </a:p>
        </p:txBody>
      </p:sp>
      <p:sp>
        <p:nvSpPr>
          <p:cNvPr id="68611" name="Rectangle 3"/>
          <p:cNvSpPr>
            <a:spLocks noGrp="1" noChangeArrowheads="1"/>
          </p:cNvSpPr>
          <p:nvPr>
            <p:ph type="body" idx="1"/>
          </p:nvPr>
        </p:nvSpPr>
        <p:spPr>
          <a:xfrm>
            <a:off x="385763" y="1179513"/>
            <a:ext cx="8758237" cy="5678487"/>
          </a:xfrm>
        </p:spPr>
        <p:txBody>
          <a:bodyPr/>
          <a:lstStyle/>
          <a:p>
            <a:pPr lvl="2" eaLnBrk="1" hangingPunct="1"/>
            <a:r>
              <a:rPr lang="zh-CN" altLang="en-US" b="1" dirty="0" smtClean="0">
                <a:solidFill>
                  <a:srgbClr val="3333FF"/>
                </a:solidFill>
              </a:rPr>
              <a:t>密勒码：</a:t>
            </a:r>
            <a:r>
              <a:rPr lang="zh-CN" altLang="en-US" dirty="0" smtClean="0"/>
              <a:t>又称</a:t>
            </a:r>
            <a:r>
              <a:rPr lang="zh-CN" altLang="en-US" b="1" dirty="0" smtClean="0">
                <a:solidFill>
                  <a:srgbClr val="3333FF"/>
                </a:solidFill>
              </a:rPr>
              <a:t>延迟调制码</a:t>
            </a:r>
            <a:r>
              <a:rPr lang="zh-CN" altLang="en-US" b="1" dirty="0" smtClean="0"/>
              <a:t> </a:t>
            </a:r>
          </a:p>
          <a:p>
            <a:pPr lvl="3" eaLnBrk="1" hangingPunct="1">
              <a:lnSpc>
                <a:spcPct val="120000"/>
              </a:lnSpc>
            </a:pPr>
            <a:r>
              <a:rPr lang="zh-CN" altLang="en-US" dirty="0" smtClean="0"/>
              <a:t>编码规则：</a:t>
            </a:r>
          </a:p>
          <a:p>
            <a:pPr lvl="4" eaLnBrk="1" hangingPunct="1">
              <a:lnSpc>
                <a:spcPct val="120000"/>
              </a:lnSpc>
            </a:pPr>
            <a:r>
              <a:rPr lang="zh-CN" altLang="en-US" dirty="0" smtClean="0"/>
              <a:t>“</a:t>
            </a:r>
            <a:r>
              <a:rPr lang="en-US" altLang="zh-CN" dirty="0" smtClean="0"/>
              <a:t>1”</a:t>
            </a:r>
            <a:r>
              <a:rPr lang="zh-CN" altLang="en-US" dirty="0" smtClean="0"/>
              <a:t>码用码元中心点出现跃变来表示，即用“</a:t>
            </a:r>
            <a:r>
              <a:rPr lang="en-US" altLang="zh-CN" dirty="0" smtClean="0"/>
              <a:t>10”</a:t>
            </a:r>
            <a:r>
              <a:rPr lang="zh-CN" altLang="en-US" dirty="0" smtClean="0"/>
              <a:t>或“</a:t>
            </a:r>
            <a:r>
              <a:rPr lang="en-US" altLang="zh-CN" dirty="0" smtClean="0"/>
              <a:t>01”</a:t>
            </a:r>
            <a:r>
              <a:rPr lang="zh-CN" altLang="en-US" dirty="0" smtClean="0"/>
              <a:t>表示。</a:t>
            </a:r>
          </a:p>
          <a:p>
            <a:pPr lvl="4" eaLnBrk="1" hangingPunct="1">
              <a:lnSpc>
                <a:spcPct val="120000"/>
              </a:lnSpc>
            </a:pPr>
            <a:r>
              <a:rPr lang="zh-CN" altLang="en-US" dirty="0" smtClean="0"/>
              <a:t>“</a:t>
            </a:r>
            <a:r>
              <a:rPr lang="en-US" altLang="zh-CN" dirty="0" smtClean="0"/>
              <a:t>0”</a:t>
            </a:r>
            <a:r>
              <a:rPr lang="zh-CN" altLang="en-US" dirty="0" smtClean="0"/>
              <a:t>码有两种情况：</a:t>
            </a:r>
            <a:r>
              <a:rPr lang="en-US" altLang="zh-CN" dirty="0" smtClean="0"/>
              <a:t>00</a:t>
            </a:r>
            <a:r>
              <a:rPr lang="zh-CN" altLang="en-US" dirty="0" smtClean="0"/>
              <a:t>、</a:t>
            </a:r>
            <a:r>
              <a:rPr lang="en-US" altLang="zh-CN" dirty="0" smtClean="0"/>
              <a:t>11</a:t>
            </a:r>
            <a:endParaRPr lang="zh-CN" altLang="en-US" dirty="0" smtClean="0"/>
          </a:p>
          <a:p>
            <a:pPr lvl="4" eaLnBrk="1" hangingPunct="1">
              <a:lnSpc>
                <a:spcPct val="120000"/>
              </a:lnSpc>
              <a:buFont typeface="Wingdings" pitchFamily="2" charset="2"/>
              <a:buNone/>
            </a:pPr>
            <a:r>
              <a:rPr lang="zh-CN" altLang="en-US" dirty="0" smtClean="0"/>
              <a:t>		单个“</a:t>
            </a:r>
            <a:r>
              <a:rPr lang="en-US" altLang="zh-CN" dirty="0" smtClean="0"/>
              <a:t>0”</a:t>
            </a:r>
            <a:r>
              <a:rPr lang="zh-CN" altLang="en-US" dirty="0" smtClean="0"/>
              <a:t>时，在码元持续时间内不出现电平跃变，且与相邻码元的边界处也不跃变，</a:t>
            </a:r>
          </a:p>
          <a:p>
            <a:pPr lvl="4" eaLnBrk="1" hangingPunct="1">
              <a:lnSpc>
                <a:spcPct val="120000"/>
              </a:lnSpc>
              <a:buFont typeface="Wingdings" pitchFamily="2" charset="2"/>
              <a:buNone/>
            </a:pPr>
            <a:r>
              <a:rPr lang="zh-CN" altLang="en-US" dirty="0" smtClean="0"/>
              <a:t>		连“</a:t>
            </a:r>
            <a:r>
              <a:rPr lang="en-US" altLang="zh-CN" dirty="0" smtClean="0"/>
              <a:t>0”</a:t>
            </a:r>
            <a:r>
              <a:rPr lang="zh-CN" altLang="en-US" dirty="0" smtClean="0"/>
              <a:t>时，在两个“</a:t>
            </a:r>
            <a:r>
              <a:rPr lang="en-US" altLang="zh-CN" dirty="0" smtClean="0"/>
              <a:t>0”</a:t>
            </a:r>
            <a:r>
              <a:rPr lang="zh-CN" altLang="en-US" dirty="0" smtClean="0"/>
              <a:t>码的边界处出现电平跃变，即</a:t>
            </a:r>
            <a:r>
              <a:rPr lang="en-US" altLang="zh-CN" dirty="0" smtClean="0"/>
              <a:t>"00”</a:t>
            </a:r>
            <a:r>
              <a:rPr lang="zh-CN" altLang="en-US" dirty="0" smtClean="0"/>
              <a:t>与“</a:t>
            </a:r>
            <a:r>
              <a:rPr lang="en-US" altLang="zh-CN" dirty="0" smtClean="0"/>
              <a:t>11”</a:t>
            </a:r>
            <a:r>
              <a:rPr lang="zh-CN" altLang="en-US" dirty="0" smtClean="0"/>
              <a:t>交替。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 calcmode="lin" valueType="num">
                                      <p:cBhvr additive="base">
                                        <p:cTn id="31"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86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8611">
                                            <p:txEl>
                                              <p:pRg st="5" end="5"/>
                                            </p:txEl>
                                          </p:spTgt>
                                        </p:tgtEl>
                                        <p:attrNameLst>
                                          <p:attrName>style.visibility</p:attrName>
                                        </p:attrNameLst>
                                      </p:cBhvr>
                                      <p:to>
                                        <p:strVal val="visible"/>
                                      </p:to>
                                    </p:set>
                                    <p:anim calcmode="lin" valueType="num">
                                      <p:cBhvr additive="base">
                                        <p:cTn id="37" dur="5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86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5271D453-6140-4D82-837E-07A3304DEA5A}" type="slidenum">
              <a:rPr lang="en-US" altLang="zh-CN" smtClean="0"/>
              <a:pPr eaLnBrk="1" hangingPunct="1"/>
              <a:t>47</a:t>
            </a:fld>
            <a:endParaRPr lang="en-US" altLang="zh-CN" smtClean="0"/>
          </a:p>
        </p:txBody>
      </p:sp>
      <p:sp>
        <p:nvSpPr>
          <p:cNvPr id="49155" name="Rectangle 2"/>
          <p:cNvSpPr>
            <a:spLocks noGrp="1" noChangeArrowheads="1"/>
          </p:cNvSpPr>
          <p:nvPr>
            <p:ph type="title"/>
          </p:nvPr>
        </p:nvSpPr>
        <p:spPr/>
        <p:txBody>
          <a:bodyPr/>
          <a:lstStyle/>
          <a:p>
            <a:pPr eaLnBrk="1" hangingPunct="1"/>
            <a:r>
              <a:rPr lang="en-US" altLang="zh-CN" sz="5400" smtClean="0"/>
              <a:t>6.2 </a:t>
            </a:r>
            <a:r>
              <a:rPr lang="zh-CN" altLang="en-US" sz="5400" smtClean="0"/>
              <a:t>基带传输的常用码型</a:t>
            </a:r>
          </a:p>
        </p:txBody>
      </p:sp>
      <p:sp>
        <p:nvSpPr>
          <p:cNvPr id="69635" name="Rectangle 3"/>
          <p:cNvSpPr>
            <a:spLocks noGrp="1" noChangeArrowheads="1"/>
          </p:cNvSpPr>
          <p:nvPr>
            <p:ph type="body" idx="1"/>
          </p:nvPr>
        </p:nvSpPr>
        <p:spPr>
          <a:xfrm>
            <a:off x="0" y="1179513"/>
            <a:ext cx="9144000" cy="5678487"/>
          </a:xfrm>
        </p:spPr>
        <p:txBody>
          <a:bodyPr/>
          <a:lstStyle/>
          <a:p>
            <a:pPr lvl="3" eaLnBrk="1" hangingPunct="1">
              <a:lnSpc>
                <a:spcPct val="120000"/>
              </a:lnSpc>
            </a:pPr>
            <a:r>
              <a:rPr lang="zh-CN" altLang="en-US" smtClean="0"/>
              <a:t>例：图</a:t>
            </a:r>
            <a:r>
              <a:rPr lang="en-US" altLang="zh-CN" smtClean="0"/>
              <a:t>(a)</a:t>
            </a:r>
            <a:r>
              <a:rPr lang="zh-CN" altLang="en-US" smtClean="0"/>
              <a:t>是双相码的波形；</a:t>
            </a:r>
          </a:p>
          <a:p>
            <a:pPr lvl="4" eaLnBrk="1" hangingPunct="1">
              <a:lnSpc>
                <a:spcPct val="120000"/>
              </a:lnSpc>
            </a:pPr>
            <a:r>
              <a:rPr lang="zh-CN" altLang="en-US" smtClean="0"/>
              <a:t>图</a:t>
            </a:r>
            <a:r>
              <a:rPr lang="en-US" altLang="zh-CN" smtClean="0"/>
              <a:t>(b</a:t>
            </a:r>
            <a:r>
              <a:rPr lang="zh-CN" altLang="en-US" smtClean="0"/>
              <a:t>）为密勒码的波形；若两个“</a:t>
            </a:r>
            <a:r>
              <a:rPr lang="en-US" altLang="zh-CN" smtClean="0"/>
              <a:t>1”</a:t>
            </a:r>
            <a:r>
              <a:rPr lang="zh-CN" altLang="en-US" smtClean="0"/>
              <a:t>码中间有一个“</a:t>
            </a:r>
            <a:r>
              <a:rPr lang="en-US" altLang="zh-CN" smtClean="0"/>
              <a:t>0”</a:t>
            </a:r>
            <a:r>
              <a:rPr lang="zh-CN" altLang="en-US" smtClean="0"/>
              <a:t>码时，密勒码流中出现最大宽度为</a:t>
            </a:r>
            <a:r>
              <a:rPr lang="en-US" altLang="zh-CN" smtClean="0"/>
              <a:t>2</a:t>
            </a:r>
            <a:r>
              <a:rPr lang="en-US" altLang="zh-CN" i="1" smtClean="0"/>
              <a:t>T</a:t>
            </a:r>
            <a:r>
              <a:rPr lang="en-US" altLang="zh-CN" i="1" baseline="-25000" smtClean="0"/>
              <a:t>s</a:t>
            </a:r>
            <a:r>
              <a:rPr lang="zh-CN" altLang="en-US" smtClean="0"/>
              <a:t>的波形，即两个码元周期。这一性质可用来进行宏观检错。</a:t>
            </a:r>
          </a:p>
          <a:p>
            <a:pPr lvl="4" eaLnBrk="1" hangingPunct="1">
              <a:lnSpc>
                <a:spcPct val="120000"/>
              </a:lnSpc>
            </a:pPr>
            <a:r>
              <a:rPr lang="zh-CN" altLang="en-US" smtClean="0"/>
              <a:t>用双相码的下降沿去触发双稳电路，即可输出密勒码。 </a:t>
            </a:r>
          </a:p>
        </p:txBody>
      </p:sp>
      <p:sp>
        <p:nvSpPr>
          <p:cNvPr id="49157" name="Rectangle 5"/>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9636" name="Object 4"/>
          <p:cNvGraphicFramePr>
            <a:graphicFrameLocks noChangeAspect="1"/>
          </p:cNvGraphicFramePr>
          <p:nvPr/>
        </p:nvGraphicFramePr>
        <p:xfrm>
          <a:off x="971550" y="3338513"/>
          <a:ext cx="6975475" cy="3275012"/>
        </p:xfrm>
        <a:graphic>
          <a:graphicData uri="http://schemas.openxmlformats.org/presentationml/2006/ole">
            <mc:AlternateContent xmlns:mc="http://schemas.openxmlformats.org/markup-compatibility/2006">
              <mc:Choice xmlns:v="urn:schemas-microsoft-com:vml" Requires="v">
                <p:oleObj spid="_x0000_s49341" r:id="rId3" imgW="3490265" imgH="3322930" progId="Visio.Drawing.11">
                  <p:embed/>
                </p:oleObj>
              </mc:Choice>
              <mc:Fallback>
                <p:oleObj r:id="rId3" imgW="3490265" imgH="332293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r="1608" b="35551"/>
                      <a:stretch>
                        <a:fillRect/>
                      </a:stretch>
                    </p:blipFill>
                    <p:spPr bwMode="auto">
                      <a:xfrm>
                        <a:off x="971550" y="3338513"/>
                        <a:ext cx="6975475"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9636"/>
                                        </p:tgtEl>
                                        <p:attrNameLst>
                                          <p:attrName>style.visibility</p:attrName>
                                        </p:attrNameLst>
                                      </p:cBhvr>
                                      <p:to>
                                        <p:strVal val="visible"/>
                                      </p:to>
                                    </p:set>
                                    <p:anim calcmode="lin" valueType="num">
                                      <p:cBhvr additive="base">
                                        <p:cTn id="13" dur="500" fill="hold"/>
                                        <p:tgtEl>
                                          <p:spTgt spid="69636"/>
                                        </p:tgtEl>
                                        <p:attrNameLst>
                                          <p:attrName>ppt_x</p:attrName>
                                        </p:attrNameLst>
                                      </p:cBhvr>
                                      <p:tavLst>
                                        <p:tav tm="0">
                                          <p:val>
                                            <p:strVal val="#ppt_x"/>
                                          </p:val>
                                        </p:tav>
                                        <p:tav tm="100000">
                                          <p:val>
                                            <p:strVal val="#ppt_x"/>
                                          </p:val>
                                        </p:tav>
                                      </p:tavLst>
                                    </p:anim>
                                    <p:anim calcmode="lin" valueType="num">
                                      <p:cBhvr additive="base">
                                        <p:cTn id="14" dur="500" fill="hold"/>
                                        <p:tgtEl>
                                          <p:spTgt spid="696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1" end="1"/>
                                            </p:txEl>
                                          </p:spTgt>
                                        </p:tgtEl>
                                        <p:attrNameLst>
                                          <p:attrName>style.visibility</p:attrName>
                                        </p:attrNameLst>
                                      </p:cBhvr>
                                      <p:to>
                                        <p:strVal val="visible"/>
                                      </p:to>
                                    </p:set>
                                    <p:anim calcmode="lin" valueType="num">
                                      <p:cBhvr additive="base">
                                        <p:cTn id="19"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9635">
                                            <p:txEl>
                                              <p:pRg st="2" end="2"/>
                                            </p:txEl>
                                          </p:spTgt>
                                        </p:tgtEl>
                                        <p:attrNameLst>
                                          <p:attrName>style.visibility</p:attrName>
                                        </p:attrNameLst>
                                      </p:cBhvr>
                                      <p:to>
                                        <p:strVal val="visible"/>
                                      </p:to>
                                    </p:set>
                                    <p:anim calcmode="lin" valueType="num">
                                      <p:cBhvr additive="base">
                                        <p:cTn id="25"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E5290A38-8D5F-4140-9148-1377F6C9724C}" type="slidenum">
              <a:rPr lang="en-US" altLang="zh-CN" smtClean="0"/>
              <a:pPr eaLnBrk="1" hangingPunct="1"/>
              <a:t>48</a:t>
            </a:fld>
            <a:endParaRPr lang="en-US" altLang="zh-CN" smtClean="0"/>
          </a:p>
        </p:txBody>
      </p:sp>
      <p:sp>
        <p:nvSpPr>
          <p:cNvPr id="50179" name="Rectangle 2"/>
          <p:cNvSpPr>
            <a:spLocks noGrp="1" noChangeArrowheads="1"/>
          </p:cNvSpPr>
          <p:nvPr>
            <p:ph type="title"/>
          </p:nvPr>
        </p:nvSpPr>
        <p:spPr/>
        <p:txBody>
          <a:bodyPr/>
          <a:lstStyle/>
          <a:p>
            <a:pPr eaLnBrk="1" hangingPunct="1"/>
            <a:r>
              <a:rPr lang="en-US" altLang="zh-CN" sz="5400" smtClean="0"/>
              <a:t>6.2 </a:t>
            </a:r>
            <a:r>
              <a:rPr lang="zh-CN" altLang="en-US" sz="5400" smtClean="0"/>
              <a:t>基带传输的常用码型</a:t>
            </a:r>
          </a:p>
        </p:txBody>
      </p:sp>
      <p:sp>
        <p:nvSpPr>
          <p:cNvPr id="70659" name="Rectangle 3"/>
          <p:cNvSpPr>
            <a:spLocks noGrp="1" noChangeArrowheads="1"/>
          </p:cNvSpPr>
          <p:nvPr>
            <p:ph type="body" idx="1"/>
          </p:nvPr>
        </p:nvSpPr>
        <p:spPr>
          <a:xfrm>
            <a:off x="296863" y="1179513"/>
            <a:ext cx="8847137" cy="5678487"/>
          </a:xfrm>
        </p:spPr>
        <p:txBody>
          <a:bodyPr/>
          <a:lstStyle/>
          <a:p>
            <a:pPr lvl="2" eaLnBrk="1" hangingPunct="1">
              <a:lnSpc>
                <a:spcPct val="90000"/>
              </a:lnSpc>
            </a:pPr>
            <a:r>
              <a:rPr lang="en-US" altLang="zh-CN" b="1" dirty="0" smtClean="0">
                <a:solidFill>
                  <a:srgbClr val="3333FF"/>
                </a:solidFill>
              </a:rPr>
              <a:t>CMI</a:t>
            </a:r>
            <a:r>
              <a:rPr lang="zh-CN" altLang="en-US" b="1" dirty="0" smtClean="0">
                <a:solidFill>
                  <a:srgbClr val="3333FF"/>
                </a:solidFill>
              </a:rPr>
              <a:t>码</a:t>
            </a:r>
            <a:r>
              <a:rPr lang="zh-CN" altLang="en-US" dirty="0" smtClean="0"/>
              <a:t>：</a:t>
            </a:r>
            <a:r>
              <a:rPr lang="en-US" altLang="zh-CN" dirty="0" smtClean="0"/>
              <a:t>CMI</a:t>
            </a:r>
            <a:r>
              <a:rPr lang="zh-CN" altLang="en-US" dirty="0" smtClean="0"/>
              <a:t>码是传号反转码的简称。</a:t>
            </a:r>
          </a:p>
          <a:p>
            <a:pPr lvl="3" eaLnBrk="1" hangingPunct="1">
              <a:lnSpc>
                <a:spcPct val="90000"/>
              </a:lnSpc>
            </a:pPr>
            <a:r>
              <a:rPr lang="zh-CN" altLang="en-US" dirty="0" smtClean="0"/>
              <a:t>编码规则：“</a:t>
            </a:r>
            <a:r>
              <a:rPr lang="en-US" altLang="zh-CN" dirty="0" smtClean="0"/>
              <a:t>1”</a:t>
            </a:r>
            <a:r>
              <a:rPr lang="zh-CN" altLang="en-US" dirty="0" smtClean="0"/>
              <a:t>码交替用“</a:t>
            </a:r>
            <a:r>
              <a:rPr lang="en-US" altLang="zh-CN" dirty="0" smtClean="0"/>
              <a:t>1 1”</a:t>
            </a:r>
            <a:r>
              <a:rPr lang="zh-CN" altLang="en-US" dirty="0" smtClean="0"/>
              <a:t>和“</a:t>
            </a:r>
            <a:r>
              <a:rPr lang="en-US" altLang="zh-CN" dirty="0" smtClean="0"/>
              <a:t>0 0”</a:t>
            </a:r>
            <a:r>
              <a:rPr lang="zh-CN" altLang="en-US" dirty="0" smtClean="0"/>
              <a:t>两位码表示；“</a:t>
            </a:r>
            <a:r>
              <a:rPr lang="en-US" altLang="zh-CN" dirty="0" smtClean="0"/>
              <a:t>0”</a:t>
            </a:r>
            <a:r>
              <a:rPr lang="zh-CN" altLang="en-US" dirty="0" smtClean="0"/>
              <a:t>码固定地用“</a:t>
            </a:r>
            <a:r>
              <a:rPr lang="en-US" altLang="zh-CN" dirty="0" smtClean="0"/>
              <a:t>01”</a:t>
            </a:r>
            <a:r>
              <a:rPr lang="zh-CN" altLang="en-US" dirty="0" smtClean="0"/>
              <a:t>表示。</a:t>
            </a:r>
          </a:p>
          <a:p>
            <a:pPr lvl="3" eaLnBrk="1" hangingPunct="1">
              <a:lnSpc>
                <a:spcPct val="90000"/>
              </a:lnSpc>
            </a:pPr>
            <a:r>
              <a:rPr lang="zh-CN" altLang="en-US" dirty="0" smtClean="0"/>
              <a:t>波形图举例：如下图</a:t>
            </a:r>
            <a:r>
              <a:rPr lang="en-US" altLang="zh-CN" dirty="0" smtClean="0"/>
              <a:t>(c)</a:t>
            </a:r>
          </a:p>
          <a:p>
            <a:pPr lvl="3" eaLnBrk="1" hangingPunct="1">
              <a:lnSpc>
                <a:spcPct val="90000"/>
              </a:lnSpc>
            </a:pPr>
            <a:endParaRPr lang="en-US" altLang="zh-CN" dirty="0" smtClean="0"/>
          </a:p>
          <a:p>
            <a:pPr lvl="3" eaLnBrk="1" hangingPunct="1">
              <a:lnSpc>
                <a:spcPct val="90000"/>
              </a:lnSpc>
            </a:pPr>
            <a:endParaRPr lang="en-US" altLang="zh-CN" dirty="0" smtClean="0"/>
          </a:p>
          <a:p>
            <a:pPr lvl="3" eaLnBrk="1" hangingPunct="1">
              <a:lnSpc>
                <a:spcPct val="90000"/>
              </a:lnSpc>
            </a:pPr>
            <a:endParaRPr lang="en-US" altLang="zh-CN" dirty="0" smtClean="0"/>
          </a:p>
          <a:p>
            <a:pPr lvl="3" eaLnBrk="1" hangingPunct="1">
              <a:lnSpc>
                <a:spcPct val="90000"/>
              </a:lnSpc>
            </a:pPr>
            <a:endParaRPr lang="en-US" altLang="zh-CN" dirty="0" smtClean="0"/>
          </a:p>
          <a:p>
            <a:pPr lvl="3" eaLnBrk="1" hangingPunct="1">
              <a:lnSpc>
                <a:spcPct val="90000"/>
              </a:lnSpc>
            </a:pPr>
            <a:endParaRPr lang="en-US" altLang="zh-CN" dirty="0" smtClean="0"/>
          </a:p>
          <a:p>
            <a:pPr lvl="3" eaLnBrk="1" hangingPunct="1">
              <a:lnSpc>
                <a:spcPct val="90000"/>
              </a:lnSpc>
            </a:pPr>
            <a:endParaRPr lang="en-US" altLang="zh-CN" dirty="0" smtClean="0"/>
          </a:p>
          <a:p>
            <a:pPr lvl="3" eaLnBrk="1" hangingPunct="1">
              <a:lnSpc>
                <a:spcPct val="90000"/>
              </a:lnSpc>
            </a:pPr>
            <a:endParaRPr lang="en-US" altLang="zh-CN" dirty="0" smtClean="0"/>
          </a:p>
          <a:p>
            <a:pPr lvl="3" eaLnBrk="1" hangingPunct="1">
              <a:lnSpc>
                <a:spcPct val="90000"/>
              </a:lnSpc>
            </a:pPr>
            <a:endParaRPr lang="en-US" altLang="zh-CN" dirty="0" smtClean="0"/>
          </a:p>
          <a:p>
            <a:pPr lvl="3" eaLnBrk="1" hangingPunct="1">
              <a:lnSpc>
                <a:spcPct val="110000"/>
              </a:lnSpc>
            </a:pPr>
            <a:r>
              <a:rPr lang="en-US" altLang="zh-CN" dirty="0" smtClean="0">
                <a:solidFill>
                  <a:srgbClr val="3333FF"/>
                </a:solidFill>
              </a:rPr>
              <a:t>CMI</a:t>
            </a:r>
            <a:r>
              <a:rPr lang="zh-CN" altLang="en-US" dirty="0" smtClean="0">
                <a:solidFill>
                  <a:srgbClr val="3333FF"/>
                </a:solidFill>
              </a:rPr>
              <a:t>码易于实现，含有丰富的定时信息</a:t>
            </a:r>
            <a:r>
              <a:rPr lang="zh-CN" altLang="en-US" dirty="0" smtClean="0"/>
              <a:t>。此外，由于</a:t>
            </a:r>
            <a:r>
              <a:rPr lang="en-US" altLang="zh-CN" dirty="0" smtClean="0">
                <a:solidFill>
                  <a:srgbClr val="3333FF"/>
                </a:solidFill>
              </a:rPr>
              <a:t>10</a:t>
            </a:r>
            <a:r>
              <a:rPr lang="zh-CN" altLang="en-US" dirty="0" smtClean="0">
                <a:solidFill>
                  <a:srgbClr val="3333FF"/>
                </a:solidFill>
              </a:rPr>
              <a:t>为禁用码组，不会出现</a:t>
            </a:r>
            <a:r>
              <a:rPr lang="en-US" altLang="zh-CN" dirty="0" smtClean="0">
                <a:solidFill>
                  <a:srgbClr val="3333FF"/>
                </a:solidFill>
              </a:rPr>
              <a:t>3</a:t>
            </a:r>
            <a:r>
              <a:rPr lang="zh-CN" altLang="en-US" dirty="0" smtClean="0">
                <a:solidFill>
                  <a:srgbClr val="3333FF"/>
                </a:solidFill>
              </a:rPr>
              <a:t>个以上的连码，这个规律可用来宏观检错</a:t>
            </a:r>
            <a:r>
              <a:rPr lang="zh-CN" altLang="en-US" dirty="0" smtClean="0"/>
              <a:t>。 </a:t>
            </a:r>
          </a:p>
        </p:txBody>
      </p:sp>
      <p:sp>
        <p:nvSpPr>
          <p:cNvPr id="50181" name="Rectangle 5"/>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70660" name="Object 4"/>
          <p:cNvGraphicFramePr>
            <a:graphicFrameLocks noChangeAspect="1"/>
          </p:cNvGraphicFramePr>
          <p:nvPr/>
        </p:nvGraphicFramePr>
        <p:xfrm>
          <a:off x="2185988" y="2708275"/>
          <a:ext cx="5265737" cy="2924175"/>
        </p:xfrm>
        <a:graphic>
          <a:graphicData uri="http://schemas.openxmlformats.org/presentationml/2006/ole">
            <mc:AlternateContent xmlns:mc="http://schemas.openxmlformats.org/markup-compatibility/2006">
              <mc:Choice xmlns:v="urn:schemas-microsoft-com:vml" Requires="v">
                <p:oleObj spid="_x0000_s50365" r:id="rId3" imgW="3490265" imgH="3322930" progId="Visio.Drawing.11">
                  <p:embed/>
                </p:oleObj>
              </mc:Choice>
              <mc:Fallback>
                <p:oleObj r:id="rId3" imgW="3490265" imgH="332293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988" y="2708275"/>
                        <a:ext cx="526573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0660"/>
                                        </p:tgtEl>
                                        <p:attrNameLst>
                                          <p:attrName>style.visibility</p:attrName>
                                        </p:attrNameLst>
                                      </p:cBhvr>
                                      <p:to>
                                        <p:strVal val="visible"/>
                                      </p:to>
                                    </p:set>
                                    <p:anim calcmode="lin" valueType="num">
                                      <p:cBhvr additive="base">
                                        <p:cTn id="25" dur="500" fill="hold"/>
                                        <p:tgtEl>
                                          <p:spTgt spid="70660"/>
                                        </p:tgtEl>
                                        <p:attrNameLst>
                                          <p:attrName>ppt_x</p:attrName>
                                        </p:attrNameLst>
                                      </p:cBhvr>
                                      <p:tavLst>
                                        <p:tav tm="0">
                                          <p:val>
                                            <p:strVal val="#ppt_x"/>
                                          </p:val>
                                        </p:tav>
                                        <p:tav tm="100000">
                                          <p:val>
                                            <p:strVal val="#ppt_x"/>
                                          </p:val>
                                        </p:tav>
                                      </p:tavLst>
                                    </p:anim>
                                    <p:anim calcmode="lin" valueType="num">
                                      <p:cBhvr additive="base">
                                        <p:cTn id="26" dur="500" fill="hold"/>
                                        <p:tgtEl>
                                          <p:spTgt spid="7066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0659">
                                            <p:txEl>
                                              <p:pRg st="11" end="11"/>
                                            </p:txEl>
                                          </p:spTgt>
                                        </p:tgtEl>
                                        <p:attrNameLst>
                                          <p:attrName>style.visibility</p:attrName>
                                        </p:attrNameLst>
                                      </p:cBhvr>
                                      <p:to>
                                        <p:strVal val="visible"/>
                                      </p:to>
                                    </p:set>
                                    <p:anim calcmode="lin" valueType="num">
                                      <p:cBhvr additive="base">
                                        <p:cTn id="31" dur="500" fill="hold"/>
                                        <p:tgtEl>
                                          <p:spTgt spid="70659">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65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7CD82955-110E-4835-918B-2C25A0C8A43E}" type="slidenum">
              <a:rPr lang="en-US" altLang="zh-CN" smtClean="0"/>
              <a:pPr eaLnBrk="1" hangingPunct="1"/>
              <a:t>49</a:t>
            </a:fld>
            <a:endParaRPr lang="en-US" altLang="zh-CN" smtClean="0"/>
          </a:p>
        </p:txBody>
      </p:sp>
      <p:sp>
        <p:nvSpPr>
          <p:cNvPr id="53251" name="Rectangle 2"/>
          <p:cNvSpPr>
            <a:spLocks noGrp="1" noChangeArrowheads="1"/>
          </p:cNvSpPr>
          <p:nvPr>
            <p:ph type="title"/>
          </p:nvPr>
        </p:nvSpPr>
        <p:spPr/>
        <p:txBody>
          <a:bodyPr/>
          <a:lstStyle/>
          <a:p>
            <a:pPr eaLnBrk="1" hangingPunct="1"/>
            <a:r>
              <a:rPr lang="en-US" altLang="zh-CN" sz="4000" smtClean="0"/>
              <a:t>6.3 </a:t>
            </a:r>
            <a:r>
              <a:rPr lang="zh-CN" altLang="en-US" sz="4000" smtClean="0"/>
              <a:t>数字基带信号传输与码间串扰</a:t>
            </a:r>
          </a:p>
        </p:txBody>
      </p:sp>
      <p:sp>
        <p:nvSpPr>
          <p:cNvPr id="73731" name="Rectangle 3"/>
          <p:cNvSpPr>
            <a:spLocks noGrp="1" noChangeArrowheads="1"/>
          </p:cNvSpPr>
          <p:nvPr>
            <p:ph type="body" idx="1"/>
          </p:nvPr>
        </p:nvSpPr>
        <p:spPr>
          <a:xfrm>
            <a:off x="927100" y="1179513"/>
            <a:ext cx="8100395" cy="5678487"/>
          </a:xfrm>
        </p:spPr>
        <p:txBody>
          <a:bodyPr/>
          <a:lstStyle/>
          <a:p>
            <a:pPr lvl="1" eaLnBrk="1" hangingPunct="1"/>
            <a:r>
              <a:rPr lang="zh-CN" altLang="en-US" b="1" dirty="0" smtClean="0">
                <a:solidFill>
                  <a:srgbClr val="C00000"/>
                </a:solidFill>
              </a:rPr>
              <a:t>一、数字基带信号传输系统的组成</a:t>
            </a:r>
          </a:p>
          <a:p>
            <a:pPr lvl="2" eaLnBrk="1" hangingPunct="1"/>
            <a:r>
              <a:rPr lang="en-US" altLang="zh-CN" b="1" dirty="0" smtClean="0">
                <a:solidFill>
                  <a:srgbClr val="3333FF"/>
                </a:solidFill>
              </a:rPr>
              <a:t>1</a:t>
            </a:r>
            <a:r>
              <a:rPr lang="zh-CN" altLang="en-US" b="1" dirty="0" smtClean="0">
                <a:solidFill>
                  <a:srgbClr val="3333FF"/>
                </a:solidFill>
              </a:rPr>
              <a:t>、基本结构</a:t>
            </a:r>
          </a:p>
          <a:p>
            <a:pPr lvl="2" eaLnBrk="1" hangingPunct="1"/>
            <a:endParaRPr lang="zh-CN" altLang="en-US" dirty="0" smtClean="0"/>
          </a:p>
          <a:p>
            <a:pPr lvl="2" eaLnBrk="1" hangingPunct="1"/>
            <a:endParaRPr lang="zh-CN" altLang="en-US" dirty="0" smtClean="0"/>
          </a:p>
          <a:p>
            <a:pPr lvl="2" eaLnBrk="1" hangingPunct="1"/>
            <a:endParaRPr lang="zh-CN" altLang="en-US" dirty="0" smtClean="0"/>
          </a:p>
          <a:p>
            <a:pPr lvl="2" eaLnBrk="1" hangingPunct="1"/>
            <a:endParaRPr lang="zh-CN" altLang="en-US" dirty="0" smtClean="0"/>
          </a:p>
          <a:p>
            <a:pPr lvl="2" eaLnBrk="1" hangingPunct="1"/>
            <a:endParaRPr lang="zh-CN" altLang="en-US" dirty="0" smtClean="0"/>
          </a:p>
          <a:p>
            <a:pPr lvl="3" eaLnBrk="1" hangingPunct="1">
              <a:lnSpc>
                <a:spcPct val="120000"/>
              </a:lnSpc>
            </a:pPr>
            <a:r>
              <a:rPr lang="zh-CN" altLang="en-US" dirty="0" smtClean="0">
                <a:solidFill>
                  <a:srgbClr val="3333FF"/>
                </a:solidFill>
              </a:rPr>
              <a:t>信道信号形成器（发送滤波器）</a:t>
            </a:r>
            <a:r>
              <a:rPr lang="zh-CN" altLang="en-US" dirty="0" smtClean="0"/>
              <a:t>：压缩输入信号的频带，把传输码变换成适宜于信道传输的基带信号波形。</a:t>
            </a:r>
          </a:p>
        </p:txBody>
      </p:sp>
      <p:sp>
        <p:nvSpPr>
          <p:cNvPr id="53253" name="Rectangle 5"/>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73732" name="Object 4"/>
          <p:cNvGraphicFramePr>
            <a:graphicFrameLocks noChangeAspect="1"/>
          </p:cNvGraphicFramePr>
          <p:nvPr>
            <p:extLst>
              <p:ext uri="{D42A27DB-BD31-4B8C-83A1-F6EECF244321}">
                <p14:modId xmlns:p14="http://schemas.microsoft.com/office/powerpoint/2010/main" val="757263623"/>
              </p:ext>
            </p:extLst>
          </p:nvPr>
        </p:nvGraphicFramePr>
        <p:xfrm>
          <a:off x="431800" y="2348880"/>
          <a:ext cx="8712200" cy="1800225"/>
        </p:xfrm>
        <a:graphic>
          <a:graphicData uri="http://schemas.openxmlformats.org/presentationml/2006/ole">
            <mc:AlternateContent xmlns:mc="http://schemas.openxmlformats.org/markup-compatibility/2006">
              <mc:Choice xmlns:v="urn:schemas-microsoft-com:vml" Requires="v">
                <p:oleObj spid="_x0000_s53438" r:id="rId3" imgW="3159862" imgH="873862" progId="Visio.Drawing.11">
                  <p:embed/>
                </p:oleObj>
              </mc:Choice>
              <mc:Fallback>
                <p:oleObj r:id="rId3" imgW="3159862" imgH="873862"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930" t="17558" r="3099" b="16489"/>
                      <a:stretch>
                        <a:fillRect/>
                      </a:stretch>
                    </p:blipFill>
                    <p:spPr bwMode="auto">
                      <a:xfrm>
                        <a:off x="431800" y="2348880"/>
                        <a:ext cx="8712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2"/>
                                        </p:tgtEl>
                                        <p:attrNameLst>
                                          <p:attrName>style.visibility</p:attrName>
                                        </p:attrNameLst>
                                      </p:cBhvr>
                                      <p:to>
                                        <p:strVal val="visible"/>
                                      </p:to>
                                    </p:set>
                                    <p:anim calcmode="lin" valueType="num">
                                      <p:cBhvr additive="base">
                                        <p:cTn id="19" dur="500" fill="hold"/>
                                        <p:tgtEl>
                                          <p:spTgt spid="73732"/>
                                        </p:tgtEl>
                                        <p:attrNameLst>
                                          <p:attrName>ppt_x</p:attrName>
                                        </p:attrNameLst>
                                      </p:cBhvr>
                                      <p:tavLst>
                                        <p:tav tm="0">
                                          <p:val>
                                            <p:strVal val="#ppt_x"/>
                                          </p:val>
                                        </p:tav>
                                        <p:tav tm="100000">
                                          <p:val>
                                            <p:strVal val="#ppt_x"/>
                                          </p:val>
                                        </p:tav>
                                      </p:tavLst>
                                    </p:anim>
                                    <p:anim calcmode="lin" valueType="num">
                                      <p:cBhvr additive="base">
                                        <p:cTn id="20" dur="500" fill="hold"/>
                                        <p:tgtEl>
                                          <p:spTgt spid="7373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3731">
                                            <p:txEl>
                                              <p:pRg st="7" end="7"/>
                                            </p:txEl>
                                          </p:spTgt>
                                        </p:tgtEl>
                                        <p:attrNameLst>
                                          <p:attrName>style.visibility</p:attrName>
                                        </p:attrNameLst>
                                      </p:cBhvr>
                                      <p:to>
                                        <p:strVal val="visible"/>
                                      </p:to>
                                    </p:set>
                                    <p:anim calcmode="lin" valueType="num">
                                      <p:cBhvr additive="base">
                                        <p:cTn id="25" dur="5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7C8AFA86-44A3-46FE-83A6-81C8631A884A}" type="slidenum">
              <a:rPr lang="en-US" altLang="zh-CN" smtClean="0"/>
              <a:pPr eaLnBrk="1" hangingPunct="1"/>
              <a:t>5</a:t>
            </a:fld>
            <a:endParaRPr lang="en-US" altLang="zh-CN" smtClean="0"/>
          </a:p>
        </p:txBody>
      </p:sp>
      <p:sp>
        <p:nvSpPr>
          <p:cNvPr id="6147" name="Rectangle 2"/>
          <p:cNvSpPr>
            <a:spLocks noGrp="1" noChangeArrowheads="1"/>
          </p:cNvSpPr>
          <p:nvPr>
            <p:ph type="title"/>
          </p:nvPr>
        </p:nvSpPr>
        <p:spPr/>
        <p:txBody>
          <a:bodyPr/>
          <a:lstStyle/>
          <a:p>
            <a:pPr eaLnBrk="1" hangingPunct="1"/>
            <a:r>
              <a:rPr lang="en-US" altLang="zh-CN" sz="5400" smtClean="0"/>
              <a:t>6.0</a:t>
            </a:r>
            <a:r>
              <a:rPr lang="zh-CN" altLang="en-US" sz="5400" smtClean="0"/>
              <a:t> 概述</a:t>
            </a:r>
          </a:p>
        </p:txBody>
      </p:sp>
      <p:sp>
        <p:nvSpPr>
          <p:cNvPr id="22531" name="Rectangle 3"/>
          <p:cNvSpPr>
            <a:spLocks noGrp="1" noChangeArrowheads="1"/>
          </p:cNvSpPr>
          <p:nvPr>
            <p:ph type="body" idx="1"/>
          </p:nvPr>
        </p:nvSpPr>
        <p:spPr>
          <a:xfrm>
            <a:off x="161925" y="1223963"/>
            <a:ext cx="8685213" cy="5634037"/>
          </a:xfrm>
        </p:spPr>
        <p:txBody>
          <a:bodyPr/>
          <a:lstStyle/>
          <a:p>
            <a:pPr lvl="2" eaLnBrk="1" hangingPunct="1"/>
            <a:endParaRPr lang="en-US" altLang="zh-CN" sz="2000" smtClean="0"/>
          </a:p>
          <a:p>
            <a:pPr lvl="2" eaLnBrk="1" hangingPunct="1"/>
            <a:endParaRPr lang="en-US" altLang="zh-CN" sz="2000" smtClean="0"/>
          </a:p>
          <a:p>
            <a:pPr lvl="2" eaLnBrk="1" hangingPunct="1"/>
            <a:endParaRPr lang="en-US" altLang="zh-CN" sz="2000" smtClean="0"/>
          </a:p>
          <a:p>
            <a:pPr lvl="2" eaLnBrk="1" hangingPunct="1"/>
            <a:endParaRPr lang="en-US" altLang="zh-CN" sz="2000" smtClean="0"/>
          </a:p>
          <a:p>
            <a:pPr lvl="2" eaLnBrk="1" hangingPunct="1"/>
            <a:endParaRPr lang="en-US" altLang="zh-CN" sz="2000" smtClean="0"/>
          </a:p>
          <a:p>
            <a:pPr lvl="2" eaLnBrk="1" hangingPunct="1"/>
            <a:r>
              <a:rPr lang="zh-CN" altLang="en-US" smtClean="0"/>
              <a:t>各部件的功能：</a:t>
            </a:r>
            <a:endParaRPr lang="en-US" altLang="zh-CN" smtClean="0"/>
          </a:p>
          <a:p>
            <a:pPr lvl="3" eaLnBrk="1" hangingPunct="1"/>
            <a:r>
              <a:rPr lang="zh-CN" altLang="en-US" sz="2000" smtClean="0"/>
              <a:t>发送滤波器：信道信号形成器，产生适合于在信道中传输的信号波形</a:t>
            </a:r>
            <a:endParaRPr lang="en-US" altLang="zh-CN" sz="2000" smtClean="0"/>
          </a:p>
          <a:p>
            <a:pPr lvl="3" eaLnBrk="1" hangingPunct="1"/>
            <a:r>
              <a:rPr lang="zh-CN" altLang="en-US" sz="2000" smtClean="0"/>
              <a:t>信道：通常为有线信道（基带）</a:t>
            </a:r>
            <a:endParaRPr lang="en-US" altLang="zh-CN" sz="2000" smtClean="0"/>
          </a:p>
          <a:p>
            <a:pPr lvl="3" eaLnBrk="1" hangingPunct="1"/>
            <a:r>
              <a:rPr lang="zh-CN" altLang="en-US" sz="2000" smtClean="0"/>
              <a:t>噪声：均值为 </a:t>
            </a:r>
            <a:r>
              <a:rPr lang="en-US" altLang="zh-CN" sz="2000" smtClean="0"/>
              <a:t>0</a:t>
            </a:r>
            <a:r>
              <a:rPr lang="zh-CN" altLang="en-US" sz="2000" smtClean="0"/>
              <a:t> 的高斯白噪声</a:t>
            </a:r>
            <a:endParaRPr lang="en-US" altLang="zh-CN" sz="2000" smtClean="0"/>
          </a:p>
          <a:p>
            <a:pPr lvl="3" eaLnBrk="1" hangingPunct="1"/>
            <a:r>
              <a:rPr lang="zh-CN" altLang="en-US" sz="2000" smtClean="0"/>
              <a:t>接收滤波器：接收有用信号，滤除带外噪声，对信道特性均衡，使输出的基带波形有利于抽样判决</a:t>
            </a:r>
            <a:endParaRPr lang="en-US" altLang="zh-CN" sz="2000" smtClean="0"/>
          </a:p>
          <a:p>
            <a:pPr lvl="3" eaLnBrk="1" hangingPunct="1"/>
            <a:r>
              <a:rPr lang="zh-CN" altLang="en-US" sz="2000" smtClean="0"/>
              <a:t>抽样判决器：对接收滤波器的输出波形进行抽样、判决和再生（恢复基带信号）</a:t>
            </a:r>
            <a:endParaRPr lang="en-US" altLang="zh-CN" sz="2000" smtClean="0"/>
          </a:p>
          <a:p>
            <a:pPr lvl="3" eaLnBrk="1" hangingPunct="1"/>
            <a:r>
              <a:rPr lang="zh-CN" altLang="en-US" sz="2000" smtClean="0"/>
              <a:t>同步提取：从接收信号中提取用来抽样的位定时脉冲</a:t>
            </a:r>
          </a:p>
        </p:txBody>
      </p:sp>
      <p:graphicFrame>
        <p:nvGraphicFramePr>
          <p:cNvPr id="6149" name="Object 1"/>
          <p:cNvGraphicFramePr>
            <a:graphicFrameLocks noChangeAspect="1"/>
          </p:cNvGraphicFramePr>
          <p:nvPr/>
        </p:nvGraphicFramePr>
        <p:xfrm>
          <a:off x="554038" y="1077913"/>
          <a:ext cx="8586787" cy="2486025"/>
        </p:xfrm>
        <a:graphic>
          <a:graphicData uri="http://schemas.openxmlformats.org/presentationml/2006/ole">
            <mc:AlternateContent xmlns:mc="http://schemas.openxmlformats.org/markup-compatibility/2006">
              <mc:Choice xmlns:v="urn:schemas-microsoft-com:vml" Requires="v">
                <p:oleObj spid="_x0000_s6333" name="Visio" r:id="rId4" imgW="8243011" imgH="2403043" progId="Visio.Drawing.11">
                  <p:embed/>
                </p:oleObj>
              </mc:Choice>
              <mc:Fallback>
                <p:oleObj name="Visio" r:id="rId4" imgW="8243011" imgH="2403043"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038" y="1077913"/>
                        <a:ext cx="8586787"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anim calcmode="lin" valueType="num">
                                      <p:cBhvr additive="base">
                                        <p:cTn id="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6" end="6"/>
                                            </p:txEl>
                                          </p:spTgt>
                                        </p:tgtEl>
                                        <p:attrNameLst>
                                          <p:attrName>style.visibility</p:attrName>
                                        </p:attrNameLst>
                                      </p:cBhvr>
                                      <p:to>
                                        <p:strVal val="visible"/>
                                      </p:to>
                                    </p:set>
                                    <p:anim calcmode="lin" valueType="num">
                                      <p:cBhvr additive="base">
                                        <p:cTn id="1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7" end="7"/>
                                            </p:txEl>
                                          </p:spTgt>
                                        </p:tgtEl>
                                        <p:attrNameLst>
                                          <p:attrName>style.visibility</p:attrName>
                                        </p:attrNameLst>
                                      </p:cBhvr>
                                      <p:to>
                                        <p:strVal val="visible"/>
                                      </p:to>
                                    </p:set>
                                    <p:anim calcmode="lin" valueType="num">
                                      <p:cBhvr additive="base">
                                        <p:cTn id="19"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8" end="8"/>
                                            </p:txEl>
                                          </p:spTgt>
                                        </p:tgtEl>
                                        <p:attrNameLst>
                                          <p:attrName>style.visibility</p:attrName>
                                        </p:attrNameLst>
                                      </p:cBhvr>
                                      <p:to>
                                        <p:strVal val="visible"/>
                                      </p:to>
                                    </p:set>
                                    <p:anim calcmode="lin" valueType="num">
                                      <p:cBhvr additive="base">
                                        <p:cTn id="25"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9" end="9"/>
                                            </p:txEl>
                                          </p:spTgt>
                                        </p:tgtEl>
                                        <p:attrNameLst>
                                          <p:attrName>style.visibility</p:attrName>
                                        </p:attrNameLst>
                                      </p:cBhvr>
                                      <p:to>
                                        <p:strVal val="visible"/>
                                      </p:to>
                                    </p:set>
                                    <p:anim calcmode="lin" valueType="num">
                                      <p:cBhvr additive="base">
                                        <p:cTn id="31" dur="5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531">
                                            <p:txEl>
                                              <p:pRg st="10" end="10"/>
                                            </p:txEl>
                                          </p:spTgt>
                                        </p:tgtEl>
                                        <p:attrNameLst>
                                          <p:attrName>style.visibility</p:attrName>
                                        </p:attrNameLst>
                                      </p:cBhvr>
                                      <p:to>
                                        <p:strVal val="visible"/>
                                      </p:to>
                                    </p:set>
                                    <p:anim calcmode="lin" valueType="num">
                                      <p:cBhvr additive="base">
                                        <p:cTn id="37" dur="5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531">
                                            <p:txEl>
                                              <p:pRg st="11" end="11"/>
                                            </p:txEl>
                                          </p:spTgt>
                                        </p:tgtEl>
                                        <p:attrNameLst>
                                          <p:attrName>style.visibility</p:attrName>
                                        </p:attrNameLst>
                                      </p:cBhvr>
                                      <p:to>
                                        <p:strVal val="visible"/>
                                      </p:to>
                                    </p:set>
                                    <p:anim calcmode="lin" valueType="num">
                                      <p:cBhvr additive="base">
                                        <p:cTn id="43" dur="500" fill="hold"/>
                                        <p:tgtEl>
                                          <p:spTgt spid="22531">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357F7C59-38E3-4EED-9D0E-1401961AD3EB}" type="slidenum">
              <a:rPr lang="en-US" altLang="zh-CN" smtClean="0"/>
              <a:pPr eaLnBrk="1" hangingPunct="1"/>
              <a:t>50</a:t>
            </a:fld>
            <a:endParaRPr lang="en-US" altLang="zh-CN" smtClean="0"/>
          </a:p>
        </p:txBody>
      </p:sp>
      <p:sp>
        <p:nvSpPr>
          <p:cNvPr id="54275" name="Rectangle 2"/>
          <p:cNvSpPr>
            <a:spLocks noGrp="1" noChangeArrowheads="1"/>
          </p:cNvSpPr>
          <p:nvPr>
            <p:ph type="title"/>
          </p:nvPr>
        </p:nvSpPr>
        <p:spPr/>
        <p:txBody>
          <a:bodyPr/>
          <a:lstStyle/>
          <a:p>
            <a:pPr eaLnBrk="1" hangingPunct="1"/>
            <a:r>
              <a:rPr lang="en-US" altLang="zh-CN" sz="4000" smtClean="0"/>
              <a:t>6.3 </a:t>
            </a:r>
            <a:r>
              <a:rPr lang="zh-CN" altLang="en-US" sz="4000" smtClean="0"/>
              <a:t>数字基带信号传输与码间串扰</a:t>
            </a:r>
          </a:p>
        </p:txBody>
      </p:sp>
      <p:sp>
        <p:nvSpPr>
          <p:cNvPr id="74755" name="Rectangle 3"/>
          <p:cNvSpPr>
            <a:spLocks noGrp="1" noChangeArrowheads="1"/>
          </p:cNvSpPr>
          <p:nvPr>
            <p:ph type="body" sz="half" idx="1"/>
          </p:nvPr>
        </p:nvSpPr>
        <p:spPr>
          <a:xfrm>
            <a:off x="250825" y="1179513"/>
            <a:ext cx="8893175" cy="5678487"/>
          </a:xfrm>
        </p:spPr>
        <p:txBody>
          <a:bodyPr/>
          <a:lstStyle/>
          <a:p>
            <a:pPr lvl="3" eaLnBrk="1" hangingPunct="1">
              <a:lnSpc>
                <a:spcPct val="90000"/>
              </a:lnSpc>
            </a:pPr>
            <a:endParaRPr lang="en-US" altLang="zh-CN" sz="1800" dirty="0" smtClean="0"/>
          </a:p>
          <a:p>
            <a:pPr lvl="3" eaLnBrk="1" hangingPunct="1">
              <a:lnSpc>
                <a:spcPct val="90000"/>
              </a:lnSpc>
            </a:pPr>
            <a:endParaRPr lang="en-US" altLang="zh-CN" sz="1800" dirty="0" smtClean="0"/>
          </a:p>
          <a:p>
            <a:pPr lvl="3" eaLnBrk="1" hangingPunct="1">
              <a:lnSpc>
                <a:spcPct val="90000"/>
              </a:lnSpc>
            </a:pPr>
            <a:endParaRPr lang="en-US" altLang="zh-CN" sz="1800" dirty="0" smtClean="0"/>
          </a:p>
          <a:p>
            <a:pPr lvl="3" eaLnBrk="1" hangingPunct="1">
              <a:lnSpc>
                <a:spcPct val="90000"/>
              </a:lnSpc>
            </a:pPr>
            <a:endParaRPr lang="en-US" altLang="zh-CN" sz="1800" dirty="0" smtClean="0"/>
          </a:p>
          <a:p>
            <a:pPr lvl="3" eaLnBrk="1" hangingPunct="1">
              <a:lnSpc>
                <a:spcPct val="120000"/>
              </a:lnSpc>
            </a:pPr>
            <a:endParaRPr lang="en-US" altLang="zh-CN" sz="2000" dirty="0" smtClean="0"/>
          </a:p>
          <a:p>
            <a:pPr lvl="3" eaLnBrk="1" hangingPunct="1">
              <a:lnSpc>
                <a:spcPct val="120000"/>
              </a:lnSpc>
            </a:pPr>
            <a:endParaRPr lang="en-US" altLang="zh-CN" sz="2000" dirty="0" smtClean="0">
              <a:solidFill>
                <a:srgbClr val="3333FF"/>
              </a:solidFill>
            </a:endParaRPr>
          </a:p>
          <a:p>
            <a:pPr lvl="3" eaLnBrk="1" hangingPunct="1">
              <a:lnSpc>
                <a:spcPct val="120000"/>
              </a:lnSpc>
            </a:pPr>
            <a:r>
              <a:rPr lang="zh-CN" altLang="en-US" sz="2000" dirty="0" smtClean="0">
                <a:solidFill>
                  <a:srgbClr val="3333FF"/>
                </a:solidFill>
              </a:rPr>
              <a:t>信道</a:t>
            </a:r>
            <a:r>
              <a:rPr lang="zh-CN" altLang="en-US" sz="2000" dirty="0" smtClean="0"/>
              <a:t>：</a:t>
            </a:r>
            <a:r>
              <a:rPr lang="en-US" altLang="zh-CN" sz="2000" dirty="0" smtClean="0">
                <a:solidFill>
                  <a:srgbClr val="3333FF"/>
                </a:solidFill>
              </a:rPr>
              <a:t>a</a:t>
            </a:r>
            <a:r>
              <a:rPr lang="zh-CN" altLang="en-US" sz="2000" dirty="0" smtClean="0">
                <a:solidFill>
                  <a:srgbClr val="3333FF"/>
                </a:solidFill>
              </a:rPr>
              <a:t>、</a:t>
            </a:r>
            <a:r>
              <a:rPr lang="zh-CN" altLang="en-US" sz="2000" dirty="0" smtClean="0"/>
              <a:t>一般为有线信道。</a:t>
            </a:r>
            <a:r>
              <a:rPr lang="en-US" altLang="zh-CN" sz="2000" dirty="0" smtClean="0">
                <a:solidFill>
                  <a:srgbClr val="3333FF"/>
                </a:solidFill>
              </a:rPr>
              <a:t>b</a:t>
            </a:r>
            <a:r>
              <a:rPr lang="zh-CN" altLang="en-US" sz="2000" dirty="0" smtClean="0">
                <a:solidFill>
                  <a:srgbClr val="3333FF"/>
                </a:solidFill>
              </a:rPr>
              <a:t>、</a:t>
            </a:r>
            <a:r>
              <a:rPr lang="zh-CN" altLang="en-US" sz="2000" dirty="0" smtClean="0"/>
              <a:t>信道的传输特性一般不满足无失真传输条件，因此会引起传输波形的失真。</a:t>
            </a:r>
            <a:r>
              <a:rPr lang="en-US" altLang="zh-CN" sz="2000" dirty="0" smtClean="0">
                <a:solidFill>
                  <a:srgbClr val="3333FF"/>
                </a:solidFill>
              </a:rPr>
              <a:t>c</a:t>
            </a:r>
            <a:r>
              <a:rPr lang="zh-CN" altLang="en-US" sz="2000" dirty="0" smtClean="0">
                <a:solidFill>
                  <a:srgbClr val="3333FF"/>
                </a:solidFill>
              </a:rPr>
              <a:t>、</a:t>
            </a:r>
            <a:r>
              <a:rPr lang="zh-CN" altLang="en-US" sz="2000" dirty="0" smtClean="0"/>
              <a:t>引入噪声</a:t>
            </a:r>
            <a:r>
              <a:rPr lang="en-US" altLang="zh-CN" sz="2000" i="1" dirty="0" smtClean="0"/>
              <a:t>n</a:t>
            </a:r>
            <a:r>
              <a:rPr lang="en-US" altLang="zh-CN" sz="2000" dirty="0" smtClean="0"/>
              <a:t>(</a:t>
            </a:r>
            <a:r>
              <a:rPr lang="en-US" altLang="zh-CN" sz="2000" i="1" dirty="0" smtClean="0"/>
              <a:t>t</a:t>
            </a:r>
            <a:r>
              <a:rPr lang="en-US" altLang="zh-CN" sz="2000" dirty="0" smtClean="0"/>
              <a:t>)</a:t>
            </a:r>
            <a:r>
              <a:rPr lang="zh-CN" altLang="en-US" sz="2000" dirty="0" smtClean="0"/>
              <a:t>，并假设它是均值为零的高斯白噪声。</a:t>
            </a:r>
          </a:p>
          <a:p>
            <a:pPr lvl="3" eaLnBrk="1" hangingPunct="1">
              <a:lnSpc>
                <a:spcPct val="120000"/>
              </a:lnSpc>
            </a:pPr>
            <a:r>
              <a:rPr lang="zh-CN" altLang="en-US" sz="2000" dirty="0" smtClean="0">
                <a:solidFill>
                  <a:srgbClr val="3333FF"/>
                </a:solidFill>
              </a:rPr>
              <a:t>接收滤波器</a:t>
            </a:r>
            <a:r>
              <a:rPr lang="zh-CN" altLang="en-US" sz="2000" dirty="0" smtClean="0"/>
              <a:t>：</a:t>
            </a:r>
            <a:r>
              <a:rPr lang="zh-CN" altLang="en-US" sz="2000" b="1" dirty="0" smtClean="0"/>
              <a:t> </a:t>
            </a:r>
            <a:r>
              <a:rPr lang="zh-CN" altLang="en-US" sz="2000" dirty="0" smtClean="0"/>
              <a:t>它用来接收信号，滤除信道噪声和其他干扰，对信道特性进行均衡，使输出的基带波形有利于抽样判决。</a:t>
            </a:r>
          </a:p>
          <a:p>
            <a:pPr lvl="3" eaLnBrk="1" hangingPunct="1">
              <a:lnSpc>
                <a:spcPct val="120000"/>
              </a:lnSpc>
            </a:pPr>
            <a:r>
              <a:rPr lang="zh-CN" altLang="en-US" sz="2000" dirty="0" smtClean="0">
                <a:solidFill>
                  <a:srgbClr val="3333FF"/>
                </a:solidFill>
              </a:rPr>
              <a:t>抽样判决器</a:t>
            </a:r>
            <a:r>
              <a:rPr lang="zh-CN" altLang="en-US" sz="2000" b="1" dirty="0" smtClean="0"/>
              <a:t>：</a:t>
            </a:r>
            <a:r>
              <a:rPr lang="zh-CN" altLang="en-US" sz="2000" dirty="0" smtClean="0"/>
              <a:t>对接收滤波器的输出波形进行抽样判决，以恢复或再生基带信号。</a:t>
            </a:r>
          </a:p>
          <a:p>
            <a:pPr lvl="3" eaLnBrk="1" hangingPunct="1">
              <a:lnSpc>
                <a:spcPct val="120000"/>
              </a:lnSpc>
            </a:pPr>
            <a:r>
              <a:rPr lang="zh-CN" altLang="en-US" sz="2000" dirty="0" smtClean="0">
                <a:solidFill>
                  <a:srgbClr val="3333FF"/>
                </a:solidFill>
              </a:rPr>
              <a:t>同步提取</a:t>
            </a:r>
            <a:r>
              <a:rPr lang="zh-CN" altLang="en-US" sz="2000" dirty="0" smtClean="0"/>
              <a:t>：用同步提取电路从接收信号中提取定时脉冲 </a:t>
            </a:r>
          </a:p>
        </p:txBody>
      </p:sp>
      <p:graphicFrame>
        <p:nvGraphicFramePr>
          <p:cNvPr id="54277" name="Object 4"/>
          <p:cNvGraphicFramePr>
            <a:graphicFrameLocks noGrp="1" noChangeAspect="1"/>
          </p:cNvGraphicFramePr>
          <p:nvPr>
            <p:ph sz="half" idx="2"/>
            <p:extLst>
              <p:ext uri="{D42A27DB-BD31-4B8C-83A1-F6EECF244321}">
                <p14:modId xmlns:p14="http://schemas.microsoft.com/office/powerpoint/2010/main" val="1323322868"/>
              </p:ext>
            </p:extLst>
          </p:nvPr>
        </p:nvGraphicFramePr>
        <p:xfrm>
          <a:off x="1151620" y="1448600"/>
          <a:ext cx="7739456" cy="1665365"/>
        </p:xfrm>
        <a:graphic>
          <a:graphicData uri="http://schemas.openxmlformats.org/presentationml/2006/ole">
            <mc:AlternateContent xmlns:mc="http://schemas.openxmlformats.org/markup-compatibility/2006">
              <mc:Choice xmlns:v="urn:schemas-microsoft-com:vml" Requires="v">
                <p:oleObj spid="_x0000_s54462" r:id="rId3" imgW="3159862" imgH="873862" progId="Visio.Drawing.11">
                  <p:embed/>
                </p:oleObj>
              </mc:Choice>
              <mc:Fallback>
                <p:oleObj r:id="rId3" imgW="3159862" imgH="873862"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930" t="17558" r="3099" b="16489"/>
                      <a:stretch>
                        <a:fillRect/>
                      </a:stretch>
                    </p:blipFill>
                    <p:spPr bwMode="auto">
                      <a:xfrm>
                        <a:off x="1151620" y="1448600"/>
                        <a:ext cx="7739456" cy="1665365"/>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755">
                                            <p:txEl>
                                              <p:pRg st="6" end="6"/>
                                            </p:txEl>
                                          </p:spTgt>
                                        </p:tgtEl>
                                        <p:attrNameLst>
                                          <p:attrName>style.visibility</p:attrName>
                                        </p:attrNameLst>
                                      </p:cBhvr>
                                      <p:to>
                                        <p:strVal val="visible"/>
                                      </p:to>
                                    </p:set>
                                    <p:anim calcmode="lin" valueType="num">
                                      <p:cBhvr additive="base">
                                        <p:cTn id="7" dur="500" fill="hold"/>
                                        <p:tgtEl>
                                          <p:spTgt spid="7475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755">
                                            <p:txEl>
                                              <p:pRg st="7" end="7"/>
                                            </p:txEl>
                                          </p:spTgt>
                                        </p:tgtEl>
                                        <p:attrNameLst>
                                          <p:attrName>style.visibility</p:attrName>
                                        </p:attrNameLst>
                                      </p:cBhvr>
                                      <p:to>
                                        <p:strVal val="visible"/>
                                      </p:to>
                                    </p:set>
                                    <p:anim calcmode="lin" valueType="num">
                                      <p:cBhvr additive="base">
                                        <p:cTn id="13" dur="500" fill="hold"/>
                                        <p:tgtEl>
                                          <p:spTgt spid="7475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4755">
                                            <p:txEl>
                                              <p:pRg st="8" end="8"/>
                                            </p:txEl>
                                          </p:spTgt>
                                        </p:tgtEl>
                                        <p:attrNameLst>
                                          <p:attrName>style.visibility</p:attrName>
                                        </p:attrNameLst>
                                      </p:cBhvr>
                                      <p:to>
                                        <p:strVal val="visible"/>
                                      </p:to>
                                    </p:set>
                                    <p:anim calcmode="lin" valueType="num">
                                      <p:cBhvr additive="base">
                                        <p:cTn id="19" dur="500" fill="hold"/>
                                        <p:tgtEl>
                                          <p:spTgt spid="7475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4755">
                                            <p:txEl>
                                              <p:pRg st="9" end="9"/>
                                            </p:txEl>
                                          </p:spTgt>
                                        </p:tgtEl>
                                        <p:attrNameLst>
                                          <p:attrName>style.visibility</p:attrName>
                                        </p:attrNameLst>
                                      </p:cBhvr>
                                      <p:to>
                                        <p:strVal val="visible"/>
                                      </p:to>
                                    </p:set>
                                    <p:anim calcmode="lin" valueType="num">
                                      <p:cBhvr additive="base">
                                        <p:cTn id="25" dur="500" fill="hold"/>
                                        <p:tgtEl>
                                          <p:spTgt spid="74755">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11D0B5FB-05D7-4EAA-9F64-A84448C13FFD}" type="slidenum">
              <a:rPr lang="en-US" altLang="zh-CN" smtClean="0"/>
              <a:pPr eaLnBrk="1" hangingPunct="1"/>
              <a:t>51</a:t>
            </a:fld>
            <a:endParaRPr lang="en-US" altLang="zh-CN" smtClean="0"/>
          </a:p>
        </p:txBody>
      </p:sp>
      <p:sp>
        <p:nvSpPr>
          <p:cNvPr id="55299" name="Rectangle 2"/>
          <p:cNvSpPr>
            <a:spLocks noGrp="1" noChangeArrowheads="1"/>
          </p:cNvSpPr>
          <p:nvPr>
            <p:ph type="title"/>
          </p:nvPr>
        </p:nvSpPr>
        <p:spPr/>
        <p:txBody>
          <a:bodyPr/>
          <a:lstStyle/>
          <a:p>
            <a:pPr eaLnBrk="1" hangingPunct="1"/>
            <a:r>
              <a:rPr lang="en-US" altLang="zh-CN" sz="4000" smtClean="0"/>
              <a:t>6.3 </a:t>
            </a:r>
            <a:r>
              <a:rPr lang="zh-CN" altLang="en-US" sz="4000" smtClean="0"/>
              <a:t>数字基带信号传输与码间串扰</a:t>
            </a:r>
          </a:p>
        </p:txBody>
      </p:sp>
      <p:sp>
        <p:nvSpPr>
          <p:cNvPr id="76803" name="Rectangle 3"/>
          <p:cNvSpPr>
            <a:spLocks noGrp="1" noChangeArrowheads="1"/>
          </p:cNvSpPr>
          <p:nvPr>
            <p:ph type="body" idx="1"/>
          </p:nvPr>
        </p:nvSpPr>
        <p:spPr/>
        <p:txBody>
          <a:bodyPr/>
          <a:lstStyle/>
          <a:p>
            <a:pPr lvl="2" eaLnBrk="1" hangingPunct="1"/>
            <a:r>
              <a:rPr lang="en-US" altLang="zh-CN" smtClean="0">
                <a:solidFill>
                  <a:srgbClr val="3333FF"/>
                </a:solidFill>
              </a:rPr>
              <a:t>2</a:t>
            </a:r>
            <a:r>
              <a:rPr lang="zh-CN" altLang="en-US" smtClean="0">
                <a:solidFill>
                  <a:srgbClr val="3333FF"/>
                </a:solidFill>
              </a:rPr>
              <a:t>、基带系统的各点波形示意图</a:t>
            </a:r>
          </a:p>
          <a:p>
            <a:pPr lvl="2" eaLnBrk="1" hangingPunct="1"/>
            <a:endParaRPr lang="en-US" altLang="zh-CN" smtClean="0"/>
          </a:p>
        </p:txBody>
      </p:sp>
      <p:sp>
        <p:nvSpPr>
          <p:cNvPr id="55301" name="Rectangle 5"/>
          <p:cNvSpPr>
            <a:spLocks noChangeArrowheads="1"/>
          </p:cNvSpPr>
          <p:nvPr/>
        </p:nvSpPr>
        <p:spPr bwMode="auto">
          <a:xfrm>
            <a:off x="0" y="1357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76804" name="Object 4"/>
          <p:cNvGraphicFramePr>
            <a:graphicFrameLocks noChangeAspect="1"/>
          </p:cNvGraphicFramePr>
          <p:nvPr/>
        </p:nvGraphicFramePr>
        <p:xfrm>
          <a:off x="881063" y="1403350"/>
          <a:ext cx="6391275" cy="5094288"/>
        </p:xfrm>
        <a:graphic>
          <a:graphicData uri="http://schemas.openxmlformats.org/presentationml/2006/ole">
            <mc:AlternateContent xmlns:mc="http://schemas.openxmlformats.org/markup-compatibility/2006">
              <mc:Choice xmlns:v="urn:schemas-microsoft-com:vml" Requires="v">
                <p:oleObj spid="_x0000_s55496" r:id="rId3" imgW="2623414" imgH="2743200" progId="Visio.Drawing.11">
                  <p:embed/>
                </p:oleObj>
              </mc:Choice>
              <mc:Fallback>
                <p:oleObj r:id="rId3" imgW="2623414" imgH="274320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t="2344" r="5315"/>
                      <a:stretch>
                        <a:fillRect/>
                      </a:stretch>
                    </p:blipFill>
                    <p:spPr bwMode="auto">
                      <a:xfrm>
                        <a:off x="881063" y="1403350"/>
                        <a:ext cx="6391275"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6" name="AutoShape 6"/>
          <p:cNvSpPr>
            <a:spLocks noChangeArrowheads="1"/>
          </p:cNvSpPr>
          <p:nvPr/>
        </p:nvSpPr>
        <p:spPr bwMode="auto">
          <a:xfrm>
            <a:off x="7407275" y="1223963"/>
            <a:ext cx="1350963" cy="404812"/>
          </a:xfrm>
          <a:prstGeom prst="wedgeRoundRectCallout">
            <a:avLst>
              <a:gd name="adj1" fmla="val -128611"/>
              <a:gd name="adj2" fmla="val 85296"/>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solidFill>
                  <a:schemeClr val="bg1"/>
                </a:solidFill>
              </a:rPr>
              <a:t>输入信号 </a:t>
            </a:r>
          </a:p>
        </p:txBody>
      </p:sp>
      <p:sp>
        <p:nvSpPr>
          <p:cNvPr id="76807" name="AutoShape 7"/>
          <p:cNvSpPr>
            <a:spLocks noChangeArrowheads="1"/>
          </p:cNvSpPr>
          <p:nvPr/>
        </p:nvSpPr>
        <p:spPr bwMode="auto">
          <a:xfrm>
            <a:off x="7362825" y="1898650"/>
            <a:ext cx="1484313" cy="404813"/>
          </a:xfrm>
          <a:prstGeom prst="wedgeRoundRectCallout">
            <a:avLst>
              <a:gd name="adj1" fmla="val -140269"/>
              <a:gd name="adj2" fmla="val 55097"/>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solidFill>
                  <a:schemeClr val="bg1"/>
                </a:solidFill>
              </a:rPr>
              <a:t>码型变换后 </a:t>
            </a:r>
          </a:p>
        </p:txBody>
      </p:sp>
      <p:sp>
        <p:nvSpPr>
          <p:cNvPr id="76808" name="AutoShape 8"/>
          <p:cNvSpPr>
            <a:spLocks noChangeArrowheads="1"/>
          </p:cNvSpPr>
          <p:nvPr/>
        </p:nvSpPr>
        <p:spPr bwMode="auto">
          <a:xfrm>
            <a:off x="7407275" y="2663825"/>
            <a:ext cx="1484313" cy="404813"/>
          </a:xfrm>
          <a:prstGeom prst="wedgeRoundRectCallout">
            <a:avLst>
              <a:gd name="adj1" fmla="val -118449"/>
              <a:gd name="adj2" fmla="val 70394"/>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solidFill>
                  <a:schemeClr val="bg1"/>
                </a:solidFill>
              </a:rPr>
              <a:t>传输的波形 </a:t>
            </a:r>
          </a:p>
        </p:txBody>
      </p:sp>
      <p:sp>
        <p:nvSpPr>
          <p:cNvPr id="76809" name="AutoShape 9"/>
          <p:cNvSpPr>
            <a:spLocks noChangeArrowheads="1"/>
          </p:cNvSpPr>
          <p:nvPr/>
        </p:nvSpPr>
        <p:spPr bwMode="auto">
          <a:xfrm>
            <a:off x="7362825" y="3473450"/>
            <a:ext cx="1484313" cy="404813"/>
          </a:xfrm>
          <a:prstGeom prst="wedgeRoundRectCallout">
            <a:avLst>
              <a:gd name="adj1" fmla="val -93745"/>
              <a:gd name="adj2" fmla="val 55491"/>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solidFill>
                  <a:schemeClr val="bg1"/>
                </a:solidFill>
              </a:rPr>
              <a:t>信道输出 </a:t>
            </a:r>
          </a:p>
        </p:txBody>
      </p:sp>
      <p:sp>
        <p:nvSpPr>
          <p:cNvPr id="76810" name="AutoShape 10"/>
          <p:cNvSpPr>
            <a:spLocks noChangeArrowheads="1"/>
          </p:cNvSpPr>
          <p:nvPr/>
        </p:nvSpPr>
        <p:spPr bwMode="auto">
          <a:xfrm>
            <a:off x="7046913" y="4284663"/>
            <a:ext cx="1781175" cy="404812"/>
          </a:xfrm>
          <a:prstGeom prst="wedgeRoundRectCallout">
            <a:avLst>
              <a:gd name="adj1" fmla="val -73264"/>
              <a:gd name="adj2" fmla="val 66472"/>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solidFill>
                  <a:schemeClr val="bg1"/>
                </a:solidFill>
              </a:rPr>
              <a:t>接收滤波输出 </a:t>
            </a:r>
          </a:p>
        </p:txBody>
      </p:sp>
      <p:sp>
        <p:nvSpPr>
          <p:cNvPr id="76811" name="AutoShape 11"/>
          <p:cNvSpPr>
            <a:spLocks noChangeArrowheads="1"/>
          </p:cNvSpPr>
          <p:nvPr/>
        </p:nvSpPr>
        <p:spPr bwMode="auto">
          <a:xfrm>
            <a:off x="7362825" y="5003800"/>
            <a:ext cx="1484313" cy="404813"/>
          </a:xfrm>
          <a:prstGeom prst="wedgeRoundRectCallout">
            <a:avLst>
              <a:gd name="adj1" fmla="val -136204"/>
              <a:gd name="adj2" fmla="val 35491"/>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solidFill>
                  <a:schemeClr val="bg1"/>
                </a:solidFill>
              </a:rPr>
              <a:t>位定时脉冲</a:t>
            </a:r>
          </a:p>
        </p:txBody>
      </p:sp>
      <p:sp>
        <p:nvSpPr>
          <p:cNvPr id="76812" name="AutoShape 12"/>
          <p:cNvSpPr>
            <a:spLocks noChangeArrowheads="1"/>
          </p:cNvSpPr>
          <p:nvPr/>
        </p:nvSpPr>
        <p:spPr bwMode="auto">
          <a:xfrm>
            <a:off x="7407275" y="5543550"/>
            <a:ext cx="1484313" cy="404813"/>
          </a:xfrm>
          <a:prstGeom prst="wedgeRoundRectCallout">
            <a:avLst>
              <a:gd name="adj1" fmla="val -234815"/>
              <a:gd name="adj2" fmla="val 55884"/>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solidFill>
                  <a:schemeClr val="bg1"/>
                </a:solidFill>
              </a:rPr>
              <a:t>恢复的信息 </a:t>
            </a:r>
          </a:p>
        </p:txBody>
      </p:sp>
      <p:grpSp>
        <p:nvGrpSpPr>
          <p:cNvPr id="76815" name="Group 15"/>
          <p:cNvGrpSpPr>
            <a:grpSpLocks/>
          </p:cNvGrpSpPr>
          <p:nvPr/>
        </p:nvGrpSpPr>
        <p:grpSpPr bwMode="auto">
          <a:xfrm>
            <a:off x="6011863" y="6129338"/>
            <a:ext cx="2566987" cy="449262"/>
            <a:chOff x="3787" y="3861"/>
            <a:chExt cx="1617" cy="283"/>
          </a:xfrm>
        </p:grpSpPr>
        <p:sp>
          <p:nvSpPr>
            <p:cNvPr id="55311" name="Rectangle 13"/>
            <p:cNvSpPr>
              <a:spLocks noChangeArrowheads="1"/>
            </p:cNvSpPr>
            <p:nvPr/>
          </p:nvSpPr>
          <p:spPr bwMode="auto">
            <a:xfrm>
              <a:off x="3787" y="3861"/>
              <a:ext cx="397" cy="198"/>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chemeClr val="bg1"/>
                </a:solidFill>
              </a:endParaRPr>
            </a:p>
          </p:txBody>
        </p:sp>
        <p:sp>
          <p:nvSpPr>
            <p:cNvPr id="55312" name="AutoShape 14"/>
            <p:cNvSpPr>
              <a:spLocks noChangeArrowheads="1"/>
            </p:cNvSpPr>
            <p:nvPr/>
          </p:nvSpPr>
          <p:spPr bwMode="auto">
            <a:xfrm>
              <a:off x="4553" y="3889"/>
              <a:ext cx="851" cy="255"/>
            </a:xfrm>
            <a:prstGeom prst="wedgeRoundRectCallout">
              <a:avLst>
                <a:gd name="adj1" fmla="val -95944"/>
                <a:gd name="adj2" fmla="val -21370"/>
                <a:gd name="adj3" fmla="val 16667"/>
              </a:avLst>
            </a:prstGeom>
            <a:solidFill>
              <a:schemeClr val="accent2"/>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solidFill>
                    <a:schemeClr val="bg1"/>
                  </a:solidFill>
                </a:rPr>
                <a:t>错误码元 </a:t>
              </a:r>
            </a:p>
          </p:txBody>
        </p:sp>
      </p:grpSp>
      <p:sp>
        <p:nvSpPr>
          <p:cNvPr id="20" name="Rectangle 19"/>
          <p:cNvSpPr/>
          <p:nvPr/>
        </p:nvSpPr>
        <p:spPr>
          <a:xfrm>
            <a:off x="700977" y="4509120"/>
            <a:ext cx="6436308" cy="675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20"/>
          <p:cNvSpPr/>
          <p:nvPr/>
        </p:nvSpPr>
        <p:spPr>
          <a:xfrm>
            <a:off x="926517" y="5206206"/>
            <a:ext cx="6436308" cy="518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p:cNvSpPr/>
          <p:nvPr/>
        </p:nvSpPr>
        <p:spPr>
          <a:xfrm>
            <a:off x="924894" y="5724255"/>
            <a:ext cx="6436308"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2"/>
          <p:cNvSpPr/>
          <p:nvPr/>
        </p:nvSpPr>
        <p:spPr>
          <a:xfrm>
            <a:off x="914008" y="2101056"/>
            <a:ext cx="6436308"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23"/>
          <p:cNvSpPr/>
          <p:nvPr/>
        </p:nvSpPr>
        <p:spPr>
          <a:xfrm>
            <a:off x="700977" y="2933855"/>
            <a:ext cx="6436308"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4"/>
          <p:cNvSpPr/>
          <p:nvPr/>
        </p:nvSpPr>
        <p:spPr>
          <a:xfrm>
            <a:off x="791580" y="3698940"/>
            <a:ext cx="6436308"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76804"/>
                                        </p:tgtEl>
                                        <p:attrNameLst>
                                          <p:attrName>style.visibility</p:attrName>
                                        </p:attrNameLst>
                                      </p:cBhvr>
                                      <p:to>
                                        <p:strVal val="visible"/>
                                      </p:to>
                                    </p:set>
                                    <p:anim calcmode="lin" valueType="num">
                                      <p:cBhvr additive="base">
                                        <p:cTn id="12" dur="500" fill="hold"/>
                                        <p:tgtEl>
                                          <p:spTgt spid="76804"/>
                                        </p:tgtEl>
                                        <p:attrNameLst>
                                          <p:attrName>ppt_x</p:attrName>
                                        </p:attrNameLst>
                                      </p:cBhvr>
                                      <p:tavLst>
                                        <p:tav tm="0">
                                          <p:val>
                                            <p:strVal val="#ppt_x"/>
                                          </p:val>
                                        </p:tav>
                                        <p:tav tm="100000">
                                          <p:val>
                                            <p:strVal val="#ppt_x"/>
                                          </p:val>
                                        </p:tav>
                                      </p:tavLst>
                                    </p:anim>
                                    <p:anim calcmode="lin" valueType="num">
                                      <p:cBhvr additive="base">
                                        <p:cTn id="13" dur="500" fill="hold"/>
                                        <p:tgtEl>
                                          <p:spTgt spid="7680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6806"/>
                                        </p:tgtEl>
                                        <p:attrNameLst>
                                          <p:attrName>style.visibility</p:attrName>
                                        </p:attrNameLst>
                                      </p:cBhvr>
                                      <p:to>
                                        <p:strVal val="visible"/>
                                      </p:to>
                                    </p:set>
                                    <p:anim calcmode="lin" valueType="num">
                                      <p:cBhvr additive="base">
                                        <p:cTn id="17" dur="500" fill="hold"/>
                                        <p:tgtEl>
                                          <p:spTgt spid="76806"/>
                                        </p:tgtEl>
                                        <p:attrNameLst>
                                          <p:attrName>ppt_x</p:attrName>
                                        </p:attrNameLst>
                                      </p:cBhvr>
                                      <p:tavLst>
                                        <p:tav tm="0">
                                          <p:val>
                                            <p:strVal val="#ppt_x"/>
                                          </p:val>
                                        </p:tav>
                                        <p:tav tm="100000">
                                          <p:val>
                                            <p:strVal val="#ppt_x"/>
                                          </p:val>
                                        </p:tav>
                                      </p:tavLst>
                                    </p:anim>
                                    <p:anim calcmode="lin" valueType="num">
                                      <p:cBhvr additive="base">
                                        <p:cTn id="18" dur="500" fill="hold"/>
                                        <p:tgtEl>
                                          <p:spTgt spid="7680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1" fill="hold" grpId="0" nodeType="clickEffect">
                                  <p:stCondLst>
                                    <p:cond delay="0"/>
                                  </p:stCondLst>
                                  <p:childTnLst>
                                    <p:animEffect transition="out" filter="wipe(up)">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76807"/>
                                        </p:tgtEl>
                                        <p:attrNameLst>
                                          <p:attrName>style.visibility</p:attrName>
                                        </p:attrNameLst>
                                      </p:cBhvr>
                                      <p:to>
                                        <p:strVal val="visible"/>
                                      </p:to>
                                    </p:set>
                                    <p:anim calcmode="lin" valueType="num">
                                      <p:cBhvr additive="base">
                                        <p:cTn id="27" dur="500" fill="hold"/>
                                        <p:tgtEl>
                                          <p:spTgt spid="76807"/>
                                        </p:tgtEl>
                                        <p:attrNameLst>
                                          <p:attrName>ppt_x</p:attrName>
                                        </p:attrNameLst>
                                      </p:cBhvr>
                                      <p:tavLst>
                                        <p:tav tm="0">
                                          <p:val>
                                            <p:strVal val="#ppt_x"/>
                                          </p:val>
                                        </p:tav>
                                        <p:tav tm="100000">
                                          <p:val>
                                            <p:strVal val="#ppt_x"/>
                                          </p:val>
                                        </p:tav>
                                      </p:tavLst>
                                    </p:anim>
                                    <p:anim calcmode="lin" valueType="num">
                                      <p:cBhvr additive="base">
                                        <p:cTn id="28" dur="500" fill="hold"/>
                                        <p:tgtEl>
                                          <p:spTgt spid="7680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1" fill="hold" grpId="0" nodeType="clickEffect">
                                  <p:stCondLst>
                                    <p:cond delay="0"/>
                                  </p:stCondLst>
                                  <p:childTnLst>
                                    <p:animEffect transition="out" filter="wipe(up)">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par>
                          <p:cTn id="34" fill="hold" nodeType="withGroup">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76808"/>
                                        </p:tgtEl>
                                        <p:attrNameLst>
                                          <p:attrName>style.visibility</p:attrName>
                                        </p:attrNameLst>
                                      </p:cBhvr>
                                      <p:to>
                                        <p:strVal val="visible"/>
                                      </p:to>
                                    </p:set>
                                    <p:anim calcmode="lin" valueType="num">
                                      <p:cBhvr additive="base">
                                        <p:cTn id="37" dur="500" fill="hold"/>
                                        <p:tgtEl>
                                          <p:spTgt spid="76808"/>
                                        </p:tgtEl>
                                        <p:attrNameLst>
                                          <p:attrName>ppt_x</p:attrName>
                                        </p:attrNameLst>
                                      </p:cBhvr>
                                      <p:tavLst>
                                        <p:tav tm="0">
                                          <p:val>
                                            <p:strVal val="#ppt_x"/>
                                          </p:val>
                                        </p:tav>
                                        <p:tav tm="100000">
                                          <p:val>
                                            <p:strVal val="#ppt_x"/>
                                          </p:val>
                                        </p:tav>
                                      </p:tavLst>
                                    </p:anim>
                                    <p:anim calcmode="lin" valueType="num">
                                      <p:cBhvr additive="base">
                                        <p:cTn id="38" dur="500" fill="hold"/>
                                        <p:tgtEl>
                                          <p:spTgt spid="7680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xit" presetSubtype="1" fill="hold" grpId="0" nodeType="clickEffect">
                                  <p:stCondLst>
                                    <p:cond delay="0"/>
                                  </p:stCondLst>
                                  <p:childTnLst>
                                    <p:animEffect transition="out" filter="wipe(up)">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76809"/>
                                        </p:tgtEl>
                                        <p:attrNameLst>
                                          <p:attrName>style.visibility</p:attrName>
                                        </p:attrNameLst>
                                      </p:cBhvr>
                                      <p:to>
                                        <p:strVal val="visible"/>
                                      </p:to>
                                    </p:set>
                                    <p:anim calcmode="lin" valueType="num">
                                      <p:cBhvr additive="base">
                                        <p:cTn id="47" dur="500" fill="hold"/>
                                        <p:tgtEl>
                                          <p:spTgt spid="76809"/>
                                        </p:tgtEl>
                                        <p:attrNameLst>
                                          <p:attrName>ppt_x</p:attrName>
                                        </p:attrNameLst>
                                      </p:cBhvr>
                                      <p:tavLst>
                                        <p:tav tm="0">
                                          <p:val>
                                            <p:strVal val="#ppt_x"/>
                                          </p:val>
                                        </p:tav>
                                        <p:tav tm="100000">
                                          <p:val>
                                            <p:strVal val="#ppt_x"/>
                                          </p:val>
                                        </p:tav>
                                      </p:tavLst>
                                    </p:anim>
                                    <p:anim calcmode="lin" valueType="num">
                                      <p:cBhvr additive="base">
                                        <p:cTn id="48" dur="500" fill="hold"/>
                                        <p:tgtEl>
                                          <p:spTgt spid="7680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xit" presetSubtype="1" fill="hold" grpId="0" nodeType="clickEffect">
                                  <p:stCondLst>
                                    <p:cond delay="0"/>
                                  </p:stCondLst>
                                  <p:childTnLst>
                                    <p:animEffect transition="out" filter="wipe(up)">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childTnLst>
                          </p:cTn>
                        </p:par>
                        <p:par>
                          <p:cTn id="54" fill="hold" nodeType="withGroup">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76810"/>
                                        </p:tgtEl>
                                        <p:attrNameLst>
                                          <p:attrName>style.visibility</p:attrName>
                                        </p:attrNameLst>
                                      </p:cBhvr>
                                      <p:to>
                                        <p:strVal val="visible"/>
                                      </p:to>
                                    </p:set>
                                    <p:anim calcmode="lin" valueType="num">
                                      <p:cBhvr additive="base">
                                        <p:cTn id="57" dur="500" fill="hold"/>
                                        <p:tgtEl>
                                          <p:spTgt spid="76810"/>
                                        </p:tgtEl>
                                        <p:attrNameLst>
                                          <p:attrName>ppt_x</p:attrName>
                                        </p:attrNameLst>
                                      </p:cBhvr>
                                      <p:tavLst>
                                        <p:tav tm="0">
                                          <p:val>
                                            <p:strVal val="#ppt_x"/>
                                          </p:val>
                                        </p:tav>
                                        <p:tav tm="100000">
                                          <p:val>
                                            <p:strVal val="#ppt_x"/>
                                          </p:val>
                                        </p:tav>
                                      </p:tavLst>
                                    </p:anim>
                                    <p:anim calcmode="lin" valueType="num">
                                      <p:cBhvr additive="base">
                                        <p:cTn id="58" dur="500" fill="hold"/>
                                        <p:tgtEl>
                                          <p:spTgt spid="76810"/>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xit" presetSubtype="1" fill="hold" grpId="0" nodeType="clickEffect">
                                  <p:stCondLst>
                                    <p:cond delay="0"/>
                                  </p:stCondLst>
                                  <p:childTnLst>
                                    <p:animEffect transition="out" filter="wipe(up)">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par>
                          <p:cTn id="64" fill="hold">
                            <p:stCondLst>
                              <p:cond delay="500"/>
                            </p:stCondLst>
                            <p:childTnLst>
                              <p:par>
                                <p:cTn id="65" presetID="2" presetClass="entr" presetSubtype="4" fill="hold" grpId="0" nodeType="afterEffect">
                                  <p:stCondLst>
                                    <p:cond delay="0"/>
                                  </p:stCondLst>
                                  <p:childTnLst>
                                    <p:set>
                                      <p:cBhvr>
                                        <p:cTn id="66" dur="1" fill="hold">
                                          <p:stCondLst>
                                            <p:cond delay="0"/>
                                          </p:stCondLst>
                                        </p:cTn>
                                        <p:tgtEl>
                                          <p:spTgt spid="76811"/>
                                        </p:tgtEl>
                                        <p:attrNameLst>
                                          <p:attrName>style.visibility</p:attrName>
                                        </p:attrNameLst>
                                      </p:cBhvr>
                                      <p:to>
                                        <p:strVal val="visible"/>
                                      </p:to>
                                    </p:set>
                                    <p:anim calcmode="lin" valueType="num">
                                      <p:cBhvr additive="base">
                                        <p:cTn id="67" dur="500" fill="hold"/>
                                        <p:tgtEl>
                                          <p:spTgt spid="76811"/>
                                        </p:tgtEl>
                                        <p:attrNameLst>
                                          <p:attrName>ppt_x</p:attrName>
                                        </p:attrNameLst>
                                      </p:cBhvr>
                                      <p:tavLst>
                                        <p:tav tm="0">
                                          <p:val>
                                            <p:strVal val="#ppt_x"/>
                                          </p:val>
                                        </p:tav>
                                        <p:tav tm="100000">
                                          <p:val>
                                            <p:strVal val="#ppt_x"/>
                                          </p:val>
                                        </p:tav>
                                      </p:tavLst>
                                    </p:anim>
                                    <p:anim calcmode="lin" valueType="num">
                                      <p:cBhvr additive="base">
                                        <p:cTn id="68" dur="500" fill="hold"/>
                                        <p:tgtEl>
                                          <p:spTgt spid="7681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xit" presetSubtype="1" fill="hold" grpId="0" nodeType="clickEffect">
                                  <p:stCondLst>
                                    <p:cond delay="0"/>
                                  </p:stCondLst>
                                  <p:childTnLst>
                                    <p:animEffect transition="out" filter="wipe(up)">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childTnLst>
                          </p:cTn>
                        </p:par>
                        <p:par>
                          <p:cTn id="74" fill="hold">
                            <p:stCondLst>
                              <p:cond delay="500"/>
                            </p:stCondLst>
                            <p:childTnLst>
                              <p:par>
                                <p:cTn id="75" presetID="2" presetClass="entr" presetSubtype="4" fill="hold" grpId="0" nodeType="afterEffect">
                                  <p:stCondLst>
                                    <p:cond delay="0"/>
                                  </p:stCondLst>
                                  <p:childTnLst>
                                    <p:set>
                                      <p:cBhvr>
                                        <p:cTn id="76" dur="1" fill="hold">
                                          <p:stCondLst>
                                            <p:cond delay="0"/>
                                          </p:stCondLst>
                                        </p:cTn>
                                        <p:tgtEl>
                                          <p:spTgt spid="76812"/>
                                        </p:tgtEl>
                                        <p:attrNameLst>
                                          <p:attrName>style.visibility</p:attrName>
                                        </p:attrNameLst>
                                      </p:cBhvr>
                                      <p:to>
                                        <p:strVal val="visible"/>
                                      </p:to>
                                    </p:set>
                                    <p:anim calcmode="lin" valueType="num">
                                      <p:cBhvr additive="base">
                                        <p:cTn id="77" dur="500" fill="hold"/>
                                        <p:tgtEl>
                                          <p:spTgt spid="76812"/>
                                        </p:tgtEl>
                                        <p:attrNameLst>
                                          <p:attrName>ppt_x</p:attrName>
                                        </p:attrNameLst>
                                      </p:cBhvr>
                                      <p:tavLst>
                                        <p:tav tm="0">
                                          <p:val>
                                            <p:strVal val="#ppt_x"/>
                                          </p:val>
                                        </p:tav>
                                        <p:tav tm="100000">
                                          <p:val>
                                            <p:strVal val="#ppt_x"/>
                                          </p:val>
                                        </p:tav>
                                      </p:tavLst>
                                    </p:anim>
                                    <p:anim calcmode="lin" valueType="num">
                                      <p:cBhvr additive="base">
                                        <p:cTn id="78" dur="500" fill="hold"/>
                                        <p:tgtEl>
                                          <p:spTgt spid="7681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76815"/>
                                        </p:tgtEl>
                                        <p:attrNameLst>
                                          <p:attrName>style.visibility</p:attrName>
                                        </p:attrNameLst>
                                      </p:cBhvr>
                                      <p:to>
                                        <p:strVal val="visible"/>
                                      </p:to>
                                    </p:set>
                                    <p:anim calcmode="lin" valueType="num">
                                      <p:cBhvr additive="base">
                                        <p:cTn id="83" dur="500" fill="hold"/>
                                        <p:tgtEl>
                                          <p:spTgt spid="76815"/>
                                        </p:tgtEl>
                                        <p:attrNameLst>
                                          <p:attrName>ppt_x</p:attrName>
                                        </p:attrNameLst>
                                      </p:cBhvr>
                                      <p:tavLst>
                                        <p:tav tm="0">
                                          <p:val>
                                            <p:strVal val="#ppt_x"/>
                                          </p:val>
                                        </p:tav>
                                        <p:tav tm="100000">
                                          <p:val>
                                            <p:strVal val="#ppt_x"/>
                                          </p:val>
                                        </p:tav>
                                      </p:tavLst>
                                    </p:anim>
                                    <p:anim calcmode="lin" valueType="num">
                                      <p:cBhvr additive="base">
                                        <p:cTn id="84" dur="500" fill="hold"/>
                                        <p:tgtEl>
                                          <p:spTgt spid="768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nimBg="1"/>
      <p:bldP spid="76807" grpId="0" animBg="1"/>
      <p:bldP spid="76808" grpId="0" animBg="1"/>
      <p:bldP spid="76809" grpId="0" animBg="1"/>
      <p:bldP spid="76810" grpId="0" animBg="1"/>
      <p:bldP spid="76811" grpId="0" animBg="1"/>
      <p:bldP spid="76812" grpId="0" animBg="1"/>
      <p:bldP spid="20" grpId="0" animBg="1"/>
      <p:bldP spid="21" grpId="0" animBg="1"/>
      <p:bldP spid="22" grpId="0" animBg="1"/>
      <p:bldP spid="23" grpId="0" animBg="1"/>
      <p:bldP spid="24" grpId="0" animBg="1"/>
      <p:bldP spid="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42090EB4-1504-419E-8810-6DCC6ACBD4D3}" type="slidenum">
              <a:rPr lang="en-US" altLang="zh-CN" smtClean="0"/>
              <a:pPr eaLnBrk="1" hangingPunct="1"/>
              <a:t>52</a:t>
            </a:fld>
            <a:endParaRPr lang="en-US" altLang="zh-CN" smtClean="0"/>
          </a:p>
        </p:txBody>
      </p:sp>
      <p:sp>
        <p:nvSpPr>
          <p:cNvPr id="56323" name="Rectangle 2"/>
          <p:cNvSpPr>
            <a:spLocks noGrp="1" noChangeArrowheads="1"/>
          </p:cNvSpPr>
          <p:nvPr>
            <p:ph type="title"/>
          </p:nvPr>
        </p:nvSpPr>
        <p:spPr/>
        <p:txBody>
          <a:bodyPr/>
          <a:lstStyle/>
          <a:p>
            <a:pPr eaLnBrk="1" hangingPunct="1"/>
            <a:r>
              <a:rPr lang="en-US" altLang="zh-CN" sz="4000" smtClean="0"/>
              <a:t>6.3 </a:t>
            </a:r>
            <a:r>
              <a:rPr lang="zh-CN" altLang="en-US" sz="4000" smtClean="0"/>
              <a:t>数字基带信号传输与码间串扰</a:t>
            </a:r>
          </a:p>
        </p:txBody>
      </p:sp>
      <p:sp>
        <p:nvSpPr>
          <p:cNvPr id="77827" name="Rectangle 3"/>
          <p:cNvSpPr>
            <a:spLocks noGrp="1" noChangeArrowheads="1"/>
          </p:cNvSpPr>
          <p:nvPr>
            <p:ph type="body" idx="1"/>
          </p:nvPr>
        </p:nvSpPr>
        <p:spPr>
          <a:xfrm>
            <a:off x="341313" y="1179513"/>
            <a:ext cx="8802687" cy="5678487"/>
          </a:xfrm>
        </p:spPr>
        <p:txBody>
          <a:bodyPr/>
          <a:lstStyle/>
          <a:p>
            <a:pPr lvl="2" eaLnBrk="1" hangingPunct="1">
              <a:lnSpc>
                <a:spcPct val="120000"/>
              </a:lnSpc>
            </a:pPr>
            <a:r>
              <a:rPr lang="en-US" altLang="zh-CN" dirty="0" smtClean="0">
                <a:solidFill>
                  <a:srgbClr val="3333FF"/>
                </a:solidFill>
              </a:rPr>
              <a:t>3</a:t>
            </a:r>
            <a:r>
              <a:rPr lang="zh-CN" altLang="en-US" dirty="0" smtClean="0">
                <a:solidFill>
                  <a:srgbClr val="3333FF"/>
                </a:solidFill>
              </a:rPr>
              <a:t>、码间串扰</a:t>
            </a:r>
            <a:r>
              <a:rPr lang="zh-CN" altLang="en-US" dirty="0" smtClean="0"/>
              <a:t>（</a:t>
            </a:r>
            <a:r>
              <a:rPr lang="en-US" altLang="zh-CN" dirty="0" err="1" smtClean="0"/>
              <a:t>InterSymbol</a:t>
            </a:r>
            <a:r>
              <a:rPr lang="zh-CN" altLang="en-US" dirty="0" smtClean="0"/>
              <a:t> </a:t>
            </a:r>
            <a:r>
              <a:rPr lang="en-US" altLang="zh-CN" dirty="0" smtClean="0"/>
              <a:t>Interference</a:t>
            </a:r>
            <a:r>
              <a:rPr lang="zh-CN" altLang="en-US" dirty="0" smtClean="0"/>
              <a:t>，</a:t>
            </a:r>
            <a:r>
              <a:rPr lang="en-US" altLang="zh-CN" dirty="0" smtClean="0">
                <a:solidFill>
                  <a:srgbClr val="3333FF"/>
                </a:solidFill>
              </a:rPr>
              <a:t>ISI</a:t>
            </a:r>
            <a:r>
              <a:rPr lang="zh-CN" altLang="en-US" dirty="0" smtClean="0"/>
              <a:t>）</a:t>
            </a:r>
          </a:p>
          <a:p>
            <a:pPr lvl="3" eaLnBrk="1" hangingPunct="1">
              <a:lnSpc>
                <a:spcPct val="120000"/>
              </a:lnSpc>
            </a:pPr>
            <a:r>
              <a:rPr lang="zh-CN" altLang="en-US" dirty="0" smtClean="0"/>
              <a:t>两种</a:t>
            </a:r>
            <a:r>
              <a:rPr lang="zh-CN" altLang="en-US" dirty="0" smtClean="0">
                <a:solidFill>
                  <a:srgbClr val="C00000"/>
                </a:solidFill>
              </a:rPr>
              <a:t>误码原因</a:t>
            </a:r>
            <a:r>
              <a:rPr lang="zh-CN" altLang="en-US" dirty="0" smtClean="0"/>
              <a:t>：</a:t>
            </a:r>
          </a:p>
          <a:p>
            <a:pPr lvl="4" eaLnBrk="1" hangingPunct="1">
              <a:lnSpc>
                <a:spcPct val="120000"/>
              </a:lnSpc>
            </a:pPr>
            <a:r>
              <a:rPr lang="zh-CN" altLang="en-US" dirty="0"/>
              <a:t>信道加性噪声</a:t>
            </a:r>
          </a:p>
          <a:p>
            <a:pPr lvl="4" eaLnBrk="1" hangingPunct="1">
              <a:lnSpc>
                <a:spcPct val="120000"/>
              </a:lnSpc>
            </a:pPr>
            <a:r>
              <a:rPr lang="zh-CN" altLang="en-US" dirty="0" smtClean="0"/>
              <a:t>码间串扰 </a:t>
            </a:r>
          </a:p>
          <a:p>
            <a:pPr lvl="3" eaLnBrk="1" hangingPunct="1">
              <a:lnSpc>
                <a:spcPct val="120000"/>
              </a:lnSpc>
            </a:pPr>
            <a:r>
              <a:rPr lang="zh-CN" altLang="en-US" dirty="0" smtClean="0">
                <a:solidFill>
                  <a:srgbClr val="C00000"/>
                </a:solidFill>
              </a:rPr>
              <a:t>码间串扰</a:t>
            </a:r>
            <a:r>
              <a:rPr lang="zh-CN" altLang="en-US" dirty="0" smtClean="0"/>
              <a:t>：系统传输总特性不理想 </a:t>
            </a:r>
            <a:r>
              <a:rPr lang="en-US" altLang="zh-CN" dirty="0" smtClean="0">
                <a:sym typeface="Wingdings" pitchFamily="2" charset="2"/>
              </a:rPr>
              <a:t> </a:t>
            </a:r>
            <a:r>
              <a:rPr lang="zh-CN" altLang="en-US" dirty="0" smtClean="0"/>
              <a:t>前后码元的波形畸变 </a:t>
            </a:r>
            <a:r>
              <a:rPr lang="en-US" altLang="zh-CN" dirty="0" smtClean="0">
                <a:sym typeface="Wingdings" pitchFamily="2" charset="2"/>
              </a:rPr>
              <a:t> </a:t>
            </a:r>
            <a:r>
              <a:rPr lang="zh-CN" altLang="en-US" dirty="0" smtClean="0"/>
              <a:t>前面波形出现很长的拖尾，从而对当前码元的判决造成干扰。 </a:t>
            </a:r>
          </a:p>
          <a:p>
            <a:pPr lvl="3" eaLnBrk="1" hangingPunct="1">
              <a:lnSpc>
                <a:spcPct val="120000"/>
              </a:lnSpc>
            </a:pPr>
            <a:r>
              <a:rPr lang="zh-CN" altLang="en-US" dirty="0" smtClean="0"/>
              <a:t>码间串扰严重时，会造成错误判决。</a:t>
            </a:r>
            <a:endParaRPr lang="en-US" altLang="zh-CN" dirty="0" smtClean="0"/>
          </a:p>
          <a:p>
            <a:pPr lvl="3" eaLnBrk="1" hangingPunct="1">
              <a:lnSpc>
                <a:spcPct val="120000"/>
              </a:lnSpc>
            </a:pPr>
            <a:r>
              <a:rPr lang="zh-CN" altLang="en-US" dirty="0"/>
              <a:t>接收端能否</a:t>
            </a:r>
            <a:r>
              <a:rPr lang="zh-CN" altLang="en-US" dirty="0">
                <a:solidFill>
                  <a:srgbClr val="3333FF"/>
                </a:solidFill>
              </a:rPr>
              <a:t>正确恢复</a:t>
            </a:r>
            <a:r>
              <a:rPr lang="zh-CN" altLang="en-US" dirty="0" smtClean="0">
                <a:solidFill>
                  <a:srgbClr val="3333FF"/>
                </a:solidFill>
              </a:rPr>
              <a:t>信息</a:t>
            </a:r>
            <a:r>
              <a:rPr lang="zh-CN" altLang="en-US" dirty="0" smtClean="0"/>
              <a:t>，在于能否有效地</a:t>
            </a:r>
            <a:r>
              <a:rPr lang="zh-CN" altLang="en-US" dirty="0" smtClean="0">
                <a:solidFill>
                  <a:srgbClr val="3333FF"/>
                </a:solidFill>
              </a:rPr>
              <a:t>抑制噪声</a:t>
            </a:r>
            <a:r>
              <a:rPr lang="zh-CN" altLang="en-US" dirty="0" smtClean="0"/>
              <a:t>和</a:t>
            </a:r>
            <a:r>
              <a:rPr lang="zh-CN" altLang="en-US" dirty="0" smtClean="0">
                <a:solidFill>
                  <a:srgbClr val="3333FF"/>
                </a:solidFill>
              </a:rPr>
              <a:t>减小码间串扰</a:t>
            </a:r>
            <a:r>
              <a:rPr lang="zh-CN" altLang="en-US" dirty="0" smtClean="0"/>
              <a:t>。</a:t>
            </a:r>
          </a:p>
        </p:txBody>
      </p:sp>
      <p:sp>
        <p:nvSpPr>
          <p:cNvPr id="56325" name="Rectangle 5"/>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anim calcmode="lin" valueType="num">
                                      <p:cBhvr additive="base">
                                        <p:cTn id="19"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7827">
                                            <p:txEl>
                                              <p:pRg st="2" end="2"/>
                                            </p:txEl>
                                          </p:spTgt>
                                        </p:tgtEl>
                                        <p:attrNameLst>
                                          <p:attrName>style.visibility</p:attrName>
                                        </p:attrNameLst>
                                      </p:cBhvr>
                                      <p:to>
                                        <p:strVal val="visible"/>
                                      </p:to>
                                    </p:set>
                                    <p:anim calcmode="lin" valueType="num">
                                      <p:cBhvr additive="base">
                                        <p:cTn id="25"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 calcmode="lin" valueType="num">
                                      <p:cBhvr additive="base">
                                        <p:cTn id="31"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8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7827">
                                            <p:txEl>
                                              <p:pRg st="5" end="5"/>
                                            </p:txEl>
                                          </p:spTgt>
                                        </p:tgtEl>
                                        <p:attrNameLst>
                                          <p:attrName>style.visibility</p:attrName>
                                        </p:attrNameLst>
                                      </p:cBhvr>
                                      <p:to>
                                        <p:strVal val="visible"/>
                                      </p:to>
                                    </p:set>
                                    <p:anim calcmode="lin" valueType="num">
                                      <p:cBhvr additive="base">
                                        <p:cTn id="37"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7827">
                                            <p:txEl>
                                              <p:pRg st="6" end="6"/>
                                            </p:txEl>
                                          </p:spTgt>
                                        </p:tgtEl>
                                        <p:attrNameLst>
                                          <p:attrName>style.visibility</p:attrName>
                                        </p:attrNameLst>
                                      </p:cBhvr>
                                      <p:to>
                                        <p:strVal val="visible"/>
                                      </p:to>
                                    </p:set>
                                    <p:anim calcmode="lin" valueType="num">
                                      <p:cBhvr additive="base">
                                        <p:cTn id="43" dur="500" fill="hold"/>
                                        <p:tgtEl>
                                          <p:spTgt spid="778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8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F279E6F4-C090-4F22-A822-50D48EA21A8E}" type="slidenum">
              <a:rPr lang="en-US" altLang="zh-CN" smtClean="0"/>
              <a:pPr eaLnBrk="1" hangingPunct="1"/>
              <a:t>53</a:t>
            </a:fld>
            <a:endParaRPr lang="en-US" altLang="zh-CN" smtClean="0"/>
          </a:p>
        </p:txBody>
      </p:sp>
      <p:sp>
        <p:nvSpPr>
          <p:cNvPr id="57347" name="Rectangle 2"/>
          <p:cNvSpPr>
            <a:spLocks noGrp="1" noChangeArrowheads="1"/>
          </p:cNvSpPr>
          <p:nvPr>
            <p:ph type="title"/>
          </p:nvPr>
        </p:nvSpPr>
        <p:spPr/>
        <p:txBody>
          <a:bodyPr/>
          <a:lstStyle/>
          <a:p>
            <a:pPr eaLnBrk="1" hangingPunct="1"/>
            <a:r>
              <a:rPr lang="en-US" altLang="zh-CN" sz="4000" smtClean="0"/>
              <a:t>6.3 </a:t>
            </a:r>
            <a:r>
              <a:rPr lang="zh-CN" altLang="en-US" sz="4000" smtClean="0"/>
              <a:t>数字基带信号传输与码间串扰</a:t>
            </a:r>
          </a:p>
        </p:txBody>
      </p:sp>
      <p:sp>
        <p:nvSpPr>
          <p:cNvPr id="78851" name="Rectangle 3"/>
          <p:cNvSpPr>
            <a:spLocks noGrp="1" noChangeArrowheads="1"/>
          </p:cNvSpPr>
          <p:nvPr>
            <p:ph type="body" sz="half" idx="1"/>
          </p:nvPr>
        </p:nvSpPr>
        <p:spPr>
          <a:xfrm>
            <a:off x="476250" y="1179513"/>
            <a:ext cx="8667750" cy="5678487"/>
          </a:xfrm>
        </p:spPr>
        <p:txBody>
          <a:bodyPr/>
          <a:lstStyle/>
          <a:p>
            <a:pPr lvl="1" eaLnBrk="1" hangingPunct="1"/>
            <a:r>
              <a:rPr lang="zh-CN" altLang="en-US" sz="2400" dirty="0" smtClean="0">
                <a:solidFill>
                  <a:srgbClr val="C00000"/>
                </a:solidFill>
              </a:rPr>
              <a:t>二、数字基带信号传输的定量分析 </a:t>
            </a:r>
            <a:r>
              <a:rPr lang="en-US" altLang="zh-CN" sz="2400" dirty="0" smtClean="0">
                <a:solidFill>
                  <a:srgbClr val="C00000"/>
                </a:solidFill>
                <a:sym typeface="Wingdings" pitchFamily="2" charset="2"/>
              </a:rPr>
              <a:t> </a:t>
            </a:r>
            <a:r>
              <a:rPr lang="zh-CN" altLang="en-US" sz="2400" dirty="0" smtClean="0">
                <a:solidFill>
                  <a:schemeClr val="bg2">
                    <a:lumMod val="50000"/>
                  </a:schemeClr>
                </a:solidFill>
                <a:sym typeface="Wingdings" pitchFamily="2" charset="2"/>
              </a:rPr>
              <a:t>消除</a:t>
            </a:r>
            <a:r>
              <a:rPr lang="zh-CN" altLang="en-US" sz="2400" dirty="0" smtClean="0">
                <a:solidFill>
                  <a:srgbClr val="C00000"/>
                </a:solidFill>
                <a:sym typeface="Wingdings" pitchFamily="2" charset="2"/>
              </a:rPr>
              <a:t>码间串扰</a:t>
            </a:r>
            <a:endParaRPr lang="zh-CN" altLang="en-US" sz="2400" dirty="0" smtClean="0">
              <a:solidFill>
                <a:srgbClr val="C00000"/>
              </a:solidFill>
            </a:endParaRPr>
          </a:p>
          <a:p>
            <a:pPr lvl="2" eaLnBrk="1" hangingPunct="1"/>
            <a:r>
              <a:rPr lang="en-US" altLang="zh-CN" sz="2200" dirty="0" smtClean="0">
                <a:solidFill>
                  <a:srgbClr val="3333FF"/>
                </a:solidFill>
              </a:rPr>
              <a:t>1</a:t>
            </a:r>
            <a:r>
              <a:rPr lang="zh-CN" altLang="en-US" sz="2200" dirty="0" smtClean="0">
                <a:solidFill>
                  <a:srgbClr val="3333FF"/>
                </a:solidFill>
              </a:rPr>
              <a:t>、数字基带信号传输模型</a:t>
            </a:r>
          </a:p>
          <a:p>
            <a:pPr lvl="2" eaLnBrk="1" hangingPunct="1"/>
            <a:endParaRPr lang="zh-CN" altLang="en-US" sz="2200" dirty="0" smtClean="0"/>
          </a:p>
          <a:p>
            <a:pPr lvl="2" eaLnBrk="1" hangingPunct="1"/>
            <a:endParaRPr lang="zh-CN" altLang="en-US" sz="2200" dirty="0" smtClean="0"/>
          </a:p>
          <a:p>
            <a:pPr lvl="2" eaLnBrk="1" hangingPunct="1"/>
            <a:endParaRPr lang="zh-CN" altLang="en-US" sz="2200" dirty="0" smtClean="0"/>
          </a:p>
          <a:p>
            <a:pPr lvl="2" eaLnBrk="1" hangingPunct="1"/>
            <a:endParaRPr lang="zh-CN" altLang="en-US" sz="2200" dirty="0" smtClean="0"/>
          </a:p>
          <a:p>
            <a:pPr lvl="2" eaLnBrk="1" hangingPunct="1">
              <a:buFont typeface="Wingdings" pitchFamily="2" charset="2"/>
              <a:buNone/>
            </a:pPr>
            <a:r>
              <a:rPr lang="zh-CN" altLang="en-US" sz="2200" dirty="0" smtClean="0"/>
              <a:t>	</a:t>
            </a:r>
          </a:p>
          <a:p>
            <a:pPr lvl="1" eaLnBrk="1" hangingPunct="1">
              <a:buNone/>
            </a:pPr>
            <a:r>
              <a:rPr lang="zh-CN" altLang="en-US" sz="2000" dirty="0" smtClean="0"/>
              <a:t>假设：</a:t>
            </a:r>
            <a:r>
              <a:rPr lang="en-US" altLang="zh-CN" sz="2000" dirty="0" smtClean="0"/>
              <a:t>{</a:t>
            </a:r>
            <a:r>
              <a:rPr lang="en-US" altLang="zh-CN" sz="2000" i="1" dirty="0" smtClean="0"/>
              <a:t>a</a:t>
            </a:r>
            <a:r>
              <a:rPr lang="en-US" altLang="zh-CN" sz="2000" i="1" baseline="-25000" dirty="0" smtClean="0"/>
              <a:t>n</a:t>
            </a:r>
            <a:r>
              <a:rPr lang="en-US" altLang="zh-CN" sz="2000" dirty="0" smtClean="0"/>
              <a:t>} </a:t>
            </a:r>
            <a:r>
              <a:rPr lang="zh-CN" altLang="en-US" sz="2200" b="1" dirty="0">
                <a:solidFill>
                  <a:srgbClr val="000000"/>
                </a:solidFill>
                <a:cs typeface="+mn-cs"/>
              </a:rPr>
              <a:t>－</a:t>
            </a:r>
            <a:r>
              <a:rPr lang="zh-CN" altLang="en-US" sz="2000" dirty="0" smtClean="0"/>
              <a:t>发送滤波器的输入符号序列，取值为</a:t>
            </a:r>
            <a:r>
              <a:rPr lang="en-US" altLang="zh-CN" sz="2000" dirty="0" smtClean="0"/>
              <a:t>0</a:t>
            </a:r>
            <a:r>
              <a:rPr lang="zh-CN" altLang="en-US" sz="2000" dirty="0" smtClean="0"/>
              <a:t>、</a:t>
            </a:r>
            <a:r>
              <a:rPr lang="en-US" altLang="zh-CN" sz="2000" dirty="0" smtClean="0"/>
              <a:t>1</a:t>
            </a:r>
            <a:r>
              <a:rPr lang="zh-CN" altLang="en-US" sz="2000" dirty="0" smtClean="0"/>
              <a:t>或</a:t>
            </a:r>
            <a:r>
              <a:rPr lang="en-US" altLang="zh-CN" sz="2000" dirty="0" smtClean="0"/>
              <a:t>-1</a:t>
            </a:r>
            <a:r>
              <a:rPr lang="zh-CN" altLang="en-US" sz="2000" dirty="0" smtClean="0"/>
              <a:t>，</a:t>
            </a:r>
            <a:r>
              <a:rPr lang="en-US" altLang="zh-CN" sz="2000" dirty="0" smtClean="0"/>
              <a:t>+1</a:t>
            </a:r>
            <a:r>
              <a:rPr lang="zh-CN" altLang="en-US" sz="2000" dirty="0" smtClean="0"/>
              <a:t>。 </a:t>
            </a:r>
          </a:p>
          <a:p>
            <a:pPr lvl="2" eaLnBrk="1" hangingPunct="1">
              <a:buFont typeface="Wingdings" pitchFamily="2" charset="2"/>
              <a:buNone/>
            </a:pPr>
            <a:r>
              <a:rPr lang="zh-CN" altLang="en-US" sz="2200" dirty="0" smtClean="0"/>
              <a:t>	 </a:t>
            </a:r>
            <a:r>
              <a:rPr lang="en-US" altLang="zh-CN" sz="2200" i="1" dirty="0" smtClean="0"/>
              <a:t>d </a:t>
            </a:r>
            <a:r>
              <a:rPr lang="en-US" altLang="zh-CN" sz="2200" dirty="0" smtClean="0"/>
              <a:t>(</a:t>
            </a:r>
            <a:r>
              <a:rPr lang="en-US" altLang="zh-CN" sz="2200" i="1" dirty="0" smtClean="0"/>
              <a:t>t</a:t>
            </a:r>
            <a:r>
              <a:rPr lang="en-US" altLang="zh-CN" sz="2200" dirty="0" smtClean="0"/>
              <a:t>)</a:t>
            </a:r>
            <a:r>
              <a:rPr lang="zh-CN" altLang="en-US" sz="2200" dirty="0" smtClean="0"/>
              <a:t> －</a:t>
            </a:r>
            <a:r>
              <a:rPr lang="zh-CN" altLang="en-US" sz="2000" dirty="0" smtClean="0"/>
              <a:t>对应的基带信号</a:t>
            </a:r>
          </a:p>
        </p:txBody>
      </p:sp>
      <p:grpSp>
        <p:nvGrpSpPr>
          <p:cNvPr id="78855" name="Group 7"/>
          <p:cNvGrpSpPr>
            <a:grpSpLocks/>
          </p:cNvGrpSpPr>
          <p:nvPr/>
        </p:nvGrpSpPr>
        <p:grpSpPr bwMode="auto">
          <a:xfrm>
            <a:off x="250825" y="2123752"/>
            <a:ext cx="8893175" cy="1665288"/>
            <a:chOff x="158" y="1366"/>
            <a:chExt cx="5602" cy="1049"/>
          </a:xfrm>
        </p:grpSpPr>
        <p:pic>
          <p:nvPicPr>
            <p:cNvPr id="57352" name="Picture 4" descr="t05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1366"/>
              <a:ext cx="5602" cy="1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53" name="Text Box 6"/>
            <p:cNvSpPr txBox="1">
              <a:spLocks noChangeArrowheads="1"/>
            </p:cNvSpPr>
            <p:nvPr/>
          </p:nvSpPr>
          <p:spPr bwMode="auto">
            <a:xfrm>
              <a:off x="4609" y="1735"/>
              <a:ext cx="425" cy="4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r>
                <a:rPr lang="zh-CN" altLang="en-US"/>
                <a:t>抽样</a:t>
              </a:r>
            </a:p>
            <a:p>
              <a:pPr eaLnBrk="1" hangingPunct="1"/>
              <a:r>
                <a:rPr lang="zh-CN" altLang="en-US"/>
                <a:t>判决</a:t>
              </a:r>
            </a:p>
          </p:txBody>
        </p:sp>
      </p:grpSp>
      <p:sp>
        <p:nvSpPr>
          <p:cNvPr id="57350"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78856" name="Object 8"/>
          <p:cNvGraphicFramePr>
            <a:graphicFrameLocks noChangeAspect="1"/>
          </p:cNvGraphicFramePr>
          <p:nvPr>
            <p:extLst>
              <p:ext uri="{D42A27DB-BD31-4B8C-83A1-F6EECF244321}">
                <p14:modId xmlns:p14="http://schemas.microsoft.com/office/powerpoint/2010/main" val="158440453"/>
              </p:ext>
            </p:extLst>
          </p:nvPr>
        </p:nvGraphicFramePr>
        <p:xfrm>
          <a:off x="2398635" y="4959170"/>
          <a:ext cx="3253485" cy="990110"/>
        </p:xfrm>
        <a:graphic>
          <a:graphicData uri="http://schemas.openxmlformats.org/presentationml/2006/ole">
            <mc:AlternateContent xmlns:mc="http://schemas.openxmlformats.org/markup-compatibility/2006">
              <mc:Choice xmlns:v="urn:schemas-microsoft-com:vml" Requires="v">
                <p:oleObj spid="_x0000_s57538" name="公式" r:id="rId4" imgW="1409088" imgH="431613" progId="Equation.3">
                  <p:embed/>
                </p:oleObj>
              </mc:Choice>
              <mc:Fallback>
                <p:oleObj name="公式" r:id="rId4" imgW="1409088" imgH="431613"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635" y="4959170"/>
                        <a:ext cx="3253485" cy="990110"/>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8855"/>
                                        </p:tgtEl>
                                        <p:attrNameLst>
                                          <p:attrName>style.visibility</p:attrName>
                                        </p:attrNameLst>
                                      </p:cBhvr>
                                      <p:to>
                                        <p:strVal val="visible"/>
                                      </p:to>
                                    </p:set>
                                    <p:anim calcmode="lin" valueType="num">
                                      <p:cBhvr additive="base">
                                        <p:cTn id="19" dur="500" fill="hold"/>
                                        <p:tgtEl>
                                          <p:spTgt spid="78855"/>
                                        </p:tgtEl>
                                        <p:attrNameLst>
                                          <p:attrName>ppt_x</p:attrName>
                                        </p:attrNameLst>
                                      </p:cBhvr>
                                      <p:tavLst>
                                        <p:tav tm="0">
                                          <p:val>
                                            <p:strVal val="#ppt_x"/>
                                          </p:val>
                                        </p:tav>
                                        <p:tav tm="100000">
                                          <p:val>
                                            <p:strVal val="#ppt_x"/>
                                          </p:val>
                                        </p:tav>
                                      </p:tavLst>
                                    </p:anim>
                                    <p:anim calcmode="lin" valueType="num">
                                      <p:cBhvr additive="base">
                                        <p:cTn id="20" dur="500" fill="hold"/>
                                        <p:tgtEl>
                                          <p:spTgt spid="7885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8851">
                                            <p:txEl>
                                              <p:pRg st="7" end="7"/>
                                            </p:txEl>
                                          </p:spTgt>
                                        </p:tgtEl>
                                        <p:attrNameLst>
                                          <p:attrName>style.visibility</p:attrName>
                                        </p:attrNameLst>
                                      </p:cBhvr>
                                      <p:to>
                                        <p:strVal val="visible"/>
                                      </p:to>
                                    </p:set>
                                    <p:anim calcmode="lin" valueType="num">
                                      <p:cBhvr additive="base">
                                        <p:cTn id="25" dur="500" fill="hold"/>
                                        <p:tgtEl>
                                          <p:spTgt spid="7885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8851">
                                            <p:txEl>
                                              <p:pRg st="8" end="8"/>
                                            </p:txEl>
                                          </p:spTgt>
                                        </p:tgtEl>
                                        <p:attrNameLst>
                                          <p:attrName>style.visibility</p:attrName>
                                        </p:attrNameLst>
                                      </p:cBhvr>
                                      <p:to>
                                        <p:strVal val="visible"/>
                                      </p:to>
                                    </p:set>
                                    <p:anim calcmode="lin" valueType="num">
                                      <p:cBhvr additive="base">
                                        <p:cTn id="31" dur="500" fill="hold"/>
                                        <p:tgtEl>
                                          <p:spTgt spid="7885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8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8856"/>
                                        </p:tgtEl>
                                        <p:attrNameLst>
                                          <p:attrName>style.visibility</p:attrName>
                                        </p:attrNameLst>
                                      </p:cBhvr>
                                      <p:to>
                                        <p:strVal val="visible"/>
                                      </p:to>
                                    </p:set>
                                    <p:anim calcmode="lin" valueType="num">
                                      <p:cBhvr additive="base">
                                        <p:cTn id="37" dur="500" fill="hold"/>
                                        <p:tgtEl>
                                          <p:spTgt spid="78856"/>
                                        </p:tgtEl>
                                        <p:attrNameLst>
                                          <p:attrName>ppt_x</p:attrName>
                                        </p:attrNameLst>
                                      </p:cBhvr>
                                      <p:tavLst>
                                        <p:tav tm="0">
                                          <p:val>
                                            <p:strVal val="#ppt_x"/>
                                          </p:val>
                                        </p:tav>
                                        <p:tav tm="100000">
                                          <p:val>
                                            <p:strVal val="#ppt_x"/>
                                          </p:val>
                                        </p:tav>
                                      </p:tavLst>
                                    </p:anim>
                                    <p:anim calcmode="lin" valueType="num">
                                      <p:cBhvr additive="base">
                                        <p:cTn id="38" dur="500" fill="hold"/>
                                        <p:tgtEl>
                                          <p:spTgt spid="788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B1FEA6F7-7540-4ADC-B4E7-4D73E7BA852C}" type="slidenum">
              <a:rPr lang="en-US" altLang="zh-CN" smtClean="0"/>
              <a:pPr eaLnBrk="1" hangingPunct="1"/>
              <a:t>54</a:t>
            </a:fld>
            <a:endParaRPr lang="en-US" altLang="zh-CN" smtClean="0"/>
          </a:p>
        </p:txBody>
      </p:sp>
      <p:sp>
        <p:nvSpPr>
          <p:cNvPr id="58371" name="Rectangle 2"/>
          <p:cNvSpPr>
            <a:spLocks noGrp="1" noChangeArrowheads="1"/>
          </p:cNvSpPr>
          <p:nvPr>
            <p:ph type="title"/>
          </p:nvPr>
        </p:nvSpPr>
        <p:spPr/>
        <p:txBody>
          <a:bodyPr/>
          <a:lstStyle/>
          <a:p>
            <a:pPr eaLnBrk="1" hangingPunct="1"/>
            <a:r>
              <a:rPr lang="en-US" altLang="zh-CN" sz="4000" smtClean="0"/>
              <a:t>6.3 </a:t>
            </a:r>
            <a:r>
              <a:rPr lang="zh-CN" altLang="en-US" sz="4000" smtClean="0"/>
              <a:t>数字基带信号传输与码间串扰</a:t>
            </a:r>
          </a:p>
        </p:txBody>
      </p:sp>
      <p:sp>
        <p:nvSpPr>
          <p:cNvPr id="80899" name="Rectangle 3"/>
          <p:cNvSpPr>
            <a:spLocks noGrp="1" noChangeArrowheads="1"/>
          </p:cNvSpPr>
          <p:nvPr>
            <p:ph type="body" idx="1"/>
          </p:nvPr>
        </p:nvSpPr>
        <p:spPr>
          <a:xfrm>
            <a:off x="385763" y="1179513"/>
            <a:ext cx="8758237" cy="5678487"/>
          </a:xfrm>
        </p:spPr>
        <p:txBody>
          <a:bodyPr/>
          <a:lstStyle/>
          <a:p>
            <a:pPr lvl="2" eaLnBrk="1" hangingPunct="1"/>
            <a:r>
              <a:rPr lang="en-US" altLang="zh-CN" dirty="0" smtClean="0">
                <a:solidFill>
                  <a:srgbClr val="3333FF"/>
                </a:solidFill>
              </a:rPr>
              <a:t>2</a:t>
            </a:r>
            <a:r>
              <a:rPr lang="zh-CN" altLang="en-US" dirty="0" smtClean="0">
                <a:solidFill>
                  <a:srgbClr val="3333FF"/>
                </a:solidFill>
              </a:rPr>
              <a:t>、发送滤波器输出</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r>
              <a:rPr lang="en-US" altLang="zh-CN" dirty="0" smtClean="0"/>
              <a:t>				</a:t>
            </a:r>
            <a:r>
              <a:rPr lang="zh-CN" altLang="en-US" dirty="0" smtClean="0"/>
              <a:t>式中  </a:t>
            </a:r>
            <a:r>
              <a:rPr lang="en-US" altLang="zh-CN" i="1" dirty="0" err="1" smtClean="0"/>
              <a:t>g</a:t>
            </a:r>
            <a:r>
              <a:rPr lang="en-US" altLang="zh-CN" baseline="-25000" dirty="0" err="1" smtClean="0"/>
              <a:t>T</a:t>
            </a:r>
            <a:r>
              <a:rPr lang="en-US" altLang="zh-CN" dirty="0" smtClean="0"/>
              <a:t> (</a:t>
            </a:r>
            <a:r>
              <a:rPr lang="en-US" altLang="zh-CN" i="1" dirty="0" smtClean="0"/>
              <a:t>t</a:t>
            </a:r>
            <a:r>
              <a:rPr lang="en-US" altLang="zh-CN" dirty="0" smtClean="0"/>
              <a:t>) </a:t>
            </a:r>
            <a:r>
              <a:rPr lang="zh-CN" altLang="en-US" dirty="0" smtClean="0"/>
              <a:t>－ 发送滤波器的冲激响应 </a:t>
            </a:r>
            <a:endParaRPr lang="en-US" altLang="zh-CN" dirty="0" smtClean="0"/>
          </a:p>
          <a:p>
            <a:pPr lvl="3" eaLnBrk="1" hangingPunct="1">
              <a:buFont typeface="Wingdings" pitchFamily="2" charset="2"/>
              <a:buNone/>
            </a:pPr>
            <a:r>
              <a:rPr lang="zh-CN" altLang="en-US" dirty="0" smtClean="0"/>
              <a:t>设发送滤波器的传输特性为</a:t>
            </a:r>
            <a:r>
              <a:rPr lang="en-US" altLang="zh-CN" i="1" dirty="0" smtClean="0"/>
              <a:t>G</a:t>
            </a:r>
            <a:r>
              <a:rPr lang="en-US" altLang="zh-CN" baseline="-25000" dirty="0" smtClean="0"/>
              <a:t>T</a:t>
            </a:r>
            <a:r>
              <a:rPr lang="en-US" altLang="zh-CN" dirty="0" smtClean="0"/>
              <a:t> (</a:t>
            </a:r>
            <a:r>
              <a:rPr lang="en-US" altLang="zh-CN" i="1" dirty="0" smtClean="0">
                <a:sym typeface="Symbol" pitchFamily="18" charset="2"/>
              </a:rPr>
              <a:t></a:t>
            </a:r>
            <a:r>
              <a:rPr lang="en-US" altLang="zh-CN" dirty="0" smtClean="0"/>
              <a:t>) </a:t>
            </a:r>
            <a:r>
              <a:rPr lang="zh-CN" altLang="en-US" dirty="0" smtClean="0"/>
              <a:t>，则有</a:t>
            </a:r>
          </a:p>
          <a:p>
            <a:pPr lvl="3" eaLnBrk="1" hangingPunct="1">
              <a:lnSpc>
                <a:spcPct val="130000"/>
              </a:lnSpc>
              <a:buFont typeface="Wingdings" pitchFamily="2" charset="2"/>
              <a:buNone/>
            </a:pPr>
            <a:endParaRPr lang="zh-CN" altLang="en-US" dirty="0" smtClean="0"/>
          </a:p>
          <a:p>
            <a:pPr lvl="2" eaLnBrk="1" hangingPunct="1">
              <a:lnSpc>
                <a:spcPct val="130000"/>
              </a:lnSpc>
            </a:pPr>
            <a:r>
              <a:rPr lang="en-US" altLang="zh-CN" dirty="0" smtClean="0">
                <a:solidFill>
                  <a:srgbClr val="3333FF"/>
                </a:solidFill>
              </a:rPr>
              <a:t>3</a:t>
            </a:r>
            <a:r>
              <a:rPr lang="zh-CN" altLang="en-US" dirty="0" smtClean="0">
                <a:solidFill>
                  <a:srgbClr val="3333FF"/>
                </a:solidFill>
              </a:rPr>
              <a:t>、总传输特性</a:t>
            </a:r>
          </a:p>
          <a:p>
            <a:pPr lvl="3" eaLnBrk="1" hangingPunct="1">
              <a:lnSpc>
                <a:spcPct val="130000"/>
              </a:lnSpc>
              <a:buFont typeface="Wingdings" pitchFamily="2" charset="2"/>
              <a:buNone/>
            </a:pPr>
            <a:r>
              <a:rPr lang="zh-CN" altLang="en-US" dirty="0" smtClean="0"/>
              <a:t>	    再设信道的传输特性为</a:t>
            </a:r>
            <a:r>
              <a:rPr lang="en-US" altLang="zh-CN" dirty="0" smtClean="0"/>
              <a:t>C(</a:t>
            </a:r>
            <a:r>
              <a:rPr lang="en-US" altLang="zh-CN" i="1" dirty="0" smtClean="0">
                <a:sym typeface="Symbol" pitchFamily="18" charset="2"/>
              </a:rPr>
              <a:t></a:t>
            </a:r>
            <a:r>
              <a:rPr lang="en-US" altLang="zh-CN" dirty="0" smtClean="0"/>
              <a:t>)</a:t>
            </a:r>
            <a:r>
              <a:rPr lang="zh-CN" altLang="en-US" dirty="0" smtClean="0"/>
              <a:t>，接收滤波器的传输特性为</a:t>
            </a:r>
            <a:r>
              <a:rPr lang="en-US" altLang="zh-CN" i="1" dirty="0" smtClean="0"/>
              <a:t>G</a:t>
            </a:r>
            <a:r>
              <a:rPr lang="en-US" altLang="zh-CN" baseline="-25000" dirty="0" smtClean="0"/>
              <a:t>R</a:t>
            </a:r>
            <a:r>
              <a:rPr lang="en-US" altLang="zh-CN" dirty="0" smtClean="0"/>
              <a:t> (</a:t>
            </a:r>
            <a:r>
              <a:rPr lang="en-US" altLang="zh-CN" i="1" dirty="0" smtClean="0">
                <a:sym typeface="Symbol" pitchFamily="18" charset="2"/>
              </a:rPr>
              <a:t></a:t>
            </a:r>
            <a:r>
              <a:rPr lang="en-US" altLang="zh-CN" dirty="0" smtClean="0"/>
              <a:t>) </a:t>
            </a:r>
            <a:r>
              <a:rPr lang="zh-CN" altLang="en-US" dirty="0" smtClean="0"/>
              <a:t>，则基带传输系统的总传输特性为</a:t>
            </a:r>
          </a:p>
          <a:p>
            <a:pPr lvl="3" eaLnBrk="1" hangingPunct="1">
              <a:lnSpc>
                <a:spcPct val="130000"/>
              </a:lnSpc>
              <a:buFont typeface="Wingdings" pitchFamily="2" charset="2"/>
              <a:buNone/>
            </a:pPr>
            <a:endParaRPr lang="zh-CN" altLang="en-US" dirty="0" smtClean="0"/>
          </a:p>
          <a:p>
            <a:pPr lvl="3" eaLnBrk="1" hangingPunct="1">
              <a:lnSpc>
                <a:spcPct val="130000"/>
              </a:lnSpc>
              <a:buFont typeface="Wingdings" pitchFamily="2" charset="2"/>
              <a:buNone/>
            </a:pPr>
            <a:r>
              <a:rPr lang="zh-CN" altLang="en-US" dirty="0" smtClean="0"/>
              <a:t>	其单位冲激响应为</a:t>
            </a:r>
          </a:p>
        </p:txBody>
      </p:sp>
      <p:sp>
        <p:nvSpPr>
          <p:cNvPr id="5837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0900" name="Object 4"/>
          <p:cNvGraphicFramePr>
            <a:graphicFrameLocks noChangeAspect="1"/>
          </p:cNvGraphicFramePr>
          <p:nvPr>
            <p:extLst>
              <p:ext uri="{D42A27DB-BD31-4B8C-83A1-F6EECF244321}">
                <p14:modId xmlns:p14="http://schemas.microsoft.com/office/powerpoint/2010/main" val="2101488293"/>
              </p:ext>
            </p:extLst>
          </p:nvPr>
        </p:nvGraphicFramePr>
        <p:xfrm>
          <a:off x="2501900" y="1568385"/>
          <a:ext cx="4500563" cy="825500"/>
        </p:xfrm>
        <a:graphic>
          <a:graphicData uri="http://schemas.openxmlformats.org/presentationml/2006/ole">
            <mc:AlternateContent xmlns:mc="http://schemas.openxmlformats.org/markup-compatibility/2006">
              <mc:Choice xmlns:v="urn:schemas-microsoft-com:vml" Requires="v">
                <p:oleObj spid="_x0000_s59113" name="公式" r:id="rId3" imgW="2336800" imgH="431800" progId="Equation.3">
                  <p:embed/>
                </p:oleObj>
              </mc:Choice>
              <mc:Fallback>
                <p:oleObj name="公式" r:id="rId3" imgW="23368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1568385"/>
                        <a:ext cx="45005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5"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0902" name="Object 6"/>
          <p:cNvGraphicFramePr>
            <a:graphicFrameLocks noChangeAspect="1"/>
          </p:cNvGraphicFramePr>
          <p:nvPr>
            <p:extLst>
              <p:ext uri="{D42A27DB-BD31-4B8C-83A1-F6EECF244321}">
                <p14:modId xmlns:p14="http://schemas.microsoft.com/office/powerpoint/2010/main" val="1987281439"/>
              </p:ext>
            </p:extLst>
          </p:nvPr>
        </p:nvGraphicFramePr>
        <p:xfrm>
          <a:off x="2997200" y="3158970"/>
          <a:ext cx="3195638" cy="708025"/>
        </p:xfrm>
        <a:graphic>
          <a:graphicData uri="http://schemas.openxmlformats.org/presentationml/2006/ole">
            <mc:AlternateContent xmlns:mc="http://schemas.openxmlformats.org/markup-compatibility/2006">
              <mc:Choice xmlns:v="urn:schemas-microsoft-com:vml" Requires="v">
                <p:oleObj spid="_x0000_s59114" name="公式" r:id="rId5" imgW="1765300" imgH="393700" progId="Equation.3">
                  <p:embed/>
                </p:oleObj>
              </mc:Choice>
              <mc:Fallback>
                <p:oleObj name="公式" r:id="rId5" imgW="1765300" imgH="3937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200" y="3158970"/>
                        <a:ext cx="3195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7" name="Rectangle 9"/>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0904" name="Object 8"/>
          <p:cNvGraphicFramePr>
            <a:graphicFrameLocks noChangeAspect="1"/>
          </p:cNvGraphicFramePr>
          <p:nvPr>
            <p:extLst>
              <p:ext uri="{D42A27DB-BD31-4B8C-83A1-F6EECF244321}">
                <p14:modId xmlns:p14="http://schemas.microsoft.com/office/powerpoint/2010/main" val="3308809193"/>
              </p:ext>
            </p:extLst>
          </p:nvPr>
        </p:nvGraphicFramePr>
        <p:xfrm>
          <a:off x="3492500" y="5314125"/>
          <a:ext cx="2835275" cy="365125"/>
        </p:xfrm>
        <a:graphic>
          <a:graphicData uri="http://schemas.openxmlformats.org/presentationml/2006/ole">
            <mc:AlternateContent xmlns:mc="http://schemas.openxmlformats.org/markup-compatibility/2006">
              <mc:Choice xmlns:v="urn:schemas-microsoft-com:vml" Requires="v">
                <p:oleObj spid="_x0000_s59115" name="公式" r:id="rId7" imgW="1701800" imgH="215900" progId="Equation.3">
                  <p:embed/>
                </p:oleObj>
              </mc:Choice>
              <mc:Fallback>
                <p:oleObj name="公式" r:id="rId7" imgW="1701800" imgH="2159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5314125"/>
                        <a:ext cx="2835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9" name="Rectangle 11"/>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0906" name="Object 10"/>
          <p:cNvGraphicFramePr>
            <a:graphicFrameLocks noChangeAspect="1"/>
          </p:cNvGraphicFramePr>
          <p:nvPr>
            <p:extLst>
              <p:ext uri="{D42A27DB-BD31-4B8C-83A1-F6EECF244321}">
                <p14:modId xmlns:p14="http://schemas.microsoft.com/office/powerpoint/2010/main" val="4013614283"/>
              </p:ext>
            </p:extLst>
          </p:nvPr>
        </p:nvGraphicFramePr>
        <p:xfrm>
          <a:off x="4391980" y="5740034"/>
          <a:ext cx="2967380" cy="719810"/>
        </p:xfrm>
        <a:graphic>
          <a:graphicData uri="http://schemas.openxmlformats.org/presentationml/2006/ole">
            <mc:AlternateContent xmlns:mc="http://schemas.openxmlformats.org/markup-compatibility/2006">
              <mc:Choice xmlns:v="urn:schemas-microsoft-com:vml" Requires="v">
                <p:oleObj spid="_x0000_s59116" name="公式" r:id="rId9" imgW="1612900" imgH="393700" progId="Equation.3">
                  <p:embed/>
                </p:oleObj>
              </mc:Choice>
              <mc:Fallback>
                <p:oleObj name="公式" r:id="rId9" imgW="1612900" imgH="3937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1980" y="5740034"/>
                        <a:ext cx="2967380" cy="719810"/>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900"/>
                                        </p:tgtEl>
                                        <p:attrNameLst>
                                          <p:attrName>style.visibility</p:attrName>
                                        </p:attrNameLst>
                                      </p:cBhvr>
                                      <p:to>
                                        <p:strVal val="visible"/>
                                      </p:to>
                                    </p:set>
                                    <p:anim calcmode="lin" valueType="num">
                                      <p:cBhvr additive="base">
                                        <p:cTn id="13" dur="500" fill="hold"/>
                                        <p:tgtEl>
                                          <p:spTgt spid="80900"/>
                                        </p:tgtEl>
                                        <p:attrNameLst>
                                          <p:attrName>ppt_x</p:attrName>
                                        </p:attrNameLst>
                                      </p:cBhvr>
                                      <p:tavLst>
                                        <p:tav tm="0">
                                          <p:val>
                                            <p:strVal val="#ppt_x"/>
                                          </p:val>
                                        </p:tav>
                                        <p:tav tm="100000">
                                          <p:val>
                                            <p:strVal val="#ppt_x"/>
                                          </p:val>
                                        </p:tav>
                                      </p:tavLst>
                                    </p:anim>
                                    <p:anim calcmode="lin" valueType="num">
                                      <p:cBhvr additive="base">
                                        <p:cTn id="14" dur="500" fill="hold"/>
                                        <p:tgtEl>
                                          <p:spTgt spid="80900"/>
                                        </p:tgtEl>
                                        <p:attrNameLst>
                                          <p:attrName>ppt_y</p:attrName>
                                        </p:attrNameLst>
                                      </p:cBhvr>
                                      <p:tavLst>
                                        <p:tav tm="0">
                                          <p:val>
                                            <p:strVal val="1+#ppt_h/2"/>
                                          </p:val>
                                        </p:tav>
                                        <p:tav tm="100000">
                                          <p:val>
                                            <p:strVal val="#ppt_y"/>
                                          </p:val>
                                        </p:tav>
                                      </p:tavLst>
                                    </p:anim>
                                  </p:childTnLst>
                                </p:cTn>
                              </p:par>
                            </p:childTnLst>
                          </p:cTn>
                        </p:par>
                        <p:par>
                          <p:cTn id="15" fill="hold" nodeType="with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80899">
                                            <p:txEl>
                                              <p:pRg st="3" end="3"/>
                                            </p:txEl>
                                          </p:spTgt>
                                        </p:tgtEl>
                                        <p:attrNameLst>
                                          <p:attrName>style.visibility</p:attrName>
                                        </p:attrNameLst>
                                      </p:cBhvr>
                                      <p:to>
                                        <p:strVal val="visible"/>
                                      </p:to>
                                    </p:set>
                                    <p:anim calcmode="lin" valueType="num">
                                      <p:cBhvr additive="base">
                                        <p:cTn id="18"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0899">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80899">
                                            <p:txEl>
                                              <p:pRg st="4" end="4"/>
                                            </p:txEl>
                                          </p:spTgt>
                                        </p:tgtEl>
                                        <p:attrNameLst>
                                          <p:attrName>style.visibility</p:attrName>
                                        </p:attrNameLst>
                                      </p:cBhvr>
                                      <p:to>
                                        <p:strVal val="visible"/>
                                      </p:to>
                                    </p:set>
                                    <p:anim calcmode="lin" valueType="num">
                                      <p:cBhvr additive="base">
                                        <p:cTn id="23" dur="5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0899">
                                            <p:txEl>
                                              <p:pRg st="4" end="4"/>
                                            </p:txEl>
                                          </p:spTgt>
                                        </p:tgtEl>
                                        <p:attrNameLst>
                                          <p:attrName>ppt_y</p:attrName>
                                        </p:attrNameLst>
                                      </p:cBhvr>
                                      <p:tavLst>
                                        <p:tav tm="0">
                                          <p:val>
                                            <p:strVal val="1+#ppt_h/2"/>
                                          </p:val>
                                        </p:tav>
                                        <p:tav tm="100000">
                                          <p:val>
                                            <p:strVal val="#ppt_y"/>
                                          </p:val>
                                        </p:tav>
                                      </p:tavLst>
                                    </p:anim>
                                  </p:childTnLst>
                                </p:cTn>
                              </p:par>
                            </p:childTnLst>
                          </p:cTn>
                        </p:par>
                        <p:par>
                          <p:cTn id="25" fill="hold" nodeType="with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80902"/>
                                        </p:tgtEl>
                                        <p:attrNameLst>
                                          <p:attrName>style.visibility</p:attrName>
                                        </p:attrNameLst>
                                      </p:cBhvr>
                                      <p:to>
                                        <p:strVal val="visible"/>
                                      </p:to>
                                    </p:set>
                                    <p:anim calcmode="lin" valueType="num">
                                      <p:cBhvr additive="base">
                                        <p:cTn id="28" dur="500" fill="hold"/>
                                        <p:tgtEl>
                                          <p:spTgt spid="80902"/>
                                        </p:tgtEl>
                                        <p:attrNameLst>
                                          <p:attrName>ppt_x</p:attrName>
                                        </p:attrNameLst>
                                      </p:cBhvr>
                                      <p:tavLst>
                                        <p:tav tm="0">
                                          <p:val>
                                            <p:strVal val="#ppt_x"/>
                                          </p:val>
                                        </p:tav>
                                        <p:tav tm="100000">
                                          <p:val>
                                            <p:strVal val="#ppt_x"/>
                                          </p:val>
                                        </p:tav>
                                      </p:tavLst>
                                    </p:anim>
                                    <p:anim calcmode="lin" valueType="num">
                                      <p:cBhvr additive="base">
                                        <p:cTn id="29" dur="500" fill="hold"/>
                                        <p:tgtEl>
                                          <p:spTgt spid="8090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80899">
                                            <p:txEl>
                                              <p:pRg st="6" end="6"/>
                                            </p:txEl>
                                          </p:spTgt>
                                        </p:tgtEl>
                                        <p:attrNameLst>
                                          <p:attrName>style.visibility</p:attrName>
                                        </p:attrNameLst>
                                      </p:cBhvr>
                                      <p:to>
                                        <p:strVal val="visible"/>
                                      </p:to>
                                    </p:set>
                                    <p:anim calcmode="lin" valueType="num">
                                      <p:cBhvr additive="base">
                                        <p:cTn id="34" dur="500" fill="hold"/>
                                        <p:tgtEl>
                                          <p:spTgt spid="80899">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08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80899">
                                            <p:txEl>
                                              <p:pRg st="7" end="7"/>
                                            </p:txEl>
                                          </p:spTgt>
                                        </p:tgtEl>
                                        <p:attrNameLst>
                                          <p:attrName>style.visibility</p:attrName>
                                        </p:attrNameLst>
                                      </p:cBhvr>
                                      <p:to>
                                        <p:strVal val="visible"/>
                                      </p:to>
                                    </p:set>
                                    <p:anim calcmode="lin" valueType="num">
                                      <p:cBhvr additive="base">
                                        <p:cTn id="40" dur="500" fill="hold"/>
                                        <p:tgtEl>
                                          <p:spTgt spid="80899">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08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80904"/>
                                        </p:tgtEl>
                                        <p:attrNameLst>
                                          <p:attrName>style.visibility</p:attrName>
                                        </p:attrNameLst>
                                      </p:cBhvr>
                                      <p:to>
                                        <p:strVal val="visible"/>
                                      </p:to>
                                    </p:set>
                                    <p:anim calcmode="lin" valueType="num">
                                      <p:cBhvr additive="base">
                                        <p:cTn id="46" dur="500" fill="hold"/>
                                        <p:tgtEl>
                                          <p:spTgt spid="80904"/>
                                        </p:tgtEl>
                                        <p:attrNameLst>
                                          <p:attrName>ppt_x</p:attrName>
                                        </p:attrNameLst>
                                      </p:cBhvr>
                                      <p:tavLst>
                                        <p:tav tm="0">
                                          <p:val>
                                            <p:strVal val="#ppt_x"/>
                                          </p:val>
                                        </p:tav>
                                        <p:tav tm="100000">
                                          <p:val>
                                            <p:strVal val="#ppt_x"/>
                                          </p:val>
                                        </p:tav>
                                      </p:tavLst>
                                    </p:anim>
                                    <p:anim calcmode="lin" valueType="num">
                                      <p:cBhvr additive="base">
                                        <p:cTn id="47" dur="500" fill="hold"/>
                                        <p:tgtEl>
                                          <p:spTgt spid="80904"/>
                                        </p:tgtEl>
                                        <p:attrNameLst>
                                          <p:attrName>ppt_y</p:attrName>
                                        </p:attrNameLst>
                                      </p:cBhvr>
                                      <p:tavLst>
                                        <p:tav tm="0">
                                          <p:val>
                                            <p:strVal val="1+#ppt_h/2"/>
                                          </p:val>
                                        </p:tav>
                                        <p:tav tm="100000">
                                          <p:val>
                                            <p:strVal val="#ppt_y"/>
                                          </p:val>
                                        </p:tav>
                                      </p:tavLst>
                                    </p:anim>
                                  </p:childTnLst>
                                </p:cTn>
                              </p:par>
                            </p:childTnLst>
                          </p:cTn>
                        </p:par>
                        <p:par>
                          <p:cTn id="48" fill="hold" nodeType="withGroup">
                            <p:stCondLst>
                              <p:cond delay="500"/>
                            </p:stCondLst>
                            <p:childTnLst>
                              <p:par>
                                <p:cTn id="49" presetID="2" presetClass="entr" presetSubtype="4" fill="hold" nodeType="afterEffect">
                                  <p:stCondLst>
                                    <p:cond delay="5000"/>
                                  </p:stCondLst>
                                  <p:childTnLst>
                                    <p:set>
                                      <p:cBhvr>
                                        <p:cTn id="50" dur="1" fill="hold">
                                          <p:stCondLst>
                                            <p:cond delay="0"/>
                                          </p:stCondLst>
                                        </p:cTn>
                                        <p:tgtEl>
                                          <p:spTgt spid="80899">
                                            <p:txEl>
                                              <p:pRg st="9" end="9"/>
                                            </p:txEl>
                                          </p:spTgt>
                                        </p:tgtEl>
                                        <p:attrNameLst>
                                          <p:attrName>style.visibility</p:attrName>
                                        </p:attrNameLst>
                                      </p:cBhvr>
                                      <p:to>
                                        <p:strVal val="visible"/>
                                      </p:to>
                                    </p:set>
                                    <p:anim calcmode="lin" valueType="num">
                                      <p:cBhvr additive="base">
                                        <p:cTn id="51" dur="500" fill="hold"/>
                                        <p:tgtEl>
                                          <p:spTgt spid="80899">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0899">
                                            <p:txEl>
                                              <p:pRg st="9" end="9"/>
                                            </p:txEl>
                                          </p:spTgt>
                                        </p:tgtEl>
                                        <p:attrNameLst>
                                          <p:attrName>ppt_y</p:attrName>
                                        </p:attrNameLst>
                                      </p:cBhvr>
                                      <p:tavLst>
                                        <p:tav tm="0">
                                          <p:val>
                                            <p:strVal val="1+#ppt_h/2"/>
                                          </p:val>
                                        </p:tav>
                                        <p:tav tm="100000">
                                          <p:val>
                                            <p:strVal val="#ppt_y"/>
                                          </p:val>
                                        </p:tav>
                                      </p:tavLst>
                                    </p:anim>
                                  </p:childTnLst>
                                </p:cTn>
                              </p:par>
                            </p:childTnLst>
                          </p:cTn>
                        </p:par>
                        <p:par>
                          <p:cTn id="53" fill="hold" nodeType="withGroup">
                            <p:stCondLst>
                              <p:cond delay="6000"/>
                            </p:stCondLst>
                            <p:childTnLst>
                              <p:par>
                                <p:cTn id="54" presetID="2" presetClass="entr" presetSubtype="4" fill="hold" nodeType="afterEffect">
                                  <p:stCondLst>
                                    <p:cond delay="0"/>
                                  </p:stCondLst>
                                  <p:childTnLst>
                                    <p:set>
                                      <p:cBhvr>
                                        <p:cTn id="55" dur="1" fill="hold">
                                          <p:stCondLst>
                                            <p:cond delay="0"/>
                                          </p:stCondLst>
                                        </p:cTn>
                                        <p:tgtEl>
                                          <p:spTgt spid="80906"/>
                                        </p:tgtEl>
                                        <p:attrNameLst>
                                          <p:attrName>style.visibility</p:attrName>
                                        </p:attrNameLst>
                                      </p:cBhvr>
                                      <p:to>
                                        <p:strVal val="visible"/>
                                      </p:to>
                                    </p:set>
                                    <p:anim calcmode="lin" valueType="num">
                                      <p:cBhvr additive="base">
                                        <p:cTn id="56" dur="500" fill="hold"/>
                                        <p:tgtEl>
                                          <p:spTgt spid="80906"/>
                                        </p:tgtEl>
                                        <p:attrNameLst>
                                          <p:attrName>ppt_x</p:attrName>
                                        </p:attrNameLst>
                                      </p:cBhvr>
                                      <p:tavLst>
                                        <p:tav tm="0">
                                          <p:val>
                                            <p:strVal val="#ppt_x"/>
                                          </p:val>
                                        </p:tav>
                                        <p:tav tm="100000">
                                          <p:val>
                                            <p:strVal val="#ppt_x"/>
                                          </p:val>
                                        </p:tav>
                                      </p:tavLst>
                                    </p:anim>
                                    <p:anim calcmode="lin" valueType="num">
                                      <p:cBhvr additive="base">
                                        <p:cTn id="57" dur="500" fill="hold"/>
                                        <p:tgtEl>
                                          <p:spTgt spid="809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6" name="Object 6"/>
          <p:cNvGraphicFramePr>
            <a:graphicFrameLocks noChangeAspect="1"/>
          </p:cNvGraphicFramePr>
          <p:nvPr>
            <p:extLst>
              <p:ext uri="{D42A27DB-BD31-4B8C-83A1-F6EECF244321}">
                <p14:modId xmlns:p14="http://schemas.microsoft.com/office/powerpoint/2010/main" val="3535213749"/>
              </p:ext>
            </p:extLst>
          </p:nvPr>
        </p:nvGraphicFramePr>
        <p:xfrm>
          <a:off x="1916113" y="4284663"/>
          <a:ext cx="6300787" cy="623887"/>
        </p:xfrm>
        <a:graphic>
          <a:graphicData uri="http://schemas.openxmlformats.org/presentationml/2006/ole">
            <mc:AlternateContent xmlns:mc="http://schemas.openxmlformats.org/markup-compatibility/2006">
              <mc:Choice xmlns:v="urn:schemas-microsoft-com:vml" Requires="v">
                <p:oleObj spid="_x0000_s59770" r:id="rId3" imgW="3454400" imgH="342900" progId="Equation.3">
                  <p:embed/>
                </p:oleObj>
              </mc:Choice>
              <mc:Fallback>
                <p:oleObj r:id="rId3" imgW="3454400" imgH="3429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113" y="4284663"/>
                        <a:ext cx="63007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D7447301-6889-483F-9A1F-04C0ED9ADCD3}" type="slidenum">
              <a:rPr lang="en-US" altLang="zh-CN" smtClean="0"/>
              <a:pPr eaLnBrk="1" hangingPunct="1"/>
              <a:t>55</a:t>
            </a:fld>
            <a:endParaRPr lang="en-US" altLang="zh-CN" smtClean="0"/>
          </a:p>
        </p:txBody>
      </p:sp>
      <p:sp>
        <p:nvSpPr>
          <p:cNvPr id="59395" name="Rectangle 2"/>
          <p:cNvSpPr>
            <a:spLocks noGrp="1" noChangeArrowheads="1"/>
          </p:cNvSpPr>
          <p:nvPr>
            <p:ph type="title"/>
          </p:nvPr>
        </p:nvSpPr>
        <p:spPr/>
        <p:txBody>
          <a:bodyPr/>
          <a:lstStyle/>
          <a:p>
            <a:pPr eaLnBrk="1" hangingPunct="1"/>
            <a:r>
              <a:rPr lang="en-US" altLang="zh-CN" sz="4000" smtClean="0"/>
              <a:t>6.3 </a:t>
            </a:r>
            <a:r>
              <a:rPr lang="zh-CN" altLang="en-US" sz="4000" smtClean="0"/>
              <a:t>数字基带信号传输与码间串扰</a:t>
            </a:r>
          </a:p>
        </p:txBody>
      </p:sp>
      <p:sp>
        <p:nvSpPr>
          <p:cNvPr id="81923" name="Rectangle 3"/>
          <p:cNvSpPr>
            <a:spLocks noGrp="1" noChangeArrowheads="1"/>
          </p:cNvSpPr>
          <p:nvPr>
            <p:ph type="body" idx="1"/>
          </p:nvPr>
        </p:nvSpPr>
        <p:spPr>
          <a:xfrm>
            <a:off x="0" y="1179513"/>
            <a:ext cx="9144000" cy="5678487"/>
          </a:xfrm>
        </p:spPr>
        <p:txBody>
          <a:bodyPr/>
          <a:lstStyle/>
          <a:p>
            <a:pPr lvl="2" eaLnBrk="1" hangingPunct="1"/>
            <a:r>
              <a:rPr lang="en-US" altLang="zh-CN" dirty="0" smtClean="0">
                <a:solidFill>
                  <a:srgbClr val="3333FF"/>
                </a:solidFill>
              </a:rPr>
              <a:t>4</a:t>
            </a:r>
            <a:r>
              <a:rPr lang="zh-CN" altLang="en-US" dirty="0" smtClean="0">
                <a:solidFill>
                  <a:srgbClr val="3333FF"/>
                </a:solidFill>
              </a:rPr>
              <a:t>、接收滤波器输出信号</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lnSpc>
                <a:spcPct val="120000"/>
              </a:lnSpc>
              <a:buFont typeface="Wingdings" pitchFamily="2" charset="2"/>
              <a:buNone/>
            </a:pPr>
            <a:r>
              <a:rPr lang="zh-CN" altLang="en-US" dirty="0" smtClean="0"/>
              <a:t>式中，</a:t>
            </a:r>
            <a:r>
              <a:rPr lang="en-US" altLang="zh-CN" i="1" dirty="0" err="1" smtClean="0"/>
              <a:t>n</a:t>
            </a:r>
            <a:r>
              <a:rPr lang="en-US" altLang="zh-CN" baseline="-25000" dirty="0" err="1" smtClean="0"/>
              <a:t>R</a:t>
            </a:r>
            <a:r>
              <a:rPr lang="en-US" altLang="zh-CN" dirty="0" smtClean="0"/>
              <a:t>(</a:t>
            </a:r>
            <a:r>
              <a:rPr lang="en-US" altLang="zh-CN" i="1" dirty="0" smtClean="0"/>
              <a:t>t</a:t>
            </a:r>
            <a:r>
              <a:rPr lang="en-US" altLang="zh-CN" dirty="0" smtClean="0"/>
              <a:t>)</a:t>
            </a:r>
            <a:r>
              <a:rPr lang="zh-CN" altLang="en-US" dirty="0" smtClean="0"/>
              <a:t>是加性噪声</a:t>
            </a:r>
            <a:r>
              <a:rPr lang="en-US" altLang="zh-CN" i="1" dirty="0" smtClean="0"/>
              <a:t>n</a:t>
            </a:r>
            <a:r>
              <a:rPr lang="en-US" altLang="zh-CN" dirty="0" smtClean="0"/>
              <a:t>(</a:t>
            </a:r>
            <a:r>
              <a:rPr lang="en-US" altLang="zh-CN" i="1" dirty="0" smtClean="0"/>
              <a:t>t</a:t>
            </a:r>
            <a:r>
              <a:rPr lang="en-US" altLang="zh-CN" dirty="0" smtClean="0"/>
              <a:t>)</a:t>
            </a:r>
            <a:r>
              <a:rPr lang="zh-CN" altLang="en-US" dirty="0" smtClean="0"/>
              <a:t>经过接收滤波器后输出的噪声。 </a:t>
            </a:r>
          </a:p>
          <a:p>
            <a:pPr lvl="2" eaLnBrk="1" hangingPunct="1">
              <a:lnSpc>
                <a:spcPct val="120000"/>
              </a:lnSpc>
            </a:pPr>
            <a:r>
              <a:rPr lang="en-US" altLang="zh-CN" dirty="0">
                <a:solidFill>
                  <a:srgbClr val="3333FF"/>
                </a:solidFill>
              </a:rPr>
              <a:t>5</a:t>
            </a:r>
            <a:r>
              <a:rPr lang="zh-CN" altLang="en-US" dirty="0" smtClean="0">
                <a:solidFill>
                  <a:srgbClr val="3333FF"/>
                </a:solidFill>
              </a:rPr>
              <a:t>、抽样判决</a:t>
            </a:r>
            <a:r>
              <a:rPr lang="zh-CN" altLang="en-US" dirty="0" smtClean="0"/>
              <a:t>：抽样判决器对</a:t>
            </a:r>
            <a:r>
              <a:rPr lang="en-US" altLang="zh-CN" i="1" dirty="0" smtClean="0"/>
              <a:t>r</a:t>
            </a:r>
            <a:r>
              <a:rPr lang="en-US" altLang="zh-CN" dirty="0" smtClean="0"/>
              <a:t>(</a:t>
            </a:r>
            <a:r>
              <a:rPr lang="en-US" altLang="zh-CN" i="1" dirty="0" smtClean="0"/>
              <a:t>t</a:t>
            </a:r>
            <a:r>
              <a:rPr lang="en-US" altLang="zh-CN" dirty="0" smtClean="0"/>
              <a:t>)</a:t>
            </a:r>
            <a:r>
              <a:rPr lang="zh-CN" altLang="en-US" dirty="0" smtClean="0"/>
              <a:t>进行抽样判决</a:t>
            </a:r>
          </a:p>
          <a:p>
            <a:pPr lvl="3" eaLnBrk="1" hangingPunct="1">
              <a:lnSpc>
                <a:spcPct val="120000"/>
              </a:lnSpc>
            </a:pPr>
            <a:r>
              <a:rPr lang="zh-CN" altLang="en-US" dirty="0" smtClean="0"/>
              <a:t>例如，要确定第</a:t>
            </a:r>
            <a:r>
              <a:rPr lang="en-US" altLang="zh-CN" i="1" dirty="0" smtClean="0"/>
              <a:t>k</a:t>
            </a:r>
            <a:r>
              <a:rPr lang="zh-CN" altLang="en-US" dirty="0" smtClean="0"/>
              <a:t>个码元 </a:t>
            </a:r>
            <a:r>
              <a:rPr lang="en-US" altLang="zh-CN" i="1" dirty="0" err="1" smtClean="0"/>
              <a:t>a</a:t>
            </a:r>
            <a:r>
              <a:rPr lang="en-US" altLang="zh-CN" i="1" baseline="-25000" dirty="0" err="1" smtClean="0"/>
              <a:t>k</a:t>
            </a:r>
            <a:r>
              <a:rPr lang="en-US" altLang="zh-CN" dirty="0" smtClean="0"/>
              <a:t> </a:t>
            </a:r>
            <a:r>
              <a:rPr lang="zh-CN" altLang="en-US" dirty="0" smtClean="0"/>
              <a:t>的取值，应在</a:t>
            </a:r>
            <a:r>
              <a:rPr lang="en-US" altLang="zh-CN" i="1" dirty="0" smtClean="0"/>
              <a:t>t</a:t>
            </a:r>
            <a:r>
              <a:rPr lang="en-US" altLang="zh-CN" dirty="0" smtClean="0"/>
              <a:t> = </a:t>
            </a:r>
            <a:r>
              <a:rPr lang="en-US" altLang="zh-CN" i="1" dirty="0" err="1" smtClean="0"/>
              <a:t>kT</a:t>
            </a:r>
            <a:r>
              <a:rPr lang="en-US" altLang="zh-CN" baseline="-25000" dirty="0" err="1" smtClean="0"/>
              <a:t>s</a:t>
            </a:r>
            <a:r>
              <a:rPr lang="en-US" altLang="zh-CN" dirty="0" smtClean="0"/>
              <a:t> + </a:t>
            </a:r>
            <a:r>
              <a:rPr lang="en-US" altLang="zh-CN" i="1" dirty="0" smtClean="0"/>
              <a:t>t</a:t>
            </a:r>
            <a:r>
              <a:rPr lang="en-US" altLang="zh-CN" baseline="-25000" dirty="0" smtClean="0"/>
              <a:t>0</a:t>
            </a:r>
            <a:r>
              <a:rPr lang="en-US" altLang="zh-CN" dirty="0" smtClean="0"/>
              <a:t> </a:t>
            </a:r>
            <a:r>
              <a:rPr lang="zh-CN" altLang="en-US" dirty="0" smtClean="0"/>
              <a:t>时刻上对</a:t>
            </a:r>
            <a:r>
              <a:rPr lang="en-US" altLang="zh-CN" i="1" dirty="0" smtClean="0"/>
              <a:t>r</a:t>
            </a:r>
            <a:r>
              <a:rPr lang="en-US" altLang="zh-CN" dirty="0" smtClean="0"/>
              <a:t>(</a:t>
            </a:r>
            <a:r>
              <a:rPr lang="en-US" altLang="zh-CN" i="1" dirty="0" smtClean="0"/>
              <a:t>t</a:t>
            </a:r>
            <a:r>
              <a:rPr lang="en-US" altLang="zh-CN" dirty="0" smtClean="0"/>
              <a:t>)</a:t>
            </a:r>
            <a:r>
              <a:rPr lang="zh-CN" altLang="en-US" dirty="0" smtClean="0"/>
              <a:t>进行抽样。由上式得</a:t>
            </a:r>
          </a:p>
          <a:p>
            <a:pPr lvl="3" eaLnBrk="1" hangingPunct="1">
              <a:lnSpc>
                <a:spcPct val="120000"/>
              </a:lnSpc>
            </a:pPr>
            <a:endParaRPr lang="zh-CN" altLang="en-US" dirty="0" smtClean="0"/>
          </a:p>
          <a:p>
            <a:pPr lvl="3" eaLnBrk="1" hangingPunct="1">
              <a:lnSpc>
                <a:spcPct val="150000"/>
              </a:lnSpc>
              <a:buFont typeface="Wingdings" pitchFamily="2" charset="2"/>
              <a:buNone/>
            </a:pPr>
            <a:r>
              <a:rPr lang="zh-CN" altLang="en-US" dirty="0" smtClean="0"/>
              <a:t>	式中，第一项是第</a:t>
            </a:r>
            <a:r>
              <a:rPr lang="en-US" altLang="zh-CN" i="1" dirty="0" smtClean="0"/>
              <a:t>k</a:t>
            </a:r>
            <a:r>
              <a:rPr lang="zh-CN" altLang="en-US" dirty="0" smtClean="0"/>
              <a:t>个接收码元波形的抽样值，它是确定</a:t>
            </a:r>
            <a:r>
              <a:rPr lang="en-US" altLang="zh-CN" i="1" dirty="0" err="1" smtClean="0"/>
              <a:t>a</a:t>
            </a:r>
            <a:r>
              <a:rPr lang="en-US" altLang="zh-CN" i="1" baseline="-25000" dirty="0" err="1" smtClean="0"/>
              <a:t>k</a:t>
            </a:r>
            <a:r>
              <a:rPr lang="en-US" altLang="zh-CN" dirty="0" smtClean="0"/>
              <a:t> </a:t>
            </a:r>
            <a:r>
              <a:rPr lang="zh-CN" altLang="en-US" dirty="0" smtClean="0"/>
              <a:t>的依据；第二项（</a:t>
            </a:r>
            <a:r>
              <a:rPr lang="zh-CN" altLang="en-US" dirty="0" smtClean="0">
                <a:sym typeface="Symbol" pitchFamily="18" charset="2"/>
              </a:rPr>
              <a:t>项）</a:t>
            </a:r>
            <a:r>
              <a:rPr lang="zh-CN" altLang="en-US" dirty="0" smtClean="0"/>
              <a:t>是除第</a:t>
            </a:r>
            <a:r>
              <a:rPr lang="en-US" altLang="zh-CN" i="1" dirty="0" smtClean="0"/>
              <a:t>k</a:t>
            </a:r>
            <a:r>
              <a:rPr lang="zh-CN" altLang="en-US" dirty="0" smtClean="0"/>
              <a:t>个码元以外的其它码元波形在第</a:t>
            </a:r>
            <a:r>
              <a:rPr lang="en-US" altLang="zh-CN" i="1" dirty="0" smtClean="0"/>
              <a:t>k</a:t>
            </a:r>
            <a:r>
              <a:rPr lang="zh-CN" altLang="en-US" dirty="0" smtClean="0"/>
              <a:t>个抽样时刻上的总和（代数和），它对当前码元</a:t>
            </a:r>
            <a:r>
              <a:rPr lang="en-US" altLang="zh-CN" i="1" dirty="0" err="1" smtClean="0"/>
              <a:t>a</a:t>
            </a:r>
            <a:r>
              <a:rPr lang="en-US" altLang="zh-CN" i="1" baseline="-25000" dirty="0" err="1" smtClean="0"/>
              <a:t>k</a:t>
            </a:r>
            <a:r>
              <a:rPr lang="zh-CN" altLang="en-US" dirty="0" smtClean="0"/>
              <a:t>的判决起着干扰的作用，所以称之为</a:t>
            </a:r>
            <a:r>
              <a:rPr lang="zh-CN" altLang="en-US" dirty="0" smtClean="0">
                <a:solidFill>
                  <a:srgbClr val="3333FF"/>
                </a:solidFill>
              </a:rPr>
              <a:t>码间串扰值</a:t>
            </a:r>
            <a:r>
              <a:rPr lang="zh-CN" altLang="en-US" dirty="0" smtClean="0"/>
              <a:t>。 </a:t>
            </a:r>
          </a:p>
        </p:txBody>
      </p:sp>
      <p:graphicFrame>
        <p:nvGraphicFramePr>
          <p:cNvPr id="81924" name="Object 4"/>
          <p:cNvGraphicFramePr>
            <a:graphicFrameLocks noChangeAspect="1"/>
          </p:cNvGraphicFramePr>
          <p:nvPr/>
        </p:nvGraphicFramePr>
        <p:xfrm>
          <a:off x="1916113" y="1584325"/>
          <a:ext cx="5940425" cy="847725"/>
        </p:xfrm>
        <a:graphic>
          <a:graphicData uri="http://schemas.openxmlformats.org/presentationml/2006/ole">
            <mc:AlternateContent xmlns:mc="http://schemas.openxmlformats.org/markup-compatibility/2006">
              <mc:Choice xmlns:v="urn:schemas-microsoft-com:vml" Requires="v">
                <p:oleObj spid="_x0000_s59771" r:id="rId5" imgW="3009900" imgH="431800" progId="Equation.3">
                  <p:embed/>
                </p:oleObj>
              </mc:Choice>
              <mc:Fallback>
                <p:oleObj r:id="rId5" imgW="3009900" imgH="4318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6113" y="1584325"/>
                        <a:ext cx="59404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8" name="Rectangle 7"/>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 name="Rectangle 1"/>
          <p:cNvSpPr/>
          <p:nvPr/>
        </p:nvSpPr>
        <p:spPr>
          <a:xfrm>
            <a:off x="3311860" y="4239090"/>
            <a:ext cx="855095" cy="495055"/>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p:cNvSpPr/>
          <p:nvPr/>
        </p:nvSpPr>
        <p:spPr>
          <a:xfrm>
            <a:off x="4317081" y="4239090"/>
            <a:ext cx="2370154" cy="675075"/>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24"/>
                                        </p:tgtEl>
                                        <p:attrNameLst>
                                          <p:attrName>style.visibility</p:attrName>
                                        </p:attrNameLst>
                                      </p:cBhvr>
                                      <p:to>
                                        <p:strVal val="visible"/>
                                      </p:to>
                                    </p:set>
                                    <p:anim calcmode="lin" valueType="num">
                                      <p:cBhvr additive="base">
                                        <p:cTn id="13" dur="500" fill="hold"/>
                                        <p:tgtEl>
                                          <p:spTgt spid="81924"/>
                                        </p:tgtEl>
                                        <p:attrNameLst>
                                          <p:attrName>ppt_x</p:attrName>
                                        </p:attrNameLst>
                                      </p:cBhvr>
                                      <p:tavLst>
                                        <p:tav tm="0">
                                          <p:val>
                                            <p:strVal val="#ppt_x"/>
                                          </p:val>
                                        </p:tav>
                                        <p:tav tm="100000">
                                          <p:val>
                                            <p:strVal val="#ppt_x"/>
                                          </p:val>
                                        </p:tav>
                                      </p:tavLst>
                                    </p:anim>
                                    <p:anim calcmode="lin" valueType="num">
                                      <p:cBhvr additive="base">
                                        <p:cTn id="14" dur="500" fill="hold"/>
                                        <p:tgtEl>
                                          <p:spTgt spid="819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anim calcmode="lin" valueType="num">
                                      <p:cBhvr additive="base">
                                        <p:cTn id="19"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23">
                                            <p:txEl>
                                              <p:pRg st="4" end="4"/>
                                            </p:txEl>
                                          </p:spTgt>
                                        </p:tgtEl>
                                        <p:attrNameLst>
                                          <p:attrName>style.visibility</p:attrName>
                                        </p:attrNameLst>
                                      </p:cBhvr>
                                      <p:to>
                                        <p:strVal val="visible"/>
                                      </p:to>
                                    </p:set>
                                    <p:anim calcmode="lin" valueType="num">
                                      <p:cBhvr additive="base">
                                        <p:cTn id="25"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1923">
                                            <p:txEl>
                                              <p:pRg st="5" end="5"/>
                                            </p:txEl>
                                          </p:spTgt>
                                        </p:tgtEl>
                                        <p:attrNameLst>
                                          <p:attrName>style.visibility</p:attrName>
                                        </p:attrNameLst>
                                      </p:cBhvr>
                                      <p:to>
                                        <p:strVal val="visible"/>
                                      </p:to>
                                    </p:set>
                                    <p:anim calcmode="lin" valueType="num">
                                      <p:cBhvr additive="base">
                                        <p:cTn id="31" dur="5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1926"/>
                                        </p:tgtEl>
                                        <p:attrNameLst>
                                          <p:attrName>style.visibility</p:attrName>
                                        </p:attrNameLst>
                                      </p:cBhvr>
                                      <p:to>
                                        <p:strVal val="visible"/>
                                      </p:to>
                                    </p:set>
                                    <p:anim calcmode="lin" valueType="num">
                                      <p:cBhvr additive="base">
                                        <p:cTn id="37" dur="500" fill="hold"/>
                                        <p:tgtEl>
                                          <p:spTgt spid="81926"/>
                                        </p:tgtEl>
                                        <p:attrNameLst>
                                          <p:attrName>ppt_x</p:attrName>
                                        </p:attrNameLst>
                                      </p:cBhvr>
                                      <p:tavLst>
                                        <p:tav tm="0">
                                          <p:val>
                                            <p:strVal val="#ppt_x"/>
                                          </p:val>
                                        </p:tav>
                                        <p:tav tm="100000">
                                          <p:val>
                                            <p:strVal val="#ppt_x"/>
                                          </p:val>
                                        </p:tav>
                                      </p:tavLst>
                                    </p:anim>
                                    <p:anim calcmode="lin" valueType="num">
                                      <p:cBhvr additive="base">
                                        <p:cTn id="38" dur="500" fill="hold"/>
                                        <p:tgtEl>
                                          <p:spTgt spid="81926"/>
                                        </p:tgtEl>
                                        <p:attrNameLst>
                                          <p:attrName>ppt_y</p:attrName>
                                        </p:attrNameLst>
                                      </p:cBhvr>
                                      <p:tavLst>
                                        <p:tav tm="0">
                                          <p:val>
                                            <p:strVal val="1+#ppt_h/2"/>
                                          </p:val>
                                        </p:tav>
                                        <p:tav tm="100000">
                                          <p:val>
                                            <p:strVal val="#ppt_y"/>
                                          </p:val>
                                        </p:tav>
                                      </p:tavLst>
                                    </p:anim>
                                  </p:childTnLst>
                                </p:cTn>
                              </p:par>
                            </p:childTnLst>
                          </p:cTn>
                        </p:par>
                        <p:par>
                          <p:cTn id="39" fill="hold" nodeType="withGroup">
                            <p:stCondLst>
                              <p:cond delay="500"/>
                            </p:stCondLst>
                            <p:childTnLst>
                              <p:par>
                                <p:cTn id="40" presetID="2" presetClass="entr" presetSubtype="4" fill="hold" nodeType="afterEffect">
                                  <p:stCondLst>
                                    <p:cond delay="0"/>
                                  </p:stCondLst>
                                  <p:childTnLst>
                                    <p:set>
                                      <p:cBhvr>
                                        <p:cTn id="41" dur="1" fill="hold">
                                          <p:stCondLst>
                                            <p:cond delay="0"/>
                                          </p:stCondLst>
                                        </p:cTn>
                                        <p:tgtEl>
                                          <p:spTgt spid="81923">
                                            <p:txEl>
                                              <p:pRg st="7" end="7"/>
                                            </p:txEl>
                                          </p:spTgt>
                                        </p:tgtEl>
                                        <p:attrNameLst>
                                          <p:attrName>style.visibility</p:attrName>
                                        </p:attrNameLst>
                                      </p:cBhvr>
                                      <p:to>
                                        <p:strVal val="visible"/>
                                      </p:to>
                                    </p:set>
                                    <p:anim calcmode="lin" valueType="num">
                                      <p:cBhvr additive="base">
                                        <p:cTn id="42" dur="500" fill="hold"/>
                                        <p:tgtEl>
                                          <p:spTgt spid="8192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19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8561132-7A69-42E6-B634-91DA5E735635}" type="slidenum">
              <a:rPr lang="en-US" altLang="zh-CN" smtClean="0"/>
              <a:pPr eaLnBrk="1" hangingPunct="1"/>
              <a:t>56</a:t>
            </a:fld>
            <a:endParaRPr lang="en-US" altLang="zh-CN" smtClean="0"/>
          </a:p>
        </p:txBody>
      </p:sp>
      <p:sp>
        <p:nvSpPr>
          <p:cNvPr id="82947" name="Rectangle 3"/>
          <p:cNvSpPr>
            <a:spLocks noGrp="1" noChangeArrowheads="1"/>
          </p:cNvSpPr>
          <p:nvPr>
            <p:ph type="body" idx="4294967295"/>
          </p:nvPr>
        </p:nvSpPr>
        <p:spPr>
          <a:xfrm>
            <a:off x="0" y="1179513"/>
            <a:ext cx="9144000" cy="5678487"/>
          </a:xfrm>
        </p:spPr>
        <p:txBody>
          <a:bodyPr/>
          <a:lstStyle/>
          <a:p>
            <a:pPr lvl="3" eaLnBrk="1" hangingPunct="1">
              <a:lnSpc>
                <a:spcPct val="120000"/>
              </a:lnSpc>
              <a:buFont typeface="Wingdings" pitchFamily="2" charset="2"/>
              <a:buNone/>
            </a:pPr>
            <a:r>
              <a:rPr lang="zh-CN" altLang="en-US" dirty="0" smtClean="0"/>
              <a:t>由于</a:t>
            </a:r>
            <a:r>
              <a:rPr lang="en-US" altLang="zh-CN" i="1" dirty="0" err="1" smtClean="0"/>
              <a:t>a</a:t>
            </a:r>
            <a:r>
              <a:rPr lang="en-US" altLang="zh-CN" i="1" baseline="-25000" dirty="0" err="1" smtClean="0"/>
              <a:t>k</a:t>
            </a:r>
            <a:r>
              <a:rPr lang="zh-CN" altLang="en-US" dirty="0" smtClean="0"/>
              <a:t>是以概率出现的，故码间串扰值通常是一个随机变量。</a:t>
            </a:r>
          </a:p>
          <a:p>
            <a:pPr lvl="3" eaLnBrk="1" hangingPunct="1">
              <a:lnSpc>
                <a:spcPct val="120000"/>
              </a:lnSpc>
              <a:buFont typeface="Wingdings" pitchFamily="2" charset="2"/>
              <a:buNone/>
            </a:pPr>
            <a:r>
              <a:rPr lang="zh-CN" altLang="en-US" dirty="0" smtClean="0"/>
              <a:t>第三项</a:t>
            </a:r>
            <a:r>
              <a:rPr lang="en-US" altLang="zh-CN" i="1" dirty="0" err="1" smtClean="0"/>
              <a:t>n</a:t>
            </a:r>
            <a:r>
              <a:rPr lang="en-US" altLang="zh-CN" baseline="-25000" dirty="0" err="1" smtClean="0"/>
              <a:t>R</a:t>
            </a:r>
            <a:r>
              <a:rPr lang="en-US" altLang="zh-CN" dirty="0" smtClean="0"/>
              <a:t>(</a:t>
            </a:r>
            <a:r>
              <a:rPr lang="en-US" altLang="zh-CN" i="1" dirty="0" err="1" smtClean="0"/>
              <a:t>kT</a:t>
            </a:r>
            <a:r>
              <a:rPr lang="en-US" altLang="zh-CN" i="1" baseline="-25000" dirty="0" err="1" smtClean="0"/>
              <a:t>S</a:t>
            </a:r>
            <a:r>
              <a:rPr lang="en-US" altLang="zh-CN" dirty="0" smtClean="0"/>
              <a:t> + </a:t>
            </a:r>
            <a:r>
              <a:rPr lang="en-US" altLang="zh-CN" i="1" dirty="0" smtClean="0"/>
              <a:t>t</a:t>
            </a:r>
            <a:r>
              <a:rPr lang="en-US" altLang="zh-CN" baseline="-25000" dirty="0" smtClean="0"/>
              <a:t>0</a:t>
            </a:r>
            <a:r>
              <a:rPr lang="en-US" altLang="zh-CN" dirty="0" smtClean="0"/>
              <a:t>)</a:t>
            </a:r>
            <a:r>
              <a:rPr lang="zh-CN" altLang="en-US" dirty="0" smtClean="0"/>
              <a:t>是输出噪声在抽样瞬间的值，它是一种随机干扰，也会影响对第</a:t>
            </a:r>
            <a:r>
              <a:rPr lang="en-US" altLang="zh-CN" i="1" dirty="0" smtClean="0"/>
              <a:t>k</a:t>
            </a:r>
            <a:r>
              <a:rPr lang="zh-CN" altLang="en-US" dirty="0" smtClean="0"/>
              <a:t>个码元的正确判决。</a:t>
            </a:r>
          </a:p>
          <a:p>
            <a:pPr lvl="3" eaLnBrk="1" hangingPunct="1">
              <a:lnSpc>
                <a:spcPct val="120000"/>
              </a:lnSpc>
              <a:buFont typeface="Wingdings" pitchFamily="2" charset="2"/>
              <a:buNone/>
            </a:pPr>
            <a:r>
              <a:rPr lang="zh-CN" altLang="en-US" dirty="0" smtClean="0"/>
              <a:t>此时，实际抽样值不仅有本码元的值，还有码间串扰值及噪声，故当</a:t>
            </a:r>
            <a:r>
              <a:rPr lang="en-US" altLang="zh-CN" i="1" dirty="0" smtClean="0"/>
              <a:t>r</a:t>
            </a:r>
            <a:r>
              <a:rPr lang="en-US" altLang="zh-CN" dirty="0" smtClean="0"/>
              <a:t> (</a:t>
            </a:r>
            <a:r>
              <a:rPr lang="en-US" altLang="zh-CN" i="1" dirty="0" err="1" smtClean="0"/>
              <a:t>kT</a:t>
            </a:r>
            <a:r>
              <a:rPr lang="en-US" altLang="zh-CN" i="1" baseline="-25000" dirty="0" err="1" smtClean="0"/>
              <a:t>s</a:t>
            </a:r>
            <a:r>
              <a:rPr lang="en-US" altLang="zh-CN" dirty="0" smtClean="0"/>
              <a:t> + </a:t>
            </a:r>
            <a:r>
              <a:rPr lang="en-US" altLang="zh-CN" i="1" dirty="0" smtClean="0"/>
              <a:t>t</a:t>
            </a:r>
            <a:r>
              <a:rPr lang="en-US" altLang="zh-CN" baseline="-25000" dirty="0" smtClean="0"/>
              <a:t>0</a:t>
            </a:r>
            <a:r>
              <a:rPr lang="en-US" altLang="zh-CN" dirty="0" smtClean="0"/>
              <a:t> )</a:t>
            </a:r>
            <a:r>
              <a:rPr lang="zh-CN" altLang="en-US" dirty="0" smtClean="0"/>
              <a:t>加到判决电路时，对</a:t>
            </a:r>
            <a:r>
              <a:rPr lang="en-US" altLang="zh-CN" i="1" dirty="0" err="1" smtClean="0"/>
              <a:t>a</a:t>
            </a:r>
            <a:r>
              <a:rPr lang="en-US" altLang="zh-CN" i="1" baseline="-25000" dirty="0" err="1" smtClean="0"/>
              <a:t>k</a:t>
            </a:r>
            <a:r>
              <a:rPr lang="zh-CN" altLang="en-US" dirty="0" smtClean="0"/>
              <a:t>取值的判决可能判对也可能判错。</a:t>
            </a:r>
            <a:endParaRPr lang="en-US" altLang="zh-CN" dirty="0" smtClean="0"/>
          </a:p>
          <a:p>
            <a:pPr lvl="3" eaLnBrk="1" hangingPunct="1">
              <a:lnSpc>
                <a:spcPct val="120000"/>
              </a:lnSpc>
              <a:buFont typeface="Wingdings" pitchFamily="2" charset="2"/>
              <a:buNone/>
            </a:pPr>
            <a:r>
              <a:rPr lang="zh-CN" altLang="en-US" dirty="0" smtClean="0"/>
              <a:t>例如，在二进制数字通信时， </a:t>
            </a:r>
            <a:r>
              <a:rPr lang="en-US" altLang="zh-CN" i="1" dirty="0" err="1" smtClean="0"/>
              <a:t>a</a:t>
            </a:r>
            <a:r>
              <a:rPr lang="en-US" altLang="zh-CN" i="1" baseline="-25000" dirty="0" err="1" smtClean="0"/>
              <a:t>k</a:t>
            </a:r>
            <a:r>
              <a:rPr lang="zh-CN" altLang="en-US" dirty="0" smtClean="0"/>
              <a:t>的可能取值为“</a:t>
            </a:r>
            <a:r>
              <a:rPr lang="en-US" altLang="zh-CN" dirty="0" smtClean="0"/>
              <a:t>0”</a:t>
            </a:r>
            <a:r>
              <a:rPr lang="zh-CN" altLang="en-US" dirty="0" smtClean="0"/>
              <a:t>或“</a:t>
            </a:r>
            <a:r>
              <a:rPr lang="en-US" altLang="zh-CN" dirty="0" smtClean="0"/>
              <a:t>1”</a:t>
            </a:r>
            <a:r>
              <a:rPr lang="zh-CN" altLang="en-US" dirty="0" smtClean="0"/>
              <a:t>，若判决电路的</a:t>
            </a:r>
            <a:r>
              <a:rPr lang="zh-CN" altLang="en-US" dirty="0" smtClean="0">
                <a:solidFill>
                  <a:srgbClr val="3333FF"/>
                </a:solidFill>
              </a:rPr>
              <a:t>判决门限</a:t>
            </a:r>
            <a:r>
              <a:rPr lang="zh-CN" altLang="en-US" dirty="0" smtClean="0"/>
              <a:t>为</a:t>
            </a:r>
            <a:r>
              <a:rPr lang="en-US" altLang="zh-CN" i="1" dirty="0" err="1" smtClean="0"/>
              <a:t>V</a:t>
            </a:r>
            <a:r>
              <a:rPr lang="en-US" altLang="zh-CN" i="1" baseline="-25000" dirty="0" err="1" smtClean="0"/>
              <a:t>d</a:t>
            </a:r>
            <a:r>
              <a:rPr lang="en-US" altLang="zh-CN" dirty="0" smtClean="0"/>
              <a:t> </a:t>
            </a:r>
            <a:r>
              <a:rPr lang="zh-CN" altLang="en-US" dirty="0" smtClean="0"/>
              <a:t>，则这时判决规则为：</a:t>
            </a:r>
          </a:p>
          <a:p>
            <a:pPr lvl="3" eaLnBrk="1" hangingPunct="1">
              <a:lnSpc>
                <a:spcPct val="120000"/>
              </a:lnSpc>
              <a:buFont typeface="Wingdings" pitchFamily="2" charset="2"/>
              <a:buNone/>
            </a:pPr>
            <a:r>
              <a:rPr lang="zh-CN" altLang="en-US" dirty="0" smtClean="0"/>
              <a:t>			当 </a:t>
            </a:r>
            <a:r>
              <a:rPr lang="en-US" altLang="zh-CN" i="1" dirty="0" smtClean="0"/>
              <a:t>r</a:t>
            </a:r>
            <a:r>
              <a:rPr lang="en-US" altLang="zh-CN" dirty="0" smtClean="0"/>
              <a:t> (</a:t>
            </a:r>
            <a:r>
              <a:rPr lang="en-US" altLang="zh-CN" i="1" dirty="0" err="1" smtClean="0"/>
              <a:t>kT</a:t>
            </a:r>
            <a:r>
              <a:rPr lang="en-US" altLang="zh-CN" i="1" baseline="-25000" dirty="0" err="1" smtClean="0"/>
              <a:t>s</a:t>
            </a:r>
            <a:r>
              <a:rPr lang="en-US" altLang="zh-CN" dirty="0" smtClean="0"/>
              <a:t> + </a:t>
            </a:r>
            <a:r>
              <a:rPr lang="en-US" altLang="zh-CN" i="1" dirty="0" smtClean="0"/>
              <a:t>t</a:t>
            </a:r>
            <a:r>
              <a:rPr lang="en-US" altLang="zh-CN" baseline="-25000" dirty="0" smtClean="0"/>
              <a:t>0</a:t>
            </a:r>
            <a:r>
              <a:rPr lang="en-US" altLang="zh-CN" dirty="0" smtClean="0"/>
              <a:t> ) &gt; </a:t>
            </a:r>
            <a:r>
              <a:rPr lang="en-US" altLang="zh-CN" i="1" dirty="0" err="1" smtClean="0"/>
              <a:t>V</a:t>
            </a:r>
            <a:r>
              <a:rPr lang="en-US" altLang="zh-CN" i="1" baseline="-25000" dirty="0" err="1" smtClean="0"/>
              <a:t>d</a:t>
            </a:r>
            <a:r>
              <a:rPr lang="en-US" altLang="zh-CN" i="1" baseline="-25000" dirty="0" smtClean="0"/>
              <a:t> </a:t>
            </a:r>
            <a:r>
              <a:rPr lang="zh-CN" altLang="en-US" dirty="0" smtClean="0"/>
              <a:t>时，判 </a:t>
            </a:r>
            <a:r>
              <a:rPr lang="en-US" altLang="zh-CN" i="1" dirty="0" err="1" smtClean="0"/>
              <a:t>a</a:t>
            </a:r>
            <a:r>
              <a:rPr lang="en-US" altLang="zh-CN" i="1" baseline="-25000" dirty="0" err="1" smtClean="0"/>
              <a:t>k</a:t>
            </a:r>
            <a:r>
              <a:rPr lang="en-US" altLang="zh-CN" i="1" baseline="-25000" dirty="0" smtClean="0"/>
              <a:t> </a:t>
            </a:r>
            <a:r>
              <a:rPr lang="zh-CN" altLang="en-US" dirty="0" smtClean="0"/>
              <a:t>为“</a:t>
            </a:r>
            <a:r>
              <a:rPr lang="en-US" altLang="zh-CN" dirty="0" smtClean="0"/>
              <a:t>1”</a:t>
            </a:r>
          </a:p>
          <a:p>
            <a:pPr lvl="3" eaLnBrk="1" hangingPunct="1">
              <a:lnSpc>
                <a:spcPct val="120000"/>
              </a:lnSpc>
              <a:buFont typeface="Wingdings" pitchFamily="2" charset="2"/>
              <a:buNone/>
            </a:pPr>
            <a:r>
              <a:rPr lang="en-US" altLang="zh-CN" dirty="0" smtClean="0"/>
              <a:t>			</a:t>
            </a:r>
            <a:r>
              <a:rPr lang="zh-CN" altLang="en-US" dirty="0" smtClean="0"/>
              <a:t>当 </a:t>
            </a:r>
            <a:r>
              <a:rPr lang="en-US" altLang="zh-CN" i="1" dirty="0" smtClean="0"/>
              <a:t>r</a:t>
            </a:r>
            <a:r>
              <a:rPr lang="en-US" altLang="zh-CN" dirty="0" smtClean="0"/>
              <a:t> (</a:t>
            </a:r>
            <a:r>
              <a:rPr lang="en-US" altLang="zh-CN" i="1" dirty="0" err="1" smtClean="0"/>
              <a:t>kT</a:t>
            </a:r>
            <a:r>
              <a:rPr lang="en-US" altLang="zh-CN" i="1" baseline="-25000" dirty="0" err="1" smtClean="0"/>
              <a:t>s</a:t>
            </a:r>
            <a:r>
              <a:rPr lang="en-US" altLang="zh-CN" dirty="0" smtClean="0"/>
              <a:t> + </a:t>
            </a:r>
            <a:r>
              <a:rPr lang="en-US" altLang="zh-CN" i="1" dirty="0" smtClean="0"/>
              <a:t>t</a:t>
            </a:r>
            <a:r>
              <a:rPr lang="en-US" altLang="zh-CN" baseline="-25000" dirty="0" smtClean="0"/>
              <a:t>0</a:t>
            </a:r>
            <a:r>
              <a:rPr lang="en-US" altLang="zh-CN" dirty="0" smtClean="0"/>
              <a:t> ) &lt; </a:t>
            </a:r>
            <a:r>
              <a:rPr lang="en-US" altLang="zh-CN" i="1" dirty="0" err="1" smtClean="0"/>
              <a:t>V</a:t>
            </a:r>
            <a:r>
              <a:rPr lang="en-US" altLang="zh-CN" i="1" baseline="-25000" dirty="0" err="1" smtClean="0"/>
              <a:t>d</a:t>
            </a:r>
            <a:r>
              <a:rPr lang="en-US" altLang="zh-CN" i="1" baseline="-25000" dirty="0" smtClean="0"/>
              <a:t> </a:t>
            </a:r>
            <a:r>
              <a:rPr lang="zh-CN" altLang="en-US" dirty="0" smtClean="0"/>
              <a:t>时，判 </a:t>
            </a:r>
            <a:r>
              <a:rPr lang="en-US" altLang="zh-CN" i="1" dirty="0" err="1" smtClean="0"/>
              <a:t>a</a:t>
            </a:r>
            <a:r>
              <a:rPr lang="en-US" altLang="zh-CN" i="1" baseline="-25000" dirty="0" err="1" smtClean="0"/>
              <a:t>k</a:t>
            </a:r>
            <a:r>
              <a:rPr lang="en-US" altLang="zh-CN" i="1" baseline="-25000" dirty="0" smtClean="0"/>
              <a:t> </a:t>
            </a:r>
            <a:r>
              <a:rPr lang="zh-CN" altLang="en-US" dirty="0" smtClean="0"/>
              <a:t>为“</a:t>
            </a:r>
            <a:r>
              <a:rPr lang="en-US" altLang="zh-CN" dirty="0" smtClean="0"/>
              <a:t>0”</a:t>
            </a:r>
            <a:r>
              <a:rPr lang="zh-CN" altLang="en-US" dirty="0" smtClean="0"/>
              <a:t>。</a:t>
            </a:r>
          </a:p>
          <a:p>
            <a:pPr lvl="3" eaLnBrk="1" hangingPunct="1">
              <a:lnSpc>
                <a:spcPct val="150000"/>
              </a:lnSpc>
              <a:buFont typeface="Wingdings" pitchFamily="2" charset="2"/>
              <a:buNone/>
            </a:pPr>
            <a:r>
              <a:rPr lang="zh-CN" altLang="en-US" dirty="0" smtClean="0"/>
              <a:t>	显然，只有当码间串扰值和噪声足够小时，才能基本保证上述判决的正确 </a:t>
            </a:r>
          </a:p>
        </p:txBody>
      </p:sp>
      <p:graphicFrame>
        <p:nvGraphicFramePr>
          <p:cNvPr id="5" name="Object 6"/>
          <p:cNvGraphicFramePr>
            <a:graphicFrameLocks noChangeAspect="1"/>
          </p:cNvGraphicFramePr>
          <p:nvPr>
            <p:extLst>
              <p:ext uri="{D42A27DB-BD31-4B8C-83A1-F6EECF244321}">
                <p14:modId xmlns:p14="http://schemas.microsoft.com/office/powerpoint/2010/main" val="2145393040"/>
              </p:ext>
            </p:extLst>
          </p:nvPr>
        </p:nvGraphicFramePr>
        <p:xfrm>
          <a:off x="1781690" y="368660"/>
          <a:ext cx="6300787" cy="623887"/>
        </p:xfrm>
        <a:graphic>
          <a:graphicData uri="http://schemas.openxmlformats.org/presentationml/2006/ole">
            <mc:AlternateContent xmlns:mc="http://schemas.openxmlformats.org/markup-compatibility/2006">
              <mc:Choice xmlns:v="urn:schemas-microsoft-com:vml" Requires="v">
                <p:oleObj spid="_x0000_s155760" r:id="rId3" imgW="3454400" imgH="342900" progId="Equation.3">
                  <p:embed/>
                </p:oleObj>
              </mc:Choice>
              <mc:Fallback>
                <p:oleObj r:id="rId3" imgW="3454400" imgH="342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690" y="368660"/>
                        <a:ext cx="63007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3177437" y="323087"/>
            <a:ext cx="855095" cy="495055"/>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p:cNvSpPr/>
          <p:nvPr/>
        </p:nvSpPr>
        <p:spPr>
          <a:xfrm>
            <a:off x="4182658" y="323087"/>
            <a:ext cx="2370154" cy="675075"/>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2947">
                                            <p:txEl>
                                              <p:pRg st="4" end="4"/>
                                            </p:txEl>
                                          </p:spTgt>
                                        </p:tgtEl>
                                        <p:attrNameLst>
                                          <p:attrName>style.visibility</p:attrName>
                                        </p:attrNameLst>
                                      </p:cBhvr>
                                      <p:to>
                                        <p:strVal val="visible"/>
                                      </p:to>
                                    </p:set>
                                    <p:anim calcmode="lin" valueType="num">
                                      <p:cBhvr additive="base">
                                        <p:cTn id="31" dur="5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9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947">
                                            <p:txEl>
                                              <p:pRg st="5" end="5"/>
                                            </p:txEl>
                                          </p:spTgt>
                                        </p:tgtEl>
                                        <p:attrNameLst>
                                          <p:attrName>style.visibility</p:attrName>
                                        </p:attrNameLst>
                                      </p:cBhvr>
                                      <p:to>
                                        <p:strVal val="visible"/>
                                      </p:to>
                                    </p:set>
                                    <p:anim calcmode="lin" valueType="num">
                                      <p:cBhvr additive="base">
                                        <p:cTn id="37" dur="500" fill="hold"/>
                                        <p:tgtEl>
                                          <p:spTgt spid="829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9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2947">
                                            <p:txEl>
                                              <p:pRg st="6" end="6"/>
                                            </p:txEl>
                                          </p:spTgt>
                                        </p:tgtEl>
                                        <p:attrNameLst>
                                          <p:attrName>style.visibility</p:attrName>
                                        </p:attrNameLst>
                                      </p:cBhvr>
                                      <p:to>
                                        <p:strVal val="visible"/>
                                      </p:to>
                                    </p:set>
                                    <p:anim calcmode="lin" valueType="num">
                                      <p:cBhvr additive="base">
                                        <p:cTn id="43" dur="500" fill="hold"/>
                                        <p:tgtEl>
                                          <p:spTgt spid="829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29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EFD65821-4E6D-4A22-BD78-A14D8EE73D11}" type="slidenum">
              <a:rPr lang="en-US" altLang="zh-CN" smtClean="0"/>
              <a:pPr eaLnBrk="1" hangingPunct="1"/>
              <a:t>57</a:t>
            </a:fld>
            <a:endParaRPr lang="en-US" altLang="zh-CN" smtClean="0"/>
          </a:p>
        </p:txBody>
      </p:sp>
      <p:sp>
        <p:nvSpPr>
          <p:cNvPr id="61443"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83971" name="Rectangle 3"/>
          <p:cNvSpPr>
            <a:spLocks noGrp="1" noChangeArrowheads="1"/>
          </p:cNvSpPr>
          <p:nvPr>
            <p:ph type="body" idx="1"/>
          </p:nvPr>
        </p:nvSpPr>
        <p:spPr/>
        <p:txBody>
          <a:bodyPr/>
          <a:lstStyle/>
          <a:p>
            <a:pPr lvl="1" eaLnBrk="1" hangingPunct="1">
              <a:buFont typeface="Wingdings" pitchFamily="2" charset="2"/>
              <a:buNone/>
            </a:pPr>
            <a:r>
              <a:rPr lang="zh-CN" altLang="en-US" sz="2600" dirty="0" smtClean="0"/>
              <a:t>　　　本节先讨论在不考虑噪声情况下，如何消除码间串扰；下一节再讨论无码间串扰情况下，如何减小信道噪声的影响。</a:t>
            </a:r>
          </a:p>
          <a:p>
            <a:pPr eaLnBrk="1" hangingPunct="1"/>
            <a:r>
              <a:rPr lang="zh-CN" altLang="en-US" sz="2800" dirty="0" smtClean="0"/>
              <a:t>一、消除码间串扰的基本思想</a:t>
            </a:r>
          </a:p>
          <a:p>
            <a:pPr lvl="1" eaLnBrk="1" hangingPunct="1">
              <a:buFont typeface="Wingdings" pitchFamily="2" charset="2"/>
              <a:buNone/>
            </a:pPr>
            <a:endParaRPr lang="zh-CN" altLang="en-US" sz="2400" dirty="0" smtClean="0"/>
          </a:p>
          <a:p>
            <a:pPr lvl="1" eaLnBrk="1" hangingPunct="1">
              <a:buFont typeface="Wingdings" pitchFamily="2" charset="2"/>
              <a:buNone/>
            </a:pPr>
            <a:endParaRPr lang="zh-CN" altLang="en-US" sz="2400" dirty="0" smtClean="0"/>
          </a:p>
          <a:p>
            <a:pPr lvl="1" eaLnBrk="1" hangingPunct="1">
              <a:lnSpc>
                <a:spcPct val="70000"/>
              </a:lnSpc>
              <a:buFont typeface="Wingdings" pitchFamily="2" charset="2"/>
              <a:buNone/>
            </a:pPr>
            <a:r>
              <a:rPr lang="zh-CN" altLang="en-US" sz="2400" dirty="0" smtClean="0"/>
              <a:t>由上式可知，若想消除码间串扰，应使</a:t>
            </a:r>
          </a:p>
          <a:p>
            <a:pPr lvl="1" eaLnBrk="1" hangingPunct="1">
              <a:lnSpc>
                <a:spcPct val="70000"/>
              </a:lnSpc>
              <a:buFont typeface="Wingdings" pitchFamily="2" charset="2"/>
              <a:buNone/>
            </a:pPr>
            <a:endParaRPr lang="zh-CN" altLang="en-US" sz="2400" dirty="0" smtClean="0"/>
          </a:p>
          <a:p>
            <a:pPr lvl="1" eaLnBrk="1" hangingPunct="1">
              <a:lnSpc>
                <a:spcPct val="70000"/>
              </a:lnSpc>
              <a:buFont typeface="Wingdings" pitchFamily="2" charset="2"/>
              <a:buNone/>
            </a:pPr>
            <a:endParaRPr lang="zh-CN" altLang="en-US" sz="2400" dirty="0" smtClean="0"/>
          </a:p>
          <a:p>
            <a:pPr lvl="1" eaLnBrk="1" hangingPunct="1">
              <a:lnSpc>
                <a:spcPct val="130000"/>
              </a:lnSpc>
              <a:buFont typeface="Wingdings" pitchFamily="2" charset="2"/>
              <a:buNone/>
            </a:pPr>
            <a:r>
              <a:rPr lang="zh-CN" altLang="en-US" sz="2400" dirty="0" smtClean="0"/>
              <a:t>由于</a:t>
            </a:r>
            <a:r>
              <a:rPr lang="en-US" altLang="zh-CN" sz="2400" i="1" dirty="0" smtClean="0"/>
              <a:t>a</a:t>
            </a:r>
            <a:r>
              <a:rPr lang="en-US" altLang="zh-CN" sz="2400" i="1" baseline="-25000" dirty="0" smtClean="0"/>
              <a:t>n</a:t>
            </a:r>
            <a:r>
              <a:rPr lang="zh-CN" altLang="en-US" sz="2400" dirty="0" smtClean="0"/>
              <a:t>是随机的，要想通过各项相互抵消使码间串扰为</a:t>
            </a:r>
            <a:r>
              <a:rPr lang="en-US" altLang="zh-CN" sz="2400" dirty="0" smtClean="0"/>
              <a:t>0</a:t>
            </a:r>
            <a:r>
              <a:rPr lang="zh-CN" altLang="en-US" sz="2400" dirty="0" smtClean="0"/>
              <a:t>是行不通的，这就需要对 </a:t>
            </a:r>
            <a:r>
              <a:rPr lang="en-US" altLang="zh-CN" sz="2400" i="1" dirty="0" smtClean="0"/>
              <a:t>h</a:t>
            </a:r>
            <a:r>
              <a:rPr lang="en-US" altLang="zh-CN" sz="2400" dirty="0" smtClean="0"/>
              <a:t>(</a:t>
            </a:r>
            <a:r>
              <a:rPr lang="en-US" altLang="zh-CN" sz="2400" i="1" dirty="0" smtClean="0"/>
              <a:t>t</a:t>
            </a:r>
            <a:r>
              <a:rPr lang="en-US" altLang="zh-CN" sz="2400" dirty="0" smtClean="0"/>
              <a:t>)</a:t>
            </a:r>
            <a:r>
              <a:rPr lang="zh-CN" altLang="en-US" sz="2400" dirty="0" smtClean="0"/>
              <a:t> 提出要求。 </a:t>
            </a:r>
          </a:p>
        </p:txBody>
      </p:sp>
      <p:sp>
        <p:nvSpPr>
          <p:cNvPr id="61446" name="Rectangle 6"/>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3973" name="Object 5"/>
          <p:cNvGraphicFramePr>
            <a:graphicFrameLocks noChangeAspect="1"/>
          </p:cNvGraphicFramePr>
          <p:nvPr>
            <p:extLst>
              <p:ext uri="{D42A27DB-BD31-4B8C-83A1-F6EECF244321}">
                <p14:modId xmlns:p14="http://schemas.microsoft.com/office/powerpoint/2010/main" val="3204572121"/>
              </p:ext>
            </p:extLst>
          </p:nvPr>
        </p:nvGraphicFramePr>
        <p:xfrm>
          <a:off x="3132138" y="4240510"/>
          <a:ext cx="2755900" cy="628650"/>
        </p:xfrm>
        <a:graphic>
          <a:graphicData uri="http://schemas.openxmlformats.org/presentationml/2006/ole">
            <mc:AlternateContent xmlns:mc="http://schemas.openxmlformats.org/markup-compatibility/2006">
              <mc:Choice xmlns:v="urn:schemas-microsoft-com:vml" Requires="v">
                <p:oleObj spid="_x0000_s61818" name="公式" r:id="rId3" imgW="1497950" imgH="342751" progId="Equation.3">
                  <p:embed/>
                </p:oleObj>
              </mc:Choice>
              <mc:Fallback>
                <p:oleObj name="公式" r:id="rId3" imgW="1497950" imgH="34275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240510"/>
                        <a:ext cx="27559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
          <p:cNvGrpSpPr/>
          <p:nvPr/>
        </p:nvGrpSpPr>
        <p:grpSpPr>
          <a:xfrm>
            <a:off x="1962150" y="3068960"/>
            <a:ext cx="6300788" cy="623888"/>
            <a:chOff x="1962150" y="3068960"/>
            <a:chExt cx="6300788" cy="623888"/>
          </a:xfrm>
        </p:grpSpPr>
        <p:graphicFrame>
          <p:nvGraphicFramePr>
            <p:cNvPr id="83972" name="Object 4"/>
            <p:cNvGraphicFramePr>
              <a:graphicFrameLocks noChangeAspect="1"/>
            </p:cNvGraphicFramePr>
            <p:nvPr>
              <p:extLst>
                <p:ext uri="{D42A27DB-BD31-4B8C-83A1-F6EECF244321}">
                  <p14:modId xmlns:p14="http://schemas.microsoft.com/office/powerpoint/2010/main" val="3993992608"/>
                </p:ext>
              </p:extLst>
            </p:nvPr>
          </p:nvGraphicFramePr>
          <p:xfrm>
            <a:off x="1962150" y="3068960"/>
            <a:ext cx="6300788" cy="623888"/>
          </p:xfrm>
          <a:graphic>
            <a:graphicData uri="http://schemas.openxmlformats.org/presentationml/2006/ole">
              <mc:AlternateContent xmlns:mc="http://schemas.openxmlformats.org/markup-compatibility/2006">
                <mc:Choice xmlns:v="urn:schemas-microsoft-com:vml" Requires="v">
                  <p:oleObj spid="_x0000_s61819" r:id="rId5" imgW="3454400" imgH="342900" progId="Equation.3">
                    <p:embed/>
                  </p:oleObj>
                </mc:Choice>
                <mc:Fallback>
                  <p:oleObj r:id="rId5" imgW="3454400" imgH="3429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2150" y="3068960"/>
                          <a:ext cx="63007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 name="Straight Connector 2"/>
            <p:cNvCxnSpPr/>
            <p:nvPr/>
          </p:nvCxnSpPr>
          <p:spPr>
            <a:xfrm>
              <a:off x="6777245" y="3260641"/>
              <a:ext cx="1395683" cy="1233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3971">
                                            <p:txEl>
                                              <p:pRg st="4" end="4"/>
                                            </p:txEl>
                                          </p:spTgt>
                                        </p:tgtEl>
                                        <p:attrNameLst>
                                          <p:attrName>style.visibility</p:attrName>
                                        </p:attrNameLst>
                                      </p:cBhvr>
                                      <p:to>
                                        <p:strVal val="visible"/>
                                      </p:to>
                                    </p:set>
                                    <p:anim calcmode="lin" valueType="num">
                                      <p:cBhvr additive="base">
                                        <p:cTn id="25" dur="5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3973"/>
                                        </p:tgtEl>
                                        <p:attrNameLst>
                                          <p:attrName>style.visibility</p:attrName>
                                        </p:attrNameLst>
                                      </p:cBhvr>
                                      <p:to>
                                        <p:strVal val="visible"/>
                                      </p:to>
                                    </p:set>
                                    <p:anim calcmode="lin" valueType="num">
                                      <p:cBhvr additive="base">
                                        <p:cTn id="31" dur="500" fill="hold"/>
                                        <p:tgtEl>
                                          <p:spTgt spid="83973"/>
                                        </p:tgtEl>
                                        <p:attrNameLst>
                                          <p:attrName>ppt_x</p:attrName>
                                        </p:attrNameLst>
                                      </p:cBhvr>
                                      <p:tavLst>
                                        <p:tav tm="0">
                                          <p:val>
                                            <p:strVal val="#ppt_x"/>
                                          </p:val>
                                        </p:tav>
                                        <p:tav tm="100000">
                                          <p:val>
                                            <p:strVal val="#ppt_x"/>
                                          </p:val>
                                        </p:tav>
                                      </p:tavLst>
                                    </p:anim>
                                    <p:anim calcmode="lin" valueType="num">
                                      <p:cBhvr additive="base">
                                        <p:cTn id="32" dur="500" fill="hold"/>
                                        <p:tgtEl>
                                          <p:spTgt spid="8397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3971">
                                            <p:txEl>
                                              <p:pRg st="7" end="7"/>
                                            </p:txEl>
                                          </p:spTgt>
                                        </p:tgtEl>
                                        <p:attrNameLst>
                                          <p:attrName>style.visibility</p:attrName>
                                        </p:attrNameLst>
                                      </p:cBhvr>
                                      <p:to>
                                        <p:strVal val="visible"/>
                                      </p:to>
                                    </p:set>
                                    <p:anim calcmode="lin" valueType="num">
                                      <p:cBhvr additive="base">
                                        <p:cTn id="37" dur="500" fill="hold"/>
                                        <p:tgtEl>
                                          <p:spTgt spid="8397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9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8DFB7386-8848-4E16-9EFE-6A831551088E}" type="slidenum">
              <a:rPr lang="en-US" altLang="zh-CN" smtClean="0"/>
              <a:pPr eaLnBrk="1" hangingPunct="1"/>
              <a:t>58</a:t>
            </a:fld>
            <a:endParaRPr lang="en-US" altLang="zh-CN" smtClean="0"/>
          </a:p>
        </p:txBody>
      </p:sp>
      <p:sp>
        <p:nvSpPr>
          <p:cNvPr id="62467" name="Rectangle 2"/>
          <p:cNvSpPr>
            <a:spLocks noGrp="1" noChangeArrowheads="1"/>
          </p:cNvSpPr>
          <p:nvPr>
            <p:ph type="title"/>
          </p:nvPr>
        </p:nvSpPr>
        <p:spPr>
          <a:xfrm>
            <a:off x="1350963" y="233363"/>
            <a:ext cx="7793037" cy="919162"/>
          </a:xfrm>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84995" name="Rectangle 3"/>
          <p:cNvSpPr>
            <a:spLocks noGrp="1" noChangeArrowheads="1"/>
          </p:cNvSpPr>
          <p:nvPr>
            <p:ph type="body" idx="1"/>
          </p:nvPr>
        </p:nvSpPr>
        <p:spPr>
          <a:xfrm>
            <a:off x="341313" y="1179513"/>
            <a:ext cx="8802687" cy="5678487"/>
          </a:xfrm>
        </p:spPr>
        <p:txBody>
          <a:bodyPr/>
          <a:lstStyle/>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lnSpc>
                <a:spcPct val="120000"/>
              </a:lnSpc>
              <a:buFont typeface="Wingdings" pitchFamily="2" charset="2"/>
              <a:buNone/>
            </a:pPr>
            <a:r>
              <a:rPr lang="zh-CN" altLang="en-US" smtClean="0"/>
              <a:t>　在上式中，若让</a:t>
            </a:r>
            <a:r>
              <a:rPr lang="en-US" altLang="zh-CN" i="1" smtClean="0"/>
              <a:t>h </a:t>
            </a:r>
            <a:r>
              <a:rPr lang="en-US" altLang="zh-CN" smtClean="0"/>
              <a:t>[(</a:t>
            </a:r>
            <a:r>
              <a:rPr lang="en-US" altLang="zh-CN" i="1" smtClean="0"/>
              <a:t>k</a:t>
            </a:r>
            <a:r>
              <a:rPr lang="en-US" altLang="zh-CN" smtClean="0"/>
              <a:t>-</a:t>
            </a:r>
            <a:r>
              <a:rPr lang="en-US" altLang="zh-CN" i="1" smtClean="0"/>
              <a:t>n</a:t>
            </a:r>
            <a:r>
              <a:rPr lang="en-US" altLang="zh-CN" smtClean="0"/>
              <a:t>)</a:t>
            </a:r>
            <a:r>
              <a:rPr lang="en-US" altLang="zh-CN" i="1" smtClean="0"/>
              <a:t>T</a:t>
            </a:r>
            <a:r>
              <a:rPr lang="en-US" altLang="zh-CN" i="1" baseline="-25000" smtClean="0"/>
              <a:t>s</a:t>
            </a:r>
            <a:r>
              <a:rPr lang="en-US" altLang="zh-CN" smtClean="0"/>
              <a:t> +</a:t>
            </a:r>
            <a:r>
              <a:rPr lang="en-US" altLang="zh-CN" i="1" smtClean="0"/>
              <a:t>t</a:t>
            </a:r>
            <a:r>
              <a:rPr lang="en-US" altLang="zh-CN" baseline="-25000" smtClean="0"/>
              <a:t>0</a:t>
            </a:r>
            <a:r>
              <a:rPr lang="en-US" altLang="zh-CN" smtClean="0"/>
              <a:t>] </a:t>
            </a:r>
            <a:r>
              <a:rPr lang="zh-CN" altLang="en-US" smtClean="0"/>
              <a:t>在</a:t>
            </a:r>
            <a:r>
              <a:rPr lang="en-US" altLang="zh-CN" i="1" smtClean="0"/>
              <a:t>T</a:t>
            </a:r>
            <a:r>
              <a:rPr lang="en-US" altLang="zh-CN" i="1" baseline="-25000" smtClean="0"/>
              <a:t>s</a:t>
            </a:r>
            <a:r>
              <a:rPr lang="en-US" altLang="zh-CN" smtClean="0"/>
              <a:t>+ </a:t>
            </a:r>
            <a:r>
              <a:rPr lang="en-US" altLang="zh-CN" i="1" smtClean="0"/>
              <a:t>t</a:t>
            </a:r>
            <a:r>
              <a:rPr lang="en-US" altLang="zh-CN" baseline="-25000" smtClean="0"/>
              <a:t>0</a:t>
            </a:r>
            <a:r>
              <a:rPr lang="en-US" altLang="zh-CN" smtClean="0"/>
              <a:t> </a:t>
            </a:r>
            <a:r>
              <a:rPr lang="zh-CN" altLang="en-US" smtClean="0"/>
              <a:t>、</a:t>
            </a:r>
            <a:r>
              <a:rPr lang="en-US" altLang="zh-CN" smtClean="0"/>
              <a:t>2</a:t>
            </a:r>
            <a:r>
              <a:rPr lang="en-US" altLang="zh-CN" i="1" smtClean="0"/>
              <a:t>T</a:t>
            </a:r>
            <a:r>
              <a:rPr lang="en-US" altLang="zh-CN" i="1" baseline="-25000" smtClean="0"/>
              <a:t>s</a:t>
            </a:r>
            <a:r>
              <a:rPr lang="en-US" altLang="zh-CN" smtClean="0"/>
              <a:t> +</a:t>
            </a:r>
            <a:r>
              <a:rPr lang="en-US" altLang="zh-CN" i="1" smtClean="0"/>
              <a:t>t</a:t>
            </a:r>
            <a:r>
              <a:rPr lang="en-US" altLang="zh-CN" baseline="-25000" smtClean="0"/>
              <a:t>0</a:t>
            </a:r>
            <a:r>
              <a:rPr lang="zh-CN" altLang="en-US" smtClean="0"/>
              <a:t>等后面码元抽样判决时刻上正好为</a:t>
            </a:r>
            <a:r>
              <a:rPr lang="en-US" altLang="zh-CN" smtClean="0"/>
              <a:t>0</a:t>
            </a:r>
            <a:r>
              <a:rPr lang="zh-CN" altLang="en-US" smtClean="0"/>
              <a:t>，就能消除码间串扰，如下图所示：</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r>
              <a:rPr lang="zh-CN" altLang="en-US" smtClean="0"/>
              <a:t>	这就是消除码间串扰的基本思想。 </a:t>
            </a:r>
          </a:p>
        </p:txBody>
      </p:sp>
      <p:graphicFrame>
        <p:nvGraphicFramePr>
          <p:cNvPr id="62469" name="Object 4"/>
          <p:cNvGraphicFramePr>
            <a:graphicFrameLocks noChangeAspect="1"/>
          </p:cNvGraphicFramePr>
          <p:nvPr/>
        </p:nvGraphicFramePr>
        <p:xfrm>
          <a:off x="2951163" y="1314450"/>
          <a:ext cx="2755900" cy="628650"/>
        </p:xfrm>
        <a:graphic>
          <a:graphicData uri="http://schemas.openxmlformats.org/presentationml/2006/ole">
            <mc:AlternateContent xmlns:mc="http://schemas.openxmlformats.org/markup-compatibility/2006">
              <mc:Choice xmlns:v="urn:schemas-microsoft-com:vml" Requires="v">
                <p:oleObj spid="_x0000_s62838" name="公式" r:id="rId3" imgW="1497950" imgH="342751" progId="Equation.3">
                  <p:embed/>
                </p:oleObj>
              </mc:Choice>
              <mc:Fallback>
                <p:oleObj name="公式" r:id="rId3" imgW="1497950" imgH="34275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163" y="1314450"/>
                        <a:ext cx="27559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0" name="Rectangle 6"/>
          <p:cNvSpPr>
            <a:spLocks noChangeArrowheads="1"/>
          </p:cNvSpPr>
          <p:nvPr/>
        </p:nvSpPr>
        <p:spPr bwMode="auto">
          <a:xfrm>
            <a:off x="0"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4997" name="Object 5"/>
          <p:cNvGraphicFramePr>
            <a:graphicFrameLocks noChangeAspect="1"/>
          </p:cNvGraphicFramePr>
          <p:nvPr/>
        </p:nvGraphicFramePr>
        <p:xfrm>
          <a:off x="2097088" y="3249613"/>
          <a:ext cx="6507162" cy="2028825"/>
        </p:xfrm>
        <a:graphic>
          <a:graphicData uri="http://schemas.openxmlformats.org/presentationml/2006/ole">
            <mc:AlternateContent xmlns:mc="http://schemas.openxmlformats.org/markup-compatibility/2006">
              <mc:Choice xmlns:v="urn:schemas-microsoft-com:vml" Requires="v">
                <p:oleObj spid="_x0000_s62839" name="Visio" r:id="rId5" imgW="2374087" imgH="805586" progId="Visio.Drawing.11">
                  <p:embed/>
                </p:oleObj>
              </mc:Choice>
              <mc:Fallback>
                <p:oleObj name="Visio" r:id="rId5" imgW="2374087" imgH="805586" progId="Visio.Drawing.11">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7088" y="3249613"/>
                        <a:ext cx="6507162"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995">
                                            <p:txEl>
                                              <p:pRg st="2" end="2"/>
                                            </p:txEl>
                                          </p:spTgt>
                                        </p:tgtEl>
                                        <p:attrNameLst>
                                          <p:attrName>style.visibility</p:attrName>
                                        </p:attrNameLst>
                                      </p:cBhvr>
                                      <p:to>
                                        <p:strVal val="visible"/>
                                      </p:to>
                                    </p:set>
                                    <p:anim calcmode="lin" valueType="num">
                                      <p:cBhvr additive="base">
                                        <p:cTn id="7"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4997"/>
                                        </p:tgtEl>
                                        <p:attrNameLst>
                                          <p:attrName>style.visibility</p:attrName>
                                        </p:attrNameLst>
                                      </p:cBhvr>
                                      <p:to>
                                        <p:strVal val="visible"/>
                                      </p:to>
                                    </p:set>
                                    <p:anim calcmode="lin" valueType="num">
                                      <p:cBhvr additive="base">
                                        <p:cTn id="13" dur="500" fill="hold"/>
                                        <p:tgtEl>
                                          <p:spTgt spid="84997"/>
                                        </p:tgtEl>
                                        <p:attrNameLst>
                                          <p:attrName>ppt_x</p:attrName>
                                        </p:attrNameLst>
                                      </p:cBhvr>
                                      <p:tavLst>
                                        <p:tav tm="0">
                                          <p:val>
                                            <p:strVal val="#ppt_x"/>
                                          </p:val>
                                        </p:tav>
                                        <p:tav tm="100000">
                                          <p:val>
                                            <p:strVal val="#ppt_x"/>
                                          </p:val>
                                        </p:tav>
                                      </p:tavLst>
                                    </p:anim>
                                    <p:anim calcmode="lin" valueType="num">
                                      <p:cBhvr additive="base">
                                        <p:cTn id="14" dur="500" fill="hold"/>
                                        <p:tgtEl>
                                          <p:spTgt spid="849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4995">
                                            <p:txEl>
                                              <p:pRg st="8" end="8"/>
                                            </p:txEl>
                                          </p:spTgt>
                                        </p:tgtEl>
                                        <p:attrNameLst>
                                          <p:attrName>style.visibility</p:attrName>
                                        </p:attrNameLst>
                                      </p:cBhvr>
                                      <p:to>
                                        <p:strVal val="visible"/>
                                      </p:to>
                                    </p:set>
                                    <p:anim calcmode="lin" valueType="num">
                                      <p:cBhvr additive="base">
                                        <p:cTn id="19" dur="500" fill="hold"/>
                                        <p:tgtEl>
                                          <p:spTgt spid="8499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F8AE17D8-49CD-416E-B47E-9F610C6D56FA}" type="slidenum">
              <a:rPr lang="en-US" altLang="zh-CN" smtClean="0"/>
              <a:pPr eaLnBrk="1" hangingPunct="1"/>
              <a:t>59</a:t>
            </a:fld>
            <a:endParaRPr lang="en-US" altLang="zh-CN" smtClean="0"/>
          </a:p>
        </p:txBody>
      </p:sp>
      <p:sp>
        <p:nvSpPr>
          <p:cNvPr id="63491"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86019" name="Rectangle 3"/>
          <p:cNvSpPr>
            <a:spLocks noGrp="1" noChangeArrowheads="1"/>
          </p:cNvSpPr>
          <p:nvPr>
            <p:ph type="body" idx="1"/>
          </p:nvPr>
        </p:nvSpPr>
        <p:spPr>
          <a:xfrm>
            <a:off x="971600" y="1179513"/>
            <a:ext cx="8172400" cy="5678487"/>
          </a:xfrm>
        </p:spPr>
        <p:txBody>
          <a:bodyPr/>
          <a:lstStyle/>
          <a:p>
            <a:pPr eaLnBrk="1" hangingPunct="1"/>
            <a:r>
              <a:rPr lang="zh-CN" altLang="en-US" sz="2800" dirty="0" smtClean="0">
                <a:solidFill>
                  <a:srgbClr val="C00000"/>
                </a:solidFill>
              </a:rPr>
              <a:t>二、无码间串扰的条件</a:t>
            </a:r>
          </a:p>
          <a:p>
            <a:pPr lvl="1" eaLnBrk="1" hangingPunct="1"/>
            <a:r>
              <a:rPr lang="en-US" altLang="zh-CN" sz="2400" dirty="0" smtClean="0">
                <a:solidFill>
                  <a:srgbClr val="3333FF"/>
                </a:solidFill>
              </a:rPr>
              <a:t>1</a:t>
            </a:r>
            <a:r>
              <a:rPr lang="zh-CN" altLang="en-US" sz="2400" dirty="0" smtClean="0">
                <a:solidFill>
                  <a:srgbClr val="3333FF"/>
                </a:solidFill>
              </a:rPr>
              <a:t>、时域条件</a:t>
            </a:r>
          </a:p>
          <a:p>
            <a:pPr lvl="2" eaLnBrk="1" hangingPunct="1">
              <a:lnSpc>
                <a:spcPct val="120000"/>
              </a:lnSpc>
              <a:buFont typeface="Wingdings" pitchFamily="2" charset="2"/>
              <a:buNone/>
            </a:pPr>
            <a:r>
              <a:rPr lang="zh-CN" altLang="en-US" sz="2000" dirty="0" smtClean="0"/>
              <a:t>	        如上所述，只要基带传输系统的冲激响应波形</a:t>
            </a:r>
            <a:r>
              <a:rPr lang="en-US" altLang="zh-CN" sz="2000" i="1" dirty="0" smtClean="0"/>
              <a:t>h</a:t>
            </a:r>
            <a:r>
              <a:rPr lang="en-US" altLang="zh-CN" sz="2000" dirty="0" smtClean="0"/>
              <a:t>(</a:t>
            </a:r>
            <a:r>
              <a:rPr lang="en-US" altLang="zh-CN" sz="2000" i="1" dirty="0" smtClean="0"/>
              <a:t>t</a:t>
            </a:r>
            <a:r>
              <a:rPr lang="en-US" altLang="zh-CN" sz="2000" dirty="0" smtClean="0"/>
              <a:t>)</a:t>
            </a:r>
            <a:r>
              <a:rPr lang="zh-CN" altLang="en-US" sz="2000" dirty="0" smtClean="0"/>
              <a:t>仅在本码元的抽样时刻上有最大值，并在其他码元的抽样时刻上均为</a:t>
            </a:r>
            <a:r>
              <a:rPr lang="en-US" altLang="zh-CN" sz="2000" dirty="0" smtClean="0"/>
              <a:t>0</a:t>
            </a:r>
            <a:r>
              <a:rPr lang="zh-CN" altLang="en-US" sz="2000" dirty="0" smtClean="0"/>
              <a:t>，则可消除码间串扰。也就是说，若对</a:t>
            </a:r>
            <a:r>
              <a:rPr lang="en-US" altLang="zh-CN" sz="2000" i="1" dirty="0" smtClean="0"/>
              <a:t>h</a:t>
            </a:r>
            <a:r>
              <a:rPr lang="en-US" altLang="zh-CN" sz="2000" dirty="0" smtClean="0"/>
              <a:t>(</a:t>
            </a:r>
            <a:r>
              <a:rPr lang="en-US" altLang="zh-CN" sz="2000" i="1" dirty="0" smtClean="0"/>
              <a:t>t</a:t>
            </a:r>
            <a:r>
              <a:rPr lang="en-US" altLang="zh-CN" sz="2000" dirty="0" smtClean="0"/>
              <a:t>)</a:t>
            </a:r>
            <a:r>
              <a:rPr lang="zh-CN" altLang="en-US" sz="2000" dirty="0" smtClean="0"/>
              <a:t>在时刻 </a:t>
            </a:r>
            <a:r>
              <a:rPr lang="en-US" altLang="zh-CN" sz="2000" i="1" dirty="0" smtClean="0"/>
              <a:t>t</a:t>
            </a:r>
            <a:r>
              <a:rPr lang="en-US" altLang="zh-CN" sz="2000" dirty="0" smtClean="0"/>
              <a:t> = </a:t>
            </a:r>
            <a:r>
              <a:rPr lang="en-US" altLang="zh-CN" sz="2000" i="1" dirty="0" err="1" smtClean="0"/>
              <a:t>kT</a:t>
            </a:r>
            <a:r>
              <a:rPr lang="en-US" altLang="zh-CN" sz="2000" i="1" baseline="-25000" dirty="0" err="1" smtClean="0"/>
              <a:t>s</a:t>
            </a:r>
            <a:r>
              <a:rPr lang="zh-CN" altLang="en-US" sz="2000" dirty="0" smtClean="0"/>
              <a:t>（这里假设信道和接收滤波器所造成的延迟</a:t>
            </a:r>
            <a:r>
              <a:rPr lang="en-US" altLang="zh-CN" sz="2000" i="1" dirty="0" smtClean="0"/>
              <a:t>t</a:t>
            </a:r>
            <a:r>
              <a:rPr lang="en-US" altLang="zh-CN" sz="2000" baseline="-25000" dirty="0" smtClean="0"/>
              <a:t>0</a:t>
            </a:r>
            <a:r>
              <a:rPr lang="en-US" altLang="zh-CN" sz="2000" dirty="0" smtClean="0"/>
              <a:t> = 0</a:t>
            </a:r>
            <a:r>
              <a:rPr lang="zh-CN" altLang="en-US" sz="2000" dirty="0" smtClean="0"/>
              <a:t>）抽样，则应有下式成立</a:t>
            </a:r>
          </a:p>
          <a:p>
            <a:pPr lvl="2" eaLnBrk="1" hangingPunct="1">
              <a:lnSpc>
                <a:spcPct val="120000"/>
              </a:lnSpc>
              <a:buFont typeface="Wingdings" pitchFamily="2" charset="2"/>
              <a:buNone/>
            </a:pPr>
            <a:endParaRPr lang="zh-CN" altLang="en-US" sz="2000" dirty="0" smtClean="0"/>
          </a:p>
          <a:p>
            <a:pPr lvl="2" eaLnBrk="1" hangingPunct="1">
              <a:lnSpc>
                <a:spcPct val="120000"/>
              </a:lnSpc>
              <a:buFont typeface="Wingdings" pitchFamily="2" charset="2"/>
              <a:buNone/>
            </a:pPr>
            <a:endParaRPr lang="zh-CN" altLang="en-US" sz="2000" dirty="0" smtClean="0"/>
          </a:p>
          <a:p>
            <a:pPr lvl="2" eaLnBrk="1" hangingPunct="1">
              <a:lnSpc>
                <a:spcPct val="120000"/>
              </a:lnSpc>
              <a:buFont typeface="Wingdings" pitchFamily="2" charset="2"/>
              <a:buNone/>
            </a:pPr>
            <a:r>
              <a:rPr lang="zh-CN" altLang="en-US" sz="2000" dirty="0" smtClean="0"/>
              <a:t>	上式称为</a:t>
            </a:r>
            <a:r>
              <a:rPr lang="zh-CN" altLang="en-US" sz="2000" b="1" dirty="0" smtClean="0">
                <a:solidFill>
                  <a:srgbClr val="3333FF"/>
                </a:solidFill>
              </a:rPr>
              <a:t>无码间串扰的时域条件</a:t>
            </a:r>
            <a:r>
              <a:rPr lang="zh-CN" altLang="en-US" sz="2000" dirty="0" smtClean="0"/>
              <a:t>。 </a:t>
            </a:r>
          </a:p>
          <a:p>
            <a:pPr lvl="2" eaLnBrk="1" hangingPunct="1">
              <a:lnSpc>
                <a:spcPct val="120000"/>
              </a:lnSpc>
              <a:buFont typeface="Wingdings" pitchFamily="2" charset="2"/>
              <a:buNone/>
            </a:pPr>
            <a:r>
              <a:rPr lang="zh-CN" altLang="en-US" sz="2000" dirty="0" smtClean="0"/>
              <a:t>	也就是说，若</a:t>
            </a:r>
            <a:r>
              <a:rPr lang="en-US" altLang="zh-CN" sz="2000" i="1" dirty="0" smtClean="0"/>
              <a:t>h</a:t>
            </a:r>
            <a:r>
              <a:rPr lang="en-US" altLang="zh-CN" sz="2000" dirty="0" smtClean="0"/>
              <a:t>(</a:t>
            </a:r>
            <a:r>
              <a:rPr lang="en-US" altLang="zh-CN" sz="2000" i="1" dirty="0" smtClean="0"/>
              <a:t>t</a:t>
            </a:r>
            <a:r>
              <a:rPr lang="en-US" altLang="zh-CN" sz="2000" dirty="0" smtClean="0"/>
              <a:t>)</a:t>
            </a:r>
            <a:r>
              <a:rPr lang="zh-CN" altLang="en-US" sz="2000" dirty="0" smtClean="0"/>
              <a:t>的抽样值除了在 </a:t>
            </a:r>
            <a:r>
              <a:rPr lang="en-US" altLang="zh-CN" sz="2000" i="1" dirty="0" smtClean="0"/>
              <a:t>t </a:t>
            </a:r>
            <a:r>
              <a:rPr lang="en-US" altLang="zh-CN" sz="2000" dirty="0" smtClean="0"/>
              <a:t>= 0 </a:t>
            </a:r>
            <a:r>
              <a:rPr lang="zh-CN" altLang="en-US" sz="2000" dirty="0" smtClean="0"/>
              <a:t>时不为零外，在其他所有抽样点上均为零，就不存在码间串扰。 </a:t>
            </a:r>
            <a:endParaRPr lang="en-US" altLang="zh-CN" sz="2000" dirty="0" smtClean="0"/>
          </a:p>
          <a:p>
            <a:pPr lvl="2" eaLnBrk="1" hangingPunct="1">
              <a:lnSpc>
                <a:spcPct val="120000"/>
              </a:lnSpc>
              <a:buFont typeface="Wingdings" pitchFamily="2" charset="2"/>
              <a:buNone/>
            </a:pPr>
            <a:r>
              <a:rPr lang="zh-CN" altLang="en-US" sz="2000" dirty="0" smtClean="0"/>
              <a:t>（非抽样点的取值不用去管）</a:t>
            </a:r>
          </a:p>
        </p:txBody>
      </p:sp>
      <p:sp>
        <p:nvSpPr>
          <p:cNvPr id="63493" name="Rectangle 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6020" name="Object 4"/>
          <p:cNvGraphicFramePr>
            <a:graphicFrameLocks noChangeAspect="1"/>
          </p:cNvGraphicFramePr>
          <p:nvPr>
            <p:extLst>
              <p:ext uri="{D42A27DB-BD31-4B8C-83A1-F6EECF244321}">
                <p14:modId xmlns:p14="http://schemas.microsoft.com/office/powerpoint/2010/main" val="2976604270"/>
              </p:ext>
            </p:extLst>
          </p:nvPr>
        </p:nvGraphicFramePr>
        <p:xfrm>
          <a:off x="3536885" y="4014065"/>
          <a:ext cx="3330575" cy="863600"/>
        </p:xfrm>
        <a:graphic>
          <a:graphicData uri="http://schemas.openxmlformats.org/presentationml/2006/ole">
            <mc:AlternateContent xmlns:mc="http://schemas.openxmlformats.org/markup-compatibility/2006">
              <mc:Choice xmlns:v="urn:schemas-microsoft-com:vml" Requires="v">
                <p:oleObj spid="_x0000_s63679" name="公式" r:id="rId3" imgW="1765300" imgH="457200" progId="Equation.3">
                  <p:embed/>
                </p:oleObj>
              </mc:Choice>
              <mc:Fallback>
                <p:oleObj name="公式" r:id="rId3" imgW="17653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885" y="4014065"/>
                        <a:ext cx="3330575" cy="863600"/>
                      </a:xfrm>
                      <a:prstGeom prst="rect">
                        <a:avLst/>
                      </a:prstGeom>
                      <a:noFill/>
                      <a:ln>
                        <a:solidFill>
                          <a:srgbClr val="FF0000"/>
                        </a:solidFill>
                      </a:ln>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6020"/>
                                        </p:tgtEl>
                                        <p:attrNameLst>
                                          <p:attrName>style.visibility</p:attrName>
                                        </p:attrNameLst>
                                      </p:cBhvr>
                                      <p:to>
                                        <p:strVal val="visible"/>
                                      </p:to>
                                    </p:set>
                                    <p:anim calcmode="lin" valueType="num">
                                      <p:cBhvr additive="base">
                                        <p:cTn id="25" dur="500" fill="hold"/>
                                        <p:tgtEl>
                                          <p:spTgt spid="86020"/>
                                        </p:tgtEl>
                                        <p:attrNameLst>
                                          <p:attrName>ppt_x</p:attrName>
                                        </p:attrNameLst>
                                      </p:cBhvr>
                                      <p:tavLst>
                                        <p:tav tm="0">
                                          <p:val>
                                            <p:strVal val="#ppt_x"/>
                                          </p:val>
                                        </p:tav>
                                        <p:tav tm="100000">
                                          <p:val>
                                            <p:strVal val="#ppt_x"/>
                                          </p:val>
                                        </p:tav>
                                      </p:tavLst>
                                    </p:anim>
                                    <p:anim calcmode="lin" valueType="num">
                                      <p:cBhvr additive="base">
                                        <p:cTn id="26" dur="500" fill="hold"/>
                                        <p:tgtEl>
                                          <p:spTgt spid="8602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6019">
                                            <p:txEl>
                                              <p:pRg st="5" end="5"/>
                                            </p:txEl>
                                          </p:spTgt>
                                        </p:tgtEl>
                                        <p:attrNameLst>
                                          <p:attrName>style.visibility</p:attrName>
                                        </p:attrNameLst>
                                      </p:cBhvr>
                                      <p:to>
                                        <p:strVal val="visible"/>
                                      </p:to>
                                    </p:set>
                                    <p:anim calcmode="lin" valueType="num">
                                      <p:cBhvr additive="base">
                                        <p:cTn id="31" dur="5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6019">
                                            <p:txEl>
                                              <p:pRg st="6" end="6"/>
                                            </p:txEl>
                                          </p:spTgt>
                                        </p:tgtEl>
                                        <p:attrNameLst>
                                          <p:attrName>style.visibility</p:attrName>
                                        </p:attrNameLst>
                                      </p:cBhvr>
                                      <p:to>
                                        <p:strVal val="visible"/>
                                      </p:to>
                                    </p:set>
                                    <p:anim calcmode="lin" valueType="num">
                                      <p:cBhvr additive="base">
                                        <p:cTn id="37" dur="5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60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6019">
                                            <p:txEl>
                                              <p:pRg st="7" end="7"/>
                                            </p:txEl>
                                          </p:spTgt>
                                        </p:tgtEl>
                                        <p:attrNameLst>
                                          <p:attrName>style.visibility</p:attrName>
                                        </p:attrNameLst>
                                      </p:cBhvr>
                                      <p:to>
                                        <p:strVal val="visible"/>
                                      </p:to>
                                    </p:set>
                                    <p:anim calcmode="lin" valueType="num">
                                      <p:cBhvr additive="base">
                                        <p:cTn id="43" dur="500" fill="hold"/>
                                        <p:tgtEl>
                                          <p:spTgt spid="8601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60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970379EC-919E-4148-98CC-894372E1B12C}" type="slidenum">
              <a:rPr lang="en-US" altLang="zh-CN" smtClean="0"/>
              <a:pPr eaLnBrk="1" hangingPunct="1"/>
              <a:t>6</a:t>
            </a:fld>
            <a:endParaRPr lang="en-US" altLang="zh-CN" smtClean="0"/>
          </a:p>
        </p:txBody>
      </p:sp>
      <p:sp>
        <p:nvSpPr>
          <p:cNvPr id="7171" name="Rectangle 2"/>
          <p:cNvSpPr>
            <a:spLocks noGrp="1" noChangeArrowheads="1"/>
          </p:cNvSpPr>
          <p:nvPr>
            <p:ph type="title"/>
          </p:nvPr>
        </p:nvSpPr>
        <p:spPr/>
        <p:txBody>
          <a:bodyPr/>
          <a:lstStyle/>
          <a:p>
            <a:pPr eaLnBrk="1" hangingPunct="1"/>
            <a:r>
              <a:rPr lang="en-US" altLang="zh-CN" sz="5400" smtClean="0"/>
              <a:t>6.0</a:t>
            </a:r>
            <a:r>
              <a:rPr lang="zh-CN" altLang="en-US" sz="5400" smtClean="0"/>
              <a:t> 概述</a:t>
            </a:r>
          </a:p>
        </p:txBody>
      </p:sp>
      <p:sp>
        <p:nvSpPr>
          <p:cNvPr id="22531" name="Rectangle 3"/>
          <p:cNvSpPr>
            <a:spLocks noGrp="1" noChangeArrowheads="1"/>
          </p:cNvSpPr>
          <p:nvPr>
            <p:ph type="body" idx="1"/>
          </p:nvPr>
        </p:nvSpPr>
        <p:spPr>
          <a:xfrm>
            <a:off x="1017588" y="1223963"/>
            <a:ext cx="8126412" cy="5634037"/>
          </a:xfrm>
        </p:spPr>
        <p:txBody>
          <a:bodyPr/>
          <a:lstStyle/>
          <a:p>
            <a:pPr eaLnBrk="1" hangingPunct="1"/>
            <a:r>
              <a:rPr lang="zh-CN" altLang="en-US" sz="2400" dirty="0" smtClean="0">
                <a:solidFill>
                  <a:srgbClr val="C00000"/>
                </a:solidFill>
              </a:rPr>
              <a:t>三、数字带通传输系统</a:t>
            </a:r>
            <a:endParaRPr lang="en-US" altLang="zh-CN" sz="2400" dirty="0" smtClean="0">
              <a:solidFill>
                <a:srgbClr val="C00000"/>
              </a:solidFill>
            </a:endParaRPr>
          </a:p>
          <a:p>
            <a:pPr lvl="1" eaLnBrk="1" hangingPunct="1"/>
            <a:r>
              <a:rPr lang="zh-CN" altLang="en-US" sz="2000" dirty="0" smtClean="0"/>
              <a:t>包括调制和解调过程的数字传输系统</a:t>
            </a:r>
          </a:p>
          <a:p>
            <a:pPr eaLnBrk="1" hangingPunct="1"/>
            <a:r>
              <a:rPr lang="zh-CN" altLang="en-US" sz="2400" dirty="0" smtClean="0">
                <a:solidFill>
                  <a:srgbClr val="C00000"/>
                </a:solidFill>
              </a:rPr>
              <a:t>四、研究数字基带传输系统的原因</a:t>
            </a:r>
          </a:p>
          <a:p>
            <a:pPr lvl="1" eaLnBrk="1" hangingPunct="1"/>
            <a:r>
              <a:rPr lang="zh-CN" altLang="en-US" sz="2000" dirty="0" smtClean="0"/>
              <a:t>近程数据通信系统中广泛采用</a:t>
            </a:r>
          </a:p>
          <a:p>
            <a:pPr lvl="1" eaLnBrk="1" hangingPunct="1"/>
            <a:r>
              <a:rPr lang="zh-CN" altLang="en-US" sz="2000" dirty="0" smtClean="0"/>
              <a:t>基带传输方式也有迅速发展的趋势</a:t>
            </a:r>
          </a:p>
          <a:p>
            <a:pPr lvl="1" eaLnBrk="1" hangingPunct="1"/>
            <a:r>
              <a:rPr lang="zh-CN" altLang="en-US" sz="2000" dirty="0" smtClean="0"/>
              <a:t>基带传输中包含带通传输的许多基本问题</a:t>
            </a:r>
          </a:p>
          <a:p>
            <a:pPr lvl="1" eaLnBrk="1" hangingPunct="1"/>
            <a:r>
              <a:rPr lang="zh-CN" altLang="en-US" sz="2000" dirty="0" smtClean="0"/>
              <a:t>任何一个采用线性调制的带通传输系统，可以等效为一个基带传输系统来研究。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F8729B46-81D4-4813-957A-A421B652FAD2}" type="slidenum">
              <a:rPr lang="en-US" altLang="zh-CN" smtClean="0"/>
              <a:pPr eaLnBrk="1" hangingPunct="1"/>
              <a:t>60</a:t>
            </a:fld>
            <a:endParaRPr lang="en-US" altLang="zh-CN" smtClean="0"/>
          </a:p>
        </p:txBody>
      </p:sp>
      <p:sp>
        <p:nvSpPr>
          <p:cNvPr id="64515"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87043" name="Rectangle 3"/>
          <p:cNvSpPr>
            <a:spLocks noGrp="1" noChangeArrowheads="1"/>
          </p:cNvSpPr>
          <p:nvPr>
            <p:ph type="body" idx="1"/>
          </p:nvPr>
        </p:nvSpPr>
        <p:spPr>
          <a:xfrm>
            <a:off x="341313" y="1179513"/>
            <a:ext cx="8802687" cy="5678487"/>
          </a:xfrm>
        </p:spPr>
        <p:txBody>
          <a:bodyPr/>
          <a:lstStyle/>
          <a:p>
            <a:pPr lvl="2" eaLnBrk="1" hangingPunct="1"/>
            <a:r>
              <a:rPr lang="en-US" altLang="zh-CN" dirty="0" smtClean="0">
                <a:solidFill>
                  <a:srgbClr val="3333FF"/>
                </a:solidFill>
              </a:rPr>
              <a:t>2</a:t>
            </a:r>
            <a:r>
              <a:rPr lang="zh-CN" altLang="en-US" dirty="0" smtClean="0">
                <a:solidFill>
                  <a:srgbClr val="3333FF"/>
                </a:solidFill>
              </a:rPr>
              <a:t>、频域条件</a:t>
            </a:r>
          </a:p>
          <a:p>
            <a:pPr lvl="3" eaLnBrk="1" hangingPunct="1">
              <a:buFont typeface="Wingdings" pitchFamily="2" charset="2"/>
              <a:buNone/>
            </a:pPr>
            <a:r>
              <a:rPr lang="zh-CN" altLang="en-US" dirty="0" smtClean="0"/>
              <a:t>根据</a:t>
            </a:r>
            <a:r>
              <a:rPr lang="en-US" altLang="zh-CN" i="1" dirty="0" smtClean="0"/>
              <a:t>h </a:t>
            </a:r>
            <a:r>
              <a:rPr lang="en-US" altLang="zh-CN" dirty="0" smtClean="0"/>
              <a:t>(</a:t>
            </a:r>
            <a:r>
              <a:rPr lang="en-US" altLang="zh-CN" i="1" dirty="0" smtClean="0"/>
              <a:t>t</a:t>
            </a:r>
            <a:r>
              <a:rPr lang="en-US" altLang="zh-CN" dirty="0" smtClean="0"/>
              <a:t>)</a:t>
            </a:r>
            <a:r>
              <a:rPr lang="zh-CN" altLang="en-US" dirty="0" smtClean="0"/>
              <a:t>和</a:t>
            </a:r>
            <a:r>
              <a:rPr lang="en-US" altLang="zh-CN" i="1" dirty="0" smtClean="0"/>
              <a:t>H</a:t>
            </a:r>
            <a:r>
              <a:rPr lang="en-US" altLang="zh-CN" dirty="0" smtClean="0"/>
              <a:t>(</a:t>
            </a:r>
            <a:r>
              <a:rPr lang="en-US" altLang="zh-CN" i="1" dirty="0" smtClean="0">
                <a:sym typeface="Symbol" pitchFamily="18" charset="2"/>
              </a:rPr>
              <a:t></a:t>
            </a:r>
            <a:r>
              <a:rPr lang="en-US" altLang="zh-CN" dirty="0" smtClean="0"/>
              <a:t>)</a:t>
            </a:r>
            <a:r>
              <a:rPr lang="zh-CN" altLang="en-US" dirty="0" smtClean="0"/>
              <a:t>之间存在的傅里叶变换关系：</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lnSpc>
                <a:spcPct val="120000"/>
              </a:lnSpc>
              <a:buFont typeface="Wingdings" pitchFamily="2" charset="2"/>
              <a:buNone/>
            </a:pPr>
            <a:r>
              <a:rPr lang="zh-CN" altLang="en-US" dirty="0" smtClean="0"/>
              <a:t>在 </a:t>
            </a:r>
            <a:r>
              <a:rPr lang="en-US" altLang="zh-CN" i="1" dirty="0" smtClean="0"/>
              <a:t>t </a:t>
            </a:r>
            <a:r>
              <a:rPr lang="en-US" altLang="zh-CN" dirty="0" smtClean="0"/>
              <a:t>= </a:t>
            </a:r>
            <a:r>
              <a:rPr lang="en-US" altLang="zh-CN" i="1" dirty="0" err="1" smtClean="0"/>
              <a:t>kT</a:t>
            </a:r>
            <a:r>
              <a:rPr lang="en-US" altLang="zh-CN" i="1" baseline="-25000" dirty="0" err="1" smtClean="0"/>
              <a:t>s</a:t>
            </a:r>
            <a:r>
              <a:rPr lang="en-US" altLang="zh-CN" i="1" baseline="-25000" dirty="0" smtClean="0"/>
              <a:t> </a:t>
            </a:r>
            <a:r>
              <a:rPr lang="zh-CN" altLang="en-US" dirty="0" smtClean="0"/>
              <a:t>时，有</a:t>
            </a:r>
          </a:p>
          <a:p>
            <a:pPr lvl="3" eaLnBrk="1" hangingPunct="1">
              <a:lnSpc>
                <a:spcPct val="120000"/>
              </a:lnSpc>
              <a:buFont typeface="Wingdings" pitchFamily="2" charset="2"/>
              <a:buNone/>
            </a:pPr>
            <a:endParaRPr lang="zh-CN" altLang="en-US" dirty="0" smtClean="0"/>
          </a:p>
          <a:p>
            <a:pPr lvl="3" eaLnBrk="1" hangingPunct="1">
              <a:lnSpc>
                <a:spcPct val="120000"/>
              </a:lnSpc>
              <a:buFont typeface="Wingdings" pitchFamily="2" charset="2"/>
              <a:buNone/>
            </a:pPr>
            <a:endParaRPr lang="zh-CN" altLang="en-US" dirty="0" smtClean="0"/>
          </a:p>
          <a:p>
            <a:pPr lvl="3" eaLnBrk="1" hangingPunct="1">
              <a:lnSpc>
                <a:spcPct val="130000"/>
              </a:lnSpc>
              <a:buFont typeface="Wingdings" pitchFamily="2" charset="2"/>
              <a:buNone/>
            </a:pPr>
            <a:r>
              <a:rPr lang="zh-CN" altLang="en-US" dirty="0" smtClean="0"/>
              <a:t>把上式的积分区间用分段积分求和代替，每段长为</a:t>
            </a:r>
            <a:r>
              <a:rPr lang="en-US" altLang="zh-CN" dirty="0" smtClean="0"/>
              <a:t>2</a:t>
            </a:r>
            <a:r>
              <a:rPr lang="en-US" altLang="zh-CN" dirty="0" smtClean="0">
                <a:sym typeface="Symbol" pitchFamily="18" charset="2"/>
              </a:rPr>
              <a:t>/</a:t>
            </a:r>
            <a:r>
              <a:rPr lang="en-US" altLang="zh-CN" i="1" dirty="0" err="1" smtClean="0">
                <a:sym typeface="Symbol" pitchFamily="18" charset="2"/>
              </a:rPr>
              <a:t>T</a:t>
            </a:r>
            <a:r>
              <a:rPr lang="en-US" altLang="zh-CN" baseline="-25000" dirty="0" err="1" smtClean="0">
                <a:sym typeface="Symbol" pitchFamily="18" charset="2"/>
              </a:rPr>
              <a:t>s</a:t>
            </a:r>
            <a:r>
              <a:rPr lang="zh-CN" altLang="en-US" dirty="0" smtClean="0"/>
              <a:t>，则上式可写成</a:t>
            </a:r>
          </a:p>
        </p:txBody>
      </p:sp>
      <p:sp>
        <p:nvSpPr>
          <p:cNvPr id="64517"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7044" name="Object 4"/>
          <p:cNvGraphicFramePr>
            <a:graphicFrameLocks noChangeAspect="1"/>
          </p:cNvGraphicFramePr>
          <p:nvPr/>
        </p:nvGraphicFramePr>
        <p:xfrm>
          <a:off x="2816225" y="2124075"/>
          <a:ext cx="2700338" cy="654050"/>
        </p:xfrm>
        <a:graphic>
          <a:graphicData uri="http://schemas.openxmlformats.org/presentationml/2006/ole">
            <mc:AlternateContent xmlns:mc="http://schemas.openxmlformats.org/markup-compatibility/2006">
              <mc:Choice xmlns:v="urn:schemas-microsoft-com:vml" Requires="v">
                <p:oleObj spid="_x0000_s65262" name="公式" r:id="rId3" imgW="1612900" imgH="393700" progId="Equation.3">
                  <p:embed/>
                </p:oleObj>
              </mc:Choice>
              <mc:Fallback>
                <p:oleObj name="公式" r:id="rId3" imgW="16129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25" y="2124075"/>
                        <a:ext cx="27003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9"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64520"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87050" name="Group 10"/>
          <p:cNvGrpSpPr>
            <a:grpSpLocks/>
          </p:cNvGrpSpPr>
          <p:nvPr/>
        </p:nvGrpSpPr>
        <p:grpSpPr bwMode="auto">
          <a:xfrm>
            <a:off x="2457450" y="3338513"/>
            <a:ext cx="3419475" cy="669925"/>
            <a:chOff x="1406" y="2132"/>
            <a:chExt cx="2154" cy="422"/>
          </a:xfrm>
        </p:grpSpPr>
        <p:graphicFrame>
          <p:nvGraphicFramePr>
            <p:cNvPr id="64524" name="Object 6"/>
            <p:cNvGraphicFramePr>
              <a:graphicFrameLocks noChangeAspect="1"/>
            </p:cNvGraphicFramePr>
            <p:nvPr/>
          </p:nvGraphicFramePr>
          <p:xfrm>
            <a:off x="2086" y="2132"/>
            <a:ext cx="1474" cy="422"/>
          </p:xfrm>
          <a:graphic>
            <a:graphicData uri="http://schemas.openxmlformats.org/presentationml/2006/ole">
              <mc:AlternateContent xmlns:mc="http://schemas.openxmlformats.org/markup-compatibility/2006">
                <mc:Choice xmlns:v="urn:schemas-microsoft-com:vml" Requires="v">
                  <p:oleObj spid="_x0000_s65263" r:id="rId5" imgW="1358310" imgH="393529" progId="Equation.3">
                    <p:embed/>
                  </p:oleObj>
                </mc:Choice>
                <mc:Fallback>
                  <p:oleObj r:id="rId5" imgW="1358310" imgH="393529"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6" y="2132"/>
                          <a:ext cx="147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25" name="Object 8"/>
            <p:cNvGraphicFramePr>
              <a:graphicFrameLocks noChangeAspect="1"/>
            </p:cNvGraphicFramePr>
            <p:nvPr/>
          </p:nvGraphicFramePr>
          <p:xfrm>
            <a:off x="1406" y="2217"/>
            <a:ext cx="674" cy="270"/>
          </p:xfrm>
          <a:graphic>
            <a:graphicData uri="http://schemas.openxmlformats.org/presentationml/2006/ole">
              <mc:AlternateContent xmlns:mc="http://schemas.openxmlformats.org/markup-compatibility/2006">
                <mc:Choice xmlns:v="urn:schemas-microsoft-com:vml" Requires="v">
                  <p:oleObj spid="_x0000_s65264" name="公式" r:id="rId7" imgW="571252" imgH="228501" progId="Equation.3">
                    <p:embed/>
                  </p:oleObj>
                </mc:Choice>
                <mc:Fallback>
                  <p:oleObj name="公式" r:id="rId7" imgW="571252" imgH="228501"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6" y="2217"/>
                          <a:ext cx="67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4522" name="Rectangle 12"/>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7051" name="Object 11"/>
          <p:cNvGraphicFramePr>
            <a:graphicFrameLocks noChangeAspect="1"/>
          </p:cNvGraphicFramePr>
          <p:nvPr>
            <p:extLst>
              <p:ext uri="{D42A27DB-BD31-4B8C-83A1-F6EECF244321}">
                <p14:modId xmlns:p14="http://schemas.microsoft.com/office/powerpoint/2010/main" val="1808151847"/>
              </p:ext>
            </p:extLst>
          </p:nvPr>
        </p:nvGraphicFramePr>
        <p:xfrm>
          <a:off x="2396851" y="5138738"/>
          <a:ext cx="4965459" cy="855547"/>
        </p:xfrm>
        <a:graphic>
          <a:graphicData uri="http://schemas.openxmlformats.org/presentationml/2006/ole">
            <mc:AlternateContent xmlns:mc="http://schemas.openxmlformats.org/markup-compatibility/2006">
              <mc:Choice xmlns:v="urn:schemas-microsoft-com:vml" Requires="v">
                <p:oleObj spid="_x0000_s65265" r:id="rId9" imgW="2425700" imgH="419100" progId="Equation.3">
                  <p:embed/>
                </p:oleObj>
              </mc:Choice>
              <mc:Fallback>
                <p:oleObj r:id="rId9" imgW="2425700" imgH="4191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6851" y="5138738"/>
                        <a:ext cx="4965459" cy="855547"/>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7044"/>
                                        </p:tgtEl>
                                        <p:attrNameLst>
                                          <p:attrName>style.visibility</p:attrName>
                                        </p:attrNameLst>
                                      </p:cBhvr>
                                      <p:to>
                                        <p:strVal val="visible"/>
                                      </p:to>
                                    </p:set>
                                    <p:anim calcmode="lin" valueType="num">
                                      <p:cBhvr additive="base">
                                        <p:cTn id="19" dur="500" fill="hold"/>
                                        <p:tgtEl>
                                          <p:spTgt spid="87044"/>
                                        </p:tgtEl>
                                        <p:attrNameLst>
                                          <p:attrName>ppt_x</p:attrName>
                                        </p:attrNameLst>
                                      </p:cBhvr>
                                      <p:tavLst>
                                        <p:tav tm="0">
                                          <p:val>
                                            <p:strVal val="#ppt_x"/>
                                          </p:val>
                                        </p:tav>
                                        <p:tav tm="100000">
                                          <p:val>
                                            <p:strVal val="#ppt_x"/>
                                          </p:val>
                                        </p:tav>
                                      </p:tavLst>
                                    </p:anim>
                                    <p:anim calcmode="lin" valueType="num">
                                      <p:cBhvr additive="base">
                                        <p:cTn id="20" dur="500" fill="hold"/>
                                        <p:tgtEl>
                                          <p:spTgt spid="8704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7043">
                                            <p:txEl>
                                              <p:pRg st="4" end="4"/>
                                            </p:txEl>
                                          </p:spTgt>
                                        </p:tgtEl>
                                        <p:attrNameLst>
                                          <p:attrName>style.visibility</p:attrName>
                                        </p:attrNameLst>
                                      </p:cBhvr>
                                      <p:to>
                                        <p:strVal val="visible"/>
                                      </p:to>
                                    </p:set>
                                    <p:anim calcmode="lin" valueType="num">
                                      <p:cBhvr additive="base">
                                        <p:cTn id="25"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7050"/>
                                        </p:tgtEl>
                                        <p:attrNameLst>
                                          <p:attrName>style.visibility</p:attrName>
                                        </p:attrNameLst>
                                      </p:cBhvr>
                                      <p:to>
                                        <p:strVal val="visible"/>
                                      </p:to>
                                    </p:set>
                                    <p:anim calcmode="lin" valueType="num">
                                      <p:cBhvr additive="base">
                                        <p:cTn id="31" dur="500" fill="hold"/>
                                        <p:tgtEl>
                                          <p:spTgt spid="87050"/>
                                        </p:tgtEl>
                                        <p:attrNameLst>
                                          <p:attrName>ppt_x</p:attrName>
                                        </p:attrNameLst>
                                      </p:cBhvr>
                                      <p:tavLst>
                                        <p:tav tm="0">
                                          <p:val>
                                            <p:strVal val="#ppt_x"/>
                                          </p:val>
                                        </p:tav>
                                        <p:tav tm="100000">
                                          <p:val>
                                            <p:strVal val="#ppt_x"/>
                                          </p:val>
                                        </p:tav>
                                      </p:tavLst>
                                    </p:anim>
                                    <p:anim calcmode="lin" valueType="num">
                                      <p:cBhvr additive="base">
                                        <p:cTn id="32" dur="500" fill="hold"/>
                                        <p:tgtEl>
                                          <p:spTgt spid="8705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7043">
                                            <p:txEl>
                                              <p:pRg st="7" end="7"/>
                                            </p:txEl>
                                          </p:spTgt>
                                        </p:tgtEl>
                                        <p:attrNameLst>
                                          <p:attrName>style.visibility</p:attrName>
                                        </p:attrNameLst>
                                      </p:cBhvr>
                                      <p:to>
                                        <p:strVal val="visible"/>
                                      </p:to>
                                    </p:set>
                                    <p:anim calcmode="lin" valueType="num">
                                      <p:cBhvr additive="base">
                                        <p:cTn id="37" dur="500" fill="hold"/>
                                        <p:tgtEl>
                                          <p:spTgt spid="8704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70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7051"/>
                                        </p:tgtEl>
                                        <p:attrNameLst>
                                          <p:attrName>style.visibility</p:attrName>
                                        </p:attrNameLst>
                                      </p:cBhvr>
                                      <p:to>
                                        <p:strVal val="visible"/>
                                      </p:to>
                                    </p:set>
                                    <p:anim calcmode="lin" valueType="num">
                                      <p:cBhvr additive="base">
                                        <p:cTn id="43" dur="500" fill="hold"/>
                                        <p:tgtEl>
                                          <p:spTgt spid="87051"/>
                                        </p:tgtEl>
                                        <p:attrNameLst>
                                          <p:attrName>ppt_x</p:attrName>
                                        </p:attrNameLst>
                                      </p:cBhvr>
                                      <p:tavLst>
                                        <p:tav tm="0">
                                          <p:val>
                                            <p:strVal val="#ppt_x"/>
                                          </p:val>
                                        </p:tav>
                                        <p:tav tm="100000">
                                          <p:val>
                                            <p:strVal val="#ppt_x"/>
                                          </p:val>
                                        </p:tav>
                                      </p:tavLst>
                                    </p:anim>
                                    <p:anim calcmode="lin" valueType="num">
                                      <p:cBhvr additive="base">
                                        <p:cTn id="44" dur="500" fill="hold"/>
                                        <p:tgtEl>
                                          <p:spTgt spid="87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A64E8BC4-5771-4C8E-AE9F-BDAB44C56AA4}" type="slidenum">
              <a:rPr lang="en-US" altLang="zh-CN" smtClean="0"/>
              <a:pPr eaLnBrk="1" hangingPunct="1"/>
              <a:t>61</a:t>
            </a:fld>
            <a:endParaRPr lang="en-US" altLang="zh-CN" smtClean="0"/>
          </a:p>
        </p:txBody>
      </p:sp>
      <p:sp>
        <p:nvSpPr>
          <p:cNvPr id="65539"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88067" name="Rectangle 3"/>
          <p:cNvSpPr>
            <a:spLocks noGrp="1" noChangeArrowheads="1"/>
          </p:cNvSpPr>
          <p:nvPr>
            <p:ph type="body" idx="1"/>
          </p:nvPr>
        </p:nvSpPr>
        <p:spPr>
          <a:xfrm>
            <a:off x="250825" y="1179513"/>
            <a:ext cx="8893175" cy="5678487"/>
          </a:xfrm>
        </p:spPr>
        <p:txBody>
          <a:bodyPr/>
          <a:lstStyle/>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r>
              <a:rPr lang="zh-CN" altLang="en-US" dirty="0" smtClean="0"/>
              <a:t>将上式作变量代换：令</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lnSpc>
                <a:spcPct val="130000"/>
              </a:lnSpc>
              <a:buFont typeface="Wingdings" pitchFamily="2" charset="2"/>
              <a:buNone/>
            </a:pPr>
            <a:r>
              <a:rPr lang="zh-CN" altLang="en-US" dirty="0" smtClean="0"/>
              <a:t>则有</a:t>
            </a:r>
            <a:r>
              <a:rPr lang="en-US" altLang="zh-CN" dirty="0" smtClean="0"/>
              <a:t>d</a:t>
            </a:r>
            <a:r>
              <a:rPr lang="en-US" altLang="zh-CN" i="1" dirty="0" smtClean="0">
                <a:sym typeface="Symbol" pitchFamily="18" charset="2"/>
              </a:rPr>
              <a:t></a:t>
            </a:r>
            <a:r>
              <a:rPr lang="en-US" altLang="zh-CN" dirty="0" smtClean="0">
                <a:sym typeface="Symbol" pitchFamily="18" charset="2"/>
              </a:rPr>
              <a:t> = d</a:t>
            </a:r>
            <a:r>
              <a:rPr lang="en-US" altLang="zh-CN" i="1" dirty="0" smtClean="0">
                <a:sym typeface="Symbol" pitchFamily="18" charset="2"/>
              </a:rPr>
              <a:t></a:t>
            </a:r>
            <a:r>
              <a:rPr lang="en-US" altLang="zh-CN" dirty="0" smtClean="0">
                <a:sym typeface="Symbol" pitchFamily="18" charset="2"/>
              </a:rPr>
              <a:t>, </a:t>
            </a:r>
            <a:r>
              <a:rPr lang="en-US" altLang="zh-CN" i="1" dirty="0" smtClean="0">
                <a:sym typeface="Symbol" pitchFamily="18" charset="2"/>
              </a:rPr>
              <a:t></a:t>
            </a:r>
            <a:r>
              <a:rPr lang="en-US" altLang="zh-CN" dirty="0" smtClean="0">
                <a:sym typeface="Symbol" pitchFamily="18" charset="2"/>
              </a:rPr>
              <a:t> = </a:t>
            </a:r>
            <a:r>
              <a:rPr lang="en-US" altLang="zh-CN" i="1" dirty="0" smtClean="0">
                <a:sym typeface="Symbol" pitchFamily="18" charset="2"/>
              </a:rPr>
              <a:t></a:t>
            </a:r>
            <a:r>
              <a:rPr lang="en-US" altLang="zh-CN" dirty="0" smtClean="0">
                <a:sym typeface="Symbol" pitchFamily="18" charset="2"/>
              </a:rPr>
              <a:t> +2</a:t>
            </a:r>
            <a:r>
              <a:rPr lang="en-US" altLang="zh-CN" i="1" dirty="0" smtClean="0">
                <a:sym typeface="Symbol" pitchFamily="18" charset="2"/>
              </a:rPr>
              <a:t>i</a:t>
            </a:r>
            <a:r>
              <a:rPr lang="en-US" altLang="zh-CN" dirty="0" smtClean="0">
                <a:sym typeface="Symbol" pitchFamily="18" charset="2"/>
              </a:rPr>
              <a:t>/</a:t>
            </a:r>
            <a:r>
              <a:rPr lang="en-US" altLang="zh-CN" i="1" dirty="0" err="1" smtClean="0">
                <a:sym typeface="Symbol" pitchFamily="18" charset="2"/>
              </a:rPr>
              <a:t>T</a:t>
            </a:r>
            <a:r>
              <a:rPr lang="en-US" altLang="zh-CN" i="1" baseline="-25000" dirty="0" err="1" smtClean="0">
                <a:sym typeface="Symbol" pitchFamily="18" charset="2"/>
              </a:rPr>
              <a:t>s</a:t>
            </a:r>
            <a:r>
              <a:rPr lang="en-US" altLang="zh-CN" baseline="-25000" dirty="0" smtClean="0">
                <a:sym typeface="Symbol" pitchFamily="18" charset="2"/>
              </a:rPr>
              <a:t> </a:t>
            </a:r>
            <a:r>
              <a:rPr lang="zh-CN" altLang="en-US" baseline="-25000" dirty="0" smtClean="0">
                <a:sym typeface="Symbol" pitchFamily="18" charset="2"/>
              </a:rPr>
              <a:t>。</a:t>
            </a:r>
            <a:r>
              <a:rPr lang="zh-CN" altLang="en-US" dirty="0" smtClean="0">
                <a:sym typeface="Symbol" pitchFamily="18" charset="2"/>
              </a:rPr>
              <a:t>且当</a:t>
            </a:r>
            <a:r>
              <a:rPr lang="zh-CN" altLang="en-US" i="1" dirty="0" smtClean="0">
                <a:sym typeface="Symbol" pitchFamily="18" charset="2"/>
              </a:rPr>
              <a:t> </a:t>
            </a:r>
            <a:r>
              <a:rPr lang="en-US" altLang="zh-CN" dirty="0" smtClean="0">
                <a:sym typeface="Symbol" pitchFamily="18" charset="2"/>
              </a:rPr>
              <a:t>= (2</a:t>
            </a:r>
            <a:r>
              <a:rPr lang="en-US" altLang="zh-CN" i="1" dirty="0" smtClean="0">
                <a:sym typeface="Symbol" pitchFamily="18" charset="2"/>
              </a:rPr>
              <a:t>i</a:t>
            </a:r>
            <a:r>
              <a:rPr lang="en-US" altLang="zh-CN" dirty="0" smtClean="0">
                <a:sym typeface="Symbol" pitchFamily="18" charset="2"/>
              </a:rPr>
              <a:t>1)/</a:t>
            </a:r>
            <a:r>
              <a:rPr lang="en-US" altLang="zh-CN" i="1" dirty="0" err="1" smtClean="0">
                <a:sym typeface="Symbol" pitchFamily="18" charset="2"/>
              </a:rPr>
              <a:t>T</a:t>
            </a:r>
            <a:r>
              <a:rPr lang="en-US" altLang="zh-CN" i="1" baseline="-25000" dirty="0" err="1" smtClean="0">
                <a:sym typeface="Symbol" pitchFamily="18" charset="2"/>
              </a:rPr>
              <a:t>s</a:t>
            </a:r>
            <a:r>
              <a:rPr lang="zh-CN" altLang="en-US" dirty="0" smtClean="0">
                <a:sym typeface="Symbol" pitchFamily="18" charset="2"/>
              </a:rPr>
              <a:t>时，</a:t>
            </a:r>
            <a:r>
              <a:rPr lang="zh-CN" altLang="en-US" i="1" dirty="0" smtClean="0">
                <a:sym typeface="Symbol" pitchFamily="18" charset="2"/>
              </a:rPr>
              <a:t></a:t>
            </a:r>
            <a:r>
              <a:rPr lang="zh-CN" altLang="en-US" dirty="0" smtClean="0">
                <a:sym typeface="Symbol" pitchFamily="18" charset="2"/>
              </a:rPr>
              <a:t></a:t>
            </a:r>
            <a:r>
              <a:rPr lang="en-US" altLang="zh-CN" dirty="0" smtClean="0">
                <a:sym typeface="Symbol" pitchFamily="18" charset="2"/>
              </a:rPr>
              <a:t>=/</a:t>
            </a:r>
            <a:r>
              <a:rPr lang="en-US" altLang="zh-CN" i="1" dirty="0" err="1" smtClean="0">
                <a:sym typeface="Symbol" pitchFamily="18" charset="2"/>
              </a:rPr>
              <a:t>T</a:t>
            </a:r>
            <a:r>
              <a:rPr lang="en-US" altLang="zh-CN" i="1" baseline="-25000" dirty="0" err="1" smtClean="0">
                <a:sym typeface="Symbol" pitchFamily="18" charset="2"/>
              </a:rPr>
              <a:t>s</a:t>
            </a:r>
            <a:r>
              <a:rPr lang="zh-CN" altLang="en-US" dirty="0" smtClean="0">
                <a:sym typeface="Symbol" pitchFamily="18" charset="2"/>
              </a:rPr>
              <a:t>，于是</a:t>
            </a:r>
          </a:p>
          <a:p>
            <a:pPr lvl="3" eaLnBrk="1" hangingPunct="1">
              <a:lnSpc>
                <a:spcPct val="130000"/>
              </a:lnSpc>
              <a:buFont typeface="Wingdings" pitchFamily="2" charset="2"/>
              <a:buNone/>
            </a:pPr>
            <a:endParaRPr lang="zh-CN" altLang="en-US" dirty="0" smtClean="0">
              <a:sym typeface="Symbol" pitchFamily="18" charset="2"/>
            </a:endParaRPr>
          </a:p>
          <a:p>
            <a:pPr lvl="3" eaLnBrk="1" hangingPunct="1">
              <a:lnSpc>
                <a:spcPct val="130000"/>
              </a:lnSpc>
              <a:buFont typeface="Wingdings" pitchFamily="2" charset="2"/>
              <a:buNone/>
            </a:pPr>
            <a:endParaRPr lang="zh-CN" altLang="en-US" dirty="0" smtClean="0">
              <a:sym typeface="Symbol" pitchFamily="18" charset="2"/>
            </a:endParaRPr>
          </a:p>
          <a:p>
            <a:pPr lvl="3" eaLnBrk="1" hangingPunct="1">
              <a:lnSpc>
                <a:spcPct val="130000"/>
              </a:lnSpc>
              <a:buFont typeface="Wingdings" pitchFamily="2" charset="2"/>
              <a:buNone/>
            </a:pPr>
            <a:endParaRPr lang="zh-CN" altLang="en-US" dirty="0" smtClean="0">
              <a:sym typeface="Symbol" pitchFamily="18" charset="2"/>
            </a:endParaRPr>
          </a:p>
          <a:p>
            <a:pPr lvl="3" eaLnBrk="1" hangingPunct="1">
              <a:lnSpc>
                <a:spcPct val="130000"/>
              </a:lnSpc>
              <a:buFont typeface="Wingdings" pitchFamily="2" charset="2"/>
              <a:buNone/>
            </a:pPr>
            <a:r>
              <a:rPr lang="zh-CN" altLang="en-US" dirty="0" smtClean="0">
                <a:sym typeface="Symbol" pitchFamily="18" charset="2"/>
              </a:rPr>
              <a:t>当上式右边一致收敛时，求和与积分的次序可以互换，于是有</a:t>
            </a:r>
          </a:p>
        </p:txBody>
      </p:sp>
      <p:graphicFrame>
        <p:nvGraphicFramePr>
          <p:cNvPr id="65541" name="Object 4"/>
          <p:cNvGraphicFramePr>
            <a:graphicFrameLocks noChangeAspect="1"/>
          </p:cNvGraphicFramePr>
          <p:nvPr/>
        </p:nvGraphicFramePr>
        <p:xfrm>
          <a:off x="2366963" y="1179513"/>
          <a:ext cx="4321175" cy="744537"/>
        </p:xfrm>
        <a:graphic>
          <a:graphicData uri="http://schemas.openxmlformats.org/presentationml/2006/ole">
            <mc:AlternateContent xmlns:mc="http://schemas.openxmlformats.org/markup-compatibility/2006">
              <mc:Choice xmlns:v="urn:schemas-microsoft-com:vml" Requires="v">
                <p:oleObj spid="_x0000_s66279" r:id="rId3" imgW="2425700" imgH="419100" progId="Equation.3">
                  <p:embed/>
                </p:oleObj>
              </mc:Choice>
              <mc:Fallback>
                <p:oleObj r:id="rId3" imgW="24257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963" y="1179513"/>
                        <a:ext cx="43211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8069" name="Object 5"/>
          <p:cNvGraphicFramePr>
            <a:graphicFrameLocks noChangeAspect="1"/>
          </p:cNvGraphicFramePr>
          <p:nvPr/>
        </p:nvGraphicFramePr>
        <p:xfrm>
          <a:off x="3267075" y="2484438"/>
          <a:ext cx="1582738" cy="828675"/>
        </p:xfrm>
        <a:graphic>
          <a:graphicData uri="http://schemas.openxmlformats.org/presentationml/2006/ole">
            <mc:AlternateContent xmlns:mc="http://schemas.openxmlformats.org/markup-compatibility/2006">
              <mc:Choice xmlns:v="urn:schemas-microsoft-com:vml" Requires="v">
                <p:oleObj spid="_x0000_s66280" name="公式" r:id="rId5" imgW="825500" imgH="431800" progId="Equation.3">
                  <p:embed/>
                </p:oleObj>
              </mc:Choice>
              <mc:Fallback>
                <p:oleObj name="公式" r:id="rId5" imgW="825500" imgH="431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075" y="2484438"/>
                        <a:ext cx="1582738"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43" name="Rectangle 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8070" name="Object 6"/>
          <p:cNvGraphicFramePr>
            <a:graphicFrameLocks noChangeAspect="1"/>
          </p:cNvGraphicFramePr>
          <p:nvPr/>
        </p:nvGraphicFramePr>
        <p:xfrm>
          <a:off x="2276475" y="4149725"/>
          <a:ext cx="5535613" cy="795338"/>
        </p:xfrm>
        <a:graphic>
          <a:graphicData uri="http://schemas.openxmlformats.org/presentationml/2006/ole">
            <mc:AlternateContent xmlns:mc="http://schemas.openxmlformats.org/markup-compatibility/2006">
              <mc:Choice xmlns:v="urn:schemas-microsoft-com:vml" Requires="v">
                <p:oleObj spid="_x0000_s66281" r:id="rId7" imgW="2984500" imgH="431800" progId="Equation.3">
                  <p:embed/>
                </p:oleObj>
              </mc:Choice>
              <mc:Fallback>
                <p:oleObj r:id="rId7" imgW="2984500" imgH="4318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6475" y="4149725"/>
                        <a:ext cx="5535613"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5"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8072" name="Object 8"/>
          <p:cNvGraphicFramePr>
            <a:graphicFrameLocks noChangeAspect="1"/>
          </p:cNvGraphicFramePr>
          <p:nvPr/>
        </p:nvGraphicFramePr>
        <p:xfrm>
          <a:off x="3176588" y="5003800"/>
          <a:ext cx="4186237" cy="809625"/>
        </p:xfrm>
        <a:graphic>
          <a:graphicData uri="http://schemas.openxmlformats.org/presentationml/2006/ole">
            <mc:AlternateContent xmlns:mc="http://schemas.openxmlformats.org/markup-compatibility/2006">
              <mc:Choice xmlns:v="urn:schemas-microsoft-com:vml" Requires="v">
                <p:oleObj spid="_x0000_s66282" r:id="rId9" imgW="2222500" imgH="431800" progId="Equation.3">
                  <p:embed/>
                </p:oleObj>
              </mc:Choice>
              <mc:Fallback>
                <p:oleObj r:id="rId9" imgW="2222500" imgH="4318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6588" y="5003800"/>
                        <a:ext cx="41862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8067">
                                            <p:txEl>
                                              <p:pRg st="2" end="2"/>
                                            </p:txEl>
                                          </p:spTgt>
                                        </p:tgtEl>
                                        <p:attrNameLst>
                                          <p:attrName>style.visibility</p:attrName>
                                        </p:attrNameLst>
                                      </p:cBhvr>
                                      <p:to>
                                        <p:strVal val="visible"/>
                                      </p:to>
                                    </p:set>
                                    <p:anim calcmode="lin" valueType="num">
                                      <p:cBhvr additive="base">
                                        <p:cTn id="7"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8069"/>
                                        </p:tgtEl>
                                        <p:attrNameLst>
                                          <p:attrName>style.visibility</p:attrName>
                                        </p:attrNameLst>
                                      </p:cBhvr>
                                      <p:to>
                                        <p:strVal val="visible"/>
                                      </p:to>
                                    </p:set>
                                    <p:anim calcmode="lin" valueType="num">
                                      <p:cBhvr additive="base">
                                        <p:cTn id="13" dur="500" fill="hold"/>
                                        <p:tgtEl>
                                          <p:spTgt spid="88069"/>
                                        </p:tgtEl>
                                        <p:attrNameLst>
                                          <p:attrName>ppt_x</p:attrName>
                                        </p:attrNameLst>
                                      </p:cBhvr>
                                      <p:tavLst>
                                        <p:tav tm="0">
                                          <p:val>
                                            <p:strVal val="#ppt_x"/>
                                          </p:val>
                                        </p:tav>
                                        <p:tav tm="100000">
                                          <p:val>
                                            <p:strVal val="#ppt_x"/>
                                          </p:val>
                                        </p:tav>
                                      </p:tavLst>
                                    </p:anim>
                                    <p:anim calcmode="lin" valueType="num">
                                      <p:cBhvr additive="base">
                                        <p:cTn id="14" dur="500" fill="hold"/>
                                        <p:tgtEl>
                                          <p:spTgt spid="880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8067">
                                            <p:txEl>
                                              <p:pRg st="5" end="5"/>
                                            </p:txEl>
                                          </p:spTgt>
                                        </p:tgtEl>
                                        <p:attrNameLst>
                                          <p:attrName>style.visibility</p:attrName>
                                        </p:attrNameLst>
                                      </p:cBhvr>
                                      <p:to>
                                        <p:strVal val="visible"/>
                                      </p:to>
                                    </p:set>
                                    <p:anim calcmode="lin" valueType="num">
                                      <p:cBhvr additive="base">
                                        <p:cTn id="19" dur="500" fill="hold"/>
                                        <p:tgtEl>
                                          <p:spTgt spid="8806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8070"/>
                                        </p:tgtEl>
                                        <p:attrNameLst>
                                          <p:attrName>style.visibility</p:attrName>
                                        </p:attrNameLst>
                                      </p:cBhvr>
                                      <p:to>
                                        <p:strVal val="visible"/>
                                      </p:to>
                                    </p:set>
                                    <p:anim calcmode="lin" valueType="num">
                                      <p:cBhvr additive="base">
                                        <p:cTn id="25" dur="500" fill="hold"/>
                                        <p:tgtEl>
                                          <p:spTgt spid="88070"/>
                                        </p:tgtEl>
                                        <p:attrNameLst>
                                          <p:attrName>ppt_x</p:attrName>
                                        </p:attrNameLst>
                                      </p:cBhvr>
                                      <p:tavLst>
                                        <p:tav tm="0">
                                          <p:val>
                                            <p:strVal val="#ppt_x"/>
                                          </p:val>
                                        </p:tav>
                                        <p:tav tm="100000">
                                          <p:val>
                                            <p:strVal val="#ppt_x"/>
                                          </p:val>
                                        </p:tav>
                                      </p:tavLst>
                                    </p:anim>
                                    <p:anim calcmode="lin" valueType="num">
                                      <p:cBhvr additive="base">
                                        <p:cTn id="26" dur="500" fill="hold"/>
                                        <p:tgtEl>
                                          <p:spTgt spid="8807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8072"/>
                                        </p:tgtEl>
                                        <p:attrNameLst>
                                          <p:attrName>style.visibility</p:attrName>
                                        </p:attrNameLst>
                                      </p:cBhvr>
                                      <p:to>
                                        <p:strVal val="visible"/>
                                      </p:to>
                                    </p:set>
                                    <p:anim calcmode="lin" valueType="num">
                                      <p:cBhvr additive="base">
                                        <p:cTn id="31" dur="500" fill="hold"/>
                                        <p:tgtEl>
                                          <p:spTgt spid="88072"/>
                                        </p:tgtEl>
                                        <p:attrNameLst>
                                          <p:attrName>ppt_x</p:attrName>
                                        </p:attrNameLst>
                                      </p:cBhvr>
                                      <p:tavLst>
                                        <p:tav tm="0">
                                          <p:val>
                                            <p:strVal val="#ppt_x"/>
                                          </p:val>
                                        </p:tav>
                                        <p:tav tm="100000">
                                          <p:val>
                                            <p:strVal val="#ppt_x"/>
                                          </p:val>
                                        </p:tav>
                                      </p:tavLst>
                                    </p:anim>
                                    <p:anim calcmode="lin" valueType="num">
                                      <p:cBhvr additive="base">
                                        <p:cTn id="32" dur="500" fill="hold"/>
                                        <p:tgtEl>
                                          <p:spTgt spid="8807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8067">
                                            <p:txEl>
                                              <p:pRg st="9" end="9"/>
                                            </p:txEl>
                                          </p:spTgt>
                                        </p:tgtEl>
                                        <p:attrNameLst>
                                          <p:attrName>style.visibility</p:attrName>
                                        </p:attrNameLst>
                                      </p:cBhvr>
                                      <p:to>
                                        <p:strVal val="visible"/>
                                      </p:to>
                                    </p:set>
                                    <p:anim calcmode="lin" valueType="num">
                                      <p:cBhvr additive="base">
                                        <p:cTn id="37" dur="500" fill="hold"/>
                                        <p:tgtEl>
                                          <p:spTgt spid="8806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80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D70C6BDB-27EE-49E6-871B-E1751B3AD414}" type="slidenum">
              <a:rPr lang="en-US" altLang="zh-CN" smtClean="0"/>
              <a:pPr eaLnBrk="1" hangingPunct="1"/>
              <a:t>62</a:t>
            </a:fld>
            <a:endParaRPr lang="en-US" altLang="zh-CN" smtClean="0"/>
          </a:p>
        </p:txBody>
      </p:sp>
      <p:sp>
        <p:nvSpPr>
          <p:cNvPr id="66563"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89091" name="Rectangle 3"/>
          <p:cNvSpPr>
            <a:spLocks noGrp="1" noChangeArrowheads="1"/>
          </p:cNvSpPr>
          <p:nvPr>
            <p:ph type="body" idx="1"/>
          </p:nvPr>
        </p:nvSpPr>
        <p:spPr>
          <a:xfrm>
            <a:off x="341313" y="1179513"/>
            <a:ext cx="8802687" cy="5678487"/>
          </a:xfrm>
        </p:spPr>
        <p:txBody>
          <a:bodyPr/>
          <a:lstStyle/>
          <a:p>
            <a:pPr lvl="3" eaLnBrk="1" hangingPunct="1">
              <a:buFont typeface="Wingdings" pitchFamily="2" charset="2"/>
              <a:buNone/>
            </a:pPr>
            <a:endParaRPr lang="en-US" altLang="zh-CN" smtClean="0"/>
          </a:p>
          <a:p>
            <a:pPr lvl="3" eaLnBrk="1" hangingPunct="1">
              <a:buFont typeface="Wingdings" pitchFamily="2" charset="2"/>
              <a:buNone/>
            </a:pPr>
            <a:endParaRPr lang="en-US" altLang="zh-CN" smtClean="0"/>
          </a:p>
          <a:p>
            <a:pPr lvl="3" eaLnBrk="1" hangingPunct="1">
              <a:lnSpc>
                <a:spcPct val="130000"/>
              </a:lnSpc>
              <a:buFont typeface="Wingdings" pitchFamily="2" charset="2"/>
              <a:buNone/>
            </a:pPr>
            <a:r>
              <a:rPr lang="zh-CN" altLang="en-US" smtClean="0"/>
              <a:t>这里，我们已把</a:t>
            </a:r>
            <a:r>
              <a:rPr lang="zh-CN" altLang="en-US" smtClean="0">
                <a:sym typeface="Symbol" pitchFamily="18" charset="2"/>
              </a:rPr>
              <a:t></a:t>
            </a:r>
            <a:r>
              <a:rPr lang="zh-CN" altLang="en-US" smtClean="0"/>
              <a:t>重新换为</a:t>
            </a:r>
            <a:r>
              <a:rPr lang="zh-CN" altLang="en-US" smtClean="0">
                <a:sym typeface="Symbol" pitchFamily="18" charset="2"/>
              </a:rPr>
              <a:t></a:t>
            </a:r>
            <a:r>
              <a:rPr lang="zh-CN" altLang="en-US" smtClean="0"/>
              <a:t>。</a:t>
            </a:r>
          </a:p>
          <a:p>
            <a:pPr lvl="3" eaLnBrk="1" hangingPunct="1">
              <a:lnSpc>
                <a:spcPct val="130000"/>
              </a:lnSpc>
              <a:buFont typeface="Wingdings" pitchFamily="2" charset="2"/>
              <a:buNone/>
            </a:pPr>
            <a:r>
              <a:rPr lang="zh-CN" altLang="en-US" smtClean="0"/>
              <a:t>由傅里叶级数可知，若</a:t>
            </a:r>
            <a:r>
              <a:rPr lang="en-US" altLang="zh-CN" i="1" smtClean="0"/>
              <a:t>F</a:t>
            </a:r>
            <a:r>
              <a:rPr lang="en-US" altLang="zh-CN" smtClean="0"/>
              <a:t>(</a:t>
            </a:r>
            <a:r>
              <a:rPr lang="en-US" altLang="zh-CN" i="1" smtClean="0">
                <a:sym typeface="Symbol" pitchFamily="18" charset="2"/>
              </a:rPr>
              <a:t></a:t>
            </a:r>
            <a:r>
              <a:rPr lang="en-US" altLang="zh-CN" smtClean="0">
                <a:sym typeface="Symbol" pitchFamily="18" charset="2"/>
              </a:rPr>
              <a:t>)</a:t>
            </a:r>
            <a:r>
              <a:rPr lang="zh-CN" altLang="en-US" smtClean="0"/>
              <a:t>是周期为</a:t>
            </a:r>
            <a:r>
              <a:rPr lang="en-US" altLang="zh-CN" smtClean="0"/>
              <a:t>2</a:t>
            </a:r>
            <a:r>
              <a:rPr lang="en-US" altLang="zh-CN" smtClean="0">
                <a:sym typeface="Symbol" pitchFamily="18" charset="2"/>
              </a:rPr>
              <a:t>/</a:t>
            </a:r>
            <a:r>
              <a:rPr lang="en-US" altLang="zh-CN" i="1" smtClean="0">
                <a:sym typeface="Symbol" pitchFamily="18" charset="2"/>
              </a:rPr>
              <a:t>T</a:t>
            </a:r>
            <a:r>
              <a:rPr lang="en-US" altLang="zh-CN" i="1" baseline="-25000" smtClean="0">
                <a:sym typeface="Symbol" pitchFamily="18" charset="2"/>
              </a:rPr>
              <a:t>s</a:t>
            </a:r>
            <a:r>
              <a:rPr lang="zh-CN" altLang="en-US" smtClean="0"/>
              <a:t>的频率函数，则可用指数型傅里叶级数表示</a:t>
            </a:r>
          </a:p>
          <a:p>
            <a:pPr lvl="3" eaLnBrk="1" hangingPunct="1">
              <a:lnSpc>
                <a:spcPct val="130000"/>
              </a:lnSpc>
              <a:buFont typeface="Wingdings" pitchFamily="2" charset="2"/>
              <a:buNone/>
            </a:pPr>
            <a:endParaRPr lang="zh-CN" altLang="en-US" smtClean="0"/>
          </a:p>
          <a:p>
            <a:pPr lvl="3" eaLnBrk="1" hangingPunct="1">
              <a:lnSpc>
                <a:spcPct val="130000"/>
              </a:lnSpc>
              <a:buFont typeface="Wingdings" pitchFamily="2" charset="2"/>
              <a:buNone/>
            </a:pPr>
            <a:endParaRPr lang="zh-CN" altLang="en-US" smtClean="0"/>
          </a:p>
          <a:p>
            <a:pPr lvl="3" eaLnBrk="1" hangingPunct="1">
              <a:lnSpc>
                <a:spcPct val="130000"/>
              </a:lnSpc>
              <a:buFont typeface="Wingdings" pitchFamily="2" charset="2"/>
              <a:buNone/>
            </a:pPr>
            <a:endParaRPr lang="zh-CN" altLang="en-US" smtClean="0"/>
          </a:p>
          <a:p>
            <a:pPr lvl="3" eaLnBrk="1" hangingPunct="1">
              <a:lnSpc>
                <a:spcPct val="130000"/>
              </a:lnSpc>
              <a:buFont typeface="Wingdings" pitchFamily="2" charset="2"/>
              <a:buNone/>
            </a:pPr>
            <a:r>
              <a:rPr lang="zh-CN" altLang="en-US" smtClean="0"/>
              <a:t>	将上式与上面的</a:t>
            </a:r>
            <a:r>
              <a:rPr lang="en-US" altLang="zh-CN" i="1" smtClean="0"/>
              <a:t>h</a:t>
            </a:r>
            <a:r>
              <a:rPr lang="en-US" altLang="zh-CN" smtClean="0"/>
              <a:t>(</a:t>
            </a:r>
            <a:r>
              <a:rPr lang="en-US" altLang="zh-CN" i="1" smtClean="0"/>
              <a:t>kT</a:t>
            </a:r>
            <a:r>
              <a:rPr lang="en-US" altLang="zh-CN" i="1" baseline="-25000" smtClean="0"/>
              <a:t>s</a:t>
            </a:r>
            <a:r>
              <a:rPr lang="en-US" altLang="zh-CN" smtClean="0"/>
              <a:t>)</a:t>
            </a:r>
            <a:r>
              <a:rPr lang="zh-CN" altLang="en-US" smtClean="0"/>
              <a:t>式对照，我们发现， </a:t>
            </a:r>
            <a:r>
              <a:rPr lang="en-US" altLang="zh-CN" i="1" smtClean="0"/>
              <a:t>h</a:t>
            </a:r>
            <a:r>
              <a:rPr lang="en-US" altLang="zh-CN" smtClean="0"/>
              <a:t>(</a:t>
            </a:r>
            <a:r>
              <a:rPr lang="en-US" altLang="zh-CN" i="1" smtClean="0"/>
              <a:t>kT</a:t>
            </a:r>
            <a:r>
              <a:rPr lang="en-US" altLang="zh-CN" i="1" baseline="-25000" smtClean="0"/>
              <a:t>s</a:t>
            </a:r>
            <a:r>
              <a:rPr lang="en-US" altLang="zh-CN" smtClean="0"/>
              <a:t>) </a:t>
            </a:r>
            <a:r>
              <a:rPr lang="zh-CN" altLang="en-US" smtClean="0"/>
              <a:t>就是</a:t>
            </a:r>
          </a:p>
          <a:p>
            <a:pPr lvl="3" eaLnBrk="1" hangingPunct="1">
              <a:lnSpc>
                <a:spcPct val="130000"/>
              </a:lnSpc>
              <a:buFont typeface="Wingdings" pitchFamily="2" charset="2"/>
              <a:buNone/>
            </a:pPr>
            <a:endParaRPr lang="zh-CN" altLang="en-US" smtClean="0"/>
          </a:p>
          <a:p>
            <a:pPr lvl="3" eaLnBrk="1" hangingPunct="1">
              <a:lnSpc>
                <a:spcPct val="170000"/>
              </a:lnSpc>
              <a:buFont typeface="Wingdings" pitchFamily="2" charset="2"/>
              <a:buNone/>
            </a:pPr>
            <a:r>
              <a:rPr lang="zh-CN" altLang="en-US" smtClean="0"/>
              <a:t>	的指数型傅里叶级数的系数，即有 </a:t>
            </a:r>
          </a:p>
        </p:txBody>
      </p:sp>
      <p:sp>
        <p:nvSpPr>
          <p:cNvPr id="6656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9092" name="Object 4"/>
          <p:cNvGraphicFramePr>
            <a:graphicFrameLocks noChangeAspect="1"/>
          </p:cNvGraphicFramePr>
          <p:nvPr/>
        </p:nvGraphicFramePr>
        <p:xfrm>
          <a:off x="2366963" y="1252538"/>
          <a:ext cx="5310187" cy="877887"/>
        </p:xfrm>
        <a:graphic>
          <a:graphicData uri="http://schemas.openxmlformats.org/presentationml/2006/ole">
            <mc:AlternateContent xmlns:mc="http://schemas.openxmlformats.org/markup-compatibility/2006">
              <mc:Choice xmlns:v="urn:schemas-microsoft-com:vml" Requires="v">
                <p:oleObj spid="_x0000_s67304" r:id="rId3" imgW="2590800" imgH="431800" progId="Equation.3">
                  <p:embed/>
                </p:oleObj>
              </mc:Choice>
              <mc:Fallback>
                <p:oleObj r:id="rId3" imgW="25908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963" y="1252538"/>
                        <a:ext cx="53101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7" name="Rectangle 7"/>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9094" name="Object 6"/>
          <p:cNvGraphicFramePr>
            <a:graphicFrameLocks noChangeAspect="1"/>
          </p:cNvGraphicFramePr>
          <p:nvPr/>
        </p:nvGraphicFramePr>
        <p:xfrm>
          <a:off x="3402013" y="3519488"/>
          <a:ext cx="2520950" cy="709612"/>
        </p:xfrm>
        <a:graphic>
          <a:graphicData uri="http://schemas.openxmlformats.org/presentationml/2006/ole">
            <mc:AlternateContent xmlns:mc="http://schemas.openxmlformats.org/markup-compatibility/2006">
              <mc:Choice xmlns:v="urn:schemas-microsoft-com:vml" Requires="v">
                <p:oleObj spid="_x0000_s67305" r:id="rId5" imgW="1218671" imgH="342751" progId="Equation.3">
                  <p:embed/>
                </p:oleObj>
              </mc:Choice>
              <mc:Fallback>
                <p:oleObj r:id="rId5" imgW="1218671" imgH="34275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013" y="3519488"/>
                        <a:ext cx="252095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096" name="Object 8"/>
          <p:cNvGraphicFramePr>
            <a:graphicFrameLocks noChangeAspect="1"/>
          </p:cNvGraphicFramePr>
          <p:nvPr/>
        </p:nvGraphicFramePr>
        <p:xfrm>
          <a:off x="3762375" y="4149725"/>
          <a:ext cx="3554413" cy="804863"/>
        </p:xfrm>
        <a:graphic>
          <a:graphicData uri="http://schemas.openxmlformats.org/presentationml/2006/ole">
            <mc:AlternateContent xmlns:mc="http://schemas.openxmlformats.org/markup-compatibility/2006">
              <mc:Choice xmlns:v="urn:schemas-microsoft-com:vml" Requires="v">
                <p:oleObj spid="_x0000_s67306" r:id="rId7" imgW="1726451" imgH="393529" progId="Equation.3">
                  <p:embed/>
                </p:oleObj>
              </mc:Choice>
              <mc:Fallback>
                <p:oleObj r:id="rId7" imgW="1726451" imgH="393529"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2375" y="4149725"/>
                        <a:ext cx="35544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0" name="Rectangle 1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9098" name="Object 10"/>
          <p:cNvGraphicFramePr>
            <a:graphicFrameLocks noChangeAspect="1"/>
          </p:cNvGraphicFramePr>
          <p:nvPr/>
        </p:nvGraphicFramePr>
        <p:xfrm>
          <a:off x="3762375" y="5408613"/>
          <a:ext cx="2159000" cy="790575"/>
        </p:xfrm>
        <a:graphic>
          <a:graphicData uri="http://schemas.openxmlformats.org/presentationml/2006/ole">
            <mc:AlternateContent xmlns:mc="http://schemas.openxmlformats.org/markup-compatibility/2006">
              <mc:Choice xmlns:v="urn:schemas-microsoft-com:vml" Requires="v">
                <p:oleObj spid="_x0000_s67307" name="公式" r:id="rId9" imgW="1167893" imgH="431613" progId="Equation.3">
                  <p:embed/>
                </p:oleObj>
              </mc:Choice>
              <mc:Fallback>
                <p:oleObj name="公式" r:id="rId9" imgW="1167893" imgH="431613"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2375" y="5408613"/>
                        <a:ext cx="2159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additive="base">
                                        <p:cTn id="7" dur="500" fill="hold"/>
                                        <p:tgtEl>
                                          <p:spTgt spid="89092"/>
                                        </p:tgtEl>
                                        <p:attrNameLst>
                                          <p:attrName>ppt_x</p:attrName>
                                        </p:attrNameLst>
                                      </p:cBhvr>
                                      <p:tavLst>
                                        <p:tav tm="0">
                                          <p:val>
                                            <p:strVal val="#ppt_x"/>
                                          </p:val>
                                        </p:tav>
                                        <p:tav tm="100000">
                                          <p:val>
                                            <p:strVal val="#ppt_x"/>
                                          </p:val>
                                        </p:tav>
                                      </p:tavLst>
                                    </p:anim>
                                    <p:anim calcmode="lin" valueType="num">
                                      <p:cBhvr additive="base">
                                        <p:cTn id="8"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anim calcmode="lin" valueType="num">
                                      <p:cBhvr additive="base">
                                        <p:cTn id="13"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anim calcmode="lin" valueType="num">
                                      <p:cBhvr additive="base">
                                        <p:cTn id="19"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9094"/>
                                        </p:tgtEl>
                                        <p:attrNameLst>
                                          <p:attrName>style.visibility</p:attrName>
                                        </p:attrNameLst>
                                      </p:cBhvr>
                                      <p:to>
                                        <p:strVal val="visible"/>
                                      </p:to>
                                    </p:set>
                                    <p:anim calcmode="lin" valueType="num">
                                      <p:cBhvr additive="base">
                                        <p:cTn id="25" dur="500" fill="hold"/>
                                        <p:tgtEl>
                                          <p:spTgt spid="89094"/>
                                        </p:tgtEl>
                                        <p:attrNameLst>
                                          <p:attrName>ppt_x</p:attrName>
                                        </p:attrNameLst>
                                      </p:cBhvr>
                                      <p:tavLst>
                                        <p:tav tm="0">
                                          <p:val>
                                            <p:strVal val="#ppt_x"/>
                                          </p:val>
                                        </p:tav>
                                        <p:tav tm="100000">
                                          <p:val>
                                            <p:strVal val="#ppt_x"/>
                                          </p:val>
                                        </p:tav>
                                      </p:tavLst>
                                    </p:anim>
                                    <p:anim calcmode="lin" valueType="num">
                                      <p:cBhvr additive="base">
                                        <p:cTn id="26" dur="500" fill="hold"/>
                                        <p:tgtEl>
                                          <p:spTgt spid="8909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9096"/>
                                        </p:tgtEl>
                                        <p:attrNameLst>
                                          <p:attrName>style.visibility</p:attrName>
                                        </p:attrNameLst>
                                      </p:cBhvr>
                                      <p:to>
                                        <p:strVal val="visible"/>
                                      </p:to>
                                    </p:set>
                                    <p:anim calcmode="lin" valueType="num">
                                      <p:cBhvr additive="base">
                                        <p:cTn id="31" dur="500" fill="hold"/>
                                        <p:tgtEl>
                                          <p:spTgt spid="89096"/>
                                        </p:tgtEl>
                                        <p:attrNameLst>
                                          <p:attrName>ppt_x</p:attrName>
                                        </p:attrNameLst>
                                      </p:cBhvr>
                                      <p:tavLst>
                                        <p:tav tm="0">
                                          <p:val>
                                            <p:strVal val="#ppt_x"/>
                                          </p:val>
                                        </p:tav>
                                        <p:tav tm="100000">
                                          <p:val>
                                            <p:strVal val="#ppt_x"/>
                                          </p:val>
                                        </p:tav>
                                      </p:tavLst>
                                    </p:anim>
                                    <p:anim calcmode="lin" valueType="num">
                                      <p:cBhvr additive="base">
                                        <p:cTn id="32" dur="500" fill="hold"/>
                                        <p:tgtEl>
                                          <p:spTgt spid="8909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9091">
                                            <p:txEl>
                                              <p:pRg st="7" end="7"/>
                                            </p:txEl>
                                          </p:spTgt>
                                        </p:tgtEl>
                                        <p:attrNameLst>
                                          <p:attrName>style.visibility</p:attrName>
                                        </p:attrNameLst>
                                      </p:cBhvr>
                                      <p:to>
                                        <p:strVal val="visible"/>
                                      </p:to>
                                    </p:set>
                                    <p:anim calcmode="lin" valueType="num">
                                      <p:cBhvr additive="base">
                                        <p:cTn id="37" dur="500" fill="hold"/>
                                        <p:tgtEl>
                                          <p:spTgt spid="8909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90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9098"/>
                                        </p:tgtEl>
                                        <p:attrNameLst>
                                          <p:attrName>style.visibility</p:attrName>
                                        </p:attrNameLst>
                                      </p:cBhvr>
                                      <p:to>
                                        <p:strVal val="visible"/>
                                      </p:to>
                                    </p:set>
                                    <p:anim calcmode="lin" valueType="num">
                                      <p:cBhvr additive="base">
                                        <p:cTn id="43" dur="500" fill="hold"/>
                                        <p:tgtEl>
                                          <p:spTgt spid="89098"/>
                                        </p:tgtEl>
                                        <p:attrNameLst>
                                          <p:attrName>ppt_x</p:attrName>
                                        </p:attrNameLst>
                                      </p:cBhvr>
                                      <p:tavLst>
                                        <p:tav tm="0">
                                          <p:val>
                                            <p:strVal val="#ppt_x"/>
                                          </p:val>
                                        </p:tav>
                                        <p:tav tm="100000">
                                          <p:val>
                                            <p:strVal val="#ppt_x"/>
                                          </p:val>
                                        </p:tav>
                                      </p:tavLst>
                                    </p:anim>
                                    <p:anim calcmode="lin" valueType="num">
                                      <p:cBhvr additive="base">
                                        <p:cTn id="44" dur="500" fill="hold"/>
                                        <p:tgtEl>
                                          <p:spTgt spid="8909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9091">
                                            <p:txEl>
                                              <p:pRg st="9" end="9"/>
                                            </p:txEl>
                                          </p:spTgt>
                                        </p:tgtEl>
                                        <p:attrNameLst>
                                          <p:attrName>style.visibility</p:attrName>
                                        </p:attrNameLst>
                                      </p:cBhvr>
                                      <p:to>
                                        <p:strVal val="visible"/>
                                      </p:to>
                                    </p:set>
                                    <p:anim calcmode="lin" valueType="num">
                                      <p:cBhvr additive="base">
                                        <p:cTn id="49" dur="500" fill="hold"/>
                                        <p:tgtEl>
                                          <p:spTgt spid="8909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909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9593822B-ABC1-4D26-A11F-43A6383505F7}" type="slidenum">
              <a:rPr lang="en-US" altLang="zh-CN" smtClean="0"/>
              <a:pPr eaLnBrk="1" hangingPunct="1"/>
              <a:t>63</a:t>
            </a:fld>
            <a:endParaRPr lang="en-US" altLang="zh-CN" smtClean="0"/>
          </a:p>
        </p:txBody>
      </p:sp>
      <p:sp>
        <p:nvSpPr>
          <p:cNvPr id="67587"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90115" name="Rectangle 3"/>
          <p:cNvSpPr>
            <a:spLocks noGrp="1" noChangeArrowheads="1"/>
          </p:cNvSpPr>
          <p:nvPr>
            <p:ph type="body" idx="1"/>
          </p:nvPr>
        </p:nvSpPr>
        <p:spPr>
          <a:xfrm>
            <a:off x="0" y="1179513"/>
            <a:ext cx="9144000" cy="5678487"/>
          </a:xfrm>
        </p:spPr>
        <p:txBody>
          <a:bodyPr/>
          <a:lstStyle/>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endParaRPr lang="en-US" altLang="zh-CN" dirty="0" smtClean="0"/>
          </a:p>
          <a:p>
            <a:pPr lvl="3" eaLnBrk="1" hangingPunct="1">
              <a:buFont typeface="Wingdings" pitchFamily="2" charset="2"/>
              <a:buNone/>
            </a:pPr>
            <a:r>
              <a:rPr lang="zh-CN" altLang="en-US" dirty="0" smtClean="0"/>
              <a:t>在无码间串扰时域条件的要求下，对应的无码间串扰时的基带传输特性应满足</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r>
              <a:rPr lang="zh-CN" altLang="en-US" dirty="0" smtClean="0"/>
              <a:t>或写成</a:t>
            </a:r>
          </a:p>
          <a:p>
            <a:pPr lvl="3" eaLnBrk="1" hangingPunct="1">
              <a:buFont typeface="Wingdings" pitchFamily="2" charset="2"/>
              <a:buNone/>
            </a:pPr>
            <a:endParaRPr lang="zh-CN" altLang="en-US" dirty="0" smtClean="0"/>
          </a:p>
          <a:p>
            <a:pPr lvl="3" eaLnBrk="1" hangingPunct="1">
              <a:buFont typeface="Wingdings" pitchFamily="2" charset="2"/>
              <a:buNone/>
            </a:pPr>
            <a:endParaRPr lang="zh-CN" altLang="en-US" dirty="0" smtClean="0"/>
          </a:p>
          <a:p>
            <a:pPr lvl="3" eaLnBrk="1" hangingPunct="1">
              <a:buFont typeface="Wingdings" pitchFamily="2" charset="2"/>
              <a:buNone/>
            </a:pPr>
            <a:r>
              <a:rPr lang="zh-CN" altLang="en-US" dirty="0" smtClean="0"/>
              <a:t>　上列条件称为</a:t>
            </a:r>
            <a:r>
              <a:rPr lang="zh-CN" altLang="en-US" b="1" dirty="0" smtClean="0">
                <a:solidFill>
                  <a:srgbClr val="C00000"/>
                </a:solidFill>
              </a:rPr>
              <a:t>奈奎斯特</a:t>
            </a:r>
            <a:r>
              <a:rPr lang="en-US" altLang="zh-CN" dirty="0" smtClean="0">
                <a:solidFill>
                  <a:srgbClr val="C00000"/>
                </a:solidFill>
              </a:rPr>
              <a:t>(</a:t>
            </a:r>
            <a:r>
              <a:rPr lang="en-US" altLang="zh-CN" dirty="0" err="1" smtClean="0">
                <a:solidFill>
                  <a:srgbClr val="C00000"/>
                </a:solidFill>
              </a:rPr>
              <a:t>Nyquist</a:t>
            </a:r>
            <a:r>
              <a:rPr lang="en-US" altLang="zh-CN" dirty="0" smtClean="0">
                <a:solidFill>
                  <a:srgbClr val="C00000"/>
                </a:solidFill>
              </a:rPr>
              <a:t>)</a:t>
            </a:r>
            <a:r>
              <a:rPr lang="zh-CN" altLang="en-US" b="1" dirty="0" smtClean="0">
                <a:solidFill>
                  <a:srgbClr val="C00000"/>
                </a:solidFill>
              </a:rPr>
              <a:t>第一准则</a:t>
            </a:r>
            <a:r>
              <a:rPr lang="zh-CN" altLang="en-US" dirty="0" smtClean="0"/>
              <a:t>。</a:t>
            </a:r>
          </a:p>
          <a:p>
            <a:pPr lvl="3" eaLnBrk="1" hangingPunct="1">
              <a:buFont typeface="Wingdings" pitchFamily="2" charset="2"/>
              <a:buNone/>
            </a:pPr>
            <a:r>
              <a:rPr lang="zh-CN" altLang="en-US" dirty="0" smtClean="0"/>
              <a:t>　基带系统的总特性</a:t>
            </a:r>
            <a:r>
              <a:rPr lang="en-US" altLang="zh-CN" i="1" dirty="0" smtClean="0"/>
              <a:t>H</a:t>
            </a:r>
            <a:r>
              <a:rPr lang="en-US" altLang="zh-CN" dirty="0" smtClean="0"/>
              <a:t>(</a:t>
            </a:r>
            <a:r>
              <a:rPr lang="en-US" altLang="zh-CN" i="1" dirty="0" smtClean="0">
                <a:sym typeface="Symbol" pitchFamily="18" charset="2"/>
              </a:rPr>
              <a:t></a:t>
            </a:r>
            <a:r>
              <a:rPr lang="en-US" altLang="zh-CN" dirty="0" smtClean="0"/>
              <a:t>)</a:t>
            </a:r>
            <a:r>
              <a:rPr lang="zh-CN" altLang="en-US" dirty="0" smtClean="0"/>
              <a:t>凡是能符合此要求的，均能消除码间串扰。</a:t>
            </a:r>
          </a:p>
        </p:txBody>
      </p:sp>
      <p:sp>
        <p:nvSpPr>
          <p:cNvPr id="6758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0116" name="Object 4"/>
          <p:cNvGraphicFramePr>
            <a:graphicFrameLocks noChangeAspect="1"/>
          </p:cNvGraphicFramePr>
          <p:nvPr/>
        </p:nvGraphicFramePr>
        <p:xfrm>
          <a:off x="2727325" y="1358900"/>
          <a:ext cx="4184650" cy="784225"/>
        </p:xfrm>
        <a:graphic>
          <a:graphicData uri="http://schemas.openxmlformats.org/presentationml/2006/ole">
            <mc:AlternateContent xmlns:mc="http://schemas.openxmlformats.org/markup-compatibility/2006">
              <mc:Choice xmlns:v="urn:schemas-microsoft-com:vml" Requires="v">
                <p:oleObj spid="_x0000_s68521" name="公式" r:id="rId3" imgW="2286000" imgH="431800" progId="Equation.3">
                  <p:embed/>
                </p:oleObj>
              </mc:Choice>
              <mc:Fallback>
                <p:oleObj name="公式" r:id="rId3" imgW="22860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1358900"/>
                        <a:ext cx="41846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1" name="Rectangle 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67592"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90122" name="Group 10"/>
          <p:cNvGrpSpPr>
            <a:grpSpLocks/>
          </p:cNvGrpSpPr>
          <p:nvPr/>
        </p:nvGrpSpPr>
        <p:grpSpPr bwMode="auto">
          <a:xfrm>
            <a:off x="2322513" y="3159125"/>
            <a:ext cx="3959225" cy="831850"/>
            <a:chOff x="1463" y="2018"/>
            <a:chExt cx="2494" cy="524"/>
          </a:xfrm>
        </p:grpSpPr>
        <p:graphicFrame>
          <p:nvGraphicFramePr>
            <p:cNvPr id="67599" name="Object 6"/>
            <p:cNvGraphicFramePr>
              <a:graphicFrameLocks noChangeAspect="1"/>
            </p:cNvGraphicFramePr>
            <p:nvPr/>
          </p:nvGraphicFramePr>
          <p:xfrm>
            <a:off x="1463" y="2047"/>
            <a:ext cx="1531" cy="489"/>
          </p:xfrm>
          <a:graphic>
            <a:graphicData uri="http://schemas.openxmlformats.org/presentationml/2006/ole">
              <mc:AlternateContent xmlns:mc="http://schemas.openxmlformats.org/markup-compatibility/2006">
                <mc:Choice xmlns:v="urn:schemas-microsoft-com:vml" Requires="v">
                  <p:oleObj spid="_x0000_s68522" name="公式" r:id="rId5" imgW="1346200" imgH="431800" progId="Equation.3">
                    <p:embed/>
                  </p:oleObj>
                </mc:Choice>
                <mc:Fallback>
                  <p:oleObj name="公式" r:id="rId5" imgW="1346200" imgH="431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 y="2047"/>
                          <a:ext cx="1531"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600" name="Object 8"/>
            <p:cNvGraphicFramePr>
              <a:graphicFrameLocks noChangeAspect="1"/>
            </p:cNvGraphicFramePr>
            <p:nvPr/>
          </p:nvGraphicFramePr>
          <p:xfrm>
            <a:off x="3305" y="2018"/>
            <a:ext cx="652" cy="524"/>
          </p:xfrm>
          <a:graphic>
            <a:graphicData uri="http://schemas.openxmlformats.org/presentationml/2006/ole">
              <mc:AlternateContent xmlns:mc="http://schemas.openxmlformats.org/markup-compatibility/2006">
                <mc:Choice xmlns:v="urn:schemas-microsoft-com:vml" Requires="v">
                  <p:oleObj spid="_x0000_s68523" name="公式" r:id="rId7" imgW="533169" imgH="431613" progId="Equation.3">
                    <p:embed/>
                  </p:oleObj>
                </mc:Choice>
                <mc:Fallback>
                  <p:oleObj name="公式" r:id="rId7" imgW="533169" imgH="431613"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5" y="2018"/>
                          <a:ext cx="65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7594"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67595" name="Rectangle 14"/>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90127" name="Group 15"/>
          <p:cNvGrpSpPr>
            <a:grpSpLocks/>
          </p:cNvGrpSpPr>
          <p:nvPr/>
        </p:nvGrpSpPr>
        <p:grpSpPr bwMode="auto">
          <a:xfrm>
            <a:off x="2592388" y="4238625"/>
            <a:ext cx="3600450" cy="831850"/>
            <a:chOff x="1633" y="2670"/>
            <a:chExt cx="2268" cy="524"/>
          </a:xfrm>
        </p:grpSpPr>
        <p:graphicFrame>
          <p:nvGraphicFramePr>
            <p:cNvPr id="67597" name="Object 11"/>
            <p:cNvGraphicFramePr>
              <a:graphicFrameLocks noChangeAspect="1"/>
            </p:cNvGraphicFramePr>
            <p:nvPr/>
          </p:nvGraphicFramePr>
          <p:xfrm>
            <a:off x="1633" y="2699"/>
            <a:ext cx="1389" cy="474"/>
          </p:xfrm>
          <a:graphic>
            <a:graphicData uri="http://schemas.openxmlformats.org/presentationml/2006/ole">
              <mc:AlternateContent xmlns:mc="http://schemas.openxmlformats.org/markup-compatibility/2006">
                <mc:Choice xmlns:v="urn:schemas-microsoft-com:vml" Requires="v">
                  <p:oleObj spid="_x0000_s68524" name="公式" r:id="rId9" imgW="1257300" imgH="431800" progId="Equation.3">
                    <p:embed/>
                  </p:oleObj>
                </mc:Choice>
                <mc:Fallback>
                  <p:oleObj name="公式" r:id="rId9" imgW="1257300" imgH="4318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3" y="2699"/>
                          <a:ext cx="1389"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598" name="Object 13"/>
            <p:cNvGraphicFramePr>
              <a:graphicFrameLocks noChangeAspect="1"/>
            </p:cNvGraphicFramePr>
            <p:nvPr/>
          </p:nvGraphicFramePr>
          <p:xfrm>
            <a:off x="3249" y="2670"/>
            <a:ext cx="652" cy="524"/>
          </p:xfrm>
          <a:graphic>
            <a:graphicData uri="http://schemas.openxmlformats.org/presentationml/2006/ole">
              <mc:AlternateContent xmlns:mc="http://schemas.openxmlformats.org/markup-compatibility/2006">
                <mc:Choice xmlns:v="urn:schemas-microsoft-com:vml" Requires="v">
                  <p:oleObj spid="_x0000_s68525" name="公式" r:id="rId11" imgW="533169" imgH="431613" progId="Equation.3">
                    <p:embed/>
                  </p:oleObj>
                </mc:Choice>
                <mc:Fallback>
                  <p:oleObj name="公式" r:id="rId11" imgW="533169" imgH="431613"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9" y="2670"/>
                          <a:ext cx="65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additive="base">
                                        <p:cTn id="7" dur="500" fill="hold"/>
                                        <p:tgtEl>
                                          <p:spTgt spid="90116"/>
                                        </p:tgtEl>
                                        <p:attrNameLst>
                                          <p:attrName>ppt_x</p:attrName>
                                        </p:attrNameLst>
                                      </p:cBhvr>
                                      <p:tavLst>
                                        <p:tav tm="0">
                                          <p:val>
                                            <p:strVal val="#ppt_x"/>
                                          </p:val>
                                        </p:tav>
                                        <p:tav tm="100000">
                                          <p:val>
                                            <p:strVal val="#ppt_x"/>
                                          </p:val>
                                        </p:tav>
                                      </p:tavLst>
                                    </p:anim>
                                    <p:anim calcmode="lin" valueType="num">
                                      <p:cBhvr additive="base">
                                        <p:cTn id="8"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anim calcmode="lin" valueType="num">
                                      <p:cBhvr additive="base">
                                        <p:cTn id="13"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0122"/>
                                        </p:tgtEl>
                                        <p:attrNameLst>
                                          <p:attrName>style.visibility</p:attrName>
                                        </p:attrNameLst>
                                      </p:cBhvr>
                                      <p:to>
                                        <p:strVal val="visible"/>
                                      </p:to>
                                    </p:set>
                                    <p:anim calcmode="lin" valueType="num">
                                      <p:cBhvr additive="base">
                                        <p:cTn id="19" dur="500" fill="hold"/>
                                        <p:tgtEl>
                                          <p:spTgt spid="90122"/>
                                        </p:tgtEl>
                                        <p:attrNameLst>
                                          <p:attrName>ppt_x</p:attrName>
                                        </p:attrNameLst>
                                      </p:cBhvr>
                                      <p:tavLst>
                                        <p:tav tm="0">
                                          <p:val>
                                            <p:strVal val="#ppt_x"/>
                                          </p:val>
                                        </p:tav>
                                        <p:tav tm="100000">
                                          <p:val>
                                            <p:strVal val="#ppt_x"/>
                                          </p:val>
                                        </p:tav>
                                      </p:tavLst>
                                    </p:anim>
                                    <p:anim calcmode="lin" valueType="num">
                                      <p:cBhvr additive="base">
                                        <p:cTn id="20" dur="500" fill="hold"/>
                                        <p:tgtEl>
                                          <p:spTgt spid="9012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0115">
                                            <p:txEl>
                                              <p:pRg st="6" end="6"/>
                                            </p:txEl>
                                          </p:spTgt>
                                        </p:tgtEl>
                                        <p:attrNameLst>
                                          <p:attrName>style.visibility</p:attrName>
                                        </p:attrNameLst>
                                      </p:cBhvr>
                                      <p:to>
                                        <p:strVal val="visible"/>
                                      </p:to>
                                    </p:set>
                                    <p:anim calcmode="lin" valueType="num">
                                      <p:cBhvr additive="base">
                                        <p:cTn id="25" dur="500" fill="hold"/>
                                        <p:tgtEl>
                                          <p:spTgt spid="9011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0127"/>
                                        </p:tgtEl>
                                        <p:attrNameLst>
                                          <p:attrName>style.visibility</p:attrName>
                                        </p:attrNameLst>
                                      </p:cBhvr>
                                      <p:to>
                                        <p:strVal val="visible"/>
                                      </p:to>
                                    </p:set>
                                    <p:anim calcmode="lin" valueType="num">
                                      <p:cBhvr additive="base">
                                        <p:cTn id="31" dur="500" fill="hold"/>
                                        <p:tgtEl>
                                          <p:spTgt spid="90127"/>
                                        </p:tgtEl>
                                        <p:attrNameLst>
                                          <p:attrName>ppt_x</p:attrName>
                                        </p:attrNameLst>
                                      </p:cBhvr>
                                      <p:tavLst>
                                        <p:tav tm="0">
                                          <p:val>
                                            <p:strVal val="#ppt_x"/>
                                          </p:val>
                                        </p:tav>
                                        <p:tav tm="100000">
                                          <p:val>
                                            <p:strVal val="#ppt_x"/>
                                          </p:val>
                                        </p:tav>
                                      </p:tavLst>
                                    </p:anim>
                                    <p:anim calcmode="lin" valueType="num">
                                      <p:cBhvr additive="base">
                                        <p:cTn id="32" dur="500" fill="hold"/>
                                        <p:tgtEl>
                                          <p:spTgt spid="9012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0115">
                                            <p:txEl>
                                              <p:pRg st="9" end="9"/>
                                            </p:txEl>
                                          </p:spTgt>
                                        </p:tgtEl>
                                        <p:attrNameLst>
                                          <p:attrName>style.visibility</p:attrName>
                                        </p:attrNameLst>
                                      </p:cBhvr>
                                      <p:to>
                                        <p:strVal val="visible"/>
                                      </p:to>
                                    </p:set>
                                    <p:anim calcmode="lin" valueType="num">
                                      <p:cBhvr additive="base">
                                        <p:cTn id="37" dur="500" fill="hold"/>
                                        <p:tgtEl>
                                          <p:spTgt spid="9011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01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0115">
                                            <p:txEl>
                                              <p:pRg st="10" end="10"/>
                                            </p:txEl>
                                          </p:spTgt>
                                        </p:tgtEl>
                                        <p:attrNameLst>
                                          <p:attrName>style.visibility</p:attrName>
                                        </p:attrNameLst>
                                      </p:cBhvr>
                                      <p:to>
                                        <p:strVal val="visible"/>
                                      </p:to>
                                    </p:set>
                                    <p:anim calcmode="lin" valueType="num">
                                      <p:cBhvr additive="base">
                                        <p:cTn id="43" dur="500" fill="hold"/>
                                        <p:tgtEl>
                                          <p:spTgt spid="9011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01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BAA65DB2-8E05-4F4F-88D8-6B97F1F4C19B}" type="slidenum">
              <a:rPr lang="en-US" altLang="zh-CN" smtClean="0"/>
              <a:pPr eaLnBrk="1" hangingPunct="1"/>
              <a:t>64</a:t>
            </a:fld>
            <a:endParaRPr lang="en-US" altLang="zh-CN" smtClean="0"/>
          </a:p>
        </p:txBody>
      </p:sp>
      <p:sp>
        <p:nvSpPr>
          <p:cNvPr id="68611"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91139" name="Rectangle 3"/>
          <p:cNvSpPr>
            <a:spLocks noGrp="1" noChangeArrowheads="1"/>
          </p:cNvSpPr>
          <p:nvPr>
            <p:ph type="body" idx="1"/>
          </p:nvPr>
        </p:nvSpPr>
        <p:spPr>
          <a:xfrm>
            <a:off x="431800" y="1179513"/>
            <a:ext cx="8712200" cy="5678487"/>
          </a:xfrm>
        </p:spPr>
        <p:txBody>
          <a:bodyPr/>
          <a:lstStyle/>
          <a:p>
            <a:pPr lvl="2" eaLnBrk="1" hangingPunct="1">
              <a:lnSpc>
                <a:spcPct val="120000"/>
              </a:lnSpc>
            </a:pPr>
            <a:r>
              <a:rPr lang="zh-CN" altLang="en-US" dirty="0" smtClean="0">
                <a:solidFill>
                  <a:srgbClr val="3333FF"/>
                </a:solidFill>
              </a:rPr>
              <a:t>频域条件的物理意义</a:t>
            </a:r>
          </a:p>
          <a:p>
            <a:pPr lvl="3" eaLnBrk="1" hangingPunct="1">
              <a:lnSpc>
                <a:spcPct val="140000"/>
              </a:lnSpc>
            </a:pPr>
            <a:r>
              <a:rPr lang="zh-CN" altLang="en-US" dirty="0" smtClean="0"/>
              <a:t>将</a:t>
            </a:r>
            <a:r>
              <a:rPr lang="en-US" altLang="zh-CN" i="1" dirty="0" smtClean="0"/>
              <a:t>H</a:t>
            </a:r>
            <a:r>
              <a:rPr lang="en-US" altLang="zh-CN" dirty="0" smtClean="0"/>
              <a:t>(</a:t>
            </a:r>
            <a:r>
              <a:rPr lang="en-US" altLang="zh-CN" i="1" dirty="0" smtClean="0">
                <a:sym typeface="Symbol" pitchFamily="18" charset="2"/>
              </a:rPr>
              <a:t></a:t>
            </a:r>
            <a:r>
              <a:rPr lang="en-US" altLang="zh-CN" dirty="0" smtClean="0"/>
              <a:t>)</a:t>
            </a:r>
            <a:r>
              <a:rPr lang="zh-CN" altLang="en-US" dirty="0" smtClean="0"/>
              <a:t>在</a:t>
            </a:r>
            <a:r>
              <a:rPr lang="zh-CN" altLang="en-US" i="1" dirty="0" smtClean="0">
                <a:sym typeface="Symbol" pitchFamily="18" charset="2"/>
              </a:rPr>
              <a:t> </a:t>
            </a:r>
            <a:r>
              <a:rPr lang="zh-CN" altLang="en-US" dirty="0" smtClean="0"/>
              <a:t>轴上以 </a:t>
            </a:r>
            <a:r>
              <a:rPr lang="en-US" altLang="zh-CN" dirty="0" smtClean="0"/>
              <a:t>2</a:t>
            </a:r>
            <a:r>
              <a:rPr lang="en-US" altLang="zh-CN" dirty="0" smtClean="0">
                <a:sym typeface="Symbol" pitchFamily="18" charset="2"/>
              </a:rPr>
              <a:t>/</a:t>
            </a:r>
            <a:r>
              <a:rPr lang="en-US" altLang="zh-CN" i="1" dirty="0" err="1" smtClean="0">
                <a:sym typeface="Symbol" pitchFamily="18" charset="2"/>
              </a:rPr>
              <a:t>T</a:t>
            </a:r>
            <a:r>
              <a:rPr lang="en-US" altLang="zh-CN" i="1" baseline="-25000" dirty="0" err="1" smtClean="0">
                <a:sym typeface="Symbol" pitchFamily="18" charset="2"/>
              </a:rPr>
              <a:t>s</a:t>
            </a:r>
            <a:r>
              <a:rPr lang="en-US" altLang="zh-CN" i="1" baseline="-25000" dirty="0" smtClean="0">
                <a:sym typeface="Symbol" pitchFamily="18" charset="2"/>
              </a:rPr>
              <a:t> </a:t>
            </a:r>
            <a:r>
              <a:rPr lang="zh-CN" altLang="en-US" dirty="0" smtClean="0"/>
              <a:t>为间隔切开，然后分段沿 </a:t>
            </a:r>
            <a:r>
              <a:rPr lang="zh-CN" altLang="en-US" i="1" dirty="0" smtClean="0">
                <a:sym typeface="Symbol" pitchFamily="18" charset="2"/>
              </a:rPr>
              <a:t> </a:t>
            </a:r>
            <a:r>
              <a:rPr lang="zh-CN" altLang="en-US" dirty="0" smtClean="0"/>
              <a:t>轴平移到</a:t>
            </a:r>
            <a:r>
              <a:rPr lang="en-US" altLang="zh-CN" dirty="0" smtClean="0"/>
              <a:t>(-</a:t>
            </a:r>
            <a:r>
              <a:rPr lang="en-US" altLang="zh-CN" dirty="0" smtClean="0">
                <a:sym typeface="Symbol" pitchFamily="18" charset="2"/>
              </a:rPr>
              <a:t>/</a:t>
            </a:r>
            <a:r>
              <a:rPr lang="en-US" altLang="zh-CN" dirty="0" err="1" smtClean="0">
                <a:sym typeface="Symbol" pitchFamily="18" charset="2"/>
              </a:rPr>
              <a:t>T</a:t>
            </a:r>
            <a:r>
              <a:rPr lang="en-US" altLang="zh-CN" baseline="-25000" dirty="0" err="1" smtClean="0">
                <a:sym typeface="Symbol" pitchFamily="18" charset="2"/>
              </a:rPr>
              <a:t>s</a:t>
            </a:r>
            <a:r>
              <a:rPr lang="en-US" altLang="zh-CN" dirty="0" smtClean="0">
                <a:sym typeface="Symbol" pitchFamily="18" charset="2"/>
              </a:rPr>
              <a:t>, /</a:t>
            </a:r>
            <a:r>
              <a:rPr lang="en-US" altLang="zh-CN" dirty="0" err="1" smtClean="0">
                <a:sym typeface="Symbol" pitchFamily="18" charset="2"/>
              </a:rPr>
              <a:t>T</a:t>
            </a:r>
            <a:r>
              <a:rPr lang="en-US" altLang="zh-CN" baseline="-25000" dirty="0" err="1" smtClean="0">
                <a:sym typeface="Symbol" pitchFamily="18" charset="2"/>
              </a:rPr>
              <a:t>s</a:t>
            </a:r>
            <a:r>
              <a:rPr lang="en-US" altLang="zh-CN" dirty="0" smtClean="0"/>
              <a:t>)</a:t>
            </a:r>
            <a:r>
              <a:rPr lang="zh-CN" altLang="en-US" dirty="0" smtClean="0"/>
              <a:t>区间内，将它们进行叠加，其结果应当为一常数（不必一定是</a:t>
            </a:r>
            <a:r>
              <a:rPr lang="en-US" altLang="zh-CN" i="1" dirty="0" err="1" smtClean="0">
                <a:sym typeface="Symbol" pitchFamily="18" charset="2"/>
              </a:rPr>
              <a:t>T</a:t>
            </a:r>
            <a:r>
              <a:rPr lang="en-US" altLang="zh-CN" i="1" baseline="-25000" dirty="0" err="1" smtClean="0">
                <a:sym typeface="Symbol" pitchFamily="18" charset="2"/>
              </a:rPr>
              <a:t>s</a:t>
            </a:r>
            <a:r>
              <a:rPr lang="en-US" altLang="zh-CN" dirty="0" smtClean="0"/>
              <a:t> </a:t>
            </a:r>
            <a:r>
              <a:rPr lang="zh-CN" altLang="en-US" dirty="0" smtClean="0"/>
              <a:t>）。 </a:t>
            </a:r>
          </a:p>
          <a:p>
            <a:pPr lvl="3" eaLnBrk="1" hangingPunct="1">
              <a:lnSpc>
                <a:spcPct val="140000"/>
              </a:lnSpc>
            </a:pPr>
            <a:r>
              <a:rPr lang="zh-CN" altLang="en-US" dirty="0" smtClean="0"/>
              <a:t>这一过程可以归述为：</a:t>
            </a:r>
            <a:r>
              <a:rPr lang="zh-CN" altLang="en-US" dirty="0" smtClean="0">
                <a:solidFill>
                  <a:srgbClr val="3333FF"/>
                </a:solidFill>
              </a:rPr>
              <a:t>一个实际的</a:t>
            </a:r>
            <a:r>
              <a:rPr lang="en-US" altLang="zh-CN" i="1" dirty="0" smtClean="0">
                <a:solidFill>
                  <a:srgbClr val="3333FF"/>
                </a:solidFill>
              </a:rPr>
              <a:t>H</a:t>
            </a:r>
            <a:r>
              <a:rPr lang="en-US" altLang="zh-CN" dirty="0" smtClean="0">
                <a:solidFill>
                  <a:srgbClr val="3333FF"/>
                </a:solidFill>
              </a:rPr>
              <a:t>(</a:t>
            </a:r>
            <a:r>
              <a:rPr lang="en-US" altLang="zh-CN" i="1" dirty="0" smtClean="0">
                <a:solidFill>
                  <a:srgbClr val="3333FF"/>
                </a:solidFill>
                <a:sym typeface="Symbol" pitchFamily="18" charset="2"/>
              </a:rPr>
              <a:t></a:t>
            </a:r>
            <a:r>
              <a:rPr lang="en-US" altLang="zh-CN" dirty="0" smtClean="0">
                <a:solidFill>
                  <a:srgbClr val="3333FF"/>
                </a:solidFill>
              </a:rPr>
              <a:t>)</a:t>
            </a:r>
            <a:r>
              <a:rPr lang="zh-CN" altLang="en-US" dirty="0" smtClean="0">
                <a:solidFill>
                  <a:srgbClr val="3333FF"/>
                </a:solidFill>
              </a:rPr>
              <a:t>特性若能等效成一个理想（矩形）低通滤波器，则可实现无码间串扰</a:t>
            </a:r>
            <a:r>
              <a:rPr lang="zh-CN" alt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697F7BF5-F4C3-4AF5-A053-22EF61BB13AB}" type="slidenum">
              <a:rPr lang="en-US" altLang="zh-CN" smtClean="0"/>
              <a:pPr eaLnBrk="1" hangingPunct="1"/>
              <a:t>65</a:t>
            </a:fld>
            <a:endParaRPr lang="en-US" altLang="zh-CN" smtClean="0"/>
          </a:p>
        </p:txBody>
      </p:sp>
      <p:sp>
        <p:nvSpPr>
          <p:cNvPr id="69635"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92163" name="Rectangle 3"/>
          <p:cNvSpPr>
            <a:spLocks noGrp="1" noChangeArrowheads="1"/>
          </p:cNvSpPr>
          <p:nvPr>
            <p:ph type="body" idx="1"/>
          </p:nvPr>
        </p:nvSpPr>
        <p:spPr/>
        <p:txBody>
          <a:bodyPr/>
          <a:lstStyle/>
          <a:p>
            <a:pPr lvl="2" eaLnBrk="1" hangingPunct="1"/>
            <a:r>
              <a:rPr lang="zh-CN" altLang="en-US" smtClean="0">
                <a:solidFill>
                  <a:srgbClr val="3333FF"/>
                </a:solidFill>
              </a:rPr>
              <a:t>例：</a:t>
            </a:r>
          </a:p>
        </p:txBody>
      </p:sp>
      <p:pic>
        <p:nvPicPr>
          <p:cNvPr id="6964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647" y="1585604"/>
            <a:ext cx="5187533" cy="175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795" y="3206258"/>
            <a:ext cx="2002388" cy="126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56578" y="1540599"/>
            <a:ext cx="1080000" cy="1620180"/>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64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790" y="4401234"/>
            <a:ext cx="2075012" cy="1245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6795" y="5573985"/>
            <a:ext cx="2064637" cy="119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7104" y="3787283"/>
            <a:ext cx="2448515" cy="233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Brace 2"/>
          <p:cNvSpPr/>
          <p:nvPr/>
        </p:nvSpPr>
        <p:spPr>
          <a:xfrm>
            <a:off x="4932040" y="3839137"/>
            <a:ext cx="405045" cy="2695208"/>
          </a:xfrm>
          <a:prstGeom prst="rightBrace">
            <a:avLst/>
          </a:prstGeom>
          <a:ln w="254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Rectangle 14"/>
          <p:cNvSpPr/>
          <p:nvPr/>
        </p:nvSpPr>
        <p:spPr>
          <a:xfrm>
            <a:off x="1991326" y="1538790"/>
            <a:ext cx="1080000" cy="1620180"/>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p:cNvSpPr/>
          <p:nvPr/>
        </p:nvSpPr>
        <p:spPr>
          <a:xfrm>
            <a:off x="4107322" y="1538790"/>
            <a:ext cx="1080000" cy="1620180"/>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0 L 0 0.25 E" pathEditMode="relative" ptsTypes="">
                                      <p:cBhvr>
                                        <p:cTn id="11" dur="2000" fill="hold"/>
                                        <p:tgtEl>
                                          <p:spTgt spid="2"/>
                                        </p:tgtEl>
                                        <p:attrNameLst>
                                          <p:attrName>ppt_x</p:attrName>
                                          <p:attrName>ppt_y</p:attrName>
                                        </p:attrNameLst>
                                      </p:cBhvr>
                                    </p:animMotion>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69640"/>
                                        </p:tgtEl>
                                        <p:attrNameLst>
                                          <p:attrName>style.visibility</p:attrName>
                                        </p:attrNameLst>
                                      </p:cBhvr>
                                      <p:to>
                                        <p:strVal val="visible"/>
                                      </p:to>
                                    </p:set>
                                    <p:animEffect transition="in" filter="randombar(horizontal)">
                                      <p:cBhvr>
                                        <p:cTn id="15" dur="500"/>
                                        <p:tgtEl>
                                          <p:spTgt spid="69640"/>
                                        </p:tgtEl>
                                      </p:cBhvr>
                                    </p:animEffect>
                                  </p:childTnLst>
                                </p:cTn>
                              </p:par>
                            </p:childTnLst>
                          </p:cTn>
                        </p:par>
                        <p:par>
                          <p:cTn id="16" fill="hold">
                            <p:stCondLst>
                              <p:cond delay="2500"/>
                            </p:stCondLst>
                            <p:childTnLst>
                              <p:par>
                                <p:cTn id="17" presetID="14" presetClass="exit" presetSubtype="10" fill="hold" grpId="2" nodeType="afterEffect">
                                  <p:stCondLst>
                                    <p:cond delay="0"/>
                                  </p:stCondLst>
                                  <p:childTnLst>
                                    <p:animEffect transition="out" filter="randombar(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1"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3.88889E-6 -1.11111E-6 L 0.11996 0.42014 " pathEditMode="relative" rAng="0" ptsTypes="AA">
                                      <p:cBhvr>
                                        <p:cTn id="28" dur="2000" fill="hold"/>
                                        <p:tgtEl>
                                          <p:spTgt spid="15"/>
                                        </p:tgtEl>
                                        <p:attrNameLst>
                                          <p:attrName>ppt_x</p:attrName>
                                          <p:attrName>ppt_y</p:attrName>
                                        </p:attrNameLst>
                                      </p:cBhvr>
                                      <p:rCtr x="5990" y="20995"/>
                                    </p:animMotion>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69642"/>
                                        </p:tgtEl>
                                        <p:attrNameLst>
                                          <p:attrName>style.visibility</p:attrName>
                                        </p:attrNameLst>
                                      </p:cBhvr>
                                      <p:to>
                                        <p:strVal val="visible"/>
                                      </p:to>
                                    </p:set>
                                    <p:animEffect transition="in" filter="randombar(horizontal)">
                                      <p:cBhvr>
                                        <p:cTn id="32" dur="500"/>
                                        <p:tgtEl>
                                          <p:spTgt spid="69642"/>
                                        </p:tgtEl>
                                      </p:cBhvr>
                                    </p:animEffect>
                                  </p:childTnLst>
                                </p:cTn>
                              </p:par>
                            </p:childTnLst>
                          </p:cTn>
                        </p:par>
                        <p:par>
                          <p:cTn id="33" fill="hold">
                            <p:stCondLst>
                              <p:cond delay="2500"/>
                            </p:stCondLst>
                            <p:childTnLst>
                              <p:par>
                                <p:cTn id="34" presetID="14" presetClass="exit" presetSubtype="10" fill="hold" grpId="2" nodeType="afterEffect">
                                  <p:stCondLst>
                                    <p:cond delay="0"/>
                                  </p:stCondLst>
                                  <p:childTnLst>
                                    <p:animEffect transition="out" filter="randombar(horizontal)">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1"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0" nodeType="clickEffect">
                                  <p:stCondLst>
                                    <p:cond delay="0"/>
                                  </p:stCondLst>
                                  <p:childTnLst>
                                    <p:animMotion origin="layout" path="M 2.77778E-7 -1.11111E-6 L -0.11146 0.58426 " pathEditMode="relative" rAng="0" ptsTypes="AA">
                                      <p:cBhvr>
                                        <p:cTn id="45" dur="2000" fill="hold"/>
                                        <p:tgtEl>
                                          <p:spTgt spid="16"/>
                                        </p:tgtEl>
                                        <p:attrNameLst>
                                          <p:attrName>ppt_x</p:attrName>
                                          <p:attrName>ppt_y</p:attrName>
                                        </p:attrNameLst>
                                      </p:cBhvr>
                                      <p:rCtr x="-5573" y="29213"/>
                                    </p:animMotion>
                                  </p:childTnLst>
                                </p:cTn>
                              </p:par>
                            </p:childTnLst>
                          </p:cTn>
                        </p:par>
                        <p:par>
                          <p:cTn id="46" fill="hold">
                            <p:stCondLst>
                              <p:cond delay="2000"/>
                            </p:stCondLst>
                            <p:childTnLst>
                              <p:par>
                                <p:cTn id="47" presetID="14" presetClass="entr" presetSubtype="10" fill="hold" nodeType="afterEffect">
                                  <p:stCondLst>
                                    <p:cond delay="0"/>
                                  </p:stCondLst>
                                  <p:childTnLst>
                                    <p:set>
                                      <p:cBhvr>
                                        <p:cTn id="48" dur="1" fill="hold">
                                          <p:stCondLst>
                                            <p:cond delay="0"/>
                                          </p:stCondLst>
                                        </p:cTn>
                                        <p:tgtEl>
                                          <p:spTgt spid="69643"/>
                                        </p:tgtEl>
                                        <p:attrNameLst>
                                          <p:attrName>style.visibility</p:attrName>
                                        </p:attrNameLst>
                                      </p:cBhvr>
                                      <p:to>
                                        <p:strVal val="visible"/>
                                      </p:to>
                                    </p:set>
                                    <p:animEffect transition="in" filter="randombar(horizontal)">
                                      <p:cBhvr>
                                        <p:cTn id="49" dur="500"/>
                                        <p:tgtEl>
                                          <p:spTgt spid="69643"/>
                                        </p:tgtEl>
                                      </p:cBhvr>
                                    </p:animEffect>
                                  </p:childTnLst>
                                </p:cTn>
                              </p:par>
                            </p:childTnLst>
                          </p:cTn>
                        </p:par>
                        <p:par>
                          <p:cTn id="50" fill="hold">
                            <p:stCondLst>
                              <p:cond delay="2500"/>
                            </p:stCondLst>
                            <p:childTnLst>
                              <p:par>
                                <p:cTn id="51" presetID="14" presetClass="exit" presetSubtype="10" fill="hold" grpId="2" nodeType="afterEffect">
                                  <p:stCondLst>
                                    <p:cond delay="0"/>
                                  </p:stCondLst>
                                  <p:childTnLst>
                                    <p:animEffect transition="out" filter="randombar(horizontal)">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69644"/>
                                        </p:tgtEl>
                                        <p:attrNameLst>
                                          <p:attrName>style.visibility</p:attrName>
                                        </p:attrNameLst>
                                      </p:cBhvr>
                                      <p:to>
                                        <p:strVal val="visible"/>
                                      </p:to>
                                    </p:set>
                                    <p:animEffect transition="in" filter="wipe(left)">
                                      <p:cBhvr>
                                        <p:cTn id="62" dur="5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15" grpId="0" animBg="1"/>
      <p:bldP spid="15" grpId="1" animBg="1"/>
      <p:bldP spid="15" grpId="2" animBg="1"/>
      <p:bldP spid="16" grpId="0" animBg="1"/>
      <p:bldP spid="16" grpId="1" animBg="1"/>
      <p:bldP spid="16" grpId="2"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03B64742-65F4-4385-814C-A4573F3E5CF3}" type="slidenum">
              <a:rPr lang="en-US" altLang="zh-CN" smtClean="0"/>
              <a:pPr eaLnBrk="1" hangingPunct="1"/>
              <a:t>66</a:t>
            </a:fld>
            <a:endParaRPr lang="en-US" altLang="zh-CN" smtClean="0"/>
          </a:p>
        </p:txBody>
      </p:sp>
      <p:sp>
        <p:nvSpPr>
          <p:cNvPr id="70659"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93187" name="Rectangle 3"/>
          <p:cNvSpPr>
            <a:spLocks noGrp="1" noChangeArrowheads="1"/>
          </p:cNvSpPr>
          <p:nvPr>
            <p:ph type="body" idx="1"/>
          </p:nvPr>
        </p:nvSpPr>
        <p:spPr>
          <a:xfrm>
            <a:off x="926594" y="1179513"/>
            <a:ext cx="8217405" cy="5678487"/>
          </a:xfrm>
        </p:spPr>
        <p:txBody>
          <a:bodyPr/>
          <a:lstStyle/>
          <a:p>
            <a:pPr eaLnBrk="1" hangingPunct="1"/>
            <a:r>
              <a:rPr lang="zh-CN" altLang="en-US" sz="2800" dirty="0" smtClean="0">
                <a:solidFill>
                  <a:srgbClr val="C00000"/>
                </a:solidFill>
              </a:rPr>
              <a:t>三、无码间串扰的传输特性的设计</a:t>
            </a:r>
          </a:p>
          <a:p>
            <a:pPr lvl="1" eaLnBrk="1" hangingPunct="1">
              <a:buFont typeface="Wingdings" pitchFamily="2" charset="2"/>
              <a:buNone/>
            </a:pPr>
            <a:r>
              <a:rPr lang="zh-CN" altLang="en-US" sz="2400" dirty="0" smtClean="0"/>
              <a:t>　　　满足奈奎斯特第一准则并不是唯一的要求。如何设计或选择满足此准则的</a:t>
            </a:r>
            <a:r>
              <a:rPr lang="en-US" altLang="zh-CN" sz="2400" i="1" dirty="0" smtClean="0"/>
              <a:t>H</a:t>
            </a:r>
            <a:r>
              <a:rPr lang="en-US" altLang="zh-CN" sz="2400" dirty="0" smtClean="0"/>
              <a:t>(</a:t>
            </a:r>
            <a:r>
              <a:rPr lang="en-US" altLang="zh-CN" sz="2400" i="1" dirty="0" smtClean="0">
                <a:sym typeface="Symbol" pitchFamily="18" charset="2"/>
              </a:rPr>
              <a:t></a:t>
            </a:r>
            <a:r>
              <a:rPr lang="en-US" altLang="zh-CN" sz="2400" dirty="0" smtClean="0"/>
              <a:t>)</a:t>
            </a:r>
            <a:r>
              <a:rPr lang="zh-CN" altLang="en-US" sz="2400" dirty="0" smtClean="0"/>
              <a:t>是我们接下来要讨论的问题。</a:t>
            </a:r>
          </a:p>
          <a:p>
            <a:pPr lvl="1" eaLnBrk="1" hangingPunct="1"/>
            <a:r>
              <a:rPr lang="en-US" altLang="zh-CN" sz="2400" dirty="0" smtClean="0">
                <a:solidFill>
                  <a:srgbClr val="3333FF"/>
                </a:solidFill>
              </a:rPr>
              <a:t>1</a:t>
            </a:r>
            <a:r>
              <a:rPr lang="zh-CN" altLang="en-US" sz="2400" dirty="0" smtClean="0">
                <a:solidFill>
                  <a:srgbClr val="3333FF"/>
                </a:solidFill>
              </a:rPr>
              <a:t>、理想低通特性</a:t>
            </a:r>
          </a:p>
          <a:p>
            <a:pPr lvl="2" eaLnBrk="1" hangingPunct="1">
              <a:buFont typeface="Wingdings" pitchFamily="2" charset="2"/>
              <a:buNone/>
            </a:pPr>
            <a:r>
              <a:rPr lang="zh-CN" altLang="en-US" sz="2000" dirty="0" smtClean="0"/>
              <a:t>　　　满足奈奎斯特第一准则的</a:t>
            </a:r>
            <a:r>
              <a:rPr lang="en-US" altLang="zh-CN" sz="2000" i="1" dirty="0" smtClean="0"/>
              <a:t>H</a:t>
            </a:r>
            <a:r>
              <a:rPr lang="en-US" altLang="zh-CN" sz="2000" dirty="0" smtClean="0"/>
              <a:t>(</a:t>
            </a:r>
            <a:r>
              <a:rPr lang="en-US" altLang="zh-CN" sz="2000" i="1" dirty="0" smtClean="0">
                <a:sym typeface="Symbol" pitchFamily="18" charset="2"/>
              </a:rPr>
              <a:t></a:t>
            </a:r>
            <a:r>
              <a:rPr lang="en-US" altLang="zh-CN" sz="2000" dirty="0" smtClean="0"/>
              <a:t>)</a:t>
            </a:r>
            <a:r>
              <a:rPr lang="zh-CN" altLang="en-US" sz="2000" dirty="0" smtClean="0"/>
              <a:t>有很多种，容易想到的一种极限情况，就是</a:t>
            </a:r>
            <a:r>
              <a:rPr lang="en-US" altLang="zh-CN" sz="2000" i="1" dirty="0" smtClean="0"/>
              <a:t>H</a:t>
            </a:r>
            <a:r>
              <a:rPr lang="en-US" altLang="zh-CN" sz="2000" dirty="0" smtClean="0"/>
              <a:t>(</a:t>
            </a:r>
            <a:r>
              <a:rPr lang="en-US" altLang="zh-CN" sz="2000" i="1" dirty="0" smtClean="0">
                <a:sym typeface="Symbol" pitchFamily="18" charset="2"/>
              </a:rPr>
              <a:t></a:t>
            </a:r>
            <a:r>
              <a:rPr lang="en-US" altLang="zh-CN" sz="2000" dirty="0" smtClean="0"/>
              <a:t>)</a:t>
            </a:r>
            <a:r>
              <a:rPr lang="zh-CN" altLang="en-US" sz="2000" dirty="0" smtClean="0"/>
              <a:t>为理想低通型，即</a:t>
            </a:r>
          </a:p>
        </p:txBody>
      </p:sp>
      <p:sp>
        <p:nvSpPr>
          <p:cNvPr id="70661" name="Rectangle 5"/>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3188" name="Object 4"/>
          <p:cNvGraphicFramePr>
            <a:graphicFrameLocks noChangeAspect="1"/>
          </p:cNvGraphicFramePr>
          <p:nvPr>
            <p:extLst>
              <p:ext uri="{D42A27DB-BD31-4B8C-83A1-F6EECF244321}">
                <p14:modId xmlns:p14="http://schemas.microsoft.com/office/powerpoint/2010/main" val="3309954796"/>
              </p:ext>
            </p:extLst>
          </p:nvPr>
        </p:nvGraphicFramePr>
        <p:xfrm>
          <a:off x="2141538" y="4149610"/>
          <a:ext cx="3060700" cy="1635125"/>
        </p:xfrm>
        <a:graphic>
          <a:graphicData uri="http://schemas.openxmlformats.org/presentationml/2006/ole">
            <mc:AlternateContent xmlns:mc="http://schemas.openxmlformats.org/markup-compatibility/2006">
              <mc:Choice xmlns:v="urn:schemas-microsoft-com:vml" Requires="v">
                <p:oleObj spid="_x0000_s71033" name="公式" r:id="rId3" imgW="1625600" imgH="863600" progId="Equation.3">
                  <p:embed/>
                </p:oleObj>
              </mc:Choice>
              <mc:Fallback>
                <p:oleObj name="公式" r:id="rId3" imgW="1625600" imgH="863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538" y="4149610"/>
                        <a:ext cx="30607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63" name="Rectangle 7"/>
          <p:cNvSpPr>
            <a:spLocks noChangeArrowheads="1"/>
          </p:cNvSpPr>
          <p:nvPr/>
        </p:nvSpPr>
        <p:spPr bwMode="auto">
          <a:xfrm>
            <a:off x="0" y="2681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3190" name="Object 6"/>
          <p:cNvGraphicFramePr>
            <a:graphicFrameLocks noChangeAspect="1"/>
          </p:cNvGraphicFramePr>
          <p:nvPr>
            <p:extLst>
              <p:ext uri="{D42A27DB-BD31-4B8C-83A1-F6EECF244321}">
                <p14:modId xmlns:p14="http://schemas.microsoft.com/office/powerpoint/2010/main" val="1997114369"/>
              </p:ext>
            </p:extLst>
          </p:nvPr>
        </p:nvGraphicFramePr>
        <p:xfrm>
          <a:off x="5157788" y="3968635"/>
          <a:ext cx="3330575" cy="2025650"/>
        </p:xfrm>
        <a:graphic>
          <a:graphicData uri="http://schemas.openxmlformats.org/presentationml/2006/ole">
            <mc:AlternateContent xmlns:mc="http://schemas.openxmlformats.org/markup-compatibility/2006">
              <mc:Choice xmlns:v="urn:schemas-microsoft-com:vml" Requires="v">
                <p:oleObj spid="_x0000_s71034" name="Visio" r:id="rId5" imgW="1247546" imgH="872033" progId="Visio.Drawing.11">
                  <p:embed/>
                </p:oleObj>
              </mc:Choice>
              <mc:Fallback>
                <p:oleObj name="Visio" r:id="rId5" imgW="1247546" imgH="872033" progId="Visio.Drawing.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7788" y="3968635"/>
                        <a:ext cx="333057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8"/>
                                        </p:tgtEl>
                                        <p:attrNameLst>
                                          <p:attrName>style.visibility</p:attrName>
                                        </p:attrNameLst>
                                      </p:cBhvr>
                                      <p:to>
                                        <p:strVal val="visible"/>
                                      </p:to>
                                    </p:set>
                                    <p:anim calcmode="lin" valueType="num">
                                      <p:cBhvr additive="base">
                                        <p:cTn id="31" dur="500" fill="hold"/>
                                        <p:tgtEl>
                                          <p:spTgt spid="93188"/>
                                        </p:tgtEl>
                                        <p:attrNameLst>
                                          <p:attrName>ppt_x</p:attrName>
                                        </p:attrNameLst>
                                      </p:cBhvr>
                                      <p:tavLst>
                                        <p:tav tm="0">
                                          <p:val>
                                            <p:strVal val="#ppt_x"/>
                                          </p:val>
                                        </p:tav>
                                        <p:tav tm="100000">
                                          <p:val>
                                            <p:strVal val="#ppt_x"/>
                                          </p:val>
                                        </p:tav>
                                      </p:tavLst>
                                    </p:anim>
                                    <p:anim calcmode="lin" valueType="num">
                                      <p:cBhvr additive="base">
                                        <p:cTn id="32" dur="500" fill="hold"/>
                                        <p:tgtEl>
                                          <p:spTgt spid="9318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90"/>
                                        </p:tgtEl>
                                        <p:attrNameLst>
                                          <p:attrName>style.visibility</p:attrName>
                                        </p:attrNameLst>
                                      </p:cBhvr>
                                      <p:to>
                                        <p:strVal val="visible"/>
                                      </p:to>
                                    </p:set>
                                    <p:anim calcmode="lin" valueType="num">
                                      <p:cBhvr additive="base">
                                        <p:cTn id="37" dur="500" fill="hold"/>
                                        <p:tgtEl>
                                          <p:spTgt spid="93190"/>
                                        </p:tgtEl>
                                        <p:attrNameLst>
                                          <p:attrName>ppt_x</p:attrName>
                                        </p:attrNameLst>
                                      </p:cBhvr>
                                      <p:tavLst>
                                        <p:tav tm="0">
                                          <p:val>
                                            <p:strVal val="#ppt_x"/>
                                          </p:val>
                                        </p:tav>
                                        <p:tav tm="100000">
                                          <p:val>
                                            <p:strVal val="#ppt_x"/>
                                          </p:val>
                                        </p:tav>
                                      </p:tavLst>
                                    </p:anim>
                                    <p:anim calcmode="lin" valueType="num">
                                      <p:cBhvr additive="base">
                                        <p:cTn id="38" dur="500" fill="hold"/>
                                        <p:tgtEl>
                                          <p:spTgt spid="931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4D35C539-8E14-4B69-973E-B5FA673218D1}" type="slidenum">
              <a:rPr lang="en-US" altLang="zh-CN" smtClean="0"/>
              <a:pPr eaLnBrk="1" hangingPunct="1"/>
              <a:t>67</a:t>
            </a:fld>
            <a:endParaRPr lang="en-US" altLang="zh-CN" smtClean="0"/>
          </a:p>
        </p:txBody>
      </p:sp>
      <p:sp>
        <p:nvSpPr>
          <p:cNvPr id="71683"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94211" name="Rectangle 3"/>
          <p:cNvSpPr>
            <a:spLocks noGrp="1" noChangeArrowheads="1"/>
          </p:cNvSpPr>
          <p:nvPr>
            <p:ph type="body" idx="1"/>
          </p:nvPr>
        </p:nvSpPr>
        <p:spPr>
          <a:xfrm>
            <a:off x="296863" y="1179513"/>
            <a:ext cx="8847137" cy="5678487"/>
          </a:xfrm>
        </p:spPr>
        <p:txBody>
          <a:bodyPr/>
          <a:lstStyle/>
          <a:p>
            <a:pPr lvl="3" eaLnBrk="1" hangingPunct="1">
              <a:lnSpc>
                <a:spcPct val="140000"/>
              </a:lnSpc>
              <a:buFont typeface="Wingdings" pitchFamily="2" charset="2"/>
              <a:buNone/>
            </a:pPr>
            <a:r>
              <a:rPr lang="zh-CN" altLang="en-US" smtClean="0"/>
              <a:t>它的冲激响应为</a:t>
            </a:r>
          </a:p>
          <a:p>
            <a:pPr lvl="3" eaLnBrk="1" hangingPunct="1">
              <a:lnSpc>
                <a:spcPct val="140000"/>
              </a:lnSpc>
              <a:buFont typeface="Wingdings" pitchFamily="2" charset="2"/>
              <a:buNone/>
            </a:pPr>
            <a:endParaRPr lang="zh-CN" altLang="en-US" smtClean="0"/>
          </a:p>
          <a:p>
            <a:pPr lvl="3" eaLnBrk="1" hangingPunct="1">
              <a:lnSpc>
                <a:spcPct val="140000"/>
              </a:lnSpc>
              <a:buFont typeface="Wingdings" pitchFamily="2" charset="2"/>
              <a:buNone/>
            </a:pPr>
            <a:endParaRPr lang="zh-CN" altLang="en-US" smtClean="0"/>
          </a:p>
          <a:p>
            <a:pPr lvl="3" eaLnBrk="1" hangingPunct="1">
              <a:lnSpc>
                <a:spcPct val="140000"/>
              </a:lnSpc>
              <a:buFont typeface="Wingdings" pitchFamily="2" charset="2"/>
              <a:buNone/>
            </a:pPr>
            <a:endParaRPr lang="zh-CN" altLang="en-US" smtClean="0"/>
          </a:p>
          <a:p>
            <a:pPr lvl="3" eaLnBrk="1" hangingPunct="1">
              <a:lnSpc>
                <a:spcPct val="160000"/>
              </a:lnSpc>
              <a:buFont typeface="Wingdings" pitchFamily="2" charset="2"/>
              <a:buNone/>
            </a:pPr>
            <a:r>
              <a:rPr lang="zh-CN" altLang="en-US" smtClean="0"/>
              <a:t>　由图可见，</a:t>
            </a:r>
            <a:r>
              <a:rPr lang="en-US" altLang="zh-CN" i="1" smtClean="0"/>
              <a:t>h</a:t>
            </a:r>
            <a:r>
              <a:rPr lang="en-US" altLang="zh-CN" smtClean="0"/>
              <a:t>(</a:t>
            </a:r>
            <a:r>
              <a:rPr lang="en-US" altLang="zh-CN" i="1" smtClean="0"/>
              <a:t>t</a:t>
            </a:r>
            <a:r>
              <a:rPr lang="en-US" altLang="zh-CN" smtClean="0"/>
              <a:t>)</a:t>
            </a:r>
            <a:r>
              <a:rPr lang="zh-CN" altLang="en-US" smtClean="0"/>
              <a:t>在</a:t>
            </a:r>
            <a:r>
              <a:rPr lang="en-US" altLang="zh-CN" i="1" smtClean="0"/>
              <a:t>t</a:t>
            </a:r>
            <a:r>
              <a:rPr lang="en-US" altLang="zh-CN" smtClean="0"/>
              <a:t> = </a:t>
            </a:r>
            <a:r>
              <a:rPr lang="en-US" altLang="zh-CN" smtClean="0">
                <a:sym typeface="Symbol" pitchFamily="18" charset="2"/>
              </a:rPr>
              <a:t></a:t>
            </a:r>
            <a:r>
              <a:rPr lang="en-US" altLang="zh-CN" i="1" smtClean="0"/>
              <a:t>kT</a:t>
            </a:r>
            <a:r>
              <a:rPr lang="en-US" altLang="zh-CN" i="1" baseline="-25000" smtClean="0"/>
              <a:t>s</a:t>
            </a:r>
            <a:r>
              <a:rPr lang="en-US" altLang="zh-CN" i="1" smtClean="0"/>
              <a:t> </a:t>
            </a:r>
            <a:r>
              <a:rPr lang="en-US" altLang="zh-CN" smtClean="0"/>
              <a:t>(k </a:t>
            </a:r>
            <a:r>
              <a:rPr lang="en-US" altLang="zh-CN" smtClean="0">
                <a:sym typeface="Symbol" pitchFamily="18" charset="2"/>
              </a:rPr>
              <a:t></a:t>
            </a:r>
            <a:r>
              <a:rPr lang="en-US" altLang="zh-CN" smtClean="0"/>
              <a:t> 0)</a:t>
            </a:r>
            <a:r>
              <a:rPr lang="zh-CN" altLang="en-US" smtClean="0"/>
              <a:t>时有周期性零点，当发送序列的时间间隔为</a:t>
            </a:r>
            <a:r>
              <a:rPr lang="en-US" altLang="zh-CN" i="1" smtClean="0"/>
              <a:t>T</a:t>
            </a:r>
            <a:r>
              <a:rPr lang="en-US" altLang="zh-CN" i="1" baseline="-25000" smtClean="0"/>
              <a:t>s</a:t>
            </a:r>
            <a:r>
              <a:rPr lang="zh-CN" altLang="en-US" smtClean="0"/>
              <a:t>时，正好巧妙地利用了这些零点。只要接收端在</a:t>
            </a:r>
            <a:r>
              <a:rPr lang="en-US" altLang="zh-CN" i="1" smtClean="0"/>
              <a:t>t</a:t>
            </a:r>
            <a:r>
              <a:rPr lang="en-US" altLang="zh-CN" smtClean="0"/>
              <a:t> = </a:t>
            </a:r>
            <a:r>
              <a:rPr lang="en-US" altLang="zh-CN" i="1" smtClean="0"/>
              <a:t>kT</a:t>
            </a:r>
            <a:r>
              <a:rPr lang="en-US" altLang="zh-CN" i="1" baseline="-25000" smtClean="0"/>
              <a:t>s</a:t>
            </a:r>
            <a:r>
              <a:rPr lang="zh-CN" altLang="en-US" smtClean="0"/>
              <a:t>时间点上抽样，就能实现无码间串扰。</a:t>
            </a:r>
          </a:p>
          <a:p>
            <a:pPr lvl="3" eaLnBrk="1" hangingPunct="1">
              <a:lnSpc>
                <a:spcPct val="160000"/>
              </a:lnSpc>
              <a:buFont typeface="Wingdings" pitchFamily="2" charset="2"/>
              <a:buNone/>
            </a:pPr>
            <a:endParaRPr lang="en-US" altLang="zh-CN" smtClean="0"/>
          </a:p>
        </p:txBody>
      </p:sp>
      <p:sp>
        <p:nvSpPr>
          <p:cNvPr id="71685" name="Rectangle 5"/>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4212" name="Object 4"/>
          <p:cNvGraphicFramePr>
            <a:graphicFrameLocks noChangeAspect="1"/>
          </p:cNvGraphicFramePr>
          <p:nvPr/>
        </p:nvGraphicFramePr>
        <p:xfrm>
          <a:off x="1196975" y="1763713"/>
          <a:ext cx="3060700" cy="1555750"/>
        </p:xfrm>
        <a:graphic>
          <a:graphicData uri="http://schemas.openxmlformats.org/presentationml/2006/ole">
            <mc:AlternateContent xmlns:mc="http://schemas.openxmlformats.org/markup-compatibility/2006">
              <mc:Choice xmlns:v="urn:schemas-microsoft-com:vml" Requires="v">
                <p:oleObj spid="_x0000_s71872" name="公式" r:id="rId3" imgW="1701800" imgH="863600" progId="Equation.3">
                  <p:embed/>
                </p:oleObj>
              </mc:Choice>
              <mc:Fallback>
                <p:oleObj name="公式" r:id="rId3" imgW="1701800" imgH="863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975" y="1763713"/>
                        <a:ext cx="30607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4214" name="Picture 6" descr="t05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513" y="1538288"/>
            <a:ext cx="4662487"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Rectangle 8"/>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4212"/>
                                        </p:tgtEl>
                                        <p:attrNameLst>
                                          <p:attrName>style.visibility</p:attrName>
                                        </p:attrNameLst>
                                      </p:cBhvr>
                                      <p:to>
                                        <p:strVal val="visible"/>
                                      </p:to>
                                    </p:set>
                                    <p:anim calcmode="lin" valueType="num">
                                      <p:cBhvr additive="base">
                                        <p:cTn id="13" dur="500" fill="hold"/>
                                        <p:tgtEl>
                                          <p:spTgt spid="94212"/>
                                        </p:tgtEl>
                                        <p:attrNameLst>
                                          <p:attrName>ppt_x</p:attrName>
                                        </p:attrNameLst>
                                      </p:cBhvr>
                                      <p:tavLst>
                                        <p:tav tm="0">
                                          <p:val>
                                            <p:strVal val="#ppt_x"/>
                                          </p:val>
                                        </p:tav>
                                        <p:tav tm="100000">
                                          <p:val>
                                            <p:strVal val="#ppt_x"/>
                                          </p:val>
                                        </p:tav>
                                      </p:tavLst>
                                    </p:anim>
                                    <p:anim calcmode="lin" valueType="num">
                                      <p:cBhvr additive="base">
                                        <p:cTn id="14" dur="5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4214"/>
                                        </p:tgtEl>
                                        <p:attrNameLst>
                                          <p:attrName>style.visibility</p:attrName>
                                        </p:attrNameLst>
                                      </p:cBhvr>
                                      <p:to>
                                        <p:strVal val="visible"/>
                                      </p:to>
                                    </p:set>
                                    <p:anim calcmode="lin" valueType="num">
                                      <p:cBhvr additive="base">
                                        <p:cTn id="19" dur="500" fill="hold"/>
                                        <p:tgtEl>
                                          <p:spTgt spid="94214"/>
                                        </p:tgtEl>
                                        <p:attrNameLst>
                                          <p:attrName>ppt_x</p:attrName>
                                        </p:attrNameLst>
                                      </p:cBhvr>
                                      <p:tavLst>
                                        <p:tav tm="0">
                                          <p:val>
                                            <p:strVal val="#ppt_x"/>
                                          </p:val>
                                        </p:tav>
                                        <p:tav tm="100000">
                                          <p:val>
                                            <p:strVal val="#ppt_x"/>
                                          </p:val>
                                        </p:tav>
                                      </p:tavLst>
                                    </p:anim>
                                    <p:anim calcmode="lin" valueType="num">
                                      <p:cBhvr additive="base">
                                        <p:cTn id="20"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4211">
                                            <p:txEl>
                                              <p:pRg st="4" end="4"/>
                                            </p:txEl>
                                          </p:spTgt>
                                        </p:tgtEl>
                                        <p:attrNameLst>
                                          <p:attrName>style.visibility</p:attrName>
                                        </p:attrNameLst>
                                      </p:cBhvr>
                                      <p:to>
                                        <p:strVal val="visible"/>
                                      </p:to>
                                    </p:set>
                                    <p:anim calcmode="lin" valueType="num">
                                      <p:cBhvr additive="base">
                                        <p:cTn id="25"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7128E114-8523-4A19-93B7-6144B221963A}" type="slidenum">
              <a:rPr lang="en-US" altLang="zh-CN" smtClean="0"/>
              <a:pPr eaLnBrk="1" hangingPunct="1"/>
              <a:t>68</a:t>
            </a:fld>
            <a:endParaRPr lang="en-US" altLang="zh-CN" smtClean="0"/>
          </a:p>
        </p:txBody>
      </p:sp>
      <p:sp>
        <p:nvSpPr>
          <p:cNvPr id="72707"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95235" name="Rectangle 3"/>
          <p:cNvSpPr>
            <a:spLocks noGrp="1" noChangeArrowheads="1"/>
          </p:cNvSpPr>
          <p:nvPr>
            <p:ph type="body" sz="half" idx="1"/>
          </p:nvPr>
        </p:nvSpPr>
        <p:spPr>
          <a:xfrm>
            <a:off x="250825" y="1179513"/>
            <a:ext cx="8893175" cy="5678487"/>
          </a:xfrm>
        </p:spPr>
        <p:txBody>
          <a:bodyPr/>
          <a:lstStyle/>
          <a:p>
            <a:pPr lvl="3" eaLnBrk="1" hangingPunct="1">
              <a:lnSpc>
                <a:spcPct val="110000"/>
              </a:lnSpc>
              <a:buFont typeface="Wingdings" pitchFamily="2" charset="2"/>
              <a:buNone/>
            </a:pPr>
            <a:r>
              <a:rPr lang="zh-CN" altLang="en-US" dirty="0" smtClean="0"/>
              <a:t>由理想低通特性还可以看出，对于带宽为</a:t>
            </a:r>
          </a:p>
          <a:p>
            <a:pPr lvl="3" eaLnBrk="1" hangingPunct="1">
              <a:lnSpc>
                <a:spcPct val="140000"/>
              </a:lnSpc>
              <a:buFont typeface="Wingdings" pitchFamily="2" charset="2"/>
              <a:buNone/>
            </a:pPr>
            <a:endParaRPr lang="zh-CN" altLang="en-US" dirty="0" smtClean="0"/>
          </a:p>
          <a:p>
            <a:pPr lvl="3" eaLnBrk="1" hangingPunct="1">
              <a:lnSpc>
                <a:spcPct val="50000"/>
              </a:lnSpc>
              <a:buFont typeface="Wingdings" pitchFamily="2" charset="2"/>
              <a:buNone/>
            </a:pPr>
            <a:r>
              <a:rPr lang="zh-CN" altLang="en-US" dirty="0" smtClean="0"/>
              <a:t>的理想低通传输特性：</a:t>
            </a:r>
          </a:p>
          <a:p>
            <a:pPr lvl="4" eaLnBrk="1" hangingPunct="1">
              <a:lnSpc>
                <a:spcPct val="140000"/>
              </a:lnSpc>
            </a:pPr>
            <a:r>
              <a:rPr lang="zh-CN" altLang="en-US" dirty="0" smtClean="0"/>
              <a:t>若输入数据以</a:t>
            </a:r>
            <a:r>
              <a:rPr lang="en-US" altLang="zh-CN" i="1" dirty="0" smtClean="0"/>
              <a:t>R</a:t>
            </a:r>
            <a:r>
              <a:rPr lang="en-US" altLang="zh-CN" i="1" baseline="-25000" dirty="0" smtClean="0"/>
              <a:t>B</a:t>
            </a:r>
            <a:r>
              <a:rPr lang="en-US" altLang="zh-CN" dirty="0" smtClean="0"/>
              <a:t> = 1/</a:t>
            </a:r>
            <a:r>
              <a:rPr lang="en-US" altLang="zh-CN" i="1" dirty="0" err="1" smtClean="0"/>
              <a:t>T</a:t>
            </a:r>
            <a:r>
              <a:rPr lang="en-US" altLang="zh-CN" i="1" baseline="-25000" dirty="0" err="1" smtClean="0"/>
              <a:t>s</a:t>
            </a:r>
            <a:r>
              <a:rPr lang="zh-CN" altLang="en-US" dirty="0" smtClean="0"/>
              <a:t>波特的速率进行传输，则在抽样时刻上不存在码间串扰。</a:t>
            </a:r>
          </a:p>
          <a:p>
            <a:pPr lvl="4" eaLnBrk="1" hangingPunct="1">
              <a:lnSpc>
                <a:spcPct val="140000"/>
              </a:lnSpc>
            </a:pPr>
            <a:r>
              <a:rPr lang="zh-CN" altLang="en-US" dirty="0" smtClean="0"/>
              <a:t>若以高于</a:t>
            </a:r>
            <a:r>
              <a:rPr lang="en-US" altLang="zh-CN" dirty="0" smtClean="0"/>
              <a:t>1/</a:t>
            </a:r>
            <a:r>
              <a:rPr lang="en-US" altLang="zh-CN" i="1" dirty="0" err="1" smtClean="0"/>
              <a:t>T</a:t>
            </a:r>
            <a:r>
              <a:rPr lang="en-US" altLang="zh-CN" i="1" baseline="-25000" dirty="0" err="1" smtClean="0"/>
              <a:t>s</a:t>
            </a:r>
            <a:r>
              <a:rPr lang="zh-CN" altLang="en-US" dirty="0" smtClean="0"/>
              <a:t>波特的码元速率传送时，将存在码间串扰。</a:t>
            </a:r>
          </a:p>
          <a:p>
            <a:pPr lvl="3" eaLnBrk="1" hangingPunct="1">
              <a:lnSpc>
                <a:spcPct val="110000"/>
              </a:lnSpc>
            </a:pPr>
            <a:r>
              <a:rPr lang="zh-CN" altLang="en-US" dirty="0" smtClean="0"/>
              <a:t>通常将此带宽 </a:t>
            </a:r>
            <a:r>
              <a:rPr lang="en-US" altLang="zh-CN" i="1" dirty="0" smtClean="0"/>
              <a:t>B</a:t>
            </a:r>
            <a:r>
              <a:rPr lang="zh-CN" altLang="en-US" dirty="0" smtClean="0"/>
              <a:t> 称为</a:t>
            </a:r>
            <a:r>
              <a:rPr lang="zh-CN" altLang="en-US" b="1" dirty="0" smtClean="0">
                <a:solidFill>
                  <a:srgbClr val="C00000"/>
                </a:solidFill>
              </a:rPr>
              <a:t>奈奎斯特带宽</a:t>
            </a:r>
            <a:r>
              <a:rPr lang="zh-CN" altLang="en-US" dirty="0" smtClean="0"/>
              <a:t>，记为 </a:t>
            </a:r>
            <a:r>
              <a:rPr lang="zh-CN" altLang="en-US" b="1" dirty="0" smtClean="0">
                <a:solidFill>
                  <a:schemeClr val="hlink"/>
                </a:solidFill>
              </a:rPr>
              <a:t> </a:t>
            </a:r>
            <a:r>
              <a:rPr lang="en-US" altLang="zh-CN" b="1" i="1" dirty="0" err="1" smtClean="0">
                <a:solidFill>
                  <a:srgbClr val="C00000"/>
                </a:solidFill>
              </a:rPr>
              <a:t>f</a:t>
            </a:r>
            <a:r>
              <a:rPr lang="en-US" altLang="zh-CN" b="1" baseline="-25000" dirty="0" err="1" smtClean="0">
                <a:solidFill>
                  <a:srgbClr val="C00000"/>
                </a:solidFill>
              </a:rPr>
              <a:t>N</a:t>
            </a:r>
            <a:endParaRPr lang="en-US" altLang="zh-CN" baseline="-25000" dirty="0" smtClean="0">
              <a:solidFill>
                <a:srgbClr val="C00000"/>
              </a:solidFill>
            </a:endParaRPr>
          </a:p>
          <a:p>
            <a:pPr lvl="3" eaLnBrk="1" hangingPunct="1">
              <a:lnSpc>
                <a:spcPct val="110000"/>
              </a:lnSpc>
            </a:pPr>
            <a:r>
              <a:rPr lang="zh-CN" altLang="en-US" dirty="0" smtClean="0"/>
              <a:t>将</a:t>
            </a:r>
            <a:r>
              <a:rPr lang="en-US" altLang="zh-CN" i="1" dirty="0" smtClean="0"/>
              <a:t>R</a:t>
            </a:r>
            <a:r>
              <a:rPr lang="en-US" altLang="zh-CN" i="1" baseline="-25000" dirty="0" smtClean="0"/>
              <a:t>B</a:t>
            </a:r>
            <a:r>
              <a:rPr lang="zh-CN" altLang="en-US" dirty="0" smtClean="0"/>
              <a:t>称为</a:t>
            </a:r>
            <a:r>
              <a:rPr lang="zh-CN" altLang="en-US" b="1" dirty="0" smtClean="0">
                <a:solidFill>
                  <a:srgbClr val="C00000"/>
                </a:solidFill>
              </a:rPr>
              <a:t>奈奎斯特速率</a:t>
            </a:r>
            <a:r>
              <a:rPr lang="zh-CN" altLang="en-US" b="1" dirty="0" smtClean="0"/>
              <a:t>，</a:t>
            </a:r>
            <a:r>
              <a:rPr lang="en-US" altLang="zh-CN" i="1" dirty="0" smtClean="0"/>
              <a:t> R</a:t>
            </a:r>
            <a:r>
              <a:rPr lang="en-US" altLang="zh-CN" i="1" baseline="-25000" dirty="0" smtClean="0"/>
              <a:t>B</a:t>
            </a:r>
            <a:r>
              <a:rPr lang="en-US" altLang="zh-CN" dirty="0" smtClean="0"/>
              <a:t> = 1/</a:t>
            </a:r>
            <a:r>
              <a:rPr lang="en-US" altLang="zh-CN" i="1" dirty="0" err="1" smtClean="0"/>
              <a:t>T</a:t>
            </a:r>
            <a:r>
              <a:rPr lang="en-US" altLang="zh-CN" i="1" baseline="-25000" dirty="0" err="1" smtClean="0"/>
              <a:t>s</a:t>
            </a:r>
            <a:r>
              <a:rPr lang="en-US" altLang="zh-CN" dirty="0" smtClean="0"/>
              <a:t>=2</a:t>
            </a:r>
            <a:r>
              <a:rPr lang="en-US" altLang="zh-CN" i="1" dirty="0" smtClean="0"/>
              <a:t>f</a:t>
            </a:r>
            <a:r>
              <a:rPr lang="en-US" altLang="zh-CN" baseline="-25000" dirty="0" smtClean="0"/>
              <a:t>N</a:t>
            </a:r>
            <a:endParaRPr lang="en-US" altLang="zh-CN" i="1" dirty="0" smtClean="0"/>
          </a:p>
          <a:p>
            <a:pPr lvl="3" eaLnBrk="1" hangingPunct="1">
              <a:lnSpc>
                <a:spcPct val="110000"/>
              </a:lnSpc>
            </a:pPr>
            <a:r>
              <a:rPr lang="zh-CN" altLang="en-US" dirty="0" smtClean="0"/>
              <a:t>此基带系统所能提供的最高频带利用率为 </a:t>
            </a:r>
          </a:p>
          <a:p>
            <a:pPr lvl="3" eaLnBrk="1" hangingPunct="1">
              <a:lnSpc>
                <a:spcPct val="110000"/>
              </a:lnSpc>
              <a:buFont typeface="Wingdings" pitchFamily="2" charset="2"/>
              <a:buNone/>
            </a:pPr>
            <a:endParaRPr lang="zh-CN" altLang="en-US" dirty="0" smtClean="0"/>
          </a:p>
          <a:p>
            <a:pPr lvl="2" eaLnBrk="1" hangingPunct="1">
              <a:lnSpc>
                <a:spcPct val="110000"/>
              </a:lnSpc>
              <a:buFont typeface="Wingdings" pitchFamily="2" charset="2"/>
              <a:buNone/>
            </a:pPr>
            <a:r>
              <a:rPr lang="zh-CN" altLang="en-US" dirty="0" smtClean="0"/>
              <a:t>　但是，这种特性在物理上是无法实现的；并且</a:t>
            </a:r>
            <a:r>
              <a:rPr lang="en-US" altLang="zh-CN" i="1" dirty="0" smtClean="0"/>
              <a:t>h</a:t>
            </a:r>
            <a:r>
              <a:rPr lang="en-US" altLang="zh-CN" dirty="0" smtClean="0"/>
              <a:t>(</a:t>
            </a:r>
            <a:r>
              <a:rPr lang="en-US" altLang="zh-CN" i="1" dirty="0" smtClean="0"/>
              <a:t>t</a:t>
            </a:r>
            <a:r>
              <a:rPr lang="en-US" altLang="zh-CN" dirty="0" smtClean="0"/>
              <a:t>)</a:t>
            </a:r>
            <a:r>
              <a:rPr lang="zh-CN" altLang="en-US" dirty="0" smtClean="0"/>
              <a:t>的振荡衰减慢，使之对定时精度要求很高。故</a:t>
            </a:r>
            <a:r>
              <a:rPr lang="zh-CN" altLang="en-US" b="1" dirty="0" smtClean="0">
                <a:solidFill>
                  <a:srgbClr val="FF0000"/>
                </a:solidFill>
              </a:rPr>
              <a:t>不能实用</a:t>
            </a:r>
            <a:r>
              <a:rPr lang="zh-CN" altLang="en-US" dirty="0" smtClean="0"/>
              <a:t>！</a:t>
            </a:r>
          </a:p>
        </p:txBody>
      </p:sp>
      <p:graphicFrame>
        <p:nvGraphicFramePr>
          <p:cNvPr id="95236" name="Object 4"/>
          <p:cNvGraphicFramePr>
            <a:graphicFrameLocks noGrp="1" noChangeAspect="1"/>
          </p:cNvGraphicFramePr>
          <p:nvPr>
            <p:ph sz="half" idx="2"/>
          </p:nvPr>
        </p:nvGraphicFramePr>
        <p:xfrm>
          <a:off x="3492500" y="1673225"/>
          <a:ext cx="1800225" cy="444500"/>
        </p:xfrm>
        <a:graphic>
          <a:graphicData uri="http://schemas.openxmlformats.org/presentationml/2006/ole">
            <mc:AlternateContent xmlns:mc="http://schemas.openxmlformats.org/markup-compatibility/2006">
              <mc:Choice xmlns:v="urn:schemas-microsoft-com:vml" Requires="v">
                <p:oleObj spid="_x0000_s73079" r:id="rId3" imgW="927100" imgH="228600" progId="Equation.3">
                  <p:embed/>
                </p:oleObj>
              </mc:Choice>
              <mc:Fallback>
                <p:oleObj r:id="rId3" imgW="9271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673225"/>
                        <a:ext cx="180022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8" name="Object 6"/>
          <p:cNvGraphicFramePr>
            <a:graphicFrameLocks noChangeAspect="1"/>
          </p:cNvGraphicFramePr>
          <p:nvPr>
            <p:extLst>
              <p:ext uri="{D42A27DB-BD31-4B8C-83A1-F6EECF244321}">
                <p14:modId xmlns:p14="http://schemas.microsoft.com/office/powerpoint/2010/main" val="3433849438"/>
              </p:ext>
            </p:extLst>
          </p:nvPr>
        </p:nvGraphicFramePr>
        <p:xfrm>
          <a:off x="3222625" y="5248482"/>
          <a:ext cx="2430463" cy="385763"/>
        </p:xfrm>
        <a:graphic>
          <a:graphicData uri="http://schemas.openxmlformats.org/presentationml/2006/ole">
            <mc:AlternateContent xmlns:mc="http://schemas.openxmlformats.org/markup-compatibility/2006">
              <mc:Choice xmlns:v="urn:schemas-microsoft-com:vml" Requires="v">
                <p:oleObj spid="_x0000_s73080" r:id="rId5" imgW="1435100" imgH="228600" progId="Equation.3">
                  <p:embed/>
                </p:oleObj>
              </mc:Choice>
              <mc:Fallback>
                <p:oleObj r:id="rId5" imgW="14351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25" y="5248482"/>
                        <a:ext cx="24304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5236"/>
                                        </p:tgtEl>
                                        <p:attrNameLst>
                                          <p:attrName>style.visibility</p:attrName>
                                        </p:attrNameLst>
                                      </p:cBhvr>
                                      <p:to>
                                        <p:strVal val="visible"/>
                                      </p:to>
                                    </p:set>
                                    <p:anim calcmode="lin" valueType="num">
                                      <p:cBhvr additive="base">
                                        <p:cTn id="13" dur="500" fill="hold"/>
                                        <p:tgtEl>
                                          <p:spTgt spid="95236"/>
                                        </p:tgtEl>
                                        <p:attrNameLst>
                                          <p:attrName>ppt_x</p:attrName>
                                        </p:attrNameLst>
                                      </p:cBhvr>
                                      <p:tavLst>
                                        <p:tav tm="0">
                                          <p:val>
                                            <p:strVal val="#ppt_x"/>
                                          </p:val>
                                        </p:tav>
                                        <p:tav tm="100000">
                                          <p:val>
                                            <p:strVal val="#ppt_x"/>
                                          </p:val>
                                        </p:tav>
                                      </p:tavLst>
                                    </p:anim>
                                    <p:anim calcmode="lin" valueType="num">
                                      <p:cBhvr additive="base">
                                        <p:cTn id="14" dur="500" fill="hold"/>
                                        <p:tgtEl>
                                          <p:spTgt spid="9523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5235">
                                            <p:txEl>
                                              <p:pRg st="3" end="3"/>
                                            </p:txEl>
                                          </p:spTgt>
                                        </p:tgtEl>
                                        <p:attrNameLst>
                                          <p:attrName>style.visibility</p:attrName>
                                        </p:attrNameLst>
                                      </p:cBhvr>
                                      <p:to>
                                        <p:strVal val="visible"/>
                                      </p:to>
                                    </p:set>
                                    <p:anim calcmode="lin" valueType="num">
                                      <p:cBhvr additive="base">
                                        <p:cTn id="25" dur="5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52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5235">
                                            <p:txEl>
                                              <p:pRg st="4" end="4"/>
                                            </p:txEl>
                                          </p:spTgt>
                                        </p:tgtEl>
                                        <p:attrNameLst>
                                          <p:attrName>style.visibility</p:attrName>
                                        </p:attrNameLst>
                                      </p:cBhvr>
                                      <p:to>
                                        <p:strVal val="visible"/>
                                      </p:to>
                                    </p:set>
                                    <p:anim calcmode="lin" valueType="num">
                                      <p:cBhvr additive="base">
                                        <p:cTn id="31" dur="500" fill="hold"/>
                                        <p:tgtEl>
                                          <p:spTgt spid="952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52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5235">
                                            <p:txEl>
                                              <p:pRg st="5" end="5"/>
                                            </p:txEl>
                                          </p:spTgt>
                                        </p:tgtEl>
                                        <p:attrNameLst>
                                          <p:attrName>style.visibility</p:attrName>
                                        </p:attrNameLst>
                                      </p:cBhvr>
                                      <p:to>
                                        <p:strVal val="visible"/>
                                      </p:to>
                                    </p:set>
                                    <p:anim calcmode="lin" valueType="num">
                                      <p:cBhvr additive="base">
                                        <p:cTn id="37" dur="500" fill="hold"/>
                                        <p:tgtEl>
                                          <p:spTgt spid="952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52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5235">
                                            <p:txEl>
                                              <p:pRg st="6" end="6"/>
                                            </p:txEl>
                                          </p:spTgt>
                                        </p:tgtEl>
                                        <p:attrNameLst>
                                          <p:attrName>style.visibility</p:attrName>
                                        </p:attrNameLst>
                                      </p:cBhvr>
                                      <p:to>
                                        <p:strVal val="visible"/>
                                      </p:to>
                                    </p:set>
                                    <p:anim calcmode="lin" valueType="num">
                                      <p:cBhvr additive="base">
                                        <p:cTn id="43" dur="500" fill="hold"/>
                                        <p:tgtEl>
                                          <p:spTgt spid="952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52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5235">
                                            <p:txEl>
                                              <p:pRg st="7" end="7"/>
                                            </p:txEl>
                                          </p:spTgt>
                                        </p:tgtEl>
                                        <p:attrNameLst>
                                          <p:attrName>style.visibility</p:attrName>
                                        </p:attrNameLst>
                                      </p:cBhvr>
                                      <p:to>
                                        <p:strVal val="visible"/>
                                      </p:to>
                                    </p:set>
                                    <p:anim calcmode="lin" valueType="num">
                                      <p:cBhvr additive="base">
                                        <p:cTn id="49" dur="500" fill="hold"/>
                                        <p:tgtEl>
                                          <p:spTgt spid="9523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5235">
                                            <p:txEl>
                                              <p:pRg st="7" end="7"/>
                                            </p:txEl>
                                          </p:spTgt>
                                        </p:tgtEl>
                                        <p:attrNameLst>
                                          <p:attrName>ppt_y</p:attrName>
                                        </p:attrNameLst>
                                      </p:cBhvr>
                                      <p:tavLst>
                                        <p:tav tm="0">
                                          <p:val>
                                            <p:strVal val="1+#ppt_h/2"/>
                                          </p:val>
                                        </p:tav>
                                        <p:tav tm="100000">
                                          <p:val>
                                            <p:strVal val="#ppt_y"/>
                                          </p:val>
                                        </p:tav>
                                      </p:tavLst>
                                    </p:anim>
                                  </p:childTnLst>
                                </p:cTn>
                              </p:par>
                            </p:childTnLst>
                          </p:cTn>
                        </p:par>
                        <p:par>
                          <p:cTn id="51" fill="hold" nodeType="withGroup">
                            <p:stCondLst>
                              <p:cond delay="500"/>
                            </p:stCondLst>
                            <p:childTnLst>
                              <p:par>
                                <p:cTn id="52" presetID="2" presetClass="entr" presetSubtype="4" fill="hold" nodeType="afterEffect">
                                  <p:stCondLst>
                                    <p:cond delay="0"/>
                                  </p:stCondLst>
                                  <p:childTnLst>
                                    <p:set>
                                      <p:cBhvr>
                                        <p:cTn id="53" dur="1" fill="hold">
                                          <p:stCondLst>
                                            <p:cond delay="0"/>
                                          </p:stCondLst>
                                        </p:cTn>
                                        <p:tgtEl>
                                          <p:spTgt spid="95238"/>
                                        </p:tgtEl>
                                        <p:attrNameLst>
                                          <p:attrName>style.visibility</p:attrName>
                                        </p:attrNameLst>
                                      </p:cBhvr>
                                      <p:to>
                                        <p:strVal val="visible"/>
                                      </p:to>
                                    </p:set>
                                    <p:anim calcmode="lin" valueType="num">
                                      <p:cBhvr additive="base">
                                        <p:cTn id="54" dur="500" fill="hold"/>
                                        <p:tgtEl>
                                          <p:spTgt spid="95238"/>
                                        </p:tgtEl>
                                        <p:attrNameLst>
                                          <p:attrName>ppt_x</p:attrName>
                                        </p:attrNameLst>
                                      </p:cBhvr>
                                      <p:tavLst>
                                        <p:tav tm="0">
                                          <p:val>
                                            <p:strVal val="#ppt_x"/>
                                          </p:val>
                                        </p:tav>
                                        <p:tav tm="100000">
                                          <p:val>
                                            <p:strVal val="#ppt_x"/>
                                          </p:val>
                                        </p:tav>
                                      </p:tavLst>
                                    </p:anim>
                                    <p:anim calcmode="lin" valueType="num">
                                      <p:cBhvr additive="base">
                                        <p:cTn id="55" dur="500" fill="hold"/>
                                        <p:tgtEl>
                                          <p:spTgt spid="95238"/>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95235">
                                            <p:txEl>
                                              <p:pRg st="9" end="9"/>
                                            </p:txEl>
                                          </p:spTgt>
                                        </p:tgtEl>
                                        <p:attrNameLst>
                                          <p:attrName>style.visibility</p:attrName>
                                        </p:attrNameLst>
                                      </p:cBhvr>
                                      <p:to>
                                        <p:strVal val="visible"/>
                                      </p:to>
                                    </p:set>
                                    <p:anim calcmode="lin" valueType="num">
                                      <p:cBhvr additive="base">
                                        <p:cTn id="60" dur="500" fill="hold"/>
                                        <p:tgtEl>
                                          <p:spTgt spid="95235">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52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1FB9C108-588D-4BCE-8274-F4EE725A7725}" type="slidenum">
              <a:rPr lang="en-US" altLang="zh-CN" smtClean="0"/>
              <a:pPr eaLnBrk="1" hangingPunct="1"/>
              <a:t>69</a:t>
            </a:fld>
            <a:endParaRPr lang="en-US" altLang="zh-CN" smtClean="0"/>
          </a:p>
        </p:txBody>
      </p:sp>
      <p:sp>
        <p:nvSpPr>
          <p:cNvPr id="73731"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97283" name="Rectangle 3"/>
          <p:cNvSpPr>
            <a:spLocks noGrp="1" noChangeArrowheads="1"/>
          </p:cNvSpPr>
          <p:nvPr>
            <p:ph type="body" idx="1"/>
          </p:nvPr>
        </p:nvSpPr>
        <p:spPr>
          <a:xfrm>
            <a:off x="521550" y="1179513"/>
            <a:ext cx="8622450" cy="5678487"/>
          </a:xfrm>
        </p:spPr>
        <p:txBody>
          <a:bodyPr/>
          <a:lstStyle/>
          <a:p>
            <a:pPr lvl="1" eaLnBrk="1" hangingPunct="1"/>
            <a:r>
              <a:rPr lang="en-US" altLang="zh-CN" sz="2400" dirty="0" smtClean="0">
                <a:solidFill>
                  <a:srgbClr val="3333FF"/>
                </a:solidFill>
              </a:rPr>
              <a:t>2</a:t>
            </a:r>
            <a:r>
              <a:rPr lang="zh-CN" altLang="en-US" sz="2400" dirty="0" smtClean="0">
                <a:solidFill>
                  <a:srgbClr val="3333FF"/>
                </a:solidFill>
              </a:rPr>
              <a:t>、余弦滚降特性 </a:t>
            </a:r>
          </a:p>
          <a:p>
            <a:pPr lvl="2" eaLnBrk="1" hangingPunct="1">
              <a:lnSpc>
                <a:spcPct val="120000"/>
              </a:lnSpc>
            </a:pPr>
            <a:r>
              <a:rPr lang="zh-CN" altLang="en-US" sz="2000" dirty="0" smtClean="0"/>
              <a:t>为了解决理想低通特性存在的问题，可以使理想低通滤波器特性的边沿缓慢下降，这称为“滚降”。</a:t>
            </a:r>
          </a:p>
          <a:p>
            <a:pPr lvl="2" eaLnBrk="1" hangingPunct="1">
              <a:lnSpc>
                <a:spcPct val="120000"/>
              </a:lnSpc>
            </a:pPr>
            <a:r>
              <a:rPr lang="zh-CN" altLang="en-US" sz="2000" dirty="0" smtClean="0"/>
              <a:t>一种常用的滚降特性是余弦滚降特性，如下图所示：</a:t>
            </a:r>
          </a:p>
          <a:p>
            <a:pPr lvl="2" eaLnBrk="1" hangingPunct="1">
              <a:lnSpc>
                <a:spcPct val="120000"/>
              </a:lnSpc>
            </a:pPr>
            <a:endParaRPr lang="zh-CN" altLang="en-US" sz="2000" dirty="0" smtClean="0"/>
          </a:p>
          <a:p>
            <a:pPr lvl="2" eaLnBrk="1" hangingPunct="1">
              <a:lnSpc>
                <a:spcPct val="120000"/>
              </a:lnSpc>
            </a:pPr>
            <a:endParaRPr lang="zh-CN" altLang="en-US" sz="2000" dirty="0" smtClean="0"/>
          </a:p>
          <a:p>
            <a:pPr lvl="2" eaLnBrk="1" hangingPunct="1">
              <a:lnSpc>
                <a:spcPct val="120000"/>
              </a:lnSpc>
            </a:pPr>
            <a:endParaRPr lang="zh-CN" altLang="en-US" sz="2000" dirty="0" smtClean="0"/>
          </a:p>
          <a:p>
            <a:pPr lvl="2" eaLnBrk="1" hangingPunct="1">
              <a:lnSpc>
                <a:spcPct val="120000"/>
              </a:lnSpc>
            </a:pPr>
            <a:endParaRPr lang="zh-CN" altLang="en-US" sz="2000" dirty="0" smtClean="0"/>
          </a:p>
          <a:p>
            <a:pPr lvl="2" eaLnBrk="1" hangingPunct="1">
              <a:lnSpc>
                <a:spcPct val="120000"/>
              </a:lnSpc>
            </a:pPr>
            <a:endParaRPr lang="zh-CN" altLang="en-US" sz="2000" dirty="0" smtClean="0"/>
          </a:p>
          <a:p>
            <a:pPr lvl="2" eaLnBrk="1" hangingPunct="1">
              <a:lnSpc>
                <a:spcPct val="120000"/>
              </a:lnSpc>
              <a:buFont typeface="Wingdings" pitchFamily="2" charset="2"/>
              <a:buNone/>
            </a:pPr>
            <a:r>
              <a:rPr lang="zh-CN" altLang="en-US" sz="2000" dirty="0" smtClean="0"/>
              <a:t>	只要</a:t>
            </a:r>
            <a:r>
              <a:rPr lang="en-US" altLang="zh-CN" sz="2000" i="1" dirty="0" smtClean="0">
                <a:solidFill>
                  <a:srgbClr val="3333FF"/>
                </a:solidFill>
              </a:rPr>
              <a:t>H</a:t>
            </a:r>
            <a:r>
              <a:rPr lang="en-US" altLang="zh-CN" sz="2000" dirty="0" smtClean="0">
                <a:solidFill>
                  <a:srgbClr val="3333FF"/>
                </a:solidFill>
              </a:rPr>
              <a:t>(</a:t>
            </a:r>
            <a:r>
              <a:rPr lang="en-US" altLang="zh-CN" sz="2000" i="1" dirty="0" smtClean="0">
                <a:solidFill>
                  <a:srgbClr val="3333FF"/>
                </a:solidFill>
                <a:sym typeface="Symbol" pitchFamily="18" charset="2"/>
              </a:rPr>
              <a:t></a:t>
            </a:r>
            <a:r>
              <a:rPr lang="en-US" altLang="zh-CN" sz="2000" dirty="0" smtClean="0">
                <a:solidFill>
                  <a:srgbClr val="3333FF"/>
                </a:solidFill>
              </a:rPr>
              <a:t>)</a:t>
            </a:r>
            <a:r>
              <a:rPr lang="zh-CN" altLang="en-US" sz="2000" dirty="0" smtClean="0">
                <a:solidFill>
                  <a:srgbClr val="3333FF"/>
                </a:solidFill>
              </a:rPr>
              <a:t>在滚降段中心频率处（与奈奎斯特带宽相对应）呈奇对称的振幅特性</a:t>
            </a:r>
            <a:r>
              <a:rPr lang="zh-CN" altLang="en-US" sz="2000" dirty="0" smtClean="0"/>
              <a:t>，就必然可以满足奈奎斯特第一准则，从而实现无码间串扰传输。 </a:t>
            </a:r>
          </a:p>
        </p:txBody>
      </p:sp>
      <p:grpSp>
        <p:nvGrpSpPr>
          <p:cNvPr id="97287" name="Group 7"/>
          <p:cNvGrpSpPr>
            <a:grpSpLocks/>
          </p:cNvGrpSpPr>
          <p:nvPr/>
        </p:nvGrpSpPr>
        <p:grpSpPr bwMode="auto">
          <a:xfrm>
            <a:off x="296863" y="2837238"/>
            <a:ext cx="8596312" cy="2166937"/>
            <a:chOff x="187" y="1905"/>
            <a:chExt cx="5415" cy="1365"/>
          </a:xfrm>
        </p:grpSpPr>
        <p:graphicFrame>
          <p:nvGraphicFramePr>
            <p:cNvPr id="73734" name="Object 4"/>
            <p:cNvGraphicFramePr>
              <a:graphicFrameLocks noChangeAspect="1"/>
            </p:cNvGraphicFramePr>
            <p:nvPr/>
          </p:nvGraphicFramePr>
          <p:xfrm>
            <a:off x="187" y="1905"/>
            <a:ext cx="5415" cy="1148"/>
          </p:xfrm>
          <a:graphic>
            <a:graphicData uri="http://schemas.openxmlformats.org/presentationml/2006/ole">
              <mc:AlternateContent xmlns:mc="http://schemas.openxmlformats.org/markup-compatibility/2006">
                <mc:Choice xmlns:v="urn:schemas-microsoft-com:vml" Requires="v">
                  <p:oleObj spid="_x0000_s73921" r:id="rId3" imgW="4077005" imgH="863498" progId="Visio.Drawing.11">
                    <p:embed/>
                  </p:oleObj>
                </mc:Choice>
                <mc:Fallback>
                  <p:oleObj r:id="rId3" imgW="4077005" imgH="863498"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 y="1905"/>
                          <a:ext cx="5415" cy="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5" name="Text Box 6"/>
            <p:cNvSpPr txBox="1">
              <a:spLocks noChangeArrowheads="1"/>
            </p:cNvSpPr>
            <p:nvPr/>
          </p:nvSpPr>
          <p:spPr bwMode="auto">
            <a:xfrm>
              <a:off x="1349" y="3039"/>
              <a:ext cx="30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ctr" eaLnBrk="1" hangingPunct="1">
                <a:spcBef>
                  <a:spcPct val="50000"/>
                </a:spcBef>
              </a:pPr>
              <a:r>
                <a:rPr lang="zh-CN" altLang="en-US"/>
                <a:t>奇对称的余弦滚降特性</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7287"/>
                                        </p:tgtEl>
                                        <p:attrNameLst>
                                          <p:attrName>style.visibility</p:attrName>
                                        </p:attrNameLst>
                                      </p:cBhvr>
                                      <p:to>
                                        <p:strVal val="visible"/>
                                      </p:to>
                                    </p:set>
                                    <p:anim calcmode="lin" valueType="num">
                                      <p:cBhvr additive="base">
                                        <p:cTn id="25" dur="500" fill="hold"/>
                                        <p:tgtEl>
                                          <p:spTgt spid="97287"/>
                                        </p:tgtEl>
                                        <p:attrNameLst>
                                          <p:attrName>ppt_x</p:attrName>
                                        </p:attrNameLst>
                                      </p:cBhvr>
                                      <p:tavLst>
                                        <p:tav tm="0">
                                          <p:val>
                                            <p:strVal val="#ppt_x"/>
                                          </p:val>
                                        </p:tav>
                                        <p:tav tm="100000">
                                          <p:val>
                                            <p:strVal val="#ppt_x"/>
                                          </p:val>
                                        </p:tav>
                                      </p:tavLst>
                                    </p:anim>
                                    <p:anim calcmode="lin" valueType="num">
                                      <p:cBhvr additive="base">
                                        <p:cTn id="26" dur="500" fill="hold"/>
                                        <p:tgtEl>
                                          <p:spTgt spid="9728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7283">
                                            <p:txEl>
                                              <p:pRg st="8" end="8"/>
                                            </p:txEl>
                                          </p:spTgt>
                                        </p:tgtEl>
                                        <p:attrNameLst>
                                          <p:attrName>style.visibility</p:attrName>
                                        </p:attrNameLst>
                                      </p:cBhvr>
                                      <p:to>
                                        <p:strVal val="visible"/>
                                      </p:to>
                                    </p:set>
                                    <p:anim calcmode="lin" valueType="num">
                                      <p:cBhvr additive="base">
                                        <p:cTn id="31" dur="500" fill="hold"/>
                                        <p:tgtEl>
                                          <p:spTgt spid="9728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28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68761627-3A47-46C5-9648-27D5FEBA037F}" type="slidenum">
              <a:rPr lang="en-US" altLang="zh-CN" smtClean="0"/>
              <a:pPr eaLnBrk="1" hangingPunct="1"/>
              <a:t>7</a:t>
            </a:fld>
            <a:endParaRPr lang="en-US" altLang="zh-CN" smtClean="0"/>
          </a:p>
        </p:txBody>
      </p:sp>
      <p:sp>
        <p:nvSpPr>
          <p:cNvPr id="8195"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25603" name="Rectangle 3"/>
          <p:cNvSpPr>
            <a:spLocks noGrp="1" noChangeArrowheads="1"/>
          </p:cNvSpPr>
          <p:nvPr>
            <p:ph type="body" idx="1"/>
          </p:nvPr>
        </p:nvSpPr>
        <p:spPr/>
        <p:txBody>
          <a:bodyPr/>
          <a:lstStyle/>
          <a:p>
            <a:pPr eaLnBrk="1" hangingPunct="1"/>
            <a:r>
              <a:rPr lang="en-US" altLang="zh-CN" dirty="0" smtClean="0"/>
              <a:t>6.1 </a:t>
            </a:r>
            <a:r>
              <a:rPr lang="zh-CN" altLang="en-US" dirty="0" smtClean="0"/>
              <a:t>数字基带信号及其频谱特性 </a:t>
            </a:r>
          </a:p>
          <a:p>
            <a:pPr lvl="1" eaLnBrk="1" hangingPunct="1"/>
            <a:r>
              <a:rPr lang="zh-CN" altLang="en-US" b="1" dirty="0" smtClean="0">
                <a:solidFill>
                  <a:srgbClr val="C00000"/>
                </a:solidFill>
              </a:rPr>
              <a:t>一、数字基带信号</a:t>
            </a:r>
          </a:p>
          <a:p>
            <a:pPr lvl="2" eaLnBrk="1" hangingPunct="1"/>
            <a:r>
              <a:rPr lang="zh-CN" altLang="en-US" dirty="0" smtClean="0">
                <a:solidFill>
                  <a:srgbClr val="3333FF"/>
                </a:solidFill>
              </a:rPr>
              <a:t>１、几种基本的基带信号波形</a:t>
            </a:r>
            <a:r>
              <a:rPr lang="zh-CN" altLang="en-US" dirty="0" smtClean="0"/>
              <a:t> </a:t>
            </a:r>
          </a:p>
        </p:txBody>
      </p:sp>
      <p:pic>
        <p:nvPicPr>
          <p:cNvPr id="25604" name="Picture 4" descr="t05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2754313"/>
            <a:ext cx="8056563"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604"/>
                                        </p:tgtEl>
                                        <p:attrNameLst>
                                          <p:attrName>style.visibility</p:attrName>
                                        </p:attrNameLst>
                                      </p:cBhvr>
                                      <p:to>
                                        <p:strVal val="visible"/>
                                      </p:to>
                                    </p:set>
                                    <p:anim calcmode="lin" valueType="num">
                                      <p:cBhvr additive="base">
                                        <p:cTn id="25" dur="500" fill="hold"/>
                                        <p:tgtEl>
                                          <p:spTgt spid="25604"/>
                                        </p:tgtEl>
                                        <p:attrNameLst>
                                          <p:attrName>ppt_x</p:attrName>
                                        </p:attrNameLst>
                                      </p:cBhvr>
                                      <p:tavLst>
                                        <p:tav tm="0">
                                          <p:val>
                                            <p:strVal val="#ppt_x"/>
                                          </p:val>
                                        </p:tav>
                                        <p:tav tm="100000">
                                          <p:val>
                                            <p:strVal val="#ppt_x"/>
                                          </p:val>
                                        </p:tav>
                                      </p:tavLst>
                                    </p:anim>
                                    <p:anim calcmode="lin" valueType="num">
                                      <p:cBhvr additive="base">
                                        <p:cTn id="26"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8E52E230-4D8F-434F-8F0E-78F21BBA81FD}" type="slidenum">
              <a:rPr lang="en-US" altLang="zh-CN" smtClean="0"/>
              <a:pPr eaLnBrk="1" hangingPunct="1"/>
              <a:t>70</a:t>
            </a:fld>
            <a:endParaRPr lang="en-US" altLang="zh-CN" smtClean="0"/>
          </a:p>
        </p:txBody>
      </p:sp>
      <p:sp>
        <p:nvSpPr>
          <p:cNvPr id="74755"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98307" name="Rectangle 3"/>
          <p:cNvSpPr>
            <a:spLocks noGrp="1" noChangeArrowheads="1"/>
          </p:cNvSpPr>
          <p:nvPr>
            <p:ph type="body" idx="1"/>
          </p:nvPr>
        </p:nvSpPr>
        <p:spPr>
          <a:xfrm>
            <a:off x="385763" y="1179513"/>
            <a:ext cx="8758237" cy="5678487"/>
          </a:xfrm>
        </p:spPr>
        <p:txBody>
          <a:bodyPr/>
          <a:lstStyle/>
          <a:p>
            <a:pPr lvl="3" eaLnBrk="1" hangingPunct="1"/>
            <a:r>
              <a:rPr lang="en-US" altLang="zh-CN" smtClean="0"/>
              <a:t> </a:t>
            </a:r>
            <a:r>
              <a:rPr lang="zh-CN" altLang="en-US" smtClean="0"/>
              <a:t>按余弦特性滚降的传输函数可表示为 </a:t>
            </a:r>
          </a:p>
          <a:p>
            <a:pPr lvl="3" eaLnBrk="1" hangingPunct="1"/>
            <a:endParaRPr lang="zh-CN" altLang="en-US" smtClean="0"/>
          </a:p>
          <a:p>
            <a:pPr lvl="3" eaLnBrk="1" hangingPunct="1"/>
            <a:endParaRPr lang="zh-CN" altLang="en-US" smtClean="0"/>
          </a:p>
          <a:p>
            <a:pPr lvl="3" eaLnBrk="1" hangingPunct="1"/>
            <a:endParaRPr lang="zh-CN" altLang="en-US" smtClean="0"/>
          </a:p>
          <a:p>
            <a:pPr lvl="3" eaLnBrk="1" hangingPunct="1"/>
            <a:endParaRPr lang="zh-CN" altLang="en-US" smtClean="0"/>
          </a:p>
          <a:p>
            <a:pPr lvl="3" eaLnBrk="1" hangingPunct="1"/>
            <a:endParaRPr lang="zh-CN" altLang="en-US" smtClean="0"/>
          </a:p>
          <a:p>
            <a:pPr lvl="3" eaLnBrk="1" hangingPunct="1"/>
            <a:endParaRPr lang="zh-CN" altLang="en-US" smtClean="0"/>
          </a:p>
          <a:p>
            <a:pPr lvl="3" eaLnBrk="1" hangingPunct="1"/>
            <a:endParaRPr lang="zh-CN" altLang="en-US" smtClean="0"/>
          </a:p>
          <a:p>
            <a:pPr lvl="3" eaLnBrk="1" hangingPunct="1">
              <a:buFont typeface="Wingdings" pitchFamily="2" charset="2"/>
              <a:buNone/>
            </a:pPr>
            <a:r>
              <a:rPr lang="zh-CN" altLang="en-US" smtClean="0"/>
              <a:t>相应的</a:t>
            </a:r>
            <a:r>
              <a:rPr lang="en-US" altLang="zh-CN" i="1" smtClean="0"/>
              <a:t>h</a:t>
            </a:r>
            <a:r>
              <a:rPr lang="en-US" altLang="zh-CN" smtClean="0"/>
              <a:t>(</a:t>
            </a:r>
            <a:r>
              <a:rPr lang="en-US" altLang="zh-CN" i="1" smtClean="0"/>
              <a:t>t</a:t>
            </a:r>
            <a:r>
              <a:rPr lang="en-US" altLang="zh-CN" smtClean="0"/>
              <a:t>)</a:t>
            </a:r>
            <a:r>
              <a:rPr lang="zh-CN" altLang="en-US" smtClean="0"/>
              <a:t>为 </a:t>
            </a:r>
          </a:p>
          <a:p>
            <a:pPr lvl="3" eaLnBrk="1" hangingPunct="1">
              <a:buFont typeface="Wingdings" pitchFamily="2" charset="2"/>
              <a:buNone/>
            </a:pPr>
            <a:endParaRPr lang="zh-CN" altLang="en-US" smtClean="0"/>
          </a:p>
          <a:p>
            <a:pPr lvl="3" eaLnBrk="1" hangingPunct="1">
              <a:buFont typeface="Wingdings" pitchFamily="2" charset="2"/>
              <a:buNone/>
            </a:pPr>
            <a:endParaRPr lang="zh-CN" altLang="en-US" smtClean="0"/>
          </a:p>
          <a:p>
            <a:pPr lvl="3" eaLnBrk="1" hangingPunct="1">
              <a:buFont typeface="Wingdings" pitchFamily="2" charset="2"/>
              <a:buNone/>
            </a:pPr>
            <a:r>
              <a:rPr lang="zh-CN" altLang="en-US" smtClean="0"/>
              <a:t>式中，</a:t>
            </a:r>
            <a:r>
              <a:rPr lang="zh-CN" altLang="en-US" smtClean="0">
                <a:sym typeface="Symbol" pitchFamily="18" charset="2"/>
              </a:rPr>
              <a:t></a:t>
            </a:r>
            <a:r>
              <a:rPr lang="zh-CN" altLang="en-US" smtClean="0"/>
              <a:t>为滚降系数，用于描述滚降程度。它定义为</a:t>
            </a:r>
          </a:p>
        </p:txBody>
      </p:sp>
      <p:sp>
        <p:nvSpPr>
          <p:cNvPr id="74757" name="Rectangle 5"/>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8308" name="Object 4"/>
          <p:cNvGraphicFramePr>
            <a:graphicFrameLocks noChangeAspect="1"/>
          </p:cNvGraphicFramePr>
          <p:nvPr/>
        </p:nvGraphicFramePr>
        <p:xfrm>
          <a:off x="1196975" y="1719263"/>
          <a:ext cx="7291388" cy="2519362"/>
        </p:xfrm>
        <a:graphic>
          <a:graphicData uri="http://schemas.openxmlformats.org/presentationml/2006/ole">
            <mc:AlternateContent xmlns:mc="http://schemas.openxmlformats.org/markup-compatibility/2006">
              <mc:Choice xmlns:v="urn:schemas-microsoft-com:vml" Requires="v">
                <p:oleObj spid="_x0000_s75312" name="公式" r:id="rId3" imgW="3822700" imgH="1270000" progId="Equation.3">
                  <p:embed/>
                </p:oleObj>
              </mc:Choice>
              <mc:Fallback>
                <p:oleObj name="公式" r:id="rId3" imgW="3822700" imgH="1270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975" y="1719263"/>
                        <a:ext cx="729138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9" name="Rectangle 7"/>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8310" name="Object 6"/>
          <p:cNvGraphicFramePr>
            <a:graphicFrameLocks noChangeAspect="1"/>
          </p:cNvGraphicFramePr>
          <p:nvPr/>
        </p:nvGraphicFramePr>
        <p:xfrm>
          <a:off x="2636838" y="4733925"/>
          <a:ext cx="3914775" cy="866775"/>
        </p:xfrm>
        <a:graphic>
          <a:graphicData uri="http://schemas.openxmlformats.org/presentationml/2006/ole">
            <mc:AlternateContent xmlns:mc="http://schemas.openxmlformats.org/markup-compatibility/2006">
              <mc:Choice xmlns:v="urn:schemas-microsoft-com:vml" Requires="v">
                <p:oleObj spid="_x0000_s75313" r:id="rId5" imgW="1930400" imgH="431800" progId="Equation.3">
                  <p:embed/>
                </p:oleObj>
              </mc:Choice>
              <mc:Fallback>
                <p:oleObj r:id="rId5" imgW="1930400" imgH="431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6838" y="4733925"/>
                        <a:ext cx="3914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61"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8312" name="Object 8"/>
          <p:cNvGraphicFramePr>
            <a:graphicFrameLocks noChangeAspect="1"/>
          </p:cNvGraphicFramePr>
          <p:nvPr/>
        </p:nvGraphicFramePr>
        <p:xfrm>
          <a:off x="3581400" y="6092825"/>
          <a:ext cx="1350963" cy="444500"/>
        </p:xfrm>
        <a:graphic>
          <a:graphicData uri="http://schemas.openxmlformats.org/presentationml/2006/ole">
            <mc:AlternateContent xmlns:mc="http://schemas.openxmlformats.org/markup-compatibility/2006">
              <mc:Choice xmlns:v="urn:schemas-microsoft-com:vml" Requires="v">
                <p:oleObj spid="_x0000_s75314" r:id="rId7" imgW="698500" imgH="228600" progId="Equation.3">
                  <p:embed/>
                </p:oleObj>
              </mc:Choice>
              <mc:Fallback>
                <p:oleObj r:id="rId7" imgW="6985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6092825"/>
                        <a:ext cx="13509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08"/>
                                        </p:tgtEl>
                                        <p:attrNameLst>
                                          <p:attrName>style.visibility</p:attrName>
                                        </p:attrNameLst>
                                      </p:cBhvr>
                                      <p:to>
                                        <p:strVal val="visible"/>
                                      </p:to>
                                    </p:set>
                                    <p:anim calcmode="lin" valueType="num">
                                      <p:cBhvr additive="base">
                                        <p:cTn id="13" dur="500" fill="hold"/>
                                        <p:tgtEl>
                                          <p:spTgt spid="98308"/>
                                        </p:tgtEl>
                                        <p:attrNameLst>
                                          <p:attrName>ppt_x</p:attrName>
                                        </p:attrNameLst>
                                      </p:cBhvr>
                                      <p:tavLst>
                                        <p:tav tm="0">
                                          <p:val>
                                            <p:strVal val="#ppt_x"/>
                                          </p:val>
                                        </p:tav>
                                        <p:tav tm="100000">
                                          <p:val>
                                            <p:strVal val="#ppt_x"/>
                                          </p:val>
                                        </p:tav>
                                      </p:tavLst>
                                    </p:anim>
                                    <p:anim calcmode="lin" valueType="num">
                                      <p:cBhvr additive="base">
                                        <p:cTn id="14" dur="500" fill="hold"/>
                                        <p:tgtEl>
                                          <p:spTgt spid="9830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07">
                                            <p:txEl>
                                              <p:pRg st="8" end="8"/>
                                            </p:txEl>
                                          </p:spTgt>
                                        </p:tgtEl>
                                        <p:attrNameLst>
                                          <p:attrName>style.visibility</p:attrName>
                                        </p:attrNameLst>
                                      </p:cBhvr>
                                      <p:to>
                                        <p:strVal val="visible"/>
                                      </p:to>
                                    </p:set>
                                    <p:anim calcmode="lin" valueType="num">
                                      <p:cBhvr additive="base">
                                        <p:cTn id="19" dur="500" fill="hold"/>
                                        <p:tgtEl>
                                          <p:spTgt spid="98307">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10"/>
                                        </p:tgtEl>
                                        <p:attrNameLst>
                                          <p:attrName>style.visibility</p:attrName>
                                        </p:attrNameLst>
                                      </p:cBhvr>
                                      <p:to>
                                        <p:strVal val="visible"/>
                                      </p:to>
                                    </p:set>
                                    <p:anim calcmode="lin" valueType="num">
                                      <p:cBhvr additive="base">
                                        <p:cTn id="25" dur="500" fill="hold"/>
                                        <p:tgtEl>
                                          <p:spTgt spid="98310"/>
                                        </p:tgtEl>
                                        <p:attrNameLst>
                                          <p:attrName>ppt_x</p:attrName>
                                        </p:attrNameLst>
                                      </p:cBhvr>
                                      <p:tavLst>
                                        <p:tav tm="0">
                                          <p:val>
                                            <p:strVal val="#ppt_x"/>
                                          </p:val>
                                        </p:tav>
                                        <p:tav tm="100000">
                                          <p:val>
                                            <p:strVal val="#ppt_x"/>
                                          </p:val>
                                        </p:tav>
                                      </p:tavLst>
                                    </p:anim>
                                    <p:anim calcmode="lin" valueType="num">
                                      <p:cBhvr additive="base">
                                        <p:cTn id="26" dur="500" fill="hold"/>
                                        <p:tgtEl>
                                          <p:spTgt spid="983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07">
                                            <p:txEl>
                                              <p:pRg st="11" end="11"/>
                                            </p:txEl>
                                          </p:spTgt>
                                        </p:tgtEl>
                                        <p:attrNameLst>
                                          <p:attrName>style.visibility</p:attrName>
                                        </p:attrNameLst>
                                      </p:cBhvr>
                                      <p:to>
                                        <p:strVal val="visible"/>
                                      </p:to>
                                    </p:set>
                                    <p:anim calcmode="lin" valueType="num">
                                      <p:cBhvr additive="base">
                                        <p:cTn id="31" dur="500" fill="hold"/>
                                        <p:tgtEl>
                                          <p:spTgt spid="98307">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0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12"/>
                                        </p:tgtEl>
                                        <p:attrNameLst>
                                          <p:attrName>style.visibility</p:attrName>
                                        </p:attrNameLst>
                                      </p:cBhvr>
                                      <p:to>
                                        <p:strVal val="visible"/>
                                      </p:to>
                                    </p:set>
                                    <p:anim calcmode="lin" valueType="num">
                                      <p:cBhvr additive="base">
                                        <p:cTn id="37" dur="500" fill="hold"/>
                                        <p:tgtEl>
                                          <p:spTgt spid="98312"/>
                                        </p:tgtEl>
                                        <p:attrNameLst>
                                          <p:attrName>ppt_x</p:attrName>
                                        </p:attrNameLst>
                                      </p:cBhvr>
                                      <p:tavLst>
                                        <p:tav tm="0">
                                          <p:val>
                                            <p:strVal val="#ppt_x"/>
                                          </p:val>
                                        </p:tav>
                                        <p:tav tm="100000">
                                          <p:val>
                                            <p:strVal val="#ppt_x"/>
                                          </p:val>
                                        </p:tav>
                                      </p:tavLst>
                                    </p:anim>
                                    <p:anim calcmode="lin" valueType="num">
                                      <p:cBhvr additive="base">
                                        <p:cTn id="38" dur="500" fill="hold"/>
                                        <p:tgtEl>
                                          <p:spTgt spid="98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6"/>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1375D44B-8CB3-44D1-B93A-BEFE3ED6E843}" type="slidenum">
              <a:rPr lang="en-US" altLang="zh-CN" smtClean="0"/>
              <a:pPr eaLnBrk="1" hangingPunct="1"/>
              <a:t>71</a:t>
            </a:fld>
            <a:endParaRPr lang="en-US" altLang="zh-CN" smtClean="0"/>
          </a:p>
        </p:txBody>
      </p:sp>
      <p:sp>
        <p:nvSpPr>
          <p:cNvPr id="75779"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99331" name="Rectangle 3"/>
          <p:cNvSpPr>
            <a:spLocks noGrp="1" noChangeArrowheads="1"/>
          </p:cNvSpPr>
          <p:nvPr>
            <p:ph type="body" sz="half" idx="1"/>
          </p:nvPr>
        </p:nvSpPr>
        <p:spPr>
          <a:xfrm>
            <a:off x="385763" y="1179513"/>
            <a:ext cx="8758237" cy="5678487"/>
          </a:xfrm>
        </p:spPr>
        <p:txBody>
          <a:bodyPr/>
          <a:lstStyle/>
          <a:p>
            <a:pPr lvl="3" eaLnBrk="1" hangingPunct="1">
              <a:buFont typeface="Wingdings" pitchFamily="2" charset="2"/>
              <a:buNone/>
            </a:pPr>
            <a:endParaRPr lang="en-US" altLang="zh-CN" sz="2000" dirty="0" smtClean="0"/>
          </a:p>
          <a:p>
            <a:pPr lvl="3" eaLnBrk="1" hangingPunct="1">
              <a:buFont typeface="Wingdings" pitchFamily="2" charset="2"/>
              <a:buNone/>
            </a:pPr>
            <a:endParaRPr lang="en-US" altLang="zh-CN" sz="2000" dirty="0" smtClean="0"/>
          </a:p>
          <a:p>
            <a:pPr lvl="3" eaLnBrk="1" hangingPunct="1">
              <a:buFont typeface="Wingdings" pitchFamily="2" charset="2"/>
              <a:buNone/>
            </a:pPr>
            <a:r>
              <a:rPr lang="zh-CN" altLang="en-US" dirty="0" smtClean="0"/>
              <a:t>其中，</a:t>
            </a:r>
            <a:r>
              <a:rPr lang="en-US" altLang="zh-CN" i="1" dirty="0" err="1" smtClean="0"/>
              <a:t>f</a:t>
            </a:r>
            <a:r>
              <a:rPr lang="en-US" altLang="zh-CN" i="1" baseline="-25000" dirty="0" err="1" smtClean="0"/>
              <a:t>N</a:t>
            </a:r>
            <a:r>
              <a:rPr lang="en-US" altLang="zh-CN" dirty="0" smtClean="0"/>
              <a:t>  </a:t>
            </a:r>
            <a:r>
              <a:rPr lang="zh-CN" altLang="en-US" dirty="0" smtClean="0"/>
              <a:t>－ 奈奎斯特带宽，</a:t>
            </a:r>
          </a:p>
          <a:p>
            <a:pPr lvl="3" eaLnBrk="1" hangingPunct="1">
              <a:buFont typeface="Wingdings" pitchFamily="2" charset="2"/>
              <a:buNone/>
            </a:pPr>
            <a:r>
              <a:rPr lang="zh-CN" altLang="en-US" dirty="0" smtClean="0"/>
              <a:t>		      </a:t>
            </a:r>
            <a:r>
              <a:rPr lang="en-US" altLang="zh-CN" i="1" dirty="0" smtClean="0"/>
              <a:t>f</a:t>
            </a:r>
            <a:r>
              <a:rPr lang="en-US" altLang="zh-CN" i="1" baseline="-25000" dirty="0" smtClean="0">
                <a:sym typeface="Symbol" pitchFamily="18" charset="2"/>
              </a:rPr>
              <a:t></a:t>
            </a:r>
            <a:r>
              <a:rPr lang="en-US" altLang="zh-CN" dirty="0" smtClean="0"/>
              <a:t>  </a:t>
            </a:r>
            <a:r>
              <a:rPr lang="zh-CN" altLang="en-US" dirty="0" smtClean="0"/>
              <a:t>－ 超出奈奎斯特带宽的扩展量 </a:t>
            </a:r>
          </a:p>
          <a:p>
            <a:pPr lvl="3" eaLnBrk="1" hangingPunct="1"/>
            <a:r>
              <a:rPr lang="zh-CN" altLang="en-US" dirty="0" smtClean="0"/>
              <a:t>几种滚降特性和冲激响应曲线</a:t>
            </a:r>
          </a:p>
          <a:p>
            <a:pPr lvl="3" eaLnBrk="1" hangingPunct="1"/>
            <a:endParaRPr lang="zh-CN" altLang="en-US" dirty="0" smtClean="0"/>
          </a:p>
          <a:p>
            <a:pPr lvl="3" eaLnBrk="1" hangingPunct="1"/>
            <a:endParaRPr lang="zh-CN" altLang="en-US" sz="2000" dirty="0" smtClean="0"/>
          </a:p>
          <a:p>
            <a:pPr lvl="3" eaLnBrk="1" hangingPunct="1"/>
            <a:endParaRPr lang="zh-CN" altLang="en-US" sz="2000" dirty="0" smtClean="0"/>
          </a:p>
          <a:p>
            <a:pPr lvl="3" eaLnBrk="1" hangingPunct="1"/>
            <a:endParaRPr lang="zh-CN" altLang="en-US" sz="2000" dirty="0" smtClean="0"/>
          </a:p>
          <a:p>
            <a:pPr lvl="3" eaLnBrk="1" hangingPunct="1"/>
            <a:endParaRPr lang="zh-CN" altLang="en-US" sz="2000" dirty="0" smtClean="0"/>
          </a:p>
          <a:p>
            <a:pPr lvl="4" eaLnBrk="1" hangingPunct="1"/>
            <a:r>
              <a:rPr lang="zh-CN" altLang="en-US" dirty="0" smtClean="0">
                <a:solidFill>
                  <a:srgbClr val="3333FF"/>
                </a:solidFill>
              </a:rPr>
              <a:t>滚降系数</a:t>
            </a:r>
            <a:r>
              <a:rPr lang="zh-CN" altLang="en-US" dirty="0" smtClean="0">
                <a:solidFill>
                  <a:srgbClr val="3333FF"/>
                </a:solidFill>
                <a:sym typeface="Symbol" pitchFamily="18" charset="2"/>
              </a:rPr>
              <a:t></a:t>
            </a:r>
            <a:r>
              <a:rPr lang="zh-CN" altLang="en-US" dirty="0" smtClean="0">
                <a:solidFill>
                  <a:srgbClr val="3333FF"/>
                </a:solidFill>
              </a:rPr>
              <a:t>越大，</a:t>
            </a:r>
            <a:r>
              <a:rPr lang="en-US" altLang="zh-CN" i="1" dirty="0" smtClean="0">
                <a:solidFill>
                  <a:srgbClr val="3333FF"/>
                </a:solidFill>
              </a:rPr>
              <a:t>h</a:t>
            </a:r>
            <a:r>
              <a:rPr lang="en-US" altLang="zh-CN" dirty="0" smtClean="0">
                <a:solidFill>
                  <a:srgbClr val="3333FF"/>
                </a:solidFill>
              </a:rPr>
              <a:t>(</a:t>
            </a:r>
            <a:r>
              <a:rPr lang="en-US" altLang="zh-CN" i="1" dirty="0" smtClean="0">
                <a:solidFill>
                  <a:srgbClr val="3333FF"/>
                </a:solidFill>
              </a:rPr>
              <a:t>t</a:t>
            </a:r>
            <a:r>
              <a:rPr lang="en-US" altLang="zh-CN" dirty="0" smtClean="0">
                <a:solidFill>
                  <a:srgbClr val="3333FF"/>
                </a:solidFill>
              </a:rPr>
              <a:t>)</a:t>
            </a:r>
            <a:r>
              <a:rPr lang="zh-CN" altLang="en-US" dirty="0" smtClean="0">
                <a:solidFill>
                  <a:srgbClr val="3333FF"/>
                </a:solidFill>
              </a:rPr>
              <a:t>的拖尾衰减越快</a:t>
            </a:r>
          </a:p>
          <a:p>
            <a:pPr lvl="4" eaLnBrk="1" hangingPunct="1"/>
            <a:r>
              <a:rPr lang="zh-CN" altLang="en-US" dirty="0" smtClean="0">
                <a:solidFill>
                  <a:srgbClr val="3333FF"/>
                </a:solidFill>
              </a:rPr>
              <a:t>滚降使带宽增大</a:t>
            </a:r>
            <a:r>
              <a:rPr lang="zh-CN" altLang="en-US" dirty="0" smtClean="0"/>
              <a:t>为 </a:t>
            </a:r>
          </a:p>
          <a:p>
            <a:pPr lvl="4" eaLnBrk="1" hangingPunct="1"/>
            <a:r>
              <a:rPr lang="zh-CN" altLang="en-US" dirty="0" smtClean="0"/>
              <a:t>余弦滚降系统的</a:t>
            </a:r>
            <a:r>
              <a:rPr lang="zh-CN" altLang="en-US" dirty="0" smtClean="0">
                <a:solidFill>
                  <a:srgbClr val="3333FF"/>
                </a:solidFill>
              </a:rPr>
              <a:t>最高频带利用率</a:t>
            </a:r>
            <a:r>
              <a:rPr lang="zh-CN" altLang="en-US" dirty="0" smtClean="0"/>
              <a:t>为</a:t>
            </a:r>
            <a:r>
              <a:rPr lang="zh-CN" altLang="en-US" sz="2000" dirty="0" smtClean="0"/>
              <a:t> </a:t>
            </a:r>
          </a:p>
        </p:txBody>
      </p:sp>
      <p:graphicFrame>
        <p:nvGraphicFramePr>
          <p:cNvPr id="75781" name="Object 4"/>
          <p:cNvGraphicFramePr>
            <a:graphicFrameLocks noGrp="1" noChangeAspect="1"/>
          </p:cNvGraphicFramePr>
          <p:nvPr>
            <p:ph sz="half" idx="2"/>
          </p:nvPr>
        </p:nvGraphicFramePr>
        <p:xfrm>
          <a:off x="3627438" y="1314450"/>
          <a:ext cx="1214437" cy="520700"/>
        </p:xfrm>
        <a:graphic>
          <a:graphicData uri="http://schemas.openxmlformats.org/presentationml/2006/ole">
            <mc:AlternateContent xmlns:mc="http://schemas.openxmlformats.org/markup-compatibility/2006">
              <mc:Choice xmlns:v="urn:schemas-microsoft-com:vml" Requires="v">
                <p:oleObj spid="_x0000_s76338" r:id="rId3" imgW="698500" imgH="228600" progId="Equation.3">
                  <p:embed/>
                </p:oleObj>
              </mc:Choice>
              <mc:Fallback>
                <p:oleObj r:id="rId3" imgW="6985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438" y="1314450"/>
                        <a:ext cx="121443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9334" name="Group 6"/>
          <p:cNvGrpSpPr>
            <a:grpSpLocks/>
          </p:cNvGrpSpPr>
          <p:nvPr/>
        </p:nvGrpSpPr>
        <p:grpSpPr bwMode="auto">
          <a:xfrm>
            <a:off x="2051050" y="3114675"/>
            <a:ext cx="6119813" cy="1846263"/>
            <a:chOff x="1800" y="1596"/>
            <a:chExt cx="9540" cy="2760"/>
          </a:xfrm>
        </p:grpSpPr>
        <p:pic>
          <p:nvPicPr>
            <p:cNvPr id="75787" name="Picture 7" descr="fc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1596"/>
              <a:ext cx="4140" cy="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Picture 8" descr="fc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0" y="1596"/>
              <a:ext cx="5220"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83"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9337" name="Object 9"/>
          <p:cNvGraphicFramePr>
            <a:graphicFrameLocks noChangeAspect="1"/>
          </p:cNvGraphicFramePr>
          <p:nvPr>
            <p:extLst>
              <p:ext uri="{D42A27DB-BD31-4B8C-83A1-F6EECF244321}">
                <p14:modId xmlns:p14="http://schemas.microsoft.com/office/powerpoint/2010/main" val="2658259867"/>
              </p:ext>
            </p:extLst>
          </p:nvPr>
        </p:nvGraphicFramePr>
        <p:xfrm>
          <a:off x="4841915" y="5449557"/>
          <a:ext cx="2565400" cy="401637"/>
        </p:xfrm>
        <a:graphic>
          <a:graphicData uri="http://schemas.openxmlformats.org/presentationml/2006/ole">
            <mc:AlternateContent xmlns:mc="http://schemas.openxmlformats.org/markup-compatibility/2006">
              <mc:Choice xmlns:v="urn:schemas-microsoft-com:vml" Requires="v">
                <p:oleObj spid="_x0000_s76339" r:id="rId7" imgW="1460500" imgH="228600" progId="Equation.DSMT4">
                  <p:embed/>
                </p:oleObj>
              </mc:Choice>
              <mc:Fallback>
                <p:oleObj r:id="rId7" imgW="1460500" imgH="2286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1915" y="5449557"/>
                        <a:ext cx="25654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5"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9339" name="Object 11"/>
          <p:cNvGraphicFramePr>
            <a:graphicFrameLocks noChangeAspect="1"/>
          </p:cNvGraphicFramePr>
          <p:nvPr>
            <p:extLst>
              <p:ext uri="{D42A27DB-BD31-4B8C-83A1-F6EECF244321}">
                <p14:modId xmlns:p14="http://schemas.microsoft.com/office/powerpoint/2010/main" val="712319877"/>
              </p:ext>
            </p:extLst>
          </p:nvPr>
        </p:nvGraphicFramePr>
        <p:xfrm>
          <a:off x="3266855" y="6173788"/>
          <a:ext cx="3779838" cy="684212"/>
        </p:xfrm>
        <a:graphic>
          <a:graphicData uri="http://schemas.openxmlformats.org/presentationml/2006/ole">
            <mc:AlternateContent xmlns:mc="http://schemas.openxmlformats.org/markup-compatibility/2006">
              <mc:Choice xmlns:v="urn:schemas-microsoft-com:vml" Requires="v">
                <p:oleObj spid="_x0000_s76340" r:id="rId9" imgW="2374900" imgH="431800" progId="Equation.3">
                  <p:embed/>
                </p:oleObj>
              </mc:Choice>
              <mc:Fallback>
                <p:oleObj r:id="rId9" imgW="2374900" imgH="4318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6855" y="6173788"/>
                        <a:ext cx="377983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9331">
                                            <p:txEl>
                                              <p:pRg st="2" end="2"/>
                                            </p:txEl>
                                          </p:spTgt>
                                        </p:tgtEl>
                                        <p:attrNameLst>
                                          <p:attrName>style.visibility</p:attrName>
                                        </p:attrNameLst>
                                      </p:cBhvr>
                                      <p:to>
                                        <p:strVal val="visible"/>
                                      </p:to>
                                    </p:set>
                                    <p:anim calcmode="lin" valueType="num">
                                      <p:cBhvr additive="base">
                                        <p:cTn id="7"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2" end="2"/>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9331">
                                            <p:txEl>
                                              <p:pRg st="3" end="3"/>
                                            </p:txEl>
                                          </p:spTgt>
                                        </p:tgtEl>
                                        <p:attrNameLst>
                                          <p:attrName>style.visibility</p:attrName>
                                        </p:attrNameLst>
                                      </p:cBhvr>
                                      <p:to>
                                        <p:strVal val="visible"/>
                                      </p:to>
                                    </p:set>
                                    <p:anim calcmode="lin" valueType="num">
                                      <p:cBhvr additive="base">
                                        <p:cTn id="12" dur="500" fill="hold"/>
                                        <p:tgtEl>
                                          <p:spTgt spid="99331">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93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99331">
                                            <p:txEl>
                                              <p:pRg st="4" end="4"/>
                                            </p:txEl>
                                          </p:spTgt>
                                        </p:tgtEl>
                                        <p:attrNameLst>
                                          <p:attrName>style.visibility</p:attrName>
                                        </p:attrNameLst>
                                      </p:cBhvr>
                                      <p:to>
                                        <p:strVal val="visible"/>
                                      </p:to>
                                    </p:set>
                                    <p:anim calcmode="lin" valueType="num">
                                      <p:cBhvr additive="base">
                                        <p:cTn id="18" dur="500" fill="hold"/>
                                        <p:tgtEl>
                                          <p:spTgt spid="99331">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9331">
                                            <p:txEl>
                                              <p:pRg st="4" end="4"/>
                                            </p:txEl>
                                          </p:spTgt>
                                        </p:tgtEl>
                                        <p:attrNameLst>
                                          <p:attrName>ppt_y</p:attrName>
                                        </p:attrNameLst>
                                      </p:cBhvr>
                                      <p:tavLst>
                                        <p:tav tm="0">
                                          <p:val>
                                            <p:strVal val="1+#ppt_h/2"/>
                                          </p:val>
                                        </p:tav>
                                        <p:tav tm="100000">
                                          <p:val>
                                            <p:strVal val="#ppt_y"/>
                                          </p:val>
                                        </p:tav>
                                      </p:tavLst>
                                    </p:anim>
                                  </p:childTnLst>
                                </p:cTn>
                              </p:par>
                            </p:childTnLst>
                          </p:cTn>
                        </p:par>
                        <p:par>
                          <p:cTn id="20" fill="hold" nodeType="withGroup">
                            <p:stCondLst>
                              <p:cond delay="500"/>
                            </p:stCondLst>
                            <p:childTnLst>
                              <p:par>
                                <p:cTn id="21" presetID="2" presetClass="entr" presetSubtype="4" fill="hold" nodeType="afterEffect">
                                  <p:stCondLst>
                                    <p:cond delay="0"/>
                                  </p:stCondLst>
                                  <p:childTnLst>
                                    <p:set>
                                      <p:cBhvr>
                                        <p:cTn id="22" dur="1" fill="hold">
                                          <p:stCondLst>
                                            <p:cond delay="0"/>
                                          </p:stCondLst>
                                        </p:cTn>
                                        <p:tgtEl>
                                          <p:spTgt spid="99334"/>
                                        </p:tgtEl>
                                        <p:attrNameLst>
                                          <p:attrName>style.visibility</p:attrName>
                                        </p:attrNameLst>
                                      </p:cBhvr>
                                      <p:to>
                                        <p:strVal val="visible"/>
                                      </p:to>
                                    </p:set>
                                    <p:anim calcmode="lin" valueType="num">
                                      <p:cBhvr additive="base">
                                        <p:cTn id="23" dur="500" fill="hold"/>
                                        <p:tgtEl>
                                          <p:spTgt spid="99334"/>
                                        </p:tgtEl>
                                        <p:attrNameLst>
                                          <p:attrName>ppt_x</p:attrName>
                                        </p:attrNameLst>
                                      </p:cBhvr>
                                      <p:tavLst>
                                        <p:tav tm="0">
                                          <p:val>
                                            <p:strVal val="#ppt_x"/>
                                          </p:val>
                                        </p:tav>
                                        <p:tav tm="100000">
                                          <p:val>
                                            <p:strVal val="#ppt_x"/>
                                          </p:val>
                                        </p:tav>
                                      </p:tavLst>
                                    </p:anim>
                                    <p:anim calcmode="lin" valueType="num">
                                      <p:cBhvr additive="base">
                                        <p:cTn id="24" dur="500" fill="hold"/>
                                        <p:tgtEl>
                                          <p:spTgt spid="9933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99331">
                                            <p:txEl>
                                              <p:pRg st="10" end="10"/>
                                            </p:txEl>
                                          </p:spTgt>
                                        </p:tgtEl>
                                        <p:attrNameLst>
                                          <p:attrName>style.visibility</p:attrName>
                                        </p:attrNameLst>
                                      </p:cBhvr>
                                      <p:to>
                                        <p:strVal val="visible"/>
                                      </p:to>
                                    </p:set>
                                    <p:animEffect transition="in" filter="wipe(left)">
                                      <p:cBhvr>
                                        <p:cTn id="29" dur="500"/>
                                        <p:tgtEl>
                                          <p:spTgt spid="99331">
                                            <p:txEl>
                                              <p:pRg st="10" end="1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99331">
                                            <p:txEl>
                                              <p:pRg st="11" end="11"/>
                                            </p:txEl>
                                          </p:spTgt>
                                        </p:tgtEl>
                                        <p:attrNameLst>
                                          <p:attrName>style.visibility</p:attrName>
                                        </p:attrNameLst>
                                      </p:cBhvr>
                                      <p:to>
                                        <p:strVal val="visible"/>
                                      </p:to>
                                    </p:set>
                                    <p:animEffect transition="in" filter="wipe(left)">
                                      <p:cBhvr>
                                        <p:cTn id="34" dur="500"/>
                                        <p:tgtEl>
                                          <p:spTgt spid="99331">
                                            <p:txEl>
                                              <p:pRg st="11" end="11"/>
                                            </p:txEl>
                                          </p:spTgt>
                                        </p:tgtEl>
                                      </p:cBhvr>
                                    </p:animEffect>
                                  </p:childTnLst>
                                </p:cTn>
                              </p:par>
                            </p:childTnLst>
                          </p:cTn>
                        </p:par>
                        <p:par>
                          <p:cTn id="35" fill="hold" nodeType="with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99337"/>
                                        </p:tgtEl>
                                        <p:attrNameLst>
                                          <p:attrName>style.visibility</p:attrName>
                                        </p:attrNameLst>
                                      </p:cBhvr>
                                      <p:to>
                                        <p:strVal val="visible"/>
                                      </p:to>
                                    </p:set>
                                    <p:animEffect transition="in" filter="wipe(left)">
                                      <p:cBhvr>
                                        <p:cTn id="38" dur="500"/>
                                        <p:tgtEl>
                                          <p:spTgt spid="9933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99331">
                                            <p:txEl>
                                              <p:pRg st="12" end="12"/>
                                            </p:txEl>
                                          </p:spTgt>
                                        </p:tgtEl>
                                        <p:attrNameLst>
                                          <p:attrName>style.visibility</p:attrName>
                                        </p:attrNameLst>
                                      </p:cBhvr>
                                      <p:to>
                                        <p:strVal val="visible"/>
                                      </p:to>
                                    </p:set>
                                    <p:animEffect transition="in" filter="wipe(left)">
                                      <p:cBhvr>
                                        <p:cTn id="43" dur="500"/>
                                        <p:tgtEl>
                                          <p:spTgt spid="99331">
                                            <p:txEl>
                                              <p:pRg st="12" end="12"/>
                                            </p:txEl>
                                          </p:spTgt>
                                        </p:tgtEl>
                                      </p:cBhvr>
                                    </p:animEffect>
                                  </p:childTnLst>
                                </p:cTn>
                              </p:par>
                            </p:childTnLst>
                          </p:cTn>
                        </p:par>
                        <p:par>
                          <p:cTn id="44" fill="hold" nodeType="with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99339"/>
                                        </p:tgtEl>
                                        <p:attrNameLst>
                                          <p:attrName>style.visibility</p:attrName>
                                        </p:attrNameLst>
                                      </p:cBhvr>
                                      <p:to>
                                        <p:strVal val="visible"/>
                                      </p:to>
                                    </p:set>
                                    <p:animEffect transition="in" filter="wipe(up)">
                                      <p:cBhvr>
                                        <p:cTn id="47" dur="500"/>
                                        <p:tgtEl>
                                          <p:spTgt spid="99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E9FE8BB0-B9D8-4D8D-9889-290F5E605EE8}" type="slidenum">
              <a:rPr lang="en-US" altLang="zh-CN" smtClean="0"/>
              <a:pPr eaLnBrk="1" hangingPunct="1"/>
              <a:t>72</a:t>
            </a:fld>
            <a:endParaRPr lang="en-US" altLang="zh-CN" smtClean="0"/>
          </a:p>
        </p:txBody>
      </p:sp>
      <p:sp>
        <p:nvSpPr>
          <p:cNvPr id="76803"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101379" name="Rectangle 3"/>
          <p:cNvSpPr>
            <a:spLocks noGrp="1" noChangeArrowheads="1"/>
          </p:cNvSpPr>
          <p:nvPr>
            <p:ph type="body" idx="1"/>
          </p:nvPr>
        </p:nvSpPr>
        <p:spPr>
          <a:xfrm>
            <a:off x="0" y="1179513"/>
            <a:ext cx="9144000" cy="5678487"/>
          </a:xfrm>
        </p:spPr>
        <p:txBody>
          <a:bodyPr/>
          <a:lstStyle/>
          <a:p>
            <a:pPr lvl="3" eaLnBrk="1" hangingPunct="1"/>
            <a:endParaRPr lang="en-US" altLang="zh-CN" smtClean="0">
              <a:sym typeface="Symbol" pitchFamily="18" charset="2"/>
            </a:endParaRPr>
          </a:p>
          <a:p>
            <a:pPr lvl="3" eaLnBrk="1" hangingPunct="1"/>
            <a:endParaRPr lang="en-US" altLang="zh-CN" smtClean="0">
              <a:sym typeface="Symbol" pitchFamily="18" charset="2"/>
            </a:endParaRPr>
          </a:p>
          <a:p>
            <a:pPr lvl="3" eaLnBrk="1" hangingPunct="1"/>
            <a:endParaRPr lang="en-US" altLang="zh-CN" smtClean="0">
              <a:sym typeface="Symbol" pitchFamily="18" charset="2"/>
            </a:endParaRPr>
          </a:p>
          <a:p>
            <a:pPr lvl="3" eaLnBrk="1" hangingPunct="1"/>
            <a:endParaRPr lang="en-US" altLang="zh-CN" smtClean="0">
              <a:sym typeface="Symbol" pitchFamily="18" charset="2"/>
            </a:endParaRPr>
          </a:p>
          <a:p>
            <a:pPr lvl="3" eaLnBrk="1" hangingPunct="1"/>
            <a:endParaRPr lang="en-US" altLang="zh-CN" smtClean="0">
              <a:sym typeface="Symbol" pitchFamily="18" charset="2"/>
            </a:endParaRPr>
          </a:p>
          <a:p>
            <a:pPr lvl="3" eaLnBrk="1" hangingPunct="1"/>
            <a:endParaRPr lang="en-US" altLang="zh-CN" smtClean="0">
              <a:sym typeface="Symbol" pitchFamily="18" charset="2"/>
            </a:endParaRPr>
          </a:p>
          <a:p>
            <a:pPr lvl="3" eaLnBrk="1" hangingPunct="1"/>
            <a:r>
              <a:rPr lang="zh-CN" altLang="en-US" smtClean="0">
                <a:sym typeface="Symbol" pitchFamily="18" charset="2"/>
              </a:rPr>
              <a:t>当</a:t>
            </a:r>
            <a:r>
              <a:rPr lang="en-US" altLang="zh-CN" smtClean="0"/>
              <a:t>=0</a:t>
            </a:r>
            <a:r>
              <a:rPr lang="zh-CN" altLang="en-US" smtClean="0"/>
              <a:t>时，即为前面所述的理想低通系统；</a:t>
            </a:r>
          </a:p>
          <a:p>
            <a:pPr lvl="3" eaLnBrk="1" hangingPunct="1"/>
            <a:r>
              <a:rPr lang="zh-CN" altLang="en-US" smtClean="0">
                <a:sym typeface="Symbol" pitchFamily="18" charset="2"/>
              </a:rPr>
              <a:t>当</a:t>
            </a:r>
            <a:r>
              <a:rPr lang="en-US" altLang="zh-CN" smtClean="0"/>
              <a:t>=1</a:t>
            </a:r>
            <a:r>
              <a:rPr lang="zh-CN" altLang="en-US" smtClean="0"/>
              <a:t>时，即为升余弦频谱特性，这时</a:t>
            </a:r>
            <a:r>
              <a:rPr lang="en-US" altLang="zh-CN" i="1" smtClean="0"/>
              <a:t>H</a:t>
            </a:r>
            <a:r>
              <a:rPr lang="en-US" altLang="zh-CN" smtClean="0"/>
              <a:t>(</a:t>
            </a:r>
            <a:r>
              <a:rPr lang="en-US" altLang="zh-CN" i="1" smtClean="0">
                <a:sym typeface="Symbol" pitchFamily="18" charset="2"/>
              </a:rPr>
              <a:t></a:t>
            </a:r>
            <a:r>
              <a:rPr lang="en-US" altLang="zh-CN" smtClean="0"/>
              <a:t>)</a:t>
            </a:r>
            <a:r>
              <a:rPr lang="zh-CN" altLang="en-US" smtClean="0"/>
              <a:t>可表示为</a:t>
            </a:r>
          </a:p>
          <a:p>
            <a:pPr lvl="3" eaLnBrk="1" hangingPunct="1"/>
            <a:endParaRPr lang="zh-CN" altLang="en-US" smtClean="0"/>
          </a:p>
          <a:p>
            <a:pPr lvl="3" eaLnBrk="1" hangingPunct="1"/>
            <a:endParaRPr lang="zh-CN" altLang="en-US" smtClean="0"/>
          </a:p>
          <a:p>
            <a:pPr lvl="3" eaLnBrk="1" hangingPunct="1"/>
            <a:endParaRPr lang="zh-CN" altLang="en-US" smtClean="0"/>
          </a:p>
          <a:p>
            <a:pPr lvl="3" eaLnBrk="1" hangingPunct="1"/>
            <a:endParaRPr lang="zh-CN" altLang="en-US" smtClean="0"/>
          </a:p>
          <a:p>
            <a:pPr lvl="3" eaLnBrk="1" hangingPunct="1">
              <a:buFont typeface="Wingdings" pitchFamily="2" charset="2"/>
              <a:buNone/>
            </a:pPr>
            <a:r>
              <a:rPr lang="zh-CN" altLang="en-US" smtClean="0"/>
              <a:t>	其单位冲激响应为</a:t>
            </a:r>
          </a:p>
          <a:p>
            <a:pPr lvl="3" eaLnBrk="1" hangingPunct="1">
              <a:buFont typeface="Wingdings" pitchFamily="2" charset="2"/>
              <a:buNone/>
            </a:pPr>
            <a:r>
              <a:rPr lang="zh-CN" altLang="en-US" smtClean="0"/>
              <a:t> </a:t>
            </a:r>
          </a:p>
        </p:txBody>
      </p:sp>
      <p:grpSp>
        <p:nvGrpSpPr>
          <p:cNvPr id="76805" name="Group 4"/>
          <p:cNvGrpSpPr>
            <a:grpSpLocks/>
          </p:cNvGrpSpPr>
          <p:nvPr/>
        </p:nvGrpSpPr>
        <p:grpSpPr bwMode="auto">
          <a:xfrm>
            <a:off x="1466655" y="1178750"/>
            <a:ext cx="6750750" cy="2385265"/>
            <a:chOff x="1800" y="1596"/>
            <a:chExt cx="9540" cy="2760"/>
          </a:xfrm>
        </p:grpSpPr>
        <p:pic>
          <p:nvPicPr>
            <p:cNvPr id="76810" name="Picture 5" descr="f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 y="1596"/>
              <a:ext cx="4140" cy="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6" descr="fc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 y="1596"/>
              <a:ext cx="5220"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6" name="Rectangle 8"/>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1383" name="Object 7"/>
          <p:cNvGraphicFramePr>
            <a:graphicFrameLocks noChangeAspect="1"/>
          </p:cNvGraphicFramePr>
          <p:nvPr/>
        </p:nvGraphicFramePr>
        <p:xfrm>
          <a:off x="2727325" y="4503738"/>
          <a:ext cx="3914775" cy="1466850"/>
        </p:xfrm>
        <a:graphic>
          <a:graphicData uri="http://schemas.openxmlformats.org/presentationml/2006/ole">
            <mc:AlternateContent xmlns:mc="http://schemas.openxmlformats.org/markup-compatibility/2006">
              <mc:Choice xmlns:v="urn:schemas-microsoft-com:vml" Requires="v">
                <p:oleObj spid="_x0000_s77178" name="公式" r:id="rId5" imgW="2311400" imgH="863600" progId="Equation.3">
                  <p:embed/>
                </p:oleObj>
              </mc:Choice>
              <mc:Fallback>
                <p:oleObj name="公式" r:id="rId5" imgW="2311400" imgH="863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7325" y="4503738"/>
                        <a:ext cx="39147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8" name="Rectangle 10"/>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1385" name="Object 9"/>
          <p:cNvGraphicFramePr>
            <a:graphicFrameLocks noChangeAspect="1"/>
          </p:cNvGraphicFramePr>
          <p:nvPr/>
        </p:nvGraphicFramePr>
        <p:xfrm>
          <a:off x="4122738" y="5994400"/>
          <a:ext cx="3871912" cy="863600"/>
        </p:xfrm>
        <a:graphic>
          <a:graphicData uri="http://schemas.openxmlformats.org/presentationml/2006/ole">
            <mc:AlternateContent xmlns:mc="http://schemas.openxmlformats.org/markup-compatibility/2006">
              <mc:Choice xmlns:v="urn:schemas-microsoft-com:vml" Requires="v">
                <p:oleObj spid="_x0000_s77179" name="公式" r:id="rId7" imgW="1816100" imgH="431800" progId="Equation.3">
                  <p:embed/>
                </p:oleObj>
              </mc:Choice>
              <mc:Fallback>
                <p:oleObj name="公式" r:id="rId7" imgW="1816100" imgH="4318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2738" y="5994400"/>
                        <a:ext cx="38719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79">
                                            <p:txEl>
                                              <p:pRg st="6" end="6"/>
                                            </p:txEl>
                                          </p:spTgt>
                                        </p:tgtEl>
                                        <p:attrNameLst>
                                          <p:attrName>style.visibility</p:attrName>
                                        </p:attrNameLst>
                                      </p:cBhvr>
                                      <p:to>
                                        <p:strVal val="visible"/>
                                      </p:to>
                                    </p:set>
                                    <p:anim calcmode="lin" valueType="num">
                                      <p:cBhvr additive="base">
                                        <p:cTn id="7" dur="500" fill="hold"/>
                                        <p:tgtEl>
                                          <p:spTgt spid="101379">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379">
                                            <p:txEl>
                                              <p:pRg st="7" end="7"/>
                                            </p:txEl>
                                          </p:spTgt>
                                        </p:tgtEl>
                                        <p:attrNameLst>
                                          <p:attrName>style.visibility</p:attrName>
                                        </p:attrNameLst>
                                      </p:cBhvr>
                                      <p:to>
                                        <p:strVal val="visible"/>
                                      </p:to>
                                    </p:set>
                                    <p:anim calcmode="lin" valueType="num">
                                      <p:cBhvr additive="base">
                                        <p:cTn id="13" dur="500" fill="hold"/>
                                        <p:tgtEl>
                                          <p:spTgt spid="101379">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9">
                                            <p:txEl>
                                              <p:pRg st="7" end="7"/>
                                            </p:txEl>
                                          </p:spTgt>
                                        </p:tgtEl>
                                        <p:attrNameLst>
                                          <p:attrName>ppt_y</p:attrName>
                                        </p:attrNameLst>
                                      </p:cBhvr>
                                      <p:tavLst>
                                        <p:tav tm="0">
                                          <p:val>
                                            <p:strVal val="1+#ppt_h/2"/>
                                          </p:val>
                                        </p:tav>
                                        <p:tav tm="100000">
                                          <p:val>
                                            <p:strVal val="#ppt_y"/>
                                          </p:val>
                                        </p:tav>
                                      </p:tavLst>
                                    </p:anim>
                                  </p:childTnLst>
                                </p:cTn>
                              </p:par>
                            </p:childTnLst>
                          </p:cTn>
                        </p:par>
                        <p:par>
                          <p:cTn id="15" fill="hold" nodeType="with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101383"/>
                                        </p:tgtEl>
                                        <p:attrNameLst>
                                          <p:attrName>style.visibility</p:attrName>
                                        </p:attrNameLst>
                                      </p:cBhvr>
                                      <p:to>
                                        <p:strVal val="visible"/>
                                      </p:to>
                                    </p:set>
                                    <p:anim calcmode="lin" valueType="num">
                                      <p:cBhvr additive="base">
                                        <p:cTn id="18" dur="500" fill="hold"/>
                                        <p:tgtEl>
                                          <p:spTgt spid="101383"/>
                                        </p:tgtEl>
                                        <p:attrNameLst>
                                          <p:attrName>ppt_x</p:attrName>
                                        </p:attrNameLst>
                                      </p:cBhvr>
                                      <p:tavLst>
                                        <p:tav tm="0">
                                          <p:val>
                                            <p:strVal val="#ppt_x"/>
                                          </p:val>
                                        </p:tav>
                                        <p:tav tm="100000">
                                          <p:val>
                                            <p:strVal val="#ppt_x"/>
                                          </p:val>
                                        </p:tav>
                                      </p:tavLst>
                                    </p:anim>
                                    <p:anim calcmode="lin" valueType="num">
                                      <p:cBhvr additive="base">
                                        <p:cTn id="19" dur="500" fill="hold"/>
                                        <p:tgtEl>
                                          <p:spTgt spid="10138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1379">
                                            <p:txEl>
                                              <p:pRg st="12" end="12"/>
                                            </p:txEl>
                                          </p:spTgt>
                                        </p:tgtEl>
                                        <p:attrNameLst>
                                          <p:attrName>style.visibility</p:attrName>
                                        </p:attrNameLst>
                                      </p:cBhvr>
                                      <p:to>
                                        <p:strVal val="visible"/>
                                      </p:to>
                                    </p:set>
                                    <p:anim calcmode="lin" valueType="num">
                                      <p:cBhvr additive="base">
                                        <p:cTn id="24" dur="500" fill="hold"/>
                                        <p:tgtEl>
                                          <p:spTgt spid="101379">
                                            <p:txEl>
                                              <p:pRg st="12" end="1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1379">
                                            <p:txEl>
                                              <p:pRg st="12" end="12"/>
                                            </p:txEl>
                                          </p:spTgt>
                                        </p:tgtEl>
                                        <p:attrNameLst>
                                          <p:attrName>ppt_y</p:attrName>
                                        </p:attrNameLst>
                                      </p:cBhvr>
                                      <p:tavLst>
                                        <p:tav tm="0">
                                          <p:val>
                                            <p:strVal val="1+#ppt_h/2"/>
                                          </p:val>
                                        </p:tav>
                                        <p:tav tm="100000">
                                          <p:val>
                                            <p:strVal val="#ppt_y"/>
                                          </p:val>
                                        </p:tav>
                                      </p:tavLst>
                                    </p:anim>
                                  </p:childTnLst>
                                </p:cTn>
                              </p:par>
                            </p:childTnLst>
                          </p:cTn>
                        </p:par>
                        <p:par>
                          <p:cTn id="26" fill="hold" nodeType="withGroup">
                            <p:stCondLst>
                              <p:cond delay="500"/>
                            </p:stCondLst>
                            <p:childTnLst>
                              <p:par>
                                <p:cTn id="27" presetID="2" presetClass="entr" presetSubtype="4" fill="hold" nodeType="afterEffect">
                                  <p:stCondLst>
                                    <p:cond delay="0"/>
                                  </p:stCondLst>
                                  <p:childTnLst>
                                    <p:set>
                                      <p:cBhvr>
                                        <p:cTn id="28" dur="1" fill="hold">
                                          <p:stCondLst>
                                            <p:cond delay="0"/>
                                          </p:stCondLst>
                                        </p:cTn>
                                        <p:tgtEl>
                                          <p:spTgt spid="101385"/>
                                        </p:tgtEl>
                                        <p:attrNameLst>
                                          <p:attrName>style.visibility</p:attrName>
                                        </p:attrNameLst>
                                      </p:cBhvr>
                                      <p:to>
                                        <p:strVal val="visible"/>
                                      </p:to>
                                    </p:set>
                                    <p:anim calcmode="lin" valueType="num">
                                      <p:cBhvr additive="base">
                                        <p:cTn id="29" dur="500" fill="hold"/>
                                        <p:tgtEl>
                                          <p:spTgt spid="101385"/>
                                        </p:tgtEl>
                                        <p:attrNameLst>
                                          <p:attrName>ppt_x</p:attrName>
                                        </p:attrNameLst>
                                      </p:cBhvr>
                                      <p:tavLst>
                                        <p:tav tm="0">
                                          <p:val>
                                            <p:strVal val="#ppt_x"/>
                                          </p:val>
                                        </p:tav>
                                        <p:tav tm="100000">
                                          <p:val>
                                            <p:strVal val="#ppt_x"/>
                                          </p:val>
                                        </p:tav>
                                      </p:tavLst>
                                    </p:anim>
                                    <p:anim calcmode="lin" valueType="num">
                                      <p:cBhvr additive="base">
                                        <p:cTn id="30" dur="500" fill="hold"/>
                                        <p:tgtEl>
                                          <p:spTgt spid="1013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6"/>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E0CE48AD-68C7-4663-9D62-7D0B1F667F2F}" type="slidenum">
              <a:rPr lang="en-US" altLang="zh-CN" smtClean="0"/>
              <a:pPr eaLnBrk="1" hangingPunct="1"/>
              <a:t>73</a:t>
            </a:fld>
            <a:endParaRPr lang="en-US" altLang="zh-CN" smtClean="0"/>
          </a:p>
        </p:txBody>
      </p:sp>
      <p:sp>
        <p:nvSpPr>
          <p:cNvPr id="77827" name="Rectangle 2"/>
          <p:cNvSpPr>
            <a:spLocks noGrp="1" noChangeArrowheads="1"/>
          </p:cNvSpPr>
          <p:nvPr>
            <p:ph type="title"/>
          </p:nvPr>
        </p:nvSpPr>
        <p:spPr/>
        <p:txBody>
          <a:bodyPr/>
          <a:lstStyle/>
          <a:p>
            <a:pPr eaLnBrk="1" hangingPunct="1"/>
            <a:r>
              <a:rPr lang="en-US" altLang="zh-CN" sz="5400" smtClean="0"/>
              <a:t>6.4 </a:t>
            </a:r>
            <a:r>
              <a:rPr lang="zh-CN" altLang="en-US" sz="5400" smtClean="0"/>
              <a:t>无</a:t>
            </a:r>
            <a:r>
              <a:rPr lang="en-US" altLang="zh-CN" sz="5400" smtClean="0"/>
              <a:t>ISI</a:t>
            </a:r>
            <a:r>
              <a:rPr lang="zh-CN" altLang="en-US" sz="5400" smtClean="0"/>
              <a:t>的基带传输特性</a:t>
            </a:r>
          </a:p>
        </p:txBody>
      </p:sp>
      <p:sp>
        <p:nvSpPr>
          <p:cNvPr id="102403" name="Rectangle 3"/>
          <p:cNvSpPr>
            <a:spLocks noGrp="1" noChangeArrowheads="1"/>
          </p:cNvSpPr>
          <p:nvPr>
            <p:ph type="body" sz="half" idx="1"/>
          </p:nvPr>
        </p:nvSpPr>
        <p:spPr>
          <a:xfrm>
            <a:off x="341530" y="1179513"/>
            <a:ext cx="8802471" cy="5678487"/>
          </a:xfrm>
        </p:spPr>
        <p:txBody>
          <a:bodyPr/>
          <a:lstStyle/>
          <a:p>
            <a:pPr lvl="3" eaLnBrk="1" hangingPunct="1">
              <a:buFont typeface="Wingdings" pitchFamily="2" charset="2"/>
              <a:buNone/>
            </a:pPr>
            <a:endParaRPr lang="en-US" altLang="zh-CN" sz="2000" dirty="0" smtClean="0"/>
          </a:p>
          <a:p>
            <a:pPr lvl="3" eaLnBrk="1" hangingPunct="1">
              <a:buFont typeface="Wingdings" pitchFamily="2" charset="2"/>
              <a:buNone/>
            </a:pPr>
            <a:endParaRPr lang="en-US" altLang="zh-CN" sz="2000" dirty="0" smtClean="0"/>
          </a:p>
          <a:p>
            <a:pPr lvl="3" eaLnBrk="1" hangingPunct="1">
              <a:lnSpc>
                <a:spcPct val="130000"/>
              </a:lnSpc>
              <a:buFont typeface="Wingdings" pitchFamily="2" charset="2"/>
              <a:buNone/>
            </a:pPr>
            <a:r>
              <a:rPr lang="zh-CN" altLang="en-US" dirty="0" smtClean="0"/>
              <a:t>　由上式可知，</a:t>
            </a:r>
            <a:r>
              <a:rPr lang="en-US" altLang="zh-CN" dirty="0" smtClean="0">
                <a:solidFill>
                  <a:srgbClr val="3333FF"/>
                </a:solidFill>
              </a:rPr>
              <a:t>(1)</a:t>
            </a:r>
            <a:r>
              <a:rPr lang="en-US" altLang="zh-CN" dirty="0" smtClean="0"/>
              <a:t> </a:t>
            </a:r>
            <a:r>
              <a:rPr lang="zh-CN" altLang="en-US" dirty="0" smtClean="0">
                <a:sym typeface="Symbol" pitchFamily="18" charset="2"/>
              </a:rPr>
              <a:t></a:t>
            </a:r>
            <a:r>
              <a:rPr lang="zh-CN" altLang="en-US" dirty="0" smtClean="0"/>
              <a:t>＝</a:t>
            </a:r>
            <a:r>
              <a:rPr lang="en-US" altLang="zh-CN" dirty="0" smtClean="0"/>
              <a:t>1</a:t>
            </a:r>
            <a:r>
              <a:rPr lang="zh-CN" altLang="en-US" dirty="0" smtClean="0"/>
              <a:t>的升余弦滚降特性的</a:t>
            </a:r>
            <a:r>
              <a:rPr lang="en-US" altLang="zh-CN" i="1" dirty="0" smtClean="0"/>
              <a:t>h</a:t>
            </a:r>
            <a:r>
              <a:rPr lang="en-US" altLang="zh-CN" dirty="0" smtClean="0"/>
              <a:t>(</a:t>
            </a:r>
            <a:r>
              <a:rPr lang="en-US" altLang="zh-CN" i="1" dirty="0" smtClean="0"/>
              <a:t>t</a:t>
            </a:r>
            <a:r>
              <a:rPr lang="en-US" altLang="zh-CN" dirty="0" smtClean="0"/>
              <a:t>)</a:t>
            </a:r>
            <a:r>
              <a:rPr lang="zh-CN" altLang="en-US" dirty="0" smtClean="0"/>
              <a:t>满足抽样值上无串扰的传输条件，</a:t>
            </a:r>
            <a:r>
              <a:rPr lang="en-US" altLang="zh-CN" dirty="0" smtClean="0">
                <a:solidFill>
                  <a:srgbClr val="3333FF"/>
                </a:solidFill>
              </a:rPr>
              <a:t>(2)</a:t>
            </a:r>
            <a:r>
              <a:rPr lang="zh-CN" altLang="en-US" dirty="0" smtClean="0"/>
              <a:t>各抽样值之间又增加了一个零点，</a:t>
            </a:r>
            <a:r>
              <a:rPr lang="en-US" altLang="zh-CN" dirty="0" smtClean="0">
                <a:solidFill>
                  <a:srgbClr val="3333FF"/>
                </a:solidFill>
              </a:rPr>
              <a:t>(3</a:t>
            </a:r>
            <a:r>
              <a:rPr lang="en-US" altLang="zh-CN" dirty="0">
                <a:solidFill>
                  <a:srgbClr val="3333FF"/>
                </a:solidFill>
              </a:rPr>
              <a:t>)</a:t>
            </a:r>
            <a:r>
              <a:rPr lang="zh-CN" altLang="en-US" dirty="0" smtClean="0"/>
              <a:t>尾部衰减较快</a:t>
            </a:r>
            <a:r>
              <a:rPr lang="en-US" altLang="zh-CN" dirty="0" smtClean="0"/>
              <a:t>(</a:t>
            </a:r>
            <a:r>
              <a:rPr lang="zh-CN" altLang="en-US" dirty="0" smtClean="0"/>
              <a:t>与</a:t>
            </a:r>
            <a:r>
              <a:rPr lang="en-US" altLang="zh-CN" i="1" dirty="0" smtClean="0"/>
              <a:t>t</a:t>
            </a:r>
            <a:r>
              <a:rPr lang="en-US" altLang="zh-CN" baseline="30000" dirty="0" smtClean="0"/>
              <a:t>2</a:t>
            </a:r>
            <a:r>
              <a:rPr lang="en-US" altLang="zh-CN" dirty="0" smtClean="0"/>
              <a:t> </a:t>
            </a:r>
            <a:r>
              <a:rPr lang="zh-CN" altLang="en-US" dirty="0" smtClean="0"/>
              <a:t>成反比</a:t>
            </a:r>
            <a:r>
              <a:rPr lang="en-US" altLang="zh-CN" dirty="0" smtClean="0"/>
              <a:t>)</a:t>
            </a:r>
            <a:r>
              <a:rPr lang="zh-CN" altLang="en-US" dirty="0" smtClean="0"/>
              <a:t>。</a:t>
            </a:r>
            <a:endParaRPr lang="en-US" altLang="zh-CN" dirty="0" smtClean="0"/>
          </a:p>
          <a:p>
            <a:pPr lvl="3" eaLnBrk="1" hangingPunct="1">
              <a:lnSpc>
                <a:spcPct val="130000"/>
              </a:lnSpc>
              <a:buFont typeface="Wingdings" pitchFamily="2" charset="2"/>
              <a:buNone/>
            </a:pPr>
            <a:r>
              <a:rPr lang="zh-CN" altLang="en-US" dirty="0" smtClean="0"/>
              <a:t>　</a:t>
            </a:r>
            <a:r>
              <a:rPr lang="zh-CN" altLang="en-US" dirty="0" smtClean="0">
                <a:solidFill>
                  <a:srgbClr val="C00000"/>
                </a:solidFill>
              </a:rPr>
              <a:t>优点</a:t>
            </a:r>
            <a:r>
              <a:rPr lang="zh-CN" altLang="en-US" dirty="0" smtClean="0"/>
              <a:t>：这有利于减小码间串扰和位定时误差的影响。</a:t>
            </a:r>
            <a:endParaRPr lang="en-US" altLang="zh-CN" dirty="0" smtClean="0"/>
          </a:p>
          <a:p>
            <a:pPr lvl="3" eaLnBrk="1" hangingPunct="1">
              <a:lnSpc>
                <a:spcPct val="130000"/>
              </a:lnSpc>
              <a:buFont typeface="Wingdings" pitchFamily="2" charset="2"/>
              <a:buNone/>
            </a:pPr>
            <a:r>
              <a:rPr lang="zh-CN" altLang="en-US" dirty="0" smtClean="0"/>
              <a:t>　</a:t>
            </a:r>
            <a:r>
              <a:rPr lang="zh-CN" altLang="en-US" dirty="0" smtClean="0">
                <a:solidFill>
                  <a:srgbClr val="C00000"/>
                </a:solidFill>
              </a:rPr>
              <a:t>缺</a:t>
            </a:r>
            <a:r>
              <a:rPr lang="zh-CN" altLang="en-US" dirty="0">
                <a:solidFill>
                  <a:srgbClr val="C00000"/>
                </a:solidFill>
              </a:rPr>
              <a:t>点</a:t>
            </a:r>
            <a:r>
              <a:rPr lang="zh-CN" altLang="en-US" dirty="0"/>
              <a:t>：</a:t>
            </a:r>
            <a:r>
              <a:rPr lang="zh-CN" altLang="en-US" dirty="0" smtClean="0"/>
              <a:t>所占频带最宽，是理想低通系统的</a:t>
            </a:r>
            <a:r>
              <a:rPr lang="en-US" altLang="zh-CN" dirty="0" smtClean="0"/>
              <a:t>2</a:t>
            </a:r>
            <a:r>
              <a:rPr lang="zh-CN" altLang="en-US" dirty="0" smtClean="0"/>
              <a:t>倍，因而频带利用率为</a:t>
            </a:r>
            <a:r>
              <a:rPr lang="en-US" altLang="zh-CN" dirty="0" smtClean="0"/>
              <a:t>1</a:t>
            </a:r>
            <a:r>
              <a:rPr lang="zh-CN" altLang="en-US" dirty="0" smtClean="0"/>
              <a:t>波特</a:t>
            </a:r>
            <a:r>
              <a:rPr lang="en-US" altLang="zh-CN" dirty="0" smtClean="0"/>
              <a:t>/</a:t>
            </a:r>
            <a:r>
              <a:rPr lang="zh-CN" altLang="en-US" dirty="0" smtClean="0"/>
              <a:t>赫，是二进制基带系统最高利用率的一半。</a:t>
            </a:r>
          </a:p>
          <a:p>
            <a:pPr lvl="3" eaLnBrk="1" hangingPunct="1">
              <a:lnSpc>
                <a:spcPct val="130000"/>
              </a:lnSpc>
              <a:buFont typeface="Wingdings" pitchFamily="2" charset="2"/>
              <a:buNone/>
            </a:pPr>
            <a:r>
              <a:rPr lang="zh-CN" altLang="en-US" sz="2000" dirty="0" smtClean="0"/>
              <a:t>　　　应当指出，在以上讨论中并没有涉及</a:t>
            </a:r>
            <a:r>
              <a:rPr lang="en-US" altLang="zh-CN" sz="2000" i="1" dirty="0" smtClean="0"/>
              <a:t>H</a:t>
            </a:r>
            <a:r>
              <a:rPr lang="en-US" altLang="zh-CN" sz="2000" dirty="0" smtClean="0"/>
              <a:t>(</a:t>
            </a:r>
            <a:r>
              <a:rPr lang="en-US" altLang="zh-CN" sz="2000" i="1" dirty="0" smtClean="0">
                <a:sym typeface="Symbol" pitchFamily="18" charset="2"/>
              </a:rPr>
              <a:t></a:t>
            </a:r>
            <a:r>
              <a:rPr lang="en-US" altLang="zh-CN" sz="2000" dirty="0" smtClean="0"/>
              <a:t>)</a:t>
            </a:r>
            <a:r>
              <a:rPr lang="zh-CN" altLang="en-US" sz="2000" dirty="0" smtClean="0"/>
              <a:t>的</a:t>
            </a:r>
            <a:r>
              <a:rPr lang="zh-CN" altLang="en-US" sz="2000" dirty="0" smtClean="0">
                <a:solidFill>
                  <a:srgbClr val="3333FF"/>
                </a:solidFill>
              </a:rPr>
              <a:t>相移特性</a:t>
            </a:r>
            <a:r>
              <a:rPr lang="zh-CN" altLang="en-US" sz="2000" dirty="0" smtClean="0"/>
              <a:t>。实际上它的相移特性一般不为零，故需要加以考虑。然而，在推导奈奎斯特第一准则公式的过程中，我们并没有指定</a:t>
            </a:r>
            <a:r>
              <a:rPr lang="en-US" altLang="zh-CN" sz="2000" i="1" dirty="0" smtClean="0"/>
              <a:t>H</a:t>
            </a:r>
            <a:r>
              <a:rPr lang="en-US" altLang="zh-CN" sz="2000" dirty="0" smtClean="0"/>
              <a:t>(</a:t>
            </a:r>
            <a:r>
              <a:rPr lang="en-US" altLang="zh-CN" sz="2000" i="1" dirty="0" smtClean="0">
                <a:sym typeface="Symbol" pitchFamily="18" charset="2"/>
              </a:rPr>
              <a:t></a:t>
            </a:r>
            <a:r>
              <a:rPr lang="en-US" altLang="zh-CN" sz="2000" dirty="0" smtClean="0"/>
              <a:t>)</a:t>
            </a:r>
            <a:r>
              <a:rPr lang="zh-CN" altLang="en-US" sz="2000" dirty="0" smtClean="0"/>
              <a:t>是实函数，所以，</a:t>
            </a:r>
            <a:r>
              <a:rPr lang="zh-CN" altLang="en-US" sz="2000" dirty="0" smtClean="0">
                <a:solidFill>
                  <a:srgbClr val="3333FF"/>
                </a:solidFill>
              </a:rPr>
              <a:t>该公式对于一般特性的</a:t>
            </a:r>
            <a:r>
              <a:rPr lang="en-US" altLang="zh-CN" sz="2000" i="1" dirty="0" smtClean="0">
                <a:solidFill>
                  <a:srgbClr val="3333FF"/>
                </a:solidFill>
              </a:rPr>
              <a:t>H</a:t>
            </a:r>
            <a:r>
              <a:rPr lang="en-US" altLang="zh-CN" sz="2000" dirty="0" smtClean="0">
                <a:solidFill>
                  <a:srgbClr val="3333FF"/>
                </a:solidFill>
              </a:rPr>
              <a:t>(</a:t>
            </a:r>
            <a:r>
              <a:rPr lang="en-US" altLang="zh-CN" sz="2000" i="1" dirty="0" smtClean="0">
                <a:solidFill>
                  <a:srgbClr val="3333FF"/>
                </a:solidFill>
                <a:sym typeface="Symbol" pitchFamily="18" charset="2"/>
              </a:rPr>
              <a:t></a:t>
            </a:r>
            <a:r>
              <a:rPr lang="en-US" altLang="zh-CN" sz="2000" dirty="0" smtClean="0">
                <a:solidFill>
                  <a:srgbClr val="3333FF"/>
                </a:solidFill>
              </a:rPr>
              <a:t>)</a:t>
            </a:r>
            <a:r>
              <a:rPr lang="zh-CN" altLang="en-US" sz="2000" dirty="0" smtClean="0">
                <a:solidFill>
                  <a:srgbClr val="3333FF"/>
                </a:solidFill>
              </a:rPr>
              <a:t>均适用</a:t>
            </a:r>
            <a:r>
              <a:rPr lang="zh-CN" altLang="en-US" sz="2000" dirty="0" smtClean="0"/>
              <a:t>。</a:t>
            </a:r>
          </a:p>
        </p:txBody>
      </p:sp>
      <p:graphicFrame>
        <p:nvGraphicFramePr>
          <p:cNvPr id="102404" name="Object 4"/>
          <p:cNvGraphicFramePr>
            <a:graphicFrameLocks noGrp="1" noChangeAspect="1"/>
          </p:cNvGraphicFramePr>
          <p:nvPr>
            <p:ph sz="half" idx="2"/>
          </p:nvPr>
        </p:nvGraphicFramePr>
        <p:xfrm>
          <a:off x="3086100" y="1223963"/>
          <a:ext cx="3195638" cy="760412"/>
        </p:xfrm>
        <a:graphic>
          <a:graphicData uri="http://schemas.openxmlformats.org/presentationml/2006/ole">
            <mc:AlternateContent xmlns:mc="http://schemas.openxmlformats.org/markup-compatibility/2006">
              <mc:Choice xmlns:v="urn:schemas-microsoft-com:vml" Requires="v">
                <p:oleObj spid="_x0000_s78014" name="公式" r:id="rId3" imgW="1816100" imgH="431800" progId="Equation.3">
                  <p:embed/>
                </p:oleObj>
              </mc:Choice>
              <mc:Fallback>
                <p:oleObj name="公式" r:id="rId3" imgW="18161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1223963"/>
                        <a:ext cx="3195638"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3">
                                            <p:txEl>
                                              <p:pRg st="2" end="2"/>
                                            </p:txEl>
                                          </p:spTgt>
                                        </p:tgtEl>
                                        <p:attrNameLst>
                                          <p:attrName>style.visibility</p:attrName>
                                        </p:attrNameLst>
                                      </p:cBhvr>
                                      <p:to>
                                        <p:strVal val="visible"/>
                                      </p:to>
                                    </p:set>
                                    <p:anim calcmode="lin" valueType="num">
                                      <p:cBhvr additive="base">
                                        <p:cTn id="7" dur="5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03">
                                            <p:txEl>
                                              <p:pRg st="3" end="3"/>
                                            </p:txEl>
                                          </p:spTgt>
                                        </p:tgtEl>
                                        <p:attrNameLst>
                                          <p:attrName>style.visibility</p:attrName>
                                        </p:attrNameLst>
                                      </p:cBhvr>
                                      <p:to>
                                        <p:strVal val="visible"/>
                                      </p:to>
                                    </p:set>
                                    <p:anim calcmode="lin" valueType="num">
                                      <p:cBhvr additive="base">
                                        <p:cTn id="13" dur="500" fill="hold"/>
                                        <p:tgtEl>
                                          <p:spTgt spid="10240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3">
                                            <p:txEl>
                                              <p:pRg st="3" end="3"/>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02403">
                                            <p:txEl>
                                              <p:pRg st="4" end="4"/>
                                            </p:txEl>
                                          </p:spTgt>
                                        </p:tgtEl>
                                        <p:attrNameLst>
                                          <p:attrName>style.visibility</p:attrName>
                                        </p:attrNameLst>
                                      </p:cBhvr>
                                      <p:to>
                                        <p:strVal val="visible"/>
                                      </p:to>
                                    </p:set>
                                    <p:anim calcmode="lin" valueType="num">
                                      <p:cBhvr additive="base">
                                        <p:cTn id="18" dur="5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2403">
                                            <p:txEl>
                                              <p:pRg st="5" end="5"/>
                                            </p:txEl>
                                          </p:spTgt>
                                        </p:tgtEl>
                                        <p:attrNameLst>
                                          <p:attrName>style.visibility</p:attrName>
                                        </p:attrNameLst>
                                      </p:cBhvr>
                                      <p:to>
                                        <p:strVal val="visible"/>
                                      </p:to>
                                    </p:set>
                                    <p:anim calcmode="lin" valueType="num">
                                      <p:cBhvr additive="base">
                                        <p:cTn id="24" dur="500" fill="hold"/>
                                        <p:tgtEl>
                                          <p:spTgt spid="10240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24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27FEB1F5-A31B-4366-83AB-3C627148C406}" type="slidenum">
              <a:rPr lang="en-US" altLang="zh-CN" smtClean="0"/>
              <a:pPr eaLnBrk="1" hangingPunct="1"/>
              <a:t>74</a:t>
            </a:fld>
            <a:endParaRPr lang="en-US" altLang="zh-CN" smtClean="0"/>
          </a:p>
        </p:txBody>
      </p:sp>
      <p:sp>
        <p:nvSpPr>
          <p:cNvPr id="78851" name="Rectangle 2"/>
          <p:cNvSpPr>
            <a:spLocks noGrp="1" noChangeArrowheads="1"/>
          </p:cNvSpPr>
          <p:nvPr>
            <p:ph type="title"/>
          </p:nvPr>
        </p:nvSpPr>
        <p:spPr/>
        <p:txBody>
          <a:bodyPr/>
          <a:lstStyle/>
          <a:p>
            <a:pPr marL="609600" indent="-609600" eaLnBrk="1" hangingPunct="1"/>
            <a:r>
              <a:rPr lang="en-US" altLang="zh-CN" sz="4400"/>
              <a:t>6.5 </a:t>
            </a:r>
            <a:r>
              <a:rPr lang="zh-CN" altLang="en-US" sz="4400"/>
              <a:t>基带传输系统的抗噪声性能</a:t>
            </a:r>
          </a:p>
        </p:txBody>
      </p:sp>
      <p:sp>
        <p:nvSpPr>
          <p:cNvPr id="104451" name="Rectangle 3"/>
          <p:cNvSpPr>
            <a:spLocks noGrp="1" noChangeArrowheads="1"/>
          </p:cNvSpPr>
          <p:nvPr>
            <p:ph type="body" idx="1"/>
          </p:nvPr>
        </p:nvSpPr>
        <p:spPr/>
        <p:txBody>
          <a:bodyPr/>
          <a:lstStyle/>
          <a:p>
            <a:pPr marL="609600" indent="-609600" eaLnBrk="1" hangingPunct="1">
              <a:buFont typeface="Wingdings" pitchFamily="2" charset="2"/>
              <a:buNone/>
            </a:pPr>
            <a:r>
              <a:rPr lang="zh-CN" altLang="en-US" sz="2000" b="0" smtClean="0"/>
              <a:t>		本小节将研究在无码间串扰条件下，由信道噪声引起的误码率。</a:t>
            </a:r>
          </a:p>
          <a:p>
            <a:pPr marL="990600" lvl="1" indent="-533400" eaLnBrk="1" hangingPunct="1"/>
            <a:r>
              <a:rPr lang="zh-CN" altLang="en-US" smtClean="0">
                <a:solidFill>
                  <a:srgbClr val="C00000"/>
                </a:solidFill>
              </a:rPr>
              <a:t>一、分析模型</a:t>
            </a:r>
          </a:p>
          <a:p>
            <a:pPr marL="990600" lvl="1" indent="-533400" eaLnBrk="1" hangingPunct="1"/>
            <a:endParaRPr lang="zh-CN" altLang="en-US" smtClean="0"/>
          </a:p>
          <a:p>
            <a:pPr marL="990600" lvl="1" indent="-533400" eaLnBrk="1" hangingPunct="1"/>
            <a:endParaRPr lang="zh-CN" altLang="en-US" smtClean="0"/>
          </a:p>
          <a:p>
            <a:pPr marL="1790700" lvl="3" indent="-419100" eaLnBrk="1" hangingPunct="1">
              <a:buFont typeface="Wingdings" pitchFamily="2" charset="2"/>
              <a:buNone/>
            </a:pPr>
            <a:endParaRPr lang="zh-CN" altLang="en-US" smtClean="0"/>
          </a:p>
          <a:p>
            <a:pPr marL="609600" indent="-609600" eaLnBrk="1" hangingPunct="1">
              <a:buFont typeface="Wingdings" pitchFamily="2" charset="2"/>
              <a:buNone/>
            </a:pPr>
            <a:r>
              <a:rPr lang="zh-CN" altLang="en-US" sz="2200" b="0" smtClean="0"/>
              <a:t>图中 </a:t>
            </a:r>
            <a:r>
              <a:rPr lang="en-US" altLang="zh-CN" sz="2200" b="0" i="1" smtClean="0"/>
              <a:t>n</a:t>
            </a:r>
            <a:r>
              <a:rPr lang="en-US" altLang="zh-CN" sz="2200" b="0" smtClean="0"/>
              <a:t>(</a:t>
            </a:r>
            <a:r>
              <a:rPr lang="en-US" altLang="zh-CN" sz="2200" b="0" i="1" smtClean="0"/>
              <a:t>t</a:t>
            </a:r>
            <a:r>
              <a:rPr lang="en-US" altLang="zh-CN" sz="2200" b="0" smtClean="0"/>
              <a:t>) </a:t>
            </a:r>
            <a:r>
              <a:rPr lang="zh-CN" altLang="en-US" sz="2200" b="0" smtClean="0"/>
              <a:t>－ 加性高斯白噪声，均值为</a:t>
            </a:r>
            <a:r>
              <a:rPr lang="en-US" altLang="zh-CN" sz="2200" b="0" smtClean="0"/>
              <a:t>0</a:t>
            </a:r>
            <a:r>
              <a:rPr lang="zh-CN" altLang="en-US" sz="2200" b="0" smtClean="0"/>
              <a:t>，双边功率谱密度为</a:t>
            </a:r>
            <a:r>
              <a:rPr lang="en-US" altLang="zh-CN" sz="2200" b="0" i="1" smtClean="0"/>
              <a:t>n</a:t>
            </a:r>
            <a:r>
              <a:rPr lang="en-US" altLang="zh-CN" sz="2200" b="0" baseline="-25000" smtClean="0"/>
              <a:t>0</a:t>
            </a:r>
            <a:r>
              <a:rPr lang="en-US" altLang="zh-CN" sz="2200" b="0" smtClean="0"/>
              <a:t> /2</a:t>
            </a:r>
            <a:r>
              <a:rPr lang="zh-CN" altLang="en-US" sz="2200" b="0" smtClean="0"/>
              <a:t>。</a:t>
            </a:r>
          </a:p>
          <a:p>
            <a:pPr marL="990600" lvl="1" indent="-533400" eaLnBrk="1" hangingPunct="1">
              <a:lnSpc>
                <a:spcPct val="120000"/>
              </a:lnSpc>
              <a:buFont typeface="Wingdings" pitchFamily="2" charset="2"/>
              <a:buNone/>
            </a:pPr>
            <a:r>
              <a:rPr lang="zh-CN" altLang="en-US" sz="2200" smtClean="0"/>
              <a:t>　　接收滤波器是一个线性网络，故判决电路输入噪声</a:t>
            </a:r>
            <a:r>
              <a:rPr lang="en-US" altLang="zh-CN" sz="2200" i="1" smtClean="0"/>
              <a:t>n</a:t>
            </a:r>
            <a:r>
              <a:rPr lang="en-US" altLang="zh-CN" sz="2200" i="1" baseline="-25000" smtClean="0"/>
              <a:t>R</a:t>
            </a:r>
            <a:r>
              <a:rPr lang="en-US" altLang="zh-CN" sz="2200" smtClean="0"/>
              <a:t> (</a:t>
            </a:r>
            <a:r>
              <a:rPr lang="en-US" altLang="zh-CN" sz="2200" i="1" smtClean="0"/>
              <a:t>t</a:t>
            </a:r>
            <a:r>
              <a:rPr lang="en-US" altLang="zh-CN" sz="2200" smtClean="0"/>
              <a:t>)</a:t>
            </a:r>
            <a:r>
              <a:rPr lang="zh-CN" altLang="en-US" sz="2200" smtClean="0"/>
              <a:t>也是均值为</a:t>
            </a:r>
            <a:r>
              <a:rPr lang="en-US" altLang="zh-CN" sz="2200" smtClean="0"/>
              <a:t>0</a:t>
            </a:r>
            <a:r>
              <a:rPr lang="zh-CN" altLang="en-US" sz="2200" smtClean="0"/>
              <a:t>的平稳高斯噪声，且它的功率谱密度</a:t>
            </a:r>
            <a:r>
              <a:rPr lang="en-US" altLang="zh-CN" sz="2200" i="1" smtClean="0"/>
              <a:t>P</a:t>
            </a:r>
            <a:r>
              <a:rPr lang="en-US" altLang="zh-CN" sz="2200" i="1" baseline="-25000" smtClean="0"/>
              <a:t>n</a:t>
            </a:r>
            <a:r>
              <a:rPr lang="en-US" altLang="zh-CN" sz="2200" smtClean="0"/>
              <a:t> (</a:t>
            </a:r>
            <a:r>
              <a:rPr lang="en-US" altLang="zh-CN" sz="2200" i="1" smtClean="0"/>
              <a:t>f</a:t>
            </a:r>
            <a:r>
              <a:rPr lang="en-US" altLang="zh-CN" sz="2200" smtClean="0"/>
              <a:t>)</a:t>
            </a:r>
            <a:r>
              <a:rPr lang="zh-CN" altLang="en-US" sz="2200" smtClean="0"/>
              <a:t>为</a:t>
            </a:r>
          </a:p>
          <a:p>
            <a:pPr marL="990600" lvl="1" indent="-533400" eaLnBrk="1" hangingPunct="1">
              <a:lnSpc>
                <a:spcPct val="120000"/>
              </a:lnSpc>
              <a:buFont typeface="Wingdings" pitchFamily="2" charset="2"/>
              <a:buNone/>
            </a:pPr>
            <a:endParaRPr lang="zh-CN" altLang="en-US" sz="2200" smtClean="0"/>
          </a:p>
          <a:p>
            <a:pPr marL="990600" lvl="1" indent="-533400" eaLnBrk="1" hangingPunct="1">
              <a:lnSpc>
                <a:spcPct val="120000"/>
              </a:lnSpc>
              <a:buFont typeface="Wingdings" pitchFamily="2" charset="2"/>
              <a:buNone/>
            </a:pPr>
            <a:r>
              <a:rPr lang="zh-CN" altLang="en-US" sz="2200" smtClean="0"/>
              <a:t>	方差为</a:t>
            </a:r>
          </a:p>
          <a:p>
            <a:pPr marL="990600" lvl="1" indent="-533400" eaLnBrk="1" hangingPunct="1">
              <a:buFont typeface="Wingdings" pitchFamily="2" charset="2"/>
              <a:buNone/>
            </a:pPr>
            <a:endParaRPr lang="en-US" altLang="zh-CN" sz="2200" smtClean="0"/>
          </a:p>
        </p:txBody>
      </p:sp>
      <p:grpSp>
        <p:nvGrpSpPr>
          <p:cNvPr id="104454" name="Group 6"/>
          <p:cNvGrpSpPr>
            <a:grpSpLocks/>
          </p:cNvGrpSpPr>
          <p:nvPr/>
        </p:nvGrpSpPr>
        <p:grpSpPr bwMode="auto">
          <a:xfrm>
            <a:off x="1285875" y="2166382"/>
            <a:ext cx="7021513" cy="1217613"/>
            <a:chOff x="810" y="1905"/>
            <a:chExt cx="4423" cy="767"/>
          </a:xfrm>
        </p:grpSpPr>
        <p:pic>
          <p:nvPicPr>
            <p:cNvPr id="78858" name="Picture 4" descr="t05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 y="1905"/>
              <a:ext cx="4423"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Text Box 5"/>
            <p:cNvSpPr txBox="1">
              <a:spLocks noChangeArrowheads="1"/>
            </p:cNvSpPr>
            <p:nvPr/>
          </p:nvSpPr>
          <p:spPr bwMode="auto">
            <a:xfrm>
              <a:off x="4326" y="2132"/>
              <a:ext cx="340"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r>
                <a:rPr lang="zh-CN" altLang="en-US" sz="1400"/>
                <a:t>抽样</a:t>
              </a:r>
            </a:p>
            <a:p>
              <a:pPr eaLnBrk="1" hangingPunct="1"/>
              <a:r>
                <a:rPr lang="zh-CN" altLang="en-US" sz="1400"/>
                <a:t>判决</a:t>
              </a:r>
            </a:p>
          </p:txBody>
        </p:sp>
      </p:grpSp>
      <p:sp>
        <p:nvSpPr>
          <p:cNvPr id="7885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4455" name="Object 7"/>
          <p:cNvGraphicFramePr>
            <a:graphicFrameLocks noChangeAspect="1"/>
          </p:cNvGraphicFramePr>
          <p:nvPr>
            <p:extLst>
              <p:ext uri="{D42A27DB-BD31-4B8C-83A1-F6EECF244321}">
                <p14:modId xmlns:p14="http://schemas.microsoft.com/office/powerpoint/2010/main" val="893817438"/>
              </p:ext>
            </p:extLst>
          </p:nvPr>
        </p:nvGraphicFramePr>
        <p:xfrm>
          <a:off x="2996825" y="4660952"/>
          <a:ext cx="2251075" cy="703263"/>
        </p:xfrm>
        <a:graphic>
          <a:graphicData uri="http://schemas.openxmlformats.org/presentationml/2006/ole">
            <mc:AlternateContent xmlns:mc="http://schemas.openxmlformats.org/markup-compatibility/2006">
              <mc:Choice xmlns:v="urn:schemas-microsoft-com:vml" Requires="v">
                <p:oleObj spid="_x0000_s79232" r:id="rId4" imgW="1244600" imgH="393700" progId="Equation.3">
                  <p:embed/>
                </p:oleObj>
              </mc:Choice>
              <mc:Fallback>
                <p:oleObj r:id="rId4" imgW="1244600" imgH="3937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6825" y="4660952"/>
                        <a:ext cx="22510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4457" name="Object 9"/>
          <p:cNvGraphicFramePr>
            <a:graphicFrameLocks noChangeAspect="1"/>
          </p:cNvGraphicFramePr>
          <p:nvPr>
            <p:extLst>
              <p:ext uri="{D42A27DB-BD31-4B8C-83A1-F6EECF244321}">
                <p14:modId xmlns:p14="http://schemas.microsoft.com/office/powerpoint/2010/main" val="1781595378"/>
              </p:ext>
            </p:extLst>
          </p:nvPr>
        </p:nvGraphicFramePr>
        <p:xfrm>
          <a:off x="2996825" y="5634245"/>
          <a:ext cx="2835275" cy="760412"/>
        </p:xfrm>
        <a:graphic>
          <a:graphicData uri="http://schemas.openxmlformats.org/presentationml/2006/ole">
            <mc:AlternateContent xmlns:mc="http://schemas.openxmlformats.org/markup-compatibility/2006">
              <mc:Choice xmlns:v="urn:schemas-microsoft-com:vml" Requires="v">
                <p:oleObj spid="_x0000_s79233" r:id="rId6" imgW="1459866" imgH="393529" progId="Equation.3">
                  <p:embed/>
                </p:oleObj>
              </mc:Choice>
              <mc:Fallback>
                <p:oleObj r:id="rId6" imgW="1459866" imgH="393529"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6825" y="5634245"/>
                        <a:ext cx="283527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454"/>
                                        </p:tgtEl>
                                        <p:attrNameLst>
                                          <p:attrName>style.visibility</p:attrName>
                                        </p:attrNameLst>
                                      </p:cBhvr>
                                      <p:to>
                                        <p:strVal val="visible"/>
                                      </p:to>
                                    </p:set>
                                    <p:anim calcmode="lin" valueType="num">
                                      <p:cBhvr additive="base">
                                        <p:cTn id="19" dur="500" fill="hold"/>
                                        <p:tgtEl>
                                          <p:spTgt spid="104454"/>
                                        </p:tgtEl>
                                        <p:attrNameLst>
                                          <p:attrName>ppt_x</p:attrName>
                                        </p:attrNameLst>
                                      </p:cBhvr>
                                      <p:tavLst>
                                        <p:tav tm="0">
                                          <p:val>
                                            <p:strVal val="#ppt_x"/>
                                          </p:val>
                                        </p:tav>
                                        <p:tav tm="100000">
                                          <p:val>
                                            <p:strVal val="#ppt_x"/>
                                          </p:val>
                                        </p:tav>
                                      </p:tavLst>
                                    </p:anim>
                                    <p:anim calcmode="lin" valueType="num">
                                      <p:cBhvr additive="base">
                                        <p:cTn id="20" dur="500" fill="hold"/>
                                        <p:tgtEl>
                                          <p:spTgt spid="10445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4451">
                                            <p:txEl>
                                              <p:pRg st="5" end="5"/>
                                            </p:txEl>
                                          </p:spTgt>
                                        </p:tgtEl>
                                        <p:attrNameLst>
                                          <p:attrName>style.visibility</p:attrName>
                                        </p:attrNameLst>
                                      </p:cBhvr>
                                      <p:to>
                                        <p:strVal val="visible"/>
                                      </p:to>
                                    </p:set>
                                    <p:anim calcmode="lin" valueType="num">
                                      <p:cBhvr additive="base">
                                        <p:cTn id="25" dur="500" fill="hold"/>
                                        <p:tgtEl>
                                          <p:spTgt spid="10445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4451">
                                            <p:txEl>
                                              <p:pRg st="6" end="6"/>
                                            </p:txEl>
                                          </p:spTgt>
                                        </p:tgtEl>
                                        <p:attrNameLst>
                                          <p:attrName>style.visibility</p:attrName>
                                        </p:attrNameLst>
                                      </p:cBhvr>
                                      <p:to>
                                        <p:strVal val="visible"/>
                                      </p:to>
                                    </p:set>
                                    <p:anim calcmode="lin" valueType="num">
                                      <p:cBhvr additive="base">
                                        <p:cTn id="31" dur="500" fill="hold"/>
                                        <p:tgtEl>
                                          <p:spTgt spid="10445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4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4455"/>
                                        </p:tgtEl>
                                        <p:attrNameLst>
                                          <p:attrName>style.visibility</p:attrName>
                                        </p:attrNameLst>
                                      </p:cBhvr>
                                      <p:to>
                                        <p:strVal val="visible"/>
                                      </p:to>
                                    </p:set>
                                    <p:anim calcmode="lin" valueType="num">
                                      <p:cBhvr additive="base">
                                        <p:cTn id="37" dur="500" fill="hold"/>
                                        <p:tgtEl>
                                          <p:spTgt spid="104455"/>
                                        </p:tgtEl>
                                        <p:attrNameLst>
                                          <p:attrName>ppt_x</p:attrName>
                                        </p:attrNameLst>
                                      </p:cBhvr>
                                      <p:tavLst>
                                        <p:tav tm="0">
                                          <p:val>
                                            <p:strVal val="#ppt_x"/>
                                          </p:val>
                                        </p:tav>
                                        <p:tav tm="100000">
                                          <p:val>
                                            <p:strVal val="#ppt_x"/>
                                          </p:val>
                                        </p:tav>
                                      </p:tavLst>
                                    </p:anim>
                                    <p:anim calcmode="lin" valueType="num">
                                      <p:cBhvr additive="base">
                                        <p:cTn id="38" dur="500" fill="hold"/>
                                        <p:tgtEl>
                                          <p:spTgt spid="10445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4451">
                                            <p:txEl>
                                              <p:pRg st="8" end="8"/>
                                            </p:txEl>
                                          </p:spTgt>
                                        </p:tgtEl>
                                        <p:attrNameLst>
                                          <p:attrName>style.visibility</p:attrName>
                                        </p:attrNameLst>
                                      </p:cBhvr>
                                      <p:to>
                                        <p:strVal val="visible"/>
                                      </p:to>
                                    </p:set>
                                    <p:anim calcmode="lin" valueType="num">
                                      <p:cBhvr additive="base">
                                        <p:cTn id="43" dur="500" fill="hold"/>
                                        <p:tgtEl>
                                          <p:spTgt spid="10445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451">
                                            <p:txEl>
                                              <p:pRg st="8" end="8"/>
                                            </p:txEl>
                                          </p:spTgt>
                                        </p:tgtEl>
                                        <p:attrNameLst>
                                          <p:attrName>ppt_y</p:attrName>
                                        </p:attrNameLst>
                                      </p:cBhvr>
                                      <p:tavLst>
                                        <p:tav tm="0">
                                          <p:val>
                                            <p:strVal val="1+#ppt_h/2"/>
                                          </p:val>
                                        </p:tav>
                                        <p:tav tm="100000">
                                          <p:val>
                                            <p:strVal val="#ppt_y"/>
                                          </p:val>
                                        </p:tav>
                                      </p:tavLst>
                                    </p:anim>
                                  </p:childTnLst>
                                </p:cTn>
                              </p:par>
                            </p:childTnLst>
                          </p:cTn>
                        </p:par>
                        <p:par>
                          <p:cTn id="45" fill="hold" nodeType="withGroup">
                            <p:stCondLst>
                              <p:cond delay="500"/>
                            </p:stCondLst>
                            <p:childTnLst>
                              <p:par>
                                <p:cTn id="46" presetID="2" presetClass="entr" presetSubtype="4" fill="hold" nodeType="afterEffect">
                                  <p:stCondLst>
                                    <p:cond delay="0"/>
                                  </p:stCondLst>
                                  <p:childTnLst>
                                    <p:set>
                                      <p:cBhvr>
                                        <p:cTn id="47" dur="1" fill="hold">
                                          <p:stCondLst>
                                            <p:cond delay="0"/>
                                          </p:stCondLst>
                                        </p:cTn>
                                        <p:tgtEl>
                                          <p:spTgt spid="104457"/>
                                        </p:tgtEl>
                                        <p:attrNameLst>
                                          <p:attrName>style.visibility</p:attrName>
                                        </p:attrNameLst>
                                      </p:cBhvr>
                                      <p:to>
                                        <p:strVal val="visible"/>
                                      </p:to>
                                    </p:set>
                                    <p:anim calcmode="lin" valueType="num">
                                      <p:cBhvr additive="base">
                                        <p:cTn id="48" dur="500" fill="hold"/>
                                        <p:tgtEl>
                                          <p:spTgt spid="104457"/>
                                        </p:tgtEl>
                                        <p:attrNameLst>
                                          <p:attrName>ppt_x</p:attrName>
                                        </p:attrNameLst>
                                      </p:cBhvr>
                                      <p:tavLst>
                                        <p:tav tm="0">
                                          <p:val>
                                            <p:strVal val="#ppt_x"/>
                                          </p:val>
                                        </p:tav>
                                        <p:tav tm="100000">
                                          <p:val>
                                            <p:strVal val="#ppt_x"/>
                                          </p:val>
                                        </p:tav>
                                      </p:tavLst>
                                    </p:anim>
                                    <p:anim calcmode="lin" valueType="num">
                                      <p:cBhvr additive="base">
                                        <p:cTn id="49" dur="500" fill="hold"/>
                                        <p:tgtEl>
                                          <p:spTgt spid="1044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0EA95BB0-2AE7-4F20-AF08-B262F6F9E138}" type="slidenum">
              <a:rPr lang="en-US" altLang="zh-CN" smtClean="0"/>
              <a:pPr eaLnBrk="1" hangingPunct="1"/>
              <a:t>75</a:t>
            </a:fld>
            <a:endParaRPr lang="en-US" altLang="zh-CN" smtClean="0"/>
          </a:p>
        </p:txBody>
      </p:sp>
      <p:sp>
        <p:nvSpPr>
          <p:cNvPr id="79875" name="Rectangle 2"/>
          <p:cNvSpPr>
            <a:spLocks noGrp="1" noChangeArrowheads="1"/>
          </p:cNvSpPr>
          <p:nvPr>
            <p:ph type="title"/>
          </p:nvPr>
        </p:nvSpPr>
        <p:spPr/>
        <p:txBody>
          <a:bodyPr/>
          <a:lstStyle/>
          <a:p>
            <a:pPr marL="609600" indent="-609600" eaLnBrk="1" hangingPunct="1"/>
            <a:r>
              <a:rPr lang="en-US" altLang="zh-CN" sz="4400"/>
              <a:t>6.5 </a:t>
            </a:r>
            <a:r>
              <a:rPr lang="zh-CN" altLang="en-US" sz="4400"/>
              <a:t>基带传输系统的抗噪声性能</a:t>
            </a:r>
          </a:p>
        </p:txBody>
      </p:sp>
      <p:sp>
        <p:nvSpPr>
          <p:cNvPr id="105475" name="Rectangle 3"/>
          <p:cNvSpPr>
            <a:spLocks noGrp="1" noChangeArrowheads="1"/>
          </p:cNvSpPr>
          <p:nvPr>
            <p:ph type="body" idx="1"/>
          </p:nvPr>
        </p:nvSpPr>
        <p:spPr>
          <a:xfrm>
            <a:off x="0" y="1179513"/>
            <a:ext cx="9144000" cy="5678487"/>
          </a:xfrm>
        </p:spPr>
        <p:txBody>
          <a:bodyPr/>
          <a:lstStyle/>
          <a:p>
            <a:pPr lvl="3" eaLnBrk="1" hangingPunct="1">
              <a:lnSpc>
                <a:spcPct val="150000"/>
              </a:lnSpc>
              <a:buFont typeface="Wingdings" pitchFamily="2" charset="2"/>
              <a:buNone/>
            </a:pPr>
            <a:r>
              <a:rPr lang="zh-CN" altLang="en-US" smtClean="0"/>
              <a:t>　故</a:t>
            </a:r>
            <a:r>
              <a:rPr lang="en-US" altLang="zh-CN" sz="2400" i="1" smtClean="0"/>
              <a:t>n</a:t>
            </a:r>
            <a:r>
              <a:rPr lang="en-US" altLang="zh-CN" sz="2400" i="1" baseline="-25000" smtClean="0"/>
              <a:t>R</a:t>
            </a:r>
            <a:r>
              <a:rPr lang="en-US" altLang="zh-CN" sz="2400" smtClean="0"/>
              <a:t> (</a:t>
            </a:r>
            <a:r>
              <a:rPr lang="en-US" altLang="zh-CN" sz="2400" i="1" smtClean="0"/>
              <a:t>t</a:t>
            </a:r>
            <a:r>
              <a:rPr lang="en-US" altLang="zh-CN" sz="2400" smtClean="0"/>
              <a:t>)</a:t>
            </a:r>
            <a:r>
              <a:rPr lang="zh-CN" altLang="en-US" smtClean="0"/>
              <a:t>是均值为</a:t>
            </a:r>
            <a:r>
              <a:rPr lang="en-US" altLang="zh-CN" smtClean="0"/>
              <a:t>0</a:t>
            </a:r>
            <a:r>
              <a:rPr lang="zh-CN" altLang="en-US" smtClean="0"/>
              <a:t>、方差为</a:t>
            </a:r>
            <a:r>
              <a:rPr lang="zh-CN" altLang="en-US" smtClean="0">
                <a:sym typeface="Symbol" pitchFamily="18" charset="2"/>
              </a:rPr>
              <a:t></a:t>
            </a:r>
            <a:r>
              <a:rPr lang="en-US" altLang="zh-CN" baseline="30000" smtClean="0">
                <a:sym typeface="Symbol" pitchFamily="18" charset="2"/>
              </a:rPr>
              <a:t>2</a:t>
            </a:r>
            <a:r>
              <a:rPr lang="zh-CN" altLang="en-US" smtClean="0"/>
              <a:t>的高斯噪声，因此它的瞬时值的统计特性可用下述一维概率密度函数描述</a:t>
            </a:r>
          </a:p>
          <a:p>
            <a:pPr lvl="3" eaLnBrk="1" hangingPunct="1">
              <a:lnSpc>
                <a:spcPct val="150000"/>
              </a:lnSpc>
              <a:buFont typeface="Wingdings" pitchFamily="2" charset="2"/>
              <a:buNone/>
            </a:pPr>
            <a:endParaRPr lang="zh-CN" altLang="en-US" smtClean="0"/>
          </a:p>
          <a:p>
            <a:pPr lvl="3" eaLnBrk="1" hangingPunct="1">
              <a:lnSpc>
                <a:spcPct val="150000"/>
              </a:lnSpc>
              <a:buFont typeface="Wingdings" pitchFamily="2" charset="2"/>
              <a:buNone/>
            </a:pPr>
            <a:endParaRPr lang="zh-CN" altLang="en-US" smtClean="0"/>
          </a:p>
          <a:p>
            <a:pPr lvl="3" eaLnBrk="1" hangingPunct="1">
              <a:lnSpc>
                <a:spcPct val="150000"/>
              </a:lnSpc>
              <a:buFont typeface="Wingdings" pitchFamily="2" charset="2"/>
              <a:buNone/>
            </a:pPr>
            <a:r>
              <a:rPr lang="zh-CN" altLang="en-US" smtClean="0"/>
              <a:t>	式中， </a:t>
            </a:r>
            <a:r>
              <a:rPr lang="en-US" altLang="zh-CN" i="1" smtClean="0"/>
              <a:t>V</a:t>
            </a:r>
            <a:r>
              <a:rPr lang="en-US" altLang="zh-CN" smtClean="0"/>
              <a:t> </a:t>
            </a:r>
            <a:r>
              <a:rPr lang="zh-CN" altLang="en-US" smtClean="0"/>
              <a:t>－ 噪声的瞬时取值</a:t>
            </a:r>
            <a:r>
              <a:rPr lang="en-US" altLang="zh-CN" sz="2400" i="1" smtClean="0"/>
              <a:t>n</a:t>
            </a:r>
            <a:r>
              <a:rPr lang="en-US" altLang="zh-CN" sz="2400" i="1" baseline="-25000" smtClean="0"/>
              <a:t>R</a:t>
            </a:r>
            <a:r>
              <a:rPr lang="en-US" altLang="zh-CN" sz="2400" smtClean="0"/>
              <a:t> (</a:t>
            </a:r>
            <a:r>
              <a:rPr lang="en-US" altLang="zh-CN" sz="2400" i="1" smtClean="0"/>
              <a:t>kT</a:t>
            </a:r>
            <a:r>
              <a:rPr lang="en-US" altLang="zh-CN" sz="2400" i="1" baseline="-25000" smtClean="0"/>
              <a:t>s</a:t>
            </a:r>
            <a:r>
              <a:rPr lang="en-US" altLang="zh-CN" sz="2400" smtClean="0"/>
              <a:t>)</a:t>
            </a:r>
            <a:r>
              <a:rPr lang="en-US" altLang="zh-CN" smtClean="0"/>
              <a:t> </a:t>
            </a:r>
            <a:r>
              <a:rPr lang="zh-CN" altLang="en-US" smtClean="0"/>
              <a:t>。 </a:t>
            </a:r>
          </a:p>
        </p:txBody>
      </p:sp>
      <p:sp>
        <p:nvSpPr>
          <p:cNvPr id="79877"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5476" name="Object 4"/>
          <p:cNvGraphicFramePr>
            <a:graphicFrameLocks noChangeAspect="1"/>
          </p:cNvGraphicFramePr>
          <p:nvPr>
            <p:extLst>
              <p:ext uri="{D42A27DB-BD31-4B8C-83A1-F6EECF244321}">
                <p14:modId xmlns:p14="http://schemas.microsoft.com/office/powerpoint/2010/main" val="533933548"/>
              </p:ext>
            </p:extLst>
          </p:nvPr>
        </p:nvGraphicFramePr>
        <p:xfrm>
          <a:off x="2867575" y="2303875"/>
          <a:ext cx="3330190" cy="1125125"/>
        </p:xfrm>
        <a:graphic>
          <a:graphicData uri="http://schemas.openxmlformats.org/presentationml/2006/ole">
            <mc:AlternateContent xmlns:mc="http://schemas.openxmlformats.org/markup-compatibility/2006">
              <mc:Choice xmlns:v="urn:schemas-microsoft-com:vml" Requires="v">
                <p:oleObj spid="_x0000_s80063" name="公式" r:id="rId3" imgW="1435100" imgH="482600" progId="Equation.3">
                  <p:embed/>
                </p:oleObj>
              </mc:Choice>
              <mc:Fallback>
                <p:oleObj name="公式" r:id="rId3" imgW="14351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575" y="2303875"/>
                        <a:ext cx="3330190" cy="1125125"/>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76"/>
                                        </p:tgtEl>
                                        <p:attrNameLst>
                                          <p:attrName>style.visibility</p:attrName>
                                        </p:attrNameLst>
                                      </p:cBhvr>
                                      <p:to>
                                        <p:strVal val="visible"/>
                                      </p:to>
                                    </p:set>
                                    <p:anim calcmode="lin" valueType="num">
                                      <p:cBhvr additive="base">
                                        <p:cTn id="13" dur="500" fill="hold"/>
                                        <p:tgtEl>
                                          <p:spTgt spid="105476"/>
                                        </p:tgtEl>
                                        <p:attrNameLst>
                                          <p:attrName>ppt_x</p:attrName>
                                        </p:attrNameLst>
                                      </p:cBhvr>
                                      <p:tavLst>
                                        <p:tav tm="0">
                                          <p:val>
                                            <p:strVal val="#ppt_x"/>
                                          </p:val>
                                        </p:tav>
                                        <p:tav tm="100000">
                                          <p:val>
                                            <p:strVal val="#ppt_x"/>
                                          </p:val>
                                        </p:tav>
                                      </p:tavLst>
                                    </p:anim>
                                    <p:anim calcmode="lin" valueType="num">
                                      <p:cBhvr additive="base">
                                        <p:cTn id="14" dur="500" fill="hold"/>
                                        <p:tgtEl>
                                          <p:spTgt spid="10547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5475">
                                            <p:txEl>
                                              <p:pRg st="3" end="3"/>
                                            </p:txEl>
                                          </p:spTgt>
                                        </p:tgtEl>
                                        <p:attrNameLst>
                                          <p:attrName>style.visibility</p:attrName>
                                        </p:attrNameLst>
                                      </p:cBhvr>
                                      <p:to>
                                        <p:strVal val="visible"/>
                                      </p:to>
                                    </p:set>
                                    <p:anim calcmode="lin" valueType="num">
                                      <p:cBhvr additive="base">
                                        <p:cTn id="19" dur="500" fill="hold"/>
                                        <p:tgtEl>
                                          <p:spTgt spid="1054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4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A91F65A9-4294-49A6-8562-BC6CBB14226F}" type="slidenum">
              <a:rPr lang="en-US" altLang="zh-CN" smtClean="0"/>
              <a:pPr eaLnBrk="1" hangingPunct="1"/>
              <a:t>76</a:t>
            </a:fld>
            <a:endParaRPr lang="en-US" altLang="zh-CN" smtClean="0"/>
          </a:p>
        </p:txBody>
      </p:sp>
      <p:sp>
        <p:nvSpPr>
          <p:cNvPr id="80899" name="Rectangle 2"/>
          <p:cNvSpPr>
            <a:spLocks noGrp="1" noChangeArrowheads="1"/>
          </p:cNvSpPr>
          <p:nvPr>
            <p:ph type="title"/>
          </p:nvPr>
        </p:nvSpPr>
        <p:spPr/>
        <p:txBody>
          <a:bodyPr/>
          <a:lstStyle/>
          <a:p>
            <a:pPr marL="609600" indent="-609600" eaLnBrk="1" hangingPunct="1"/>
            <a:r>
              <a:rPr lang="en-US" altLang="zh-CN" sz="4400"/>
              <a:t>6.5 </a:t>
            </a:r>
            <a:r>
              <a:rPr lang="zh-CN" altLang="en-US" sz="4400"/>
              <a:t>基带传输系统的抗噪声性能</a:t>
            </a:r>
          </a:p>
        </p:txBody>
      </p:sp>
      <p:sp>
        <p:nvSpPr>
          <p:cNvPr id="106499" name="Rectangle 3"/>
          <p:cNvSpPr>
            <a:spLocks noGrp="1" noChangeArrowheads="1"/>
          </p:cNvSpPr>
          <p:nvPr>
            <p:ph type="body" idx="1"/>
          </p:nvPr>
        </p:nvSpPr>
        <p:spPr>
          <a:xfrm>
            <a:off x="566738" y="1179513"/>
            <a:ext cx="8577262" cy="5678487"/>
          </a:xfrm>
        </p:spPr>
        <p:txBody>
          <a:bodyPr/>
          <a:lstStyle/>
          <a:p>
            <a:pPr marL="990600" lvl="1" indent="-533400" eaLnBrk="1" hangingPunct="1"/>
            <a:r>
              <a:rPr lang="zh-CN" altLang="en-US" dirty="0" smtClean="0">
                <a:solidFill>
                  <a:srgbClr val="C00000"/>
                </a:solidFill>
              </a:rPr>
              <a:t>二、</a:t>
            </a:r>
            <a:r>
              <a:rPr lang="zh-CN" altLang="en-US" dirty="0">
                <a:solidFill>
                  <a:srgbClr val="C00000"/>
                </a:solidFill>
              </a:rPr>
              <a:t>分析举</a:t>
            </a:r>
            <a:r>
              <a:rPr lang="zh-CN" altLang="en-US" dirty="0" smtClean="0">
                <a:solidFill>
                  <a:srgbClr val="C00000"/>
                </a:solidFill>
              </a:rPr>
              <a:t>例</a:t>
            </a:r>
            <a:r>
              <a:rPr lang="en-US" altLang="zh-CN" dirty="0" smtClean="0">
                <a:solidFill>
                  <a:srgbClr val="C00000"/>
                </a:solidFill>
              </a:rPr>
              <a:t>1</a:t>
            </a:r>
            <a:r>
              <a:rPr lang="zh-CN" altLang="en-US" dirty="0" smtClean="0">
                <a:solidFill>
                  <a:srgbClr val="C00000"/>
                </a:solidFill>
              </a:rPr>
              <a:t>：二进制双极性基带系统</a:t>
            </a:r>
          </a:p>
          <a:p>
            <a:pPr marL="1371600" lvl="2" indent="-457200" eaLnBrk="1" hangingPunct="1">
              <a:buFont typeface="Wingdings" pitchFamily="2" charset="2"/>
              <a:buNone/>
            </a:pPr>
            <a:r>
              <a:rPr lang="zh-CN" altLang="en-US" sz="2200" dirty="0" smtClean="0"/>
              <a:t>设：二进制双极性信号在抽样时刻的电平取值为</a:t>
            </a:r>
            <a:r>
              <a:rPr lang="en-US" altLang="zh-CN" sz="2200" dirty="0" smtClean="0"/>
              <a:t>+A</a:t>
            </a:r>
            <a:r>
              <a:rPr lang="zh-CN" altLang="en-US" sz="2200" dirty="0" smtClean="0"/>
              <a:t>或</a:t>
            </a:r>
            <a:r>
              <a:rPr lang="en-US" altLang="zh-CN" sz="2200" dirty="0" smtClean="0"/>
              <a:t>-A</a:t>
            </a:r>
            <a:r>
              <a:rPr lang="zh-CN" altLang="en-US" sz="2200" dirty="0" smtClean="0"/>
              <a:t>（分别对应信码“</a:t>
            </a:r>
            <a:r>
              <a:rPr lang="en-US" altLang="zh-CN" sz="2200" dirty="0" smtClean="0"/>
              <a:t>1”</a:t>
            </a:r>
            <a:r>
              <a:rPr lang="zh-CN" altLang="en-US" sz="2200" dirty="0" smtClean="0"/>
              <a:t>或“</a:t>
            </a:r>
            <a:r>
              <a:rPr lang="en-US" altLang="zh-CN" sz="2200" dirty="0" smtClean="0"/>
              <a:t>0” </a:t>
            </a:r>
            <a:r>
              <a:rPr lang="zh-CN" altLang="en-US" sz="2200" dirty="0" smtClean="0"/>
              <a:t>）</a:t>
            </a:r>
            <a:r>
              <a:rPr lang="en-US" altLang="zh-CN" sz="2200" dirty="0" smtClean="0"/>
              <a:t>, </a:t>
            </a:r>
            <a:r>
              <a:rPr lang="zh-CN" altLang="en-US" sz="2200" dirty="0" smtClean="0"/>
              <a:t>则在一个码元持续时间内，抽样判决器输入端的</a:t>
            </a:r>
            <a:r>
              <a:rPr lang="en-US" altLang="zh-CN" sz="2200" dirty="0" smtClean="0"/>
              <a:t>(</a:t>
            </a:r>
            <a:r>
              <a:rPr lang="zh-CN" altLang="en-US" sz="2200" dirty="0" smtClean="0"/>
              <a:t>信号</a:t>
            </a:r>
            <a:r>
              <a:rPr lang="en-US" altLang="zh-CN" sz="2200" dirty="0" smtClean="0"/>
              <a:t>+</a:t>
            </a:r>
            <a:r>
              <a:rPr lang="zh-CN" altLang="en-US" sz="2200" dirty="0" smtClean="0"/>
              <a:t>噪声</a:t>
            </a:r>
            <a:r>
              <a:rPr lang="en-US" altLang="zh-CN" sz="2200" dirty="0" smtClean="0"/>
              <a:t>)</a:t>
            </a:r>
            <a:r>
              <a:rPr lang="zh-CN" altLang="en-US" sz="2200" dirty="0" smtClean="0"/>
              <a:t>波形</a:t>
            </a:r>
            <a:r>
              <a:rPr lang="en-US" altLang="zh-CN" sz="2200" i="1" dirty="0" smtClean="0"/>
              <a:t>x</a:t>
            </a:r>
            <a:r>
              <a:rPr lang="en-US" altLang="zh-CN" sz="2200" dirty="0" smtClean="0"/>
              <a:t>(</a:t>
            </a:r>
            <a:r>
              <a:rPr lang="en-US" altLang="zh-CN" sz="2200" i="1" dirty="0" smtClean="0"/>
              <a:t>t</a:t>
            </a:r>
            <a:r>
              <a:rPr lang="en-US" altLang="zh-CN" sz="2200" dirty="0" smtClean="0"/>
              <a:t>)</a:t>
            </a:r>
            <a:r>
              <a:rPr lang="zh-CN" altLang="en-US" sz="2200" dirty="0" smtClean="0"/>
              <a:t>在抽样时刻的取值为</a:t>
            </a:r>
          </a:p>
          <a:p>
            <a:pPr marL="1371600" lvl="2" indent="-457200" eaLnBrk="1" hangingPunct="1"/>
            <a:endParaRPr lang="zh-CN" altLang="en-US" sz="2200" dirty="0" smtClean="0"/>
          </a:p>
          <a:p>
            <a:pPr marL="1371600" lvl="2" indent="-457200" eaLnBrk="1" hangingPunct="1"/>
            <a:endParaRPr lang="zh-CN" altLang="en-US" sz="2200" dirty="0" smtClean="0"/>
          </a:p>
          <a:p>
            <a:pPr marL="1371600" lvl="2" indent="-457200" eaLnBrk="1" hangingPunct="1">
              <a:buFont typeface="Wingdings" pitchFamily="2" charset="2"/>
              <a:buNone/>
            </a:pPr>
            <a:r>
              <a:rPr lang="zh-CN" altLang="en-US" sz="2200" dirty="0" smtClean="0"/>
              <a:t>	根据式</a:t>
            </a:r>
          </a:p>
          <a:p>
            <a:pPr marL="1371600" lvl="2" indent="-457200" eaLnBrk="1" hangingPunct="1"/>
            <a:endParaRPr lang="zh-CN" altLang="en-US" sz="2200" dirty="0" smtClean="0"/>
          </a:p>
          <a:p>
            <a:pPr marL="1371600" lvl="2" indent="-457200" eaLnBrk="1" hangingPunct="1">
              <a:lnSpc>
                <a:spcPct val="80000"/>
              </a:lnSpc>
              <a:buFont typeface="Wingdings" pitchFamily="2" charset="2"/>
              <a:buNone/>
            </a:pPr>
            <a:r>
              <a:rPr lang="zh-CN" altLang="en-US" sz="2200" dirty="0" smtClean="0"/>
              <a:t>	当发送“</a:t>
            </a:r>
            <a:r>
              <a:rPr lang="en-US" altLang="zh-CN" sz="2200" dirty="0" smtClean="0"/>
              <a:t>1”</a:t>
            </a:r>
            <a:r>
              <a:rPr lang="zh-CN" altLang="en-US" sz="2200" dirty="0" smtClean="0"/>
              <a:t>时，</a:t>
            </a:r>
            <a:r>
              <a:rPr lang="en-US" altLang="zh-CN" sz="2200" i="1" dirty="0" smtClean="0"/>
              <a:t>A</a:t>
            </a:r>
            <a:r>
              <a:rPr lang="en-US" altLang="zh-CN" sz="2200" dirty="0" smtClean="0"/>
              <a:t>+ </a:t>
            </a:r>
            <a:r>
              <a:rPr lang="en-US" altLang="zh-CN" sz="2200" i="1" dirty="0" err="1" smtClean="0"/>
              <a:t>n</a:t>
            </a:r>
            <a:r>
              <a:rPr lang="en-US" altLang="zh-CN" sz="2200" i="1" baseline="-25000" dirty="0" err="1" smtClean="0"/>
              <a:t>R</a:t>
            </a:r>
            <a:r>
              <a:rPr lang="en-US" altLang="zh-CN" sz="2200" dirty="0" smtClean="0"/>
              <a:t>(</a:t>
            </a:r>
            <a:r>
              <a:rPr lang="en-US" altLang="zh-CN" sz="2200" i="1" dirty="0" err="1" smtClean="0"/>
              <a:t>kT</a:t>
            </a:r>
            <a:r>
              <a:rPr lang="en-US" altLang="zh-CN" sz="2200" i="1" baseline="-25000" dirty="0" err="1" smtClean="0"/>
              <a:t>s</a:t>
            </a:r>
            <a:r>
              <a:rPr lang="en-US" altLang="zh-CN" sz="2200" dirty="0" smtClean="0"/>
              <a:t>)</a:t>
            </a:r>
            <a:r>
              <a:rPr lang="zh-CN" altLang="en-US" sz="2200" dirty="0" smtClean="0"/>
              <a:t>的一维概率密度函数为</a:t>
            </a:r>
          </a:p>
          <a:p>
            <a:pPr marL="1371600" lvl="2" indent="-457200" eaLnBrk="1" hangingPunct="1">
              <a:lnSpc>
                <a:spcPct val="80000"/>
              </a:lnSpc>
              <a:buFont typeface="Wingdings" pitchFamily="2" charset="2"/>
              <a:buNone/>
            </a:pPr>
            <a:endParaRPr lang="zh-CN" altLang="en-US" sz="2200" dirty="0" smtClean="0"/>
          </a:p>
          <a:p>
            <a:pPr marL="1371600" lvl="2" indent="-457200" eaLnBrk="1" hangingPunct="1">
              <a:lnSpc>
                <a:spcPct val="80000"/>
              </a:lnSpc>
              <a:buFont typeface="Wingdings" pitchFamily="2" charset="2"/>
              <a:buNone/>
            </a:pPr>
            <a:endParaRPr lang="zh-CN" altLang="en-US" sz="2200" dirty="0" smtClean="0"/>
          </a:p>
          <a:p>
            <a:pPr marL="1371600" lvl="2" indent="-457200" eaLnBrk="1" hangingPunct="1">
              <a:lnSpc>
                <a:spcPct val="140000"/>
              </a:lnSpc>
              <a:buFont typeface="Wingdings" pitchFamily="2" charset="2"/>
              <a:buNone/>
            </a:pPr>
            <a:r>
              <a:rPr lang="zh-CN" altLang="en-US" sz="2200" dirty="0" smtClean="0"/>
              <a:t>	当发送“</a:t>
            </a:r>
            <a:r>
              <a:rPr lang="en-US" altLang="zh-CN" sz="2200" dirty="0" smtClean="0"/>
              <a:t>0”</a:t>
            </a:r>
            <a:r>
              <a:rPr lang="zh-CN" altLang="en-US" sz="2200" dirty="0" smtClean="0"/>
              <a:t>时，</a:t>
            </a:r>
            <a:r>
              <a:rPr lang="en-US" altLang="zh-CN" sz="2200" dirty="0" smtClean="0"/>
              <a:t>-</a:t>
            </a:r>
            <a:r>
              <a:rPr lang="en-US" altLang="zh-CN" sz="2200" i="1" dirty="0" smtClean="0"/>
              <a:t>A</a:t>
            </a:r>
            <a:r>
              <a:rPr lang="en-US" altLang="zh-CN" sz="2200" dirty="0" smtClean="0"/>
              <a:t>+ </a:t>
            </a:r>
            <a:r>
              <a:rPr lang="en-US" altLang="zh-CN" sz="2200" i="1" dirty="0" err="1" smtClean="0"/>
              <a:t>n</a:t>
            </a:r>
            <a:r>
              <a:rPr lang="en-US" altLang="zh-CN" sz="2200" i="1" baseline="-25000" dirty="0" err="1" smtClean="0"/>
              <a:t>R</a:t>
            </a:r>
            <a:r>
              <a:rPr lang="en-US" altLang="zh-CN" sz="2200" dirty="0" smtClean="0"/>
              <a:t>(</a:t>
            </a:r>
            <a:r>
              <a:rPr lang="en-US" altLang="zh-CN" sz="2200" i="1" dirty="0" err="1" smtClean="0"/>
              <a:t>kT</a:t>
            </a:r>
            <a:r>
              <a:rPr lang="en-US" altLang="zh-CN" sz="2200" i="1" baseline="-25000" dirty="0" err="1" smtClean="0"/>
              <a:t>s</a:t>
            </a:r>
            <a:r>
              <a:rPr lang="en-US" altLang="zh-CN" sz="2200" dirty="0" smtClean="0"/>
              <a:t>)</a:t>
            </a:r>
            <a:r>
              <a:rPr lang="zh-CN" altLang="en-US" sz="2200" dirty="0" smtClean="0"/>
              <a:t>的一维概率密度函数为</a:t>
            </a:r>
          </a:p>
        </p:txBody>
      </p:sp>
      <p:sp>
        <p:nvSpPr>
          <p:cNvPr id="80901"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6500" name="Object 4"/>
          <p:cNvGraphicFramePr>
            <a:graphicFrameLocks noChangeAspect="1"/>
          </p:cNvGraphicFramePr>
          <p:nvPr/>
        </p:nvGraphicFramePr>
        <p:xfrm>
          <a:off x="2816225" y="2754313"/>
          <a:ext cx="4410075" cy="854075"/>
        </p:xfrm>
        <a:graphic>
          <a:graphicData uri="http://schemas.openxmlformats.org/presentationml/2006/ole">
            <mc:AlternateContent xmlns:mc="http://schemas.openxmlformats.org/markup-compatibility/2006">
              <mc:Choice xmlns:v="urn:schemas-microsoft-com:vml" Requires="v">
                <p:oleObj spid="_x0000_s81644" name="公式" r:id="rId3" imgW="2501900" imgH="482600" progId="Equation.3">
                  <p:embed/>
                </p:oleObj>
              </mc:Choice>
              <mc:Fallback>
                <p:oleObj name="公式" r:id="rId3" imgW="25019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25" y="2754313"/>
                        <a:ext cx="44100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6502" name="Object 6"/>
          <p:cNvGraphicFramePr>
            <a:graphicFrameLocks noChangeAspect="1"/>
          </p:cNvGraphicFramePr>
          <p:nvPr>
            <p:extLst>
              <p:ext uri="{D42A27DB-BD31-4B8C-83A1-F6EECF244321}">
                <p14:modId xmlns:p14="http://schemas.microsoft.com/office/powerpoint/2010/main" val="3815112241"/>
              </p:ext>
            </p:extLst>
          </p:nvPr>
        </p:nvGraphicFramePr>
        <p:xfrm>
          <a:off x="2861810" y="3743868"/>
          <a:ext cx="3008362" cy="810257"/>
        </p:xfrm>
        <a:graphic>
          <a:graphicData uri="http://schemas.openxmlformats.org/presentationml/2006/ole">
            <mc:AlternateContent xmlns:mc="http://schemas.openxmlformats.org/markup-compatibility/2006">
              <mc:Choice xmlns:v="urn:schemas-microsoft-com:vml" Requires="v">
                <p:oleObj spid="_x0000_s81645" name="公式" r:id="rId5" imgW="1435100" imgH="482600" progId="Equation.3">
                  <p:embed/>
                </p:oleObj>
              </mc:Choice>
              <mc:Fallback>
                <p:oleObj name="公式" r:id="rId5" imgW="1435100" imgH="482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1810" y="3743868"/>
                        <a:ext cx="3008362" cy="810257"/>
                      </a:xfrm>
                      <a:prstGeom prst="rect">
                        <a:avLst/>
                      </a:prstGeom>
                      <a:noFill/>
                      <a:ln>
                        <a:noFill/>
                      </a:ln>
                      <a:extLst/>
                    </p:spPr>
                  </p:pic>
                </p:oleObj>
              </mc:Fallback>
            </mc:AlternateContent>
          </a:graphicData>
        </a:graphic>
      </p:graphicFrame>
      <p:sp>
        <p:nvSpPr>
          <p:cNvPr id="80904" name="Rectangle 8"/>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6503" name="Object 7"/>
          <p:cNvGraphicFramePr>
            <a:graphicFrameLocks noChangeAspect="1"/>
          </p:cNvGraphicFramePr>
          <p:nvPr>
            <p:extLst>
              <p:ext uri="{D42A27DB-BD31-4B8C-83A1-F6EECF244321}">
                <p14:modId xmlns:p14="http://schemas.microsoft.com/office/powerpoint/2010/main" val="166055111"/>
              </p:ext>
            </p:extLst>
          </p:nvPr>
        </p:nvGraphicFramePr>
        <p:xfrm>
          <a:off x="3131840" y="4958047"/>
          <a:ext cx="3600450" cy="811213"/>
        </p:xfrm>
        <a:graphic>
          <a:graphicData uri="http://schemas.openxmlformats.org/presentationml/2006/ole">
            <mc:AlternateContent xmlns:mc="http://schemas.openxmlformats.org/markup-compatibility/2006">
              <mc:Choice xmlns:v="urn:schemas-microsoft-com:vml" Requires="v">
                <p:oleObj spid="_x0000_s81646" r:id="rId7" imgW="1993900" imgH="482600" progId="Equation.3">
                  <p:embed/>
                </p:oleObj>
              </mc:Choice>
              <mc:Fallback>
                <p:oleObj r:id="rId7" imgW="1993900" imgH="482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4958047"/>
                        <a:ext cx="36004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6" name="Rectangle 10"/>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6505" name="Object 9"/>
          <p:cNvGraphicFramePr>
            <a:graphicFrameLocks noChangeAspect="1"/>
          </p:cNvGraphicFramePr>
          <p:nvPr>
            <p:extLst>
              <p:ext uri="{D42A27DB-BD31-4B8C-83A1-F6EECF244321}">
                <p14:modId xmlns:p14="http://schemas.microsoft.com/office/powerpoint/2010/main" val="3734092954"/>
              </p:ext>
            </p:extLst>
          </p:nvPr>
        </p:nvGraphicFramePr>
        <p:xfrm>
          <a:off x="3176588" y="6039290"/>
          <a:ext cx="3509962" cy="849312"/>
        </p:xfrm>
        <a:graphic>
          <a:graphicData uri="http://schemas.openxmlformats.org/presentationml/2006/ole">
            <mc:AlternateContent xmlns:mc="http://schemas.openxmlformats.org/markup-compatibility/2006">
              <mc:Choice xmlns:v="urn:schemas-microsoft-com:vml" Requires="v">
                <p:oleObj spid="_x0000_s81647" r:id="rId9" imgW="2006600" imgH="482600" progId="Equation.3">
                  <p:embed/>
                </p:oleObj>
              </mc:Choice>
              <mc:Fallback>
                <p:oleObj r:id="rId9" imgW="2006600" imgH="4826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6588" y="6039290"/>
                        <a:ext cx="350996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6500"/>
                                        </p:tgtEl>
                                        <p:attrNameLst>
                                          <p:attrName>style.visibility</p:attrName>
                                        </p:attrNameLst>
                                      </p:cBhvr>
                                      <p:to>
                                        <p:strVal val="visible"/>
                                      </p:to>
                                    </p:set>
                                    <p:anim calcmode="lin" valueType="num">
                                      <p:cBhvr additive="base">
                                        <p:cTn id="19" dur="500" fill="hold"/>
                                        <p:tgtEl>
                                          <p:spTgt spid="106500"/>
                                        </p:tgtEl>
                                        <p:attrNameLst>
                                          <p:attrName>ppt_x</p:attrName>
                                        </p:attrNameLst>
                                      </p:cBhvr>
                                      <p:tavLst>
                                        <p:tav tm="0">
                                          <p:val>
                                            <p:strVal val="#ppt_x"/>
                                          </p:val>
                                        </p:tav>
                                        <p:tav tm="100000">
                                          <p:val>
                                            <p:strVal val="#ppt_x"/>
                                          </p:val>
                                        </p:tav>
                                      </p:tavLst>
                                    </p:anim>
                                    <p:anim calcmode="lin" valueType="num">
                                      <p:cBhvr additive="base">
                                        <p:cTn id="20" dur="500" fill="hold"/>
                                        <p:tgtEl>
                                          <p:spTgt spid="10650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6499">
                                            <p:txEl>
                                              <p:pRg st="4" end="4"/>
                                            </p:txEl>
                                          </p:spTgt>
                                        </p:tgtEl>
                                        <p:attrNameLst>
                                          <p:attrName>style.visibility</p:attrName>
                                        </p:attrNameLst>
                                      </p:cBhvr>
                                      <p:to>
                                        <p:strVal val="visible"/>
                                      </p:to>
                                    </p:set>
                                    <p:anim calcmode="lin" valueType="num">
                                      <p:cBhvr additive="base">
                                        <p:cTn id="25" dur="5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6499">
                                            <p:txEl>
                                              <p:pRg st="4" end="4"/>
                                            </p:txEl>
                                          </p:spTgt>
                                        </p:tgtEl>
                                        <p:attrNameLst>
                                          <p:attrName>ppt_y</p:attrName>
                                        </p:attrNameLst>
                                      </p:cBhvr>
                                      <p:tavLst>
                                        <p:tav tm="0">
                                          <p:val>
                                            <p:strVal val="1+#ppt_h/2"/>
                                          </p:val>
                                        </p:tav>
                                        <p:tav tm="100000">
                                          <p:val>
                                            <p:strVal val="#ppt_y"/>
                                          </p:val>
                                        </p:tav>
                                      </p:tavLst>
                                    </p:anim>
                                  </p:childTnLst>
                                </p:cTn>
                              </p:par>
                            </p:childTnLst>
                          </p:cTn>
                        </p:par>
                        <p:par>
                          <p:cTn id="27" fill="hold" nodeType="withGroup">
                            <p:stCondLst>
                              <p:cond delay="500"/>
                            </p:stCondLst>
                            <p:childTnLst>
                              <p:par>
                                <p:cTn id="28" presetID="2" presetClass="entr" presetSubtype="4" fill="hold" nodeType="afterEffect">
                                  <p:stCondLst>
                                    <p:cond delay="0"/>
                                  </p:stCondLst>
                                  <p:childTnLst>
                                    <p:set>
                                      <p:cBhvr>
                                        <p:cTn id="29" dur="1" fill="hold">
                                          <p:stCondLst>
                                            <p:cond delay="0"/>
                                          </p:stCondLst>
                                        </p:cTn>
                                        <p:tgtEl>
                                          <p:spTgt spid="106502"/>
                                        </p:tgtEl>
                                        <p:attrNameLst>
                                          <p:attrName>style.visibility</p:attrName>
                                        </p:attrNameLst>
                                      </p:cBhvr>
                                      <p:to>
                                        <p:strVal val="visible"/>
                                      </p:to>
                                    </p:set>
                                    <p:anim calcmode="lin" valueType="num">
                                      <p:cBhvr additive="base">
                                        <p:cTn id="30" dur="500" fill="hold"/>
                                        <p:tgtEl>
                                          <p:spTgt spid="106502"/>
                                        </p:tgtEl>
                                        <p:attrNameLst>
                                          <p:attrName>ppt_x</p:attrName>
                                        </p:attrNameLst>
                                      </p:cBhvr>
                                      <p:tavLst>
                                        <p:tav tm="0">
                                          <p:val>
                                            <p:strVal val="#ppt_x"/>
                                          </p:val>
                                        </p:tav>
                                        <p:tav tm="100000">
                                          <p:val>
                                            <p:strVal val="#ppt_x"/>
                                          </p:val>
                                        </p:tav>
                                      </p:tavLst>
                                    </p:anim>
                                    <p:anim calcmode="lin" valueType="num">
                                      <p:cBhvr additive="base">
                                        <p:cTn id="31" dur="500" fill="hold"/>
                                        <p:tgtEl>
                                          <p:spTgt spid="10650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6499">
                                            <p:txEl>
                                              <p:pRg st="6" end="6"/>
                                            </p:txEl>
                                          </p:spTgt>
                                        </p:tgtEl>
                                        <p:attrNameLst>
                                          <p:attrName>style.visibility</p:attrName>
                                        </p:attrNameLst>
                                      </p:cBhvr>
                                      <p:to>
                                        <p:strVal val="visible"/>
                                      </p:to>
                                    </p:set>
                                    <p:anim calcmode="lin" valueType="num">
                                      <p:cBhvr additive="base">
                                        <p:cTn id="36" dur="500" fill="hold"/>
                                        <p:tgtEl>
                                          <p:spTgt spid="106499">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6499">
                                            <p:txEl>
                                              <p:pRg st="6" end="6"/>
                                            </p:txEl>
                                          </p:spTgt>
                                        </p:tgtEl>
                                        <p:attrNameLst>
                                          <p:attrName>ppt_y</p:attrName>
                                        </p:attrNameLst>
                                      </p:cBhvr>
                                      <p:tavLst>
                                        <p:tav tm="0">
                                          <p:val>
                                            <p:strVal val="1+#ppt_h/2"/>
                                          </p:val>
                                        </p:tav>
                                        <p:tav tm="100000">
                                          <p:val>
                                            <p:strVal val="#ppt_y"/>
                                          </p:val>
                                        </p:tav>
                                      </p:tavLst>
                                    </p:anim>
                                  </p:childTnLst>
                                </p:cTn>
                              </p:par>
                            </p:childTnLst>
                          </p:cTn>
                        </p:par>
                        <p:par>
                          <p:cTn id="38" fill="hold" nodeType="withGroup">
                            <p:stCondLst>
                              <p:cond delay="500"/>
                            </p:stCondLst>
                            <p:childTnLst>
                              <p:par>
                                <p:cTn id="39" presetID="2" presetClass="entr" presetSubtype="4" fill="hold" nodeType="afterEffect">
                                  <p:stCondLst>
                                    <p:cond delay="0"/>
                                  </p:stCondLst>
                                  <p:childTnLst>
                                    <p:set>
                                      <p:cBhvr>
                                        <p:cTn id="40" dur="1" fill="hold">
                                          <p:stCondLst>
                                            <p:cond delay="0"/>
                                          </p:stCondLst>
                                        </p:cTn>
                                        <p:tgtEl>
                                          <p:spTgt spid="106503"/>
                                        </p:tgtEl>
                                        <p:attrNameLst>
                                          <p:attrName>style.visibility</p:attrName>
                                        </p:attrNameLst>
                                      </p:cBhvr>
                                      <p:to>
                                        <p:strVal val="visible"/>
                                      </p:to>
                                    </p:set>
                                    <p:anim calcmode="lin" valueType="num">
                                      <p:cBhvr additive="base">
                                        <p:cTn id="41" dur="500" fill="hold"/>
                                        <p:tgtEl>
                                          <p:spTgt spid="106503"/>
                                        </p:tgtEl>
                                        <p:attrNameLst>
                                          <p:attrName>ppt_x</p:attrName>
                                        </p:attrNameLst>
                                      </p:cBhvr>
                                      <p:tavLst>
                                        <p:tav tm="0">
                                          <p:val>
                                            <p:strVal val="#ppt_x"/>
                                          </p:val>
                                        </p:tav>
                                        <p:tav tm="100000">
                                          <p:val>
                                            <p:strVal val="#ppt_x"/>
                                          </p:val>
                                        </p:tav>
                                      </p:tavLst>
                                    </p:anim>
                                    <p:anim calcmode="lin" valueType="num">
                                      <p:cBhvr additive="base">
                                        <p:cTn id="42" dur="500" fill="hold"/>
                                        <p:tgtEl>
                                          <p:spTgt spid="10650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06499">
                                            <p:txEl>
                                              <p:pRg st="9" end="9"/>
                                            </p:txEl>
                                          </p:spTgt>
                                        </p:tgtEl>
                                        <p:attrNameLst>
                                          <p:attrName>style.visibility</p:attrName>
                                        </p:attrNameLst>
                                      </p:cBhvr>
                                      <p:to>
                                        <p:strVal val="visible"/>
                                      </p:to>
                                    </p:set>
                                    <p:anim calcmode="lin" valueType="num">
                                      <p:cBhvr additive="base">
                                        <p:cTn id="47" dur="500" fill="hold"/>
                                        <p:tgtEl>
                                          <p:spTgt spid="10649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6499">
                                            <p:txEl>
                                              <p:pRg st="9" end="9"/>
                                            </p:txEl>
                                          </p:spTgt>
                                        </p:tgtEl>
                                        <p:attrNameLst>
                                          <p:attrName>ppt_y</p:attrName>
                                        </p:attrNameLst>
                                      </p:cBhvr>
                                      <p:tavLst>
                                        <p:tav tm="0">
                                          <p:val>
                                            <p:strVal val="1+#ppt_h/2"/>
                                          </p:val>
                                        </p:tav>
                                        <p:tav tm="100000">
                                          <p:val>
                                            <p:strVal val="#ppt_y"/>
                                          </p:val>
                                        </p:tav>
                                      </p:tavLst>
                                    </p:anim>
                                  </p:childTnLst>
                                </p:cTn>
                              </p:par>
                            </p:childTnLst>
                          </p:cTn>
                        </p:par>
                        <p:par>
                          <p:cTn id="49" fill="hold" nodeType="withGroup">
                            <p:stCondLst>
                              <p:cond delay="500"/>
                            </p:stCondLst>
                            <p:childTnLst>
                              <p:par>
                                <p:cTn id="50" presetID="2" presetClass="entr" presetSubtype="4" fill="hold" nodeType="afterEffect">
                                  <p:stCondLst>
                                    <p:cond delay="0"/>
                                  </p:stCondLst>
                                  <p:childTnLst>
                                    <p:set>
                                      <p:cBhvr>
                                        <p:cTn id="51" dur="1" fill="hold">
                                          <p:stCondLst>
                                            <p:cond delay="0"/>
                                          </p:stCondLst>
                                        </p:cTn>
                                        <p:tgtEl>
                                          <p:spTgt spid="106505"/>
                                        </p:tgtEl>
                                        <p:attrNameLst>
                                          <p:attrName>style.visibility</p:attrName>
                                        </p:attrNameLst>
                                      </p:cBhvr>
                                      <p:to>
                                        <p:strVal val="visible"/>
                                      </p:to>
                                    </p:set>
                                    <p:anim calcmode="lin" valueType="num">
                                      <p:cBhvr additive="base">
                                        <p:cTn id="52" dur="500" fill="hold"/>
                                        <p:tgtEl>
                                          <p:spTgt spid="106505"/>
                                        </p:tgtEl>
                                        <p:attrNameLst>
                                          <p:attrName>ppt_x</p:attrName>
                                        </p:attrNameLst>
                                      </p:cBhvr>
                                      <p:tavLst>
                                        <p:tav tm="0">
                                          <p:val>
                                            <p:strVal val="#ppt_x"/>
                                          </p:val>
                                        </p:tav>
                                        <p:tav tm="100000">
                                          <p:val>
                                            <p:strVal val="#ppt_x"/>
                                          </p:val>
                                        </p:tav>
                                      </p:tavLst>
                                    </p:anim>
                                    <p:anim calcmode="lin" valueType="num">
                                      <p:cBhvr additive="base">
                                        <p:cTn id="53" dur="500" fill="hold"/>
                                        <p:tgtEl>
                                          <p:spTgt spid="106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A1A9413-B46F-4F72-98FD-8425DB633634}" type="slidenum">
              <a:rPr lang="en-US" altLang="zh-CN" smtClean="0"/>
              <a:pPr eaLnBrk="1" hangingPunct="1"/>
              <a:t>77</a:t>
            </a:fld>
            <a:endParaRPr lang="en-US" altLang="zh-CN" smtClean="0"/>
          </a:p>
        </p:txBody>
      </p:sp>
      <p:sp>
        <p:nvSpPr>
          <p:cNvPr id="81923" name="Rectangle 2"/>
          <p:cNvSpPr>
            <a:spLocks noGrp="1" noChangeArrowheads="1"/>
          </p:cNvSpPr>
          <p:nvPr>
            <p:ph type="title"/>
          </p:nvPr>
        </p:nvSpPr>
        <p:spPr/>
        <p:txBody>
          <a:bodyPr/>
          <a:lstStyle/>
          <a:p>
            <a:pPr marL="609600" indent="-609600" eaLnBrk="1" hangingPunct="1"/>
            <a:r>
              <a:rPr lang="en-US" altLang="zh-CN" sz="4400"/>
              <a:t>6.5 </a:t>
            </a:r>
            <a:r>
              <a:rPr lang="zh-CN" altLang="en-US" sz="4400"/>
              <a:t>基带传输系统的抗噪声性能</a:t>
            </a:r>
          </a:p>
        </p:txBody>
      </p:sp>
      <p:sp>
        <p:nvSpPr>
          <p:cNvPr id="107523" name="Rectangle 3"/>
          <p:cNvSpPr>
            <a:spLocks noGrp="1" noChangeArrowheads="1"/>
          </p:cNvSpPr>
          <p:nvPr>
            <p:ph type="body" idx="1"/>
          </p:nvPr>
        </p:nvSpPr>
        <p:spPr>
          <a:xfrm>
            <a:off x="206375" y="1179513"/>
            <a:ext cx="8937625" cy="5678487"/>
          </a:xfrm>
        </p:spPr>
        <p:txBody>
          <a:bodyPr/>
          <a:lstStyle/>
          <a:p>
            <a:pPr lvl="3" eaLnBrk="1" hangingPunct="1">
              <a:lnSpc>
                <a:spcPct val="120000"/>
              </a:lnSpc>
              <a:buFont typeface="Wingdings" pitchFamily="2" charset="2"/>
              <a:buNone/>
            </a:pPr>
            <a:r>
              <a:rPr lang="zh-CN" altLang="en-US" smtClean="0"/>
              <a:t>上两式的曲线如下：</a:t>
            </a:r>
          </a:p>
          <a:p>
            <a:pPr lvl="3" eaLnBrk="1" hangingPunct="1">
              <a:lnSpc>
                <a:spcPct val="120000"/>
              </a:lnSpc>
              <a:buFont typeface="Wingdings" pitchFamily="2" charset="2"/>
              <a:buNone/>
            </a:pPr>
            <a:r>
              <a:rPr lang="zh-CN" altLang="en-US" smtClean="0"/>
              <a:t>在</a:t>
            </a:r>
            <a:r>
              <a:rPr lang="en-US" altLang="zh-CN" smtClean="0"/>
              <a:t>-A</a:t>
            </a:r>
            <a:r>
              <a:rPr lang="zh-CN" altLang="en-US" smtClean="0"/>
              <a:t>到</a:t>
            </a:r>
            <a:r>
              <a:rPr lang="en-US" altLang="zh-CN" smtClean="0"/>
              <a:t>+A</a:t>
            </a:r>
            <a:r>
              <a:rPr lang="zh-CN" altLang="en-US" smtClean="0"/>
              <a:t>之间选择</a:t>
            </a:r>
          </a:p>
          <a:p>
            <a:pPr lvl="3" eaLnBrk="1" hangingPunct="1">
              <a:lnSpc>
                <a:spcPct val="120000"/>
              </a:lnSpc>
              <a:buFont typeface="Wingdings" pitchFamily="2" charset="2"/>
              <a:buNone/>
            </a:pPr>
            <a:r>
              <a:rPr lang="zh-CN" altLang="en-US" smtClean="0"/>
              <a:t>一个适当的电平</a:t>
            </a:r>
            <a:r>
              <a:rPr lang="en-US" altLang="zh-CN" i="1" smtClean="0"/>
              <a:t>V</a:t>
            </a:r>
            <a:r>
              <a:rPr lang="en-US" altLang="zh-CN" i="1" baseline="-25000" smtClean="0"/>
              <a:t>d</a:t>
            </a:r>
            <a:r>
              <a:rPr lang="zh-CN" altLang="en-US" smtClean="0"/>
              <a:t>作</a:t>
            </a:r>
          </a:p>
          <a:p>
            <a:pPr lvl="3" eaLnBrk="1" hangingPunct="1">
              <a:lnSpc>
                <a:spcPct val="120000"/>
              </a:lnSpc>
              <a:buFont typeface="Wingdings" pitchFamily="2" charset="2"/>
              <a:buNone/>
            </a:pPr>
            <a:r>
              <a:rPr lang="zh-CN" altLang="en-US" smtClean="0"/>
              <a:t>为判决门限，根据判</a:t>
            </a:r>
          </a:p>
          <a:p>
            <a:pPr lvl="3" eaLnBrk="1" hangingPunct="1">
              <a:lnSpc>
                <a:spcPct val="120000"/>
              </a:lnSpc>
              <a:buFont typeface="Wingdings" pitchFamily="2" charset="2"/>
              <a:buNone/>
            </a:pPr>
            <a:r>
              <a:rPr lang="zh-CN" altLang="en-US" smtClean="0"/>
              <a:t>决规则将会出现以下</a:t>
            </a:r>
          </a:p>
          <a:p>
            <a:pPr lvl="3" eaLnBrk="1" hangingPunct="1">
              <a:lnSpc>
                <a:spcPct val="120000"/>
              </a:lnSpc>
              <a:buFont typeface="Wingdings" pitchFamily="2" charset="2"/>
              <a:buNone/>
            </a:pPr>
            <a:r>
              <a:rPr lang="zh-CN" altLang="en-US" smtClean="0"/>
              <a:t>几种情况：</a:t>
            </a:r>
          </a:p>
          <a:p>
            <a:pPr lvl="3" eaLnBrk="1" hangingPunct="1">
              <a:lnSpc>
                <a:spcPct val="120000"/>
              </a:lnSpc>
              <a:buFont typeface="Wingdings" pitchFamily="2" charset="2"/>
              <a:buNone/>
            </a:pPr>
            <a:endParaRPr lang="zh-CN" altLang="en-US" smtClean="0"/>
          </a:p>
          <a:p>
            <a:pPr lvl="3" eaLnBrk="1" hangingPunct="1">
              <a:lnSpc>
                <a:spcPct val="120000"/>
              </a:lnSpc>
              <a:buFont typeface="Wingdings" pitchFamily="2" charset="2"/>
              <a:buNone/>
            </a:pPr>
            <a:endParaRPr lang="zh-CN" altLang="en-US" sz="1800" smtClean="0"/>
          </a:p>
          <a:p>
            <a:pPr lvl="3" eaLnBrk="1" hangingPunct="1">
              <a:lnSpc>
                <a:spcPct val="120000"/>
              </a:lnSpc>
              <a:buFont typeface="Wingdings" pitchFamily="2" charset="2"/>
              <a:buNone/>
            </a:pPr>
            <a:endParaRPr lang="zh-CN" altLang="en-US" sz="1800" smtClean="0"/>
          </a:p>
          <a:p>
            <a:pPr lvl="3" eaLnBrk="1" hangingPunct="1">
              <a:lnSpc>
                <a:spcPct val="120000"/>
              </a:lnSpc>
              <a:buFont typeface="Wingdings" pitchFamily="2" charset="2"/>
              <a:buNone/>
            </a:pPr>
            <a:endParaRPr lang="zh-CN" altLang="en-US" sz="1800" smtClean="0"/>
          </a:p>
          <a:p>
            <a:pPr lvl="3" eaLnBrk="1" hangingPunct="1">
              <a:lnSpc>
                <a:spcPct val="160000"/>
              </a:lnSpc>
              <a:buFont typeface="Wingdings" pitchFamily="2" charset="2"/>
              <a:buNone/>
            </a:pPr>
            <a:r>
              <a:rPr lang="zh-CN" altLang="en-US" smtClean="0"/>
              <a:t>可见，有两种差错形式：发送的“</a:t>
            </a:r>
            <a:r>
              <a:rPr lang="en-US" altLang="zh-CN" smtClean="0"/>
              <a:t>1”</a:t>
            </a:r>
            <a:r>
              <a:rPr lang="zh-CN" altLang="en-US" smtClean="0"/>
              <a:t>码被判为“</a:t>
            </a:r>
            <a:r>
              <a:rPr lang="en-US" altLang="zh-CN" smtClean="0"/>
              <a:t>0”</a:t>
            </a:r>
            <a:r>
              <a:rPr lang="zh-CN" altLang="en-US" smtClean="0"/>
              <a:t>码；发送的“</a:t>
            </a:r>
            <a:r>
              <a:rPr lang="en-US" altLang="zh-CN" smtClean="0"/>
              <a:t>0”</a:t>
            </a:r>
            <a:r>
              <a:rPr lang="zh-CN" altLang="en-US" smtClean="0"/>
              <a:t>码被判为“</a:t>
            </a:r>
            <a:r>
              <a:rPr lang="en-US" altLang="zh-CN" smtClean="0"/>
              <a:t>1 ”</a:t>
            </a:r>
            <a:r>
              <a:rPr lang="zh-CN" altLang="en-US" smtClean="0"/>
              <a:t>码。下面分别计算这两种差错概率。</a:t>
            </a:r>
          </a:p>
        </p:txBody>
      </p:sp>
      <p:pic>
        <p:nvPicPr>
          <p:cNvPr id="107524" name="Picture 4" descr="t0516"/>
          <p:cNvPicPr>
            <a:picLocks noChangeAspect="1" noChangeArrowheads="1"/>
          </p:cNvPicPr>
          <p:nvPr/>
        </p:nvPicPr>
        <p:blipFill>
          <a:blip r:embed="rId3">
            <a:extLst>
              <a:ext uri="{28A0092B-C50C-407E-A947-70E740481C1C}">
                <a14:useLocalDpi xmlns:a14="http://schemas.microsoft.com/office/drawing/2010/main" val="0"/>
              </a:ext>
            </a:extLst>
          </a:blip>
          <a:srcRect t="4271" r="2678"/>
          <a:stretch>
            <a:fillRect/>
          </a:stretch>
        </p:blipFill>
        <p:spPr bwMode="auto">
          <a:xfrm>
            <a:off x="4238625" y="1223963"/>
            <a:ext cx="490537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6"/>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7525" name="Object 5"/>
          <p:cNvGraphicFramePr>
            <a:graphicFrameLocks noChangeAspect="1"/>
          </p:cNvGraphicFramePr>
          <p:nvPr/>
        </p:nvGraphicFramePr>
        <p:xfrm>
          <a:off x="1871663" y="3971925"/>
          <a:ext cx="4905375" cy="852488"/>
        </p:xfrm>
        <a:graphic>
          <a:graphicData uri="http://schemas.openxmlformats.org/presentationml/2006/ole">
            <mc:AlternateContent xmlns:mc="http://schemas.openxmlformats.org/markup-compatibility/2006">
              <mc:Choice xmlns:v="urn:schemas-microsoft-com:vml" Requires="v">
                <p:oleObj spid="_x0000_s82296" r:id="rId4" imgW="2832100" imgH="482600" progId="Equation.3">
                  <p:embed/>
                </p:oleObj>
              </mc:Choice>
              <mc:Fallback>
                <p:oleObj r:id="rId4" imgW="2832100" imgH="482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3" y="3971925"/>
                        <a:ext cx="49053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28" name="Rectangle 8"/>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7527" name="Object 7"/>
          <p:cNvGraphicFramePr>
            <a:graphicFrameLocks noChangeAspect="1"/>
          </p:cNvGraphicFramePr>
          <p:nvPr/>
        </p:nvGraphicFramePr>
        <p:xfrm>
          <a:off x="1871663" y="4914900"/>
          <a:ext cx="4860925" cy="827088"/>
        </p:xfrm>
        <a:graphic>
          <a:graphicData uri="http://schemas.openxmlformats.org/presentationml/2006/ole">
            <mc:AlternateContent xmlns:mc="http://schemas.openxmlformats.org/markup-compatibility/2006">
              <mc:Choice xmlns:v="urn:schemas-microsoft-com:vml" Requires="v">
                <p:oleObj spid="_x0000_s82297" r:id="rId6" imgW="2857500" imgH="482600" progId="Equation.3">
                  <p:embed/>
                </p:oleObj>
              </mc:Choice>
              <mc:Fallback>
                <p:oleObj r:id="rId6" imgW="2857500" imgH="4826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1663" y="4914900"/>
                        <a:ext cx="486092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7524"/>
                                        </p:tgtEl>
                                        <p:attrNameLst>
                                          <p:attrName>style.visibility</p:attrName>
                                        </p:attrNameLst>
                                      </p:cBhvr>
                                      <p:to>
                                        <p:strVal val="visible"/>
                                      </p:to>
                                    </p:set>
                                    <p:anim calcmode="lin" valueType="num">
                                      <p:cBhvr additive="base">
                                        <p:cTn id="13" dur="500" fill="hold"/>
                                        <p:tgtEl>
                                          <p:spTgt spid="107524"/>
                                        </p:tgtEl>
                                        <p:attrNameLst>
                                          <p:attrName>ppt_x</p:attrName>
                                        </p:attrNameLst>
                                      </p:cBhvr>
                                      <p:tavLst>
                                        <p:tav tm="0">
                                          <p:val>
                                            <p:strVal val="#ppt_x"/>
                                          </p:val>
                                        </p:tav>
                                        <p:tav tm="100000">
                                          <p:val>
                                            <p:strVal val="#ppt_x"/>
                                          </p:val>
                                        </p:tav>
                                      </p:tavLst>
                                    </p:anim>
                                    <p:anim calcmode="lin" valueType="num">
                                      <p:cBhvr additive="base">
                                        <p:cTn id="14" dur="500" fill="hold"/>
                                        <p:tgtEl>
                                          <p:spTgt spid="1075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7523">
                                            <p:txEl>
                                              <p:pRg st="1" end="1"/>
                                            </p:txEl>
                                          </p:spTgt>
                                        </p:tgtEl>
                                        <p:attrNameLst>
                                          <p:attrName>style.visibility</p:attrName>
                                        </p:attrNameLst>
                                      </p:cBhvr>
                                      <p:to>
                                        <p:strVal val="visible"/>
                                      </p:to>
                                    </p:set>
                                    <p:anim calcmode="lin" valueType="num">
                                      <p:cBhvr additive="base">
                                        <p:cTn id="19" dur="5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7523">
                                            <p:txEl>
                                              <p:pRg st="2" end="2"/>
                                            </p:txEl>
                                          </p:spTgt>
                                        </p:tgtEl>
                                        <p:attrNameLst>
                                          <p:attrName>style.visibility</p:attrName>
                                        </p:attrNameLst>
                                      </p:cBhvr>
                                      <p:to>
                                        <p:strVal val="visible"/>
                                      </p:to>
                                    </p:set>
                                    <p:anim calcmode="lin" valueType="num">
                                      <p:cBhvr additive="base">
                                        <p:cTn id="25"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7523">
                                            <p:txEl>
                                              <p:pRg st="3" end="3"/>
                                            </p:txEl>
                                          </p:spTgt>
                                        </p:tgtEl>
                                        <p:attrNameLst>
                                          <p:attrName>style.visibility</p:attrName>
                                        </p:attrNameLst>
                                      </p:cBhvr>
                                      <p:to>
                                        <p:strVal val="visible"/>
                                      </p:to>
                                    </p:set>
                                    <p:anim calcmode="lin" valueType="num">
                                      <p:cBhvr additive="base">
                                        <p:cTn id="31" dur="5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5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7523">
                                            <p:txEl>
                                              <p:pRg st="4" end="4"/>
                                            </p:txEl>
                                          </p:spTgt>
                                        </p:tgtEl>
                                        <p:attrNameLst>
                                          <p:attrName>style.visibility</p:attrName>
                                        </p:attrNameLst>
                                      </p:cBhvr>
                                      <p:to>
                                        <p:strVal val="visible"/>
                                      </p:to>
                                    </p:set>
                                    <p:anim calcmode="lin" valueType="num">
                                      <p:cBhvr additive="base">
                                        <p:cTn id="37" dur="5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5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7523">
                                            <p:txEl>
                                              <p:pRg st="5" end="5"/>
                                            </p:txEl>
                                          </p:spTgt>
                                        </p:tgtEl>
                                        <p:attrNameLst>
                                          <p:attrName>style.visibility</p:attrName>
                                        </p:attrNameLst>
                                      </p:cBhvr>
                                      <p:to>
                                        <p:strVal val="visible"/>
                                      </p:to>
                                    </p:set>
                                    <p:anim calcmode="lin" valueType="num">
                                      <p:cBhvr additive="base">
                                        <p:cTn id="43" dur="500" fill="hold"/>
                                        <p:tgtEl>
                                          <p:spTgt spid="10752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75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7525"/>
                                        </p:tgtEl>
                                        <p:attrNameLst>
                                          <p:attrName>style.visibility</p:attrName>
                                        </p:attrNameLst>
                                      </p:cBhvr>
                                      <p:to>
                                        <p:strVal val="visible"/>
                                      </p:to>
                                    </p:set>
                                    <p:anim calcmode="lin" valueType="num">
                                      <p:cBhvr additive="base">
                                        <p:cTn id="49" dur="500" fill="hold"/>
                                        <p:tgtEl>
                                          <p:spTgt spid="107525"/>
                                        </p:tgtEl>
                                        <p:attrNameLst>
                                          <p:attrName>ppt_x</p:attrName>
                                        </p:attrNameLst>
                                      </p:cBhvr>
                                      <p:tavLst>
                                        <p:tav tm="0">
                                          <p:val>
                                            <p:strVal val="#ppt_x"/>
                                          </p:val>
                                        </p:tav>
                                        <p:tav tm="100000">
                                          <p:val>
                                            <p:strVal val="#ppt_x"/>
                                          </p:val>
                                        </p:tav>
                                      </p:tavLst>
                                    </p:anim>
                                    <p:anim calcmode="lin" valueType="num">
                                      <p:cBhvr additive="base">
                                        <p:cTn id="50" dur="500" fill="hold"/>
                                        <p:tgtEl>
                                          <p:spTgt spid="10752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7527"/>
                                        </p:tgtEl>
                                        <p:attrNameLst>
                                          <p:attrName>style.visibility</p:attrName>
                                        </p:attrNameLst>
                                      </p:cBhvr>
                                      <p:to>
                                        <p:strVal val="visible"/>
                                      </p:to>
                                    </p:set>
                                    <p:anim calcmode="lin" valueType="num">
                                      <p:cBhvr additive="base">
                                        <p:cTn id="55" dur="500" fill="hold"/>
                                        <p:tgtEl>
                                          <p:spTgt spid="107527"/>
                                        </p:tgtEl>
                                        <p:attrNameLst>
                                          <p:attrName>ppt_x</p:attrName>
                                        </p:attrNameLst>
                                      </p:cBhvr>
                                      <p:tavLst>
                                        <p:tav tm="0">
                                          <p:val>
                                            <p:strVal val="#ppt_x"/>
                                          </p:val>
                                        </p:tav>
                                        <p:tav tm="100000">
                                          <p:val>
                                            <p:strVal val="#ppt_x"/>
                                          </p:val>
                                        </p:tav>
                                      </p:tavLst>
                                    </p:anim>
                                    <p:anim calcmode="lin" valueType="num">
                                      <p:cBhvr additive="base">
                                        <p:cTn id="56" dur="500" fill="hold"/>
                                        <p:tgtEl>
                                          <p:spTgt spid="10752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7523">
                                            <p:txEl>
                                              <p:pRg st="10" end="10"/>
                                            </p:txEl>
                                          </p:spTgt>
                                        </p:tgtEl>
                                        <p:attrNameLst>
                                          <p:attrName>style.visibility</p:attrName>
                                        </p:attrNameLst>
                                      </p:cBhvr>
                                      <p:to>
                                        <p:strVal val="visible"/>
                                      </p:to>
                                    </p:set>
                                    <p:anim calcmode="lin" valueType="num">
                                      <p:cBhvr additive="base">
                                        <p:cTn id="61" dur="500" fill="hold"/>
                                        <p:tgtEl>
                                          <p:spTgt spid="10752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75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0AF93379-CAE6-422F-A406-10CC8FEDA66C}" type="slidenum">
              <a:rPr lang="en-US" altLang="zh-CN" smtClean="0"/>
              <a:pPr eaLnBrk="1" hangingPunct="1"/>
              <a:t>78</a:t>
            </a:fld>
            <a:endParaRPr lang="en-US" altLang="zh-CN" smtClean="0"/>
          </a:p>
        </p:txBody>
      </p:sp>
      <p:sp>
        <p:nvSpPr>
          <p:cNvPr id="82947" name="Rectangle 2"/>
          <p:cNvSpPr>
            <a:spLocks noGrp="1" noChangeArrowheads="1"/>
          </p:cNvSpPr>
          <p:nvPr>
            <p:ph type="title"/>
          </p:nvPr>
        </p:nvSpPr>
        <p:spPr/>
        <p:txBody>
          <a:bodyPr/>
          <a:lstStyle/>
          <a:p>
            <a:pPr marL="609600" indent="-609600" eaLnBrk="1" hangingPunct="1"/>
            <a:r>
              <a:rPr lang="en-US" altLang="zh-CN" sz="4400"/>
              <a:t>6.5 </a:t>
            </a:r>
            <a:r>
              <a:rPr lang="zh-CN" altLang="en-US" sz="4400"/>
              <a:t>基带传输系统的抗噪声性能</a:t>
            </a:r>
          </a:p>
        </p:txBody>
      </p:sp>
      <p:sp>
        <p:nvSpPr>
          <p:cNvPr id="108547" name="Rectangle 3"/>
          <p:cNvSpPr>
            <a:spLocks noGrp="1" noChangeArrowheads="1"/>
          </p:cNvSpPr>
          <p:nvPr>
            <p:ph type="body" idx="1"/>
          </p:nvPr>
        </p:nvSpPr>
        <p:spPr>
          <a:xfrm>
            <a:off x="296863" y="1179513"/>
            <a:ext cx="8847137" cy="5678487"/>
          </a:xfrm>
        </p:spPr>
        <p:txBody>
          <a:bodyPr/>
          <a:lstStyle/>
          <a:p>
            <a:pPr lvl="2" eaLnBrk="1" hangingPunct="1"/>
            <a:endParaRPr lang="en-US" altLang="zh-CN" dirty="0" smtClean="0"/>
          </a:p>
          <a:p>
            <a:pPr lvl="2" eaLnBrk="1" hangingPunct="1"/>
            <a:endParaRPr lang="en-US" altLang="zh-CN" dirty="0"/>
          </a:p>
          <a:p>
            <a:pPr lvl="2" eaLnBrk="1" hangingPunct="1"/>
            <a:r>
              <a:rPr lang="zh-CN" altLang="en-US" dirty="0" smtClean="0"/>
              <a:t>发“</a:t>
            </a:r>
            <a:r>
              <a:rPr lang="en-US" altLang="zh-CN" dirty="0" smtClean="0"/>
              <a:t>1”</a:t>
            </a:r>
            <a:r>
              <a:rPr lang="zh-CN" altLang="en-US" dirty="0" smtClean="0"/>
              <a:t>错判为“</a:t>
            </a:r>
            <a:r>
              <a:rPr lang="en-US" altLang="zh-CN" dirty="0" smtClean="0"/>
              <a:t>0”</a:t>
            </a:r>
            <a:r>
              <a:rPr lang="zh-CN" altLang="en-US" dirty="0" smtClean="0"/>
              <a:t>的概率</a:t>
            </a:r>
            <a:r>
              <a:rPr lang="en-US" altLang="zh-CN" i="1" dirty="0" smtClean="0"/>
              <a:t>P</a:t>
            </a:r>
            <a:r>
              <a:rPr lang="en-US" altLang="zh-CN" dirty="0" smtClean="0"/>
              <a:t>(0/1)</a:t>
            </a:r>
            <a:r>
              <a:rPr lang="zh-CN" altLang="en-US" dirty="0" smtClean="0"/>
              <a:t>为 </a:t>
            </a:r>
          </a:p>
          <a:p>
            <a:pPr lvl="2" eaLnBrk="1" hangingPunct="1"/>
            <a:endParaRPr lang="zh-CN" altLang="en-US" dirty="0" smtClean="0"/>
          </a:p>
          <a:p>
            <a:pPr lvl="2" eaLnBrk="1" hangingPunct="1"/>
            <a:endParaRPr lang="zh-CN" altLang="en-US" dirty="0" smtClean="0"/>
          </a:p>
          <a:p>
            <a:pPr lvl="2" eaLnBrk="1" hangingPunct="1"/>
            <a:endParaRPr lang="zh-CN" altLang="en-US" dirty="0" smtClean="0"/>
          </a:p>
          <a:p>
            <a:pPr lvl="2" eaLnBrk="1" hangingPunct="1"/>
            <a:endParaRPr lang="zh-CN" altLang="en-US" dirty="0" smtClean="0"/>
          </a:p>
          <a:p>
            <a:pPr lvl="2" eaLnBrk="1" hangingPunct="1"/>
            <a:r>
              <a:rPr lang="zh-CN" altLang="en-US" dirty="0" smtClean="0"/>
              <a:t>发“</a:t>
            </a:r>
            <a:r>
              <a:rPr lang="en-US" altLang="zh-CN" dirty="0" smtClean="0"/>
              <a:t>0”</a:t>
            </a:r>
            <a:r>
              <a:rPr lang="zh-CN" altLang="en-US" dirty="0" smtClean="0"/>
              <a:t>错判为“</a:t>
            </a:r>
            <a:r>
              <a:rPr lang="en-US" altLang="zh-CN" dirty="0" smtClean="0"/>
              <a:t>1”</a:t>
            </a:r>
            <a:r>
              <a:rPr lang="zh-CN" altLang="en-US" dirty="0" smtClean="0"/>
              <a:t>的概率</a:t>
            </a:r>
            <a:r>
              <a:rPr lang="en-US" altLang="zh-CN" i="1" dirty="0" smtClean="0"/>
              <a:t>P</a:t>
            </a:r>
            <a:r>
              <a:rPr lang="en-US" altLang="zh-CN" dirty="0" smtClean="0"/>
              <a:t>(1/0)</a:t>
            </a:r>
            <a:r>
              <a:rPr lang="zh-CN" altLang="en-US" dirty="0" smtClean="0"/>
              <a:t>为</a:t>
            </a:r>
          </a:p>
        </p:txBody>
      </p:sp>
      <p:graphicFrame>
        <p:nvGraphicFramePr>
          <p:cNvPr id="108548" name="Object 4"/>
          <p:cNvGraphicFramePr>
            <a:graphicFrameLocks noChangeAspect="1"/>
          </p:cNvGraphicFramePr>
          <p:nvPr>
            <p:extLst>
              <p:ext uri="{D42A27DB-BD31-4B8C-83A1-F6EECF244321}">
                <p14:modId xmlns:p14="http://schemas.microsoft.com/office/powerpoint/2010/main" val="431331226"/>
              </p:ext>
            </p:extLst>
          </p:nvPr>
        </p:nvGraphicFramePr>
        <p:xfrm>
          <a:off x="1511933" y="2529353"/>
          <a:ext cx="3919537" cy="612775"/>
        </p:xfrm>
        <a:graphic>
          <a:graphicData uri="http://schemas.openxmlformats.org/presentationml/2006/ole">
            <mc:AlternateContent xmlns:mc="http://schemas.openxmlformats.org/markup-compatibility/2006">
              <mc:Choice xmlns:v="urn:schemas-microsoft-com:vml" Requires="v">
                <p:oleObj spid="_x0000_s157794" name="公式" r:id="rId3" imgW="2133600" imgH="330200" progId="Equation.3">
                  <p:embed/>
                </p:oleObj>
              </mc:Choice>
              <mc:Fallback>
                <p:oleObj name="公式" r:id="rId3" imgW="2133600" imgH="330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933" y="2529353"/>
                        <a:ext cx="39195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8556" name="Group 12"/>
          <p:cNvGrpSpPr>
            <a:grpSpLocks/>
          </p:cNvGrpSpPr>
          <p:nvPr/>
        </p:nvGrpSpPr>
        <p:grpSpPr bwMode="auto">
          <a:xfrm>
            <a:off x="2277108" y="3151575"/>
            <a:ext cx="6302375" cy="952500"/>
            <a:chOff x="1321" y="1423"/>
            <a:chExt cx="3970" cy="600"/>
          </a:xfrm>
        </p:grpSpPr>
        <p:graphicFrame>
          <p:nvGraphicFramePr>
            <p:cNvPr id="82959" name="Object 6"/>
            <p:cNvGraphicFramePr>
              <a:graphicFrameLocks noChangeAspect="1"/>
            </p:cNvGraphicFramePr>
            <p:nvPr/>
          </p:nvGraphicFramePr>
          <p:xfrm>
            <a:off x="1321" y="1423"/>
            <a:ext cx="2341" cy="600"/>
          </p:xfrm>
          <a:graphic>
            <a:graphicData uri="http://schemas.openxmlformats.org/presentationml/2006/ole">
              <mc:AlternateContent xmlns:mc="http://schemas.openxmlformats.org/markup-compatibility/2006">
                <mc:Choice xmlns:v="urn:schemas-microsoft-com:vml" Requires="v">
                  <p:oleObj spid="_x0000_s157795" r:id="rId5" imgW="1892300" imgH="482600" progId="Equation.3">
                    <p:embed/>
                  </p:oleObj>
                </mc:Choice>
                <mc:Fallback>
                  <p:oleObj r:id="rId5" imgW="1892300" imgH="482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1" y="1423"/>
                          <a:ext cx="2341"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60" name="Object 9"/>
            <p:cNvGraphicFramePr>
              <a:graphicFrameLocks noChangeAspect="1"/>
            </p:cNvGraphicFramePr>
            <p:nvPr/>
          </p:nvGraphicFramePr>
          <p:xfrm>
            <a:off x="3901" y="1423"/>
            <a:ext cx="1390" cy="599"/>
          </p:xfrm>
          <a:graphic>
            <a:graphicData uri="http://schemas.openxmlformats.org/presentationml/2006/ole">
              <mc:AlternateContent xmlns:mc="http://schemas.openxmlformats.org/markup-compatibility/2006">
                <mc:Choice xmlns:v="urn:schemas-microsoft-com:vml" Requires="v">
                  <p:oleObj spid="_x0000_s157796" r:id="rId7" imgW="1168400" imgH="508000" progId="Equation.3">
                    <p:embed/>
                  </p:oleObj>
                </mc:Choice>
                <mc:Fallback>
                  <p:oleObj r:id="rId7" imgW="1168400" imgH="5080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1" y="1423"/>
                          <a:ext cx="1390"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61" name="Text Box 11"/>
            <p:cNvSpPr txBox="1">
              <a:spLocks noChangeArrowheads="1"/>
            </p:cNvSpPr>
            <p:nvPr/>
          </p:nvSpPr>
          <p:spPr bwMode="auto">
            <a:xfrm>
              <a:off x="3674" y="1593"/>
              <a:ext cx="1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spcBef>
                  <a:spcPct val="50000"/>
                </a:spcBef>
              </a:pPr>
              <a:r>
                <a:rPr lang="en-US" altLang="zh-CN"/>
                <a:t>=</a:t>
              </a:r>
            </a:p>
          </p:txBody>
        </p:sp>
      </p:grpSp>
      <p:sp>
        <p:nvSpPr>
          <p:cNvPr id="82951" name="Rectangle 14"/>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8557" name="Object 13"/>
          <p:cNvGraphicFramePr>
            <a:graphicFrameLocks noChangeAspect="1"/>
          </p:cNvGraphicFramePr>
          <p:nvPr>
            <p:extLst>
              <p:ext uri="{D42A27DB-BD31-4B8C-83A1-F6EECF244321}">
                <p14:modId xmlns:p14="http://schemas.microsoft.com/office/powerpoint/2010/main" val="2172531566"/>
              </p:ext>
            </p:extLst>
          </p:nvPr>
        </p:nvGraphicFramePr>
        <p:xfrm>
          <a:off x="1465895" y="4688353"/>
          <a:ext cx="4129088" cy="685800"/>
        </p:xfrm>
        <a:graphic>
          <a:graphicData uri="http://schemas.openxmlformats.org/presentationml/2006/ole">
            <mc:AlternateContent xmlns:mc="http://schemas.openxmlformats.org/markup-compatibility/2006">
              <mc:Choice xmlns:v="urn:schemas-microsoft-com:vml" Requires="v">
                <p:oleObj spid="_x0000_s157797" name="公式" r:id="rId9" imgW="2120900" imgH="355600" progId="Equation.3">
                  <p:embed/>
                </p:oleObj>
              </mc:Choice>
              <mc:Fallback>
                <p:oleObj name="公式" r:id="rId9" imgW="2120900" imgH="3556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5895" y="4688353"/>
                        <a:ext cx="41290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3" name="Rectangle 16"/>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2954" name="Rectangle 18"/>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108564" name="Group 20"/>
          <p:cNvGrpSpPr>
            <a:grpSpLocks/>
          </p:cNvGrpSpPr>
          <p:nvPr/>
        </p:nvGrpSpPr>
        <p:grpSpPr bwMode="auto">
          <a:xfrm>
            <a:off x="2276708" y="5364071"/>
            <a:ext cx="6435752" cy="945249"/>
            <a:chOff x="1179" y="2897"/>
            <a:chExt cx="3984" cy="620"/>
          </a:xfrm>
        </p:grpSpPr>
        <p:graphicFrame>
          <p:nvGraphicFramePr>
            <p:cNvPr id="82956" name="Object 15"/>
            <p:cNvGraphicFramePr>
              <a:graphicFrameLocks noChangeAspect="1"/>
            </p:cNvGraphicFramePr>
            <p:nvPr/>
          </p:nvGraphicFramePr>
          <p:xfrm>
            <a:off x="1179" y="2897"/>
            <a:ext cx="2353" cy="612"/>
          </p:xfrm>
          <a:graphic>
            <a:graphicData uri="http://schemas.openxmlformats.org/presentationml/2006/ole">
              <mc:AlternateContent xmlns:mc="http://schemas.openxmlformats.org/markup-compatibility/2006">
                <mc:Choice xmlns:v="urn:schemas-microsoft-com:vml" Requires="v">
                  <p:oleObj spid="_x0000_s157798" r:id="rId11" imgW="1866900" imgH="482600" progId="Equation.3">
                    <p:embed/>
                  </p:oleObj>
                </mc:Choice>
                <mc:Fallback>
                  <p:oleObj r:id="rId11" imgW="1866900" imgH="4826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9" y="2897"/>
                          <a:ext cx="2353"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57" name="Object 17"/>
            <p:cNvGraphicFramePr>
              <a:graphicFrameLocks noChangeAspect="1"/>
            </p:cNvGraphicFramePr>
            <p:nvPr>
              <p:extLst>
                <p:ext uri="{D42A27DB-BD31-4B8C-83A1-F6EECF244321}">
                  <p14:modId xmlns:p14="http://schemas.microsoft.com/office/powerpoint/2010/main" val="3551290907"/>
                </p:ext>
              </p:extLst>
            </p:nvPr>
          </p:nvGraphicFramePr>
          <p:xfrm>
            <a:off x="3745" y="2906"/>
            <a:ext cx="1418" cy="611"/>
          </p:xfrm>
          <a:graphic>
            <a:graphicData uri="http://schemas.openxmlformats.org/presentationml/2006/ole">
              <mc:AlternateContent xmlns:mc="http://schemas.openxmlformats.org/markup-compatibility/2006">
                <mc:Choice xmlns:v="urn:schemas-microsoft-com:vml" Requires="v">
                  <p:oleObj spid="_x0000_s157799" r:id="rId13" imgW="1168400" imgH="508000" progId="Equation.3">
                    <p:embed/>
                  </p:oleObj>
                </mc:Choice>
                <mc:Fallback>
                  <p:oleObj r:id="rId13" imgW="1168400" imgH="508000"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45" y="2906"/>
                          <a:ext cx="1418"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8" name="Text Box 19"/>
            <p:cNvSpPr txBox="1">
              <a:spLocks noChangeArrowheads="1"/>
            </p:cNvSpPr>
            <p:nvPr/>
          </p:nvSpPr>
          <p:spPr bwMode="auto">
            <a:xfrm>
              <a:off x="3532" y="3096"/>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spcBef>
                  <a:spcPct val="50000"/>
                </a:spcBef>
              </a:pPr>
              <a:r>
                <a:rPr lang="en-US" altLang="zh-CN"/>
                <a:t>=</a:t>
              </a:r>
            </a:p>
          </p:txBody>
        </p:sp>
      </p:grpSp>
      <p:pic>
        <p:nvPicPr>
          <p:cNvPr id="18" name="Picture 4" descr="t0516"/>
          <p:cNvPicPr>
            <a:picLocks noChangeAspect="1" noChangeArrowheads="1"/>
          </p:cNvPicPr>
          <p:nvPr/>
        </p:nvPicPr>
        <p:blipFill>
          <a:blip r:embed="rId15" cstate="print">
            <a:extLst>
              <a:ext uri="{28A0092B-C50C-407E-A947-70E740481C1C}">
                <a14:useLocalDpi xmlns:a14="http://schemas.microsoft.com/office/drawing/2010/main" val="0"/>
              </a:ext>
            </a:extLst>
          </a:blip>
          <a:srcRect t="4271" r="2678"/>
          <a:stretch>
            <a:fillRect/>
          </a:stretch>
        </p:blipFill>
        <p:spPr bwMode="auto">
          <a:xfrm>
            <a:off x="5217569" y="0"/>
            <a:ext cx="3926432" cy="207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8547">
                                            <p:txEl>
                                              <p:pRg st="2" end="2"/>
                                            </p:txEl>
                                          </p:spTgt>
                                        </p:tgtEl>
                                        <p:attrNameLst>
                                          <p:attrName>style.visibility</p:attrName>
                                        </p:attrNameLst>
                                      </p:cBhvr>
                                      <p:to>
                                        <p:strVal val="visible"/>
                                      </p:to>
                                    </p:set>
                                    <p:anim calcmode="lin" valueType="num">
                                      <p:cBhvr additive="base">
                                        <p:cTn id="12" dur="5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85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8548"/>
                                        </p:tgtEl>
                                        <p:attrNameLst>
                                          <p:attrName>style.visibility</p:attrName>
                                        </p:attrNameLst>
                                      </p:cBhvr>
                                      <p:to>
                                        <p:strVal val="visible"/>
                                      </p:to>
                                    </p:set>
                                    <p:anim calcmode="lin" valueType="num">
                                      <p:cBhvr additive="base">
                                        <p:cTn id="18" dur="500" fill="hold"/>
                                        <p:tgtEl>
                                          <p:spTgt spid="108548"/>
                                        </p:tgtEl>
                                        <p:attrNameLst>
                                          <p:attrName>ppt_x</p:attrName>
                                        </p:attrNameLst>
                                      </p:cBhvr>
                                      <p:tavLst>
                                        <p:tav tm="0">
                                          <p:val>
                                            <p:strVal val="#ppt_x"/>
                                          </p:val>
                                        </p:tav>
                                        <p:tav tm="100000">
                                          <p:val>
                                            <p:strVal val="#ppt_x"/>
                                          </p:val>
                                        </p:tav>
                                      </p:tavLst>
                                    </p:anim>
                                    <p:anim calcmode="lin" valueType="num">
                                      <p:cBhvr additive="base">
                                        <p:cTn id="19" dur="500" fill="hold"/>
                                        <p:tgtEl>
                                          <p:spTgt spid="10854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8556"/>
                                        </p:tgtEl>
                                        <p:attrNameLst>
                                          <p:attrName>style.visibility</p:attrName>
                                        </p:attrNameLst>
                                      </p:cBhvr>
                                      <p:to>
                                        <p:strVal val="visible"/>
                                      </p:to>
                                    </p:set>
                                    <p:anim calcmode="lin" valueType="num">
                                      <p:cBhvr additive="base">
                                        <p:cTn id="24" dur="500" fill="hold"/>
                                        <p:tgtEl>
                                          <p:spTgt spid="108556"/>
                                        </p:tgtEl>
                                        <p:attrNameLst>
                                          <p:attrName>ppt_x</p:attrName>
                                        </p:attrNameLst>
                                      </p:cBhvr>
                                      <p:tavLst>
                                        <p:tav tm="0">
                                          <p:val>
                                            <p:strVal val="#ppt_x"/>
                                          </p:val>
                                        </p:tav>
                                        <p:tav tm="100000">
                                          <p:val>
                                            <p:strVal val="#ppt_x"/>
                                          </p:val>
                                        </p:tav>
                                      </p:tavLst>
                                    </p:anim>
                                    <p:anim calcmode="lin" valueType="num">
                                      <p:cBhvr additive="base">
                                        <p:cTn id="25" dur="500" fill="hold"/>
                                        <p:tgtEl>
                                          <p:spTgt spid="10855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8547">
                                            <p:txEl>
                                              <p:pRg st="7" end="7"/>
                                            </p:txEl>
                                          </p:spTgt>
                                        </p:tgtEl>
                                        <p:attrNameLst>
                                          <p:attrName>style.visibility</p:attrName>
                                        </p:attrNameLst>
                                      </p:cBhvr>
                                      <p:to>
                                        <p:strVal val="visible"/>
                                      </p:to>
                                    </p:set>
                                    <p:anim calcmode="lin" valueType="num">
                                      <p:cBhvr additive="base">
                                        <p:cTn id="30" dur="5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85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8557"/>
                                        </p:tgtEl>
                                        <p:attrNameLst>
                                          <p:attrName>style.visibility</p:attrName>
                                        </p:attrNameLst>
                                      </p:cBhvr>
                                      <p:to>
                                        <p:strVal val="visible"/>
                                      </p:to>
                                    </p:set>
                                    <p:anim calcmode="lin" valueType="num">
                                      <p:cBhvr additive="base">
                                        <p:cTn id="36" dur="500" fill="hold"/>
                                        <p:tgtEl>
                                          <p:spTgt spid="108557"/>
                                        </p:tgtEl>
                                        <p:attrNameLst>
                                          <p:attrName>ppt_x</p:attrName>
                                        </p:attrNameLst>
                                      </p:cBhvr>
                                      <p:tavLst>
                                        <p:tav tm="0">
                                          <p:val>
                                            <p:strVal val="#ppt_x"/>
                                          </p:val>
                                        </p:tav>
                                        <p:tav tm="100000">
                                          <p:val>
                                            <p:strVal val="#ppt_x"/>
                                          </p:val>
                                        </p:tav>
                                      </p:tavLst>
                                    </p:anim>
                                    <p:anim calcmode="lin" valueType="num">
                                      <p:cBhvr additive="base">
                                        <p:cTn id="37" dur="500" fill="hold"/>
                                        <p:tgtEl>
                                          <p:spTgt spid="108557"/>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08564"/>
                                        </p:tgtEl>
                                        <p:attrNameLst>
                                          <p:attrName>style.visibility</p:attrName>
                                        </p:attrNameLst>
                                      </p:cBhvr>
                                      <p:to>
                                        <p:strVal val="visible"/>
                                      </p:to>
                                    </p:set>
                                    <p:anim calcmode="lin" valueType="num">
                                      <p:cBhvr additive="base">
                                        <p:cTn id="42" dur="500" fill="hold"/>
                                        <p:tgtEl>
                                          <p:spTgt spid="108564"/>
                                        </p:tgtEl>
                                        <p:attrNameLst>
                                          <p:attrName>ppt_x</p:attrName>
                                        </p:attrNameLst>
                                      </p:cBhvr>
                                      <p:tavLst>
                                        <p:tav tm="0">
                                          <p:val>
                                            <p:strVal val="#ppt_x"/>
                                          </p:val>
                                        </p:tav>
                                        <p:tav tm="100000">
                                          <p:val>
                                            <p:strVal val="#ppt_x"/>
                                          </p:val>
                                        </p:tav>
                                      </p:tavLst>
                                    </p:anim>
                                    <p:anim calcmode="lin" valueType="num">
                                      <p:cBhvr additive="base">
                                        <p:cTn id="43" dur="500" fill="hold"/>
                                        <p:tgtEl>
                                          <p:spTgt spid="1085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FACA1594-AE4F-465F-ACD0-A5317B0EF8F3}" type="slidenum">
              <a:rPr lang="en-US" altLang="zh-CN" smtClean="0"/>
              <a:pPr eaLnBrk="1" hangingPunct="1"/>
              <a:t>79</a:t>
            </a:fld>
            <a:endParaRPr lang="en-US" altLang="zh-CN" smtClean="0"/>
          </a:p>
        </p:txBody>
      </p:sp>
      <p:sp>
        <p:nvSpPr>
          <p:cNvPr id="83971" name="Rectangle 2"/>
          <p:cNvSpPr>
            <a:spLocks noGrp="1" noChangeArrowheads="1"/>
          </p:cNvSpPr>
          <p:nvPr>
            <p:ph type="title"/>
          </p:nvPr>
        </p:nvSpPr>
        <p:spPr/>
        <p:txBody>
          <a:bodyPr/>
          <a:lstStyle/>
          <a:p>
            <a:pPr marL="609600" indent="-609600" eaLnBrk="1" hangingPunct="1"/>
            <a:r>
              <a:rPr lang="en-US" altLang="zh-CN" sz="4400"/>
              <a:t>6.5 </a:t>
            </a:r>
            <a:r>
              <a:rPr lang="zh-CN" altLang="en-US" sz="4400"/>
              <a:t>基带传输系统的抗噪声性能</a:t>
            </a:r>
          </a:p>
        </p:txBody>
      </p:sp>
      <p:sp>
        <p:nvSpPr>
          <p:cNvPr id="109571" name="Rectangle 3"/>
          <p:cNvSpPr>
            <a:spLocks noGrp="1" noChangeArrowheads="1"/>
          </p:cNvSpPr>
          <p:nvPr>
            <p:ph type="body" idx="1"/>
          </p:nvPr>
        </p:nvSpPr>
        <p:spPr/>
        <p:txBody>
          <a:bodyPr/>
          <a:lstStyle/>
          <a:p>
            <a:pPr lvl="2" eaLnBrk="1" hangingPunct="1">
              <a:buFont typeface="Wingdings" pitchFamily="2" charset="2"/>
              <a:buNone/>
            </a:pPr>
            <a:endParaRPr lang="zh-CN" altLang="en-US" smtClean="0"/>
          </a:p>
        </p:txBody>
      </p:sp>
      <p:pic>
        <p:nvPicPr>
          <p:cNvPr id="109572" name="Picture 4" descr="t0516"/>
          <p:cNvPicPr>
            <a:picLocks noChangeAspect="1" noChangeArrowheads="1"/>
          </p:cNvPicPr>
          <p:nvPr/>
        </p:nvPicPr>
        <p:blipFill>
          <a:blip r:embed="rId2">
            <a:extLst>
              <a:ext uri="{28A0092B-C50C-407E-A947-70E740481C1C}">
                <a14:useLocalDpi xmlns:a14="http://schemas.microsoft.com/office/drawing/2010/main" val="0"/>
              </a:ext>
            </a:extLst>
          </a:blip>
          <a:srcRect t="4271" r="2678"/>
          <a:stretch>
            <a:fillRect/>
          </a:stretch>
        </p:blipFill>
        <p:spPr bwMode="auto">
          <a:xfrm>
            <a:off x="1286635" y="1898830"/>
            <a:ext cx="6375250" cy="33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3BE4696D-EDCD-46C2-A9E0-504BA626952B}" type="slidenum">
              <a:rPr lang="en-US" altLang="zh-CN" smtClean="0"/>
              <a:pPr eaLnBrk="1" hangingPunct="1"/>
              <a:t>8</a:t>
            </a:fld>
            <a:endParaRPr lang="en-US" altLang="zh-CN" smtClean="0"/>
          </a:p>
        </p:txBody>
      </p:sp>
      <p:sp>
        <p:nvSpPr>
          <p:cNvPr id="26627" name="Rectangle 3"/>
          <p:cNvSpPr>
            <a:spLocks noGrp="1" noChangeArrowheads="1"/>
          </p:cNvSpPr>
          <p:nvPr>
            <p:ph type="body" idx="1"/>
          </p:nvPr>
        </p:nvSpPr>
        <p:spPr>
          <a:xfrm>
            <a:off x="0" y="1179513"/>
            <a:ext cx="9144000" cy="5678487"/>
          </a:xfrm>
        </p:spPr>
        <p:txBody>
          <a:bodyPr/>
          <a:lstStyle/>
          <a:p>
            <a:pPr lvl="3" eaLnBrk="1" hangingPunct="1"/>
            <a:r>
              <a:rPr lang="zh-CN" altLang="en-US" dirty="0" smtClean="0">
                <a:solidFill>
                  <a:schemeClr val="hlink"/>
                </a:solidFill>
              </a:rPr>
              <a:t>单极性波形</a:t>
            </a:r>
            <a:r>
              <a:rPr lang="zh-CN" altLang="en-US" dirty="0" smtClean="0"/>
              <a:t>：特点是</a:t>
            </a:r>
            <a:r>
              <a:rPr lang="zh-CN" altLang="en-US" dirty="0" smtClean="0">
                <a:solidFill>
                  <a:srgbClr val="3333FF"/>
                </a:solidFill>
              </a:rPr>
              <a:t>电脉冲之间无间隔，极性单一</a:t>
            </a:r>
            <a:r>
              <a:rPr lang="zh-CN" altLang="en-US" dirty="0" smtClean="0"/>
              <a:t>，易于用</a:t>
            </a:r>
            <a:r>
              <a:rPr lang="en-US" altLang="zh-CN" dirty="0" smtClean="0"/>
              <a:t>TTL</a:t>
            </a:r>
            <a:r>
              <a:rPr lang="zh-CN" altLang="en-US" dirty="0" smtClean="0"/>
              <a:t>、</a:t>
            </a:r>
            <a:r>
              <a:rPr lang="en-US" altLang="zh-CN" dirty="0" smtClean="0"/>
              <a:t>CMOS</a:t>
            </a:r>
            <a:r>
              <a:rPr lang="zh-CN" altLang="en-US" dirty="0" smtClean="0"/>
              <a:t>电路产生；缺点是有直流分量，要求传输线路具有直流传输能力，因而不适应有交流耦合的远距离传输，只适用于计算机内部或极近距离的传输。 </a:t>
            </a:r>
          </a:p>
          <a:p>
            <a:pPr lvl="3" eaLnBrk="1" hangingPunct="1"/>
            <a:r>
              <a:rPr lang="zh-CN" altLang="en-US" dirty="0" smtClean="0">
                <a:solidFill>
                  <a:schemeClr val="hlink"/>
                </a:solidFill>
              </a:rPr>
              <a:t>双极性波形</a:t>
            </a:r>
            <a:r>
              <a:rPr lang="zh-CN" altLang="en-US" dirty="0" smtClean="0"/>
              <a:t>：</a:t>
            </a:r>
            <a:r>
              <a:rPr lang="zh-CN" altLang="en-US" dirty="0" smtClean="0">
                <a:solidFill>
                  <a:srgbClr val="3333FF"/>
                </a:solidFill>
              </a:rPr>
              <a:t>当</a:t>
            </a:r>
            <a:r>
              <a:rPr lang="zh-CN" altLang="en-US" dirty="0">
                <a:solidFill>
                  <a:srgbClr val="3333FF"/>
                </a:solidFill>
              </a:rPr>
              <a:t>“</a:t>
            </a:r>
            <a:r>
              <a:rPr lang="en-US" altLang="zh-CN" dirty="0" smtClean="0">
                <a:solidFill>
                  <a:srgbClr val="3333FF"/>
                </a:solidFill>
              </a:rPr>
              <a:t>1</a:t>
            </a:r>
            <a:r>
              <a:rPr lang="zh-CN" altLang="en-US" dirty="0" smtClean="0">
                <a:solidFill>
                  <a:srgbClr val="3333FF"/>
                </a:solidFill>
              </a:rPr>
              <a:t>”和“</a:t>
            </a:r>
            <a:r>
              <a:rPr lang="en-US" altLang="zh-CN" dirty="0" smtClean="0">
                <a:solidFill>
                  <a:srgbClr val="3333FF"/>
                </a:solidFill>
              </a:rPr>
              <a:t>0</a:t>
            </a:r>
            <a:r>
              <a:rPr lang="zh-CN" altLang="en-US" dirty="0" smtClean="0">
                <a:solidFill>
                  <a:srgbClr val="3333FF"/>
                </a:solidFill>
              </a:rPr>
              <a:t>”等概率出现时无直流分量</a:t>
            </a:r>
            <a:r>
              <a:rPr lang="zh-CN" altLang="en-US" dirty="0" smtClean="0"/>
              <a:t>，有利于在信道中传输，并且在接收端恢复信号的判决电平为零值，因而不受信道特性变化的影响，抗干扰能力也较强。 </a:t>
            </a:r>
          </a:p>
        </p:txBody>
      </p:sp>
      <p:pic>
        <p:nvPicPr>
          <p:cNvPr id="82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3698875"/>
            <a:ext cx="56515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a:grpSpLocks/>
          </p:cNvGrpSpPr>
          <p:nvPr/>
        </p:nvGrpSpPr>
        <p:grpSpPr bwMode="auto">
          <a:xfrm>
            <a:off x="2120900" y="5724525"/>
            <a:ext cx="5537200" cy="461963"/>
            <a:chOff x="2121538" y="5724255"/>
            <a:chExt cx="5536327" cy="461665"/>
          </a:xfrm>
        </p:grpSpPr>
        <p:cxnSp>
          <p:nvCxnSpPr>
            <p:cNvPr id="3" name="Straight Connector 2"/>
            <p:cNvCxnSpPr/>
            <p:nvPr/>
          </p:nvCxnSpPr>
          <p:spPr>
            <a:xfrm>
              <a:off x="2591364" y="5949535"/>
              <a:ext cx="5066501" cy="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226" name="TextBox 3"/>
            <p:cNvSpPr txBox="1">
              <a:spLocks noChangeArrowheads="1"/>
            </p:cNvSpPr>
            <p:nvPr/>
          </p:nvSpPr>
          <p:spPr bwMode="auto">
            <a:xfrm>
              <a:off x="2121538" y="5724255"/>
              <a:ext cx="380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r>
                <a:rPr lang="en-US" altLang="zh-CN" sz="2400" b="1">
                  <a:solidFill>
                    <a:srgbClr val="FF0000"/>
                  </a:solidFill>
                </a:rPr>
                <a:t>0</a:t>
              </a:r>
              <a:endParaRPr lang="zh-CN" altLang="en-US" b="1">
                <a:solidFill>
                  <a:srgbClr val="FF0000"/>
                </a:solidFill>
              </a:endParaRPr>
            </a:p>
          </p:txBody>
        </p:sp>
      </p:grpSp>
      <p:cxnSp>
        <p:nvCxnSpPr>
          <p:cNvPr id="7" name="Straight Arrow Connector 6"/>
          <p:cNvCxnSpPr/>
          <p:nvPr/>
        </p:nvCxnSpPr>
        <p:spPr>
          <a:xfrm flipV="1">
            <a:off x="1241425" y="6443663"/>
            <a:ext cx="765175" cy="904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41425" y="4778375"/>
            <a:ext cx="765175" cy="904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24" name="Rectangle 2"/>
          <p:cNvSpPr txBox="1">
            <a:spLocks noChangeArrowheads="1"/>
          </p:cNvSpPr>
          <p:nvPr/>
        </p:nvSpPr>
        <p:spPr bwMode="auto">
          <a:xfrm>
            <a:off x="1303338" y="366713"/>
            <a:ext cx="7793037"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ctr" eaLnBrk="1" hangingPunct="1"/>
            <a:r>
              <a:rPr lang="en-US" altLang="zh-CN" sz="4400">
                <a:solidFill>
                  <a:schemeClr val="tx2"/>
                </a:solidFill>
                <a:latin typeface="Times New Roman" pitchFamily="18" charset="0"/>
                <a:ea typeface="隶书" pitchFamily="49" charset="-122"/>
              </a:rPr>
              <a:t>6.1 </a:t>
            </a:r>
            <a:r>
              <a:rPr lang="zh-CN" altLang="en-US" sz="4400">
                <a:solidFill>
                  <a:schemeClr val="tx2"/>
                </a:solidFill>
                <a:latin typeface="Times New Roman" pitchFamily="18" charset="0"/>
                <a:ea typeface="隶书" pitchFamily="49" charset="-122"/>
              </a:rPr>
              <a:t>数字基带信号及其频谱特性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00"/>
                                        </p:tgtEl>
                                        <p:attrNameLst>
                                          <p:attrName>style.visibility</p:attrName>
                                        </p:attrNameLst>
                                      </p:cBhvr>
                                      <p:to>
                                        <p:strVal val="visible"/>
                                      </p:to>
                                    </p:set>
                                    <p:anim calcmode="lin" valueType="num">
                                      <p:cBhvr additive="base">
                                        <p:cTn id="13" dur="500" fill="hold"/>
                                        <p:tgtEl>
                                          <p:spTgt spid="8200"/>
                                        </p:tgtEl>
                                        <p:attrNameLst>
                                          <p:attrName>ppt_x</p:attrName>
                                        </p:attrNameLst>
                                      </p:cBhvr>
                                      <p:tavLst>
                                        <p:tav tm="0">
                                          <p:val>
                                            <p:strVal val="#ppt_x"/>
                                          </p:val>
                                        </p:tav>
                                        <p:tav tm="100000">
                                          <p:val>
                                            <p:strVal val="#ppt_x"/>
                                          </p:val>
                                        </p:tav>
                                      </p:tavLst>
                                    </p:anim>
                                    <p:anim calcmode="lin" valueType="num">
                                      <p:cBhvr additive="base">
                                        <p:cTn id="14"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nodeType="afterGroup">
                            <p:stCondLst>
                              <p:cond delay="500"/>
                            </p:stCondLst>
                            <p:childTnLst>
                              <p:par>
                                <p:cTn id="27" presetID="2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B3348033-4248-4353-981C-8F7E7FF8843A}" type="slidenum">
              <a:rPr lang="en-US" altLang="zh-CN" smtClean="0"/>
              <a:pPr eaLnBrk="1" hangingPunct="1"/>
              <a:t>80</a:t>
            </a:fld>
            <a:endParaRPr lang="en-US" altLang="zh-CN" smtClean="0"/>
          </a:p>
        </p:txBody>
      </p:sp>
      <p:sp>
        <p:nvSpPr>
          <p:cNvPr id="84995" name="Rectangle 2"/>
          <p:cNvSpPr>
            <a:spLocks noGrp="1" noChangeArrowheads="1"/>
          </p:cNvSpPr>
          <p:nvPr>
            <p:ph type="title"/>
          </p:nvPr>
        </p:nvSpPr>
        <p:spPr/>
        <p:txBody>
          <a:bodyPr/>
          <a:lstStyle/>
          <a:p>
            <a:pPr marL="609600" indent="-609600" eaLnBrk="1" hangingPunct="1"/>
            <a:r>
              <a:rPr lang="en-US" altLang="zh-CN" sz="4400"/>
              <a:t>6.5 </a:t>
            </a:r>
            <a:r>
              <a:rPr lang="zh-CN" altLang="en-US" sz="4400"/>
              <a:t>基带传输系统的抗噪声性能</a:t>
            </a:r>
          </a:p>
        </p:txBody>
      </p:sp>
      <p:sp>
        <p:nvSpPr>
          <p:cNvPr id="110595" name="Rectangle 3"/>
          <p:cNvSpPr>
            <a:spLocks noGrp="1" noChangeArrowheads="1"/>
          </p:cNvSpPr>
          <p:nvPr>
            <p:ph type="body" idx="1"/>
          </p:nvPr>
        </p:nvSpPr>
        <p:spPr>
          <a:xfrm>
            <a:off x="296863" y="1179513"/>
            <a:ext cx="8847137" cy="5678487"/>
          </a:xfrm>
        </p:spPr>
        <p:txBody>
          <a:bodyPr/>
          <a:lstStyle/>
          <a:p>
            <a:pPr lvl="2" eaLnBrk="1" hangingPunct="1"/>
            <a:r>
              <a:rPr lang="zh-CN" altLang="en-US" dirty="0" smtClean="0"/>
              <a:t>假设信源发送“</a:t>
            </a:r>
            <a:r>
              <a:rPr lang="en-US" altLang="zh-CN" dirty="0" smtClean="0"/>
              <a:t>1”</a:t>
            </a:r>
            <a:r>
              <a:rPr lang="zh-CN" altLang="en-US" dirty="0" smtClean="0"/>
              <a:t>码的概率为</a:t>
            </a:r>
            <a:r>
              <a:rPr lang="en-US" altLang="zh-CN" i="1" dirty="0" smtClean="0"/>
              <a:t>P</a:t>
            </a:r>
            <a:r>
              <a:rPr lang="en-US" altLang="zh-CN" dirty="0" smtClean="0"/>
              <a:t>(1)</a:t>
            </a:r>
            <a:r>
              <a:rPr lang="zh-CN" altLang="en-US" dirty="0" smtClean="0"/>
              <a:t>，发送“</a:t>
            </a:r>
            <a:r>
              <a:rPr lang="en-US" altLang="zh-CN" dirty="0" smtClean="0"/>
              <a:t>0”</a:t>
            </a:r>
            <a:r>
              <a:rPr lang="zh-CN" altLang="en-US" dirty="0" smtClean="0"/>
              <a:t>码的概率为</a:t>
            </a:r>
            <a:r>
              <a:rPr lang="en-US" altLang="zh-CN" i="1" dirty="0" smtClean="0"/>
              <a:t>P</a:t>
            </a:r>
            <a:r>
              <a:rPr lang="en-US" altLang="zh-CN" dirty="0" smtClean="0"/>
              <a:t>(0) </a:t>
            </a:r>
            <a:r>
              <a:rPr lang="zh-CN" altLang="en-US" dirty="0" smtClean="0"/>
              <a:t>，则二进制基带传输系统的总误码率为</a:t>
            </a:r>
          </a:p>
          <a:p>
            <a:pPr lvl="2" eaLnBrk="1" hangingPunct="1"/>
            <a:endParaRPr lang="zh-CN" altLang="en-US" dirty="0" smtClean="0"/>
          </a:p>
          <a:p>
            <a:pPr lvl="2" eaLnBrk="1" hangingPunct="1">
              <a:buFont typeface="Wingdings" pitchFamily="2" charset="2"/>
              <a:buNone/>
            </a:pPr>
            <a:r>
              <a:rPr lang="zh-CN" altLang="en-US" dirty="0" smtClean="0"/>
              <a:t>		将上面求出的</a:t>
            </a:r>
            <a:r>
              <a:rPr lang="en-US" altLang="zh-CN" i="1" dirty="0" smtClean="0"/>
              <a:t>P</a:t>
            </a:r>
            <a:r>
              <a:rPr lang="en-US" altLang="zh-CN" dirty="0" smtClean="0"/>
              <a:t>(0/1)</a:t>
            </a:r>
            <a:r>
              <a:rPr lang="zh-CN" altLang="en-US" dirty="0" smtClean="0"/>
              <a:t>和</a:t>
            </a:r>
            <a:r>
              <a:rPr lang="en-US" altLang="zh-CN" i="1" dirty="0" smtClean="0"/>
              <a:t>P</a:t>
            </a:r>
            <a:r>
              <a:rPr lang="en-US" altLang="zh-CN" dirty="0" smtClean="0"/>
              <a:t>(1/0)</a:t>
            </a:r>
            <a:r>
              <a:rPr lang="zh-CN" altLang="en-US" dirty="0" smtClean="0"/>
              <a:t>代入上式，可以看出，误码率与发送概率</a:t>
            </a:r>
            <a:r>
              <a:rPr lang="en-US" altLang="zh-CN" i="1" dirty="0" smtClean="0"/>
              <a:t>P</a:t>
            </a:r>
            <a:r>
              <a:rPr lang="en-US" altLang="zh-CN" dirty="0" smtClean="0"/>
              <a:t>(1) </a:t>
            </a:r>
            <a:r>
              <a:rPr lang="zh-CN" altLang="en-US" dirty="0" smtClean="0"/>
              <a:t>、 </a:t>
            </a:r>
            <a:r>
              <a:rPr lang="en-US" altLang="zh-CN" i="1" dirty="0" smtClean="0"/>
              <a:t>P</a:t>
            </a:r>
            <a:r>
              <a:rPr lang="en-US" altLang="zh-CN" dirty="0" smtClean="0"/>
              <a:t>(0) </a:t>
            </a:r>
            <a:r>
              <a:rPr lang="zh-CN" altLang="en-US" dirty="0" smtClean="0"/>
              <a:t>，信号的峰值 </a:t>
            </a:r>
            <a:r>
              <a:rPr lang="en-US" altLang="zh-CN" i="1" dirty="0" smtClean="0"/>
              <a:t>A</a:t>
            </a:r>
            <a:r>
              <a:rPr lang="zh-CN" altLang="en-US" dirty="0" smtClean="0"/>
              <a:t>，噪声功率</a:t>
            </a:r>
            <a:r>
              <a:rPr lang="zh-CN" altLang="en-US" dirty="0" smtClean="0">
                <a:sym typeface="Symbol" pitchFamily="18" charset="2"/>
              </a:rPr>
              <a:t></a:t>
            </a:r>
            <a:r>
              <a:rPr lang="en-US" altLang="zh-CN" baseline="-25000" dirty="0" smtClean="0">
                <a:sym typeface="Symbol" pitchFamily="18" charset="2"/>
              </a:rPr>
              <a:t>n</a:t>
            </a:r>
            <a:r>
              <a:rPr lang="en-US" altLang="zh-CN" baseline="30000" dirty="0" smtClean="0">
                <a:sym typeface="Symbol" pitchFamily="18" charset="2"/>
              </a:rPr>
              <a:t>2</a:t>
            </a:r>
            <a:r>
              <a:rPr lang="zh-CN" altLang="en-US" dirty="0" smtClean="0"/>
              <a:t>，以及判决门限电平</a:t>
            </a:r>
            <a:r>
              <a:rPr lang="en-US" altLang="zh-CN" i="1" dirty="0" err="1" smtClean="0"/>
              <a:t>V</a:t>
            </a:r>
            <a:r>
              <a:rPr lang="en-US" altLang="zh-CN" i="1" baseline="-25000" dirty="0" err="1" smtClean="0"/>
              <a:t>d</a:t>
            </a:r>
            <a:r>
              <a:rPr lang="zh-CN" altLang="en-US" dirty="0" smtClean="0"/>
              <a:t>有关。</a:t>
            </a:r>
          </a:p>
          <a:p>
            <a:pPr lvl="2" eaLnBrk="1" hangingPunct="1">
              <a:buFont typeface="Wingdings" pitchFamily="2" charset="2"/>
              <a:buNone/>
            </a:pPr>
            <a:r>
              <a:rPr lang="zh-CN" altLang="en-US" dirty="0" smtClean="0"/>
              <a:t>	</a:t>
            </a:r>
            <a:endParaRPr lang="en-US" altLang="zh-CN" dirty="0" smtClean="0"/>
          </a:p>
          <a:p>
            <a:pPr lvl="2" eaLnBrk="1" hangingPunct="1">
              <a:buFont typeface="Wingdings" pitchFamily="2" charset="2"/>
              <a:buNone/>
            </a:pPr>
            <a:r>
              <a:rPr lang="zh-CN" altLang="en-US" dirty="0"/>
              <a:t>　</a:t>
            </a:r>
            <a:r>
              <a:rPr lang="zh-CN" altLang="en-US" dirty="0" smtClean="0"/>
              <a:t>可以找到一个使误码率最小的判决门限电平，称为</a:t>
            </a:r>
            <a:r>
              <a:rPr lang="zh-CN" altLang="en-US" b="1" dirty="0" smtClean="0">
                <a:solidFill>
                  <a:srgbClr val="C00000"/>
                </a:solidFill>
              </a:rPr>
              <a:t>最佳门限电平</a:t>
            </a:r>
            <a:r>
              <a:rPr lang="zh-CN" altLang="en-US" dirty="0" smtClean="0"/>
              <a:t>。若令 </a:t>
            </a:r>
          </a:p>
          <a:p>
            <a:pPr lvl="2" eaLnBrk="1" hangingPunct="1">
              <a:buFont typeface="Wingdings" pitchFamily="2" charset="2"/>
              <a:buNone/>
            </a:pPr>
            <a:endParaRPr lang="zh-CN" altLang="en-US" dirty="0" smtClean="0"/>
          </a:p>
          <a:p>
            <a:pPr lvl="2" eaLnBrk="1" hangingPunct="1">
              <a:buFont typeface="Wingdings" pitchFamily="2" charset="2"/>
              <a:buNone/>
            </a:pPr>
            <a:r>
              <a:rPr lang="zh-CN" altLang="en-US" dirty="0" smtClean="0"/>
              <a:t>	</a:t>
            </a:r>
          </a:p>
          <a:p>
            <a:pPr lvl="2" eaLnBrk="1" hangingPunct="1">
              <a:buFont typeface="Wingdings" pitchFamily="2" charset="2"/>
              <a:buNone/>
            </a:pPr>
            <a:r>
              <a:rPr lang="zh-CN" altLang="en-US" dirty="0" smtClean="0"/>
              <a:t>则可求得最佳门限电平 </a:t>
            </a:r>
          </a:p>
        </p:txBody>
      </p:sp>
      <p:graphicFrame>
        <p:nvGraphicFramePr>
          <p:cNvPr id="110596" name="Object 4"/>
          <p:cNvGraphicFramePr>
            <a:graphicFrameLocks noChangeAspect="1"/>
          </p:cNvGraphicFramePr>
          <p:nvPr/>
        </p:nvGraphicFramePr>
        <p:xfrm>
          <a:off x="2546350" y="1989138"/>
          <a:ext cx="3735388" cy="458787"/>
        </p:xfrm>
        <a:graphic>
          <a:graphicData uri="http://schemas.openxmlformats.org/presentationml/2006/ole">
            <mc:AlternateContent xmlns:mc="http://schemas.openxmlformats.org/markup-compatibility/2006">
              <mc:Choice xmlns:v="urn:schemas-microsoft-com:vml" Requires="v">
                <p:oleObj spid="_x0000_s85554" r:id="rId3" imgW="1854200" imgH="228600" progId="Equation.3">
                  <p:embed/>
                </p:oleObj>
              </mc:Choice>
              <mc:Fallback>
                <p:oleObj r:id="rId3" imgW="18542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1989138"/>
                        <a:ext cx="37353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8" name="Rectangle 7"/>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10598" name="Object 6"/>
          <p:cNvGraphicFramePr>
            <a:graphicFrameLocks noChangeAspect="1"/>
          </p:cNvGraphicFramePr>
          <p:nvPr>
            <p:extLst>
              <p:ext uri="{D42A27DB-BD31-4B8C-83A1-F6EECF244321}">
                <p14:modId xmlns:p14="http://schemas.microsoft.com/office/powerpoint/2010/main" val="3195990700"/>
              </p:ext>
            </p:extLst>
          </p:nvPr>
        </p:nvGraphicFramePr>
        <p:xfrm>
          <a:off x="3941930" y="4734145"/>
          <a:ext cx="1035050" cy="779463"/>
        </p:xfrm>
        <a:graphic>
          <a:graphicData uri="http://schemas.openxmlformats.org/presentationml/2006/ole">
            <mc:AlternateContent xmlns:mc="http://schemas.openxmlformats.org/markup-compatibility/2006">
              <mc:Choice xmlns:v="urn:schemas-microsoft-com:vml" Requires="v">
                <p:oleObj spid="_x0000_s85555" name="公式" r:id="rId5" imgW="545863" imgH="444307" progId="Equation.3">
                  <p:embed/>
                </p:oleObj>
              </mc:Choice>
              <mc:Fallback>
                <p:oleObj name="公式" r:id="rId5" imgW="545863" imgH="444307"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1930" y="4734145"/>
                        <a:ext cx="10350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0"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10600" name="Object 8"/>
          <p:cNvGraphicFramePr>
            <a:graphicFrameLocks noChangeAspect="1"/>
          </p:cNvGraphicFramePr>
          <p:nvPr>
            <p:extLst>
              <p:ext uri="{D42A27DB-BD31-4B8C-83A1-F6EECF244321}">
                <p14:modId xmlns:p14="http://schemas.microsoft.com/office/powerpoint/2010/main" val="2592674320"/>
              </p:ext>
            </p:extLst>
          </p:nvPr>
        </p:nvGraphicFramePr>
        <p:xfrm>
          <a:off x="4572000" y="5589240"/>
          <a:ext cx="2008188" cy="863600"/>
        </p:xfrm>
        <a:graphic>
          <a:graphicData uri="http://schemas.openxmlformats.org/presentationml/2006/ole">
            <mc:AlternateContent xmlns:mc="http://schemas.openxmlformats.org/markup-compatibility/2006">
              <mc:Choice xmlns:v="urn:schemas-microsoft-com:vml" Requires="v">
                <p:oleObj spid="_x0000_s85556" name="公式" r:id="rId7" imgW="1040948" imgH="444307" progId="Equation.3">
                  <p:embed/>
                </p:oleObj>
              </mc:Choice>
              <mc:Fallback>
                <p:oleObj name="公式" r:id="rId7" imgW="1040948" imgH="444307"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589240"/>
                        <a:ext cx="2008188" cy="863600"/>
                      </a:xfrm>
                      <a:prstGeom prst="rect">
                        <a:avLst/>
                      </a:prstGeom>
                      <a:noFill/>
                      <a:ln>
                        <a:solidFill>
                          <a:srgbClr val="FF0000"/>
                        </a:solidFill>
                      </a:ln>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6"/>
                                        </p:tgtEl>
                                        <p:attrNameLst>
                                          <p:attrName>style.visibility</p:attrName>
                                        </p:attrNameLst>
                                      </p:cBhvr>
                                      <p:to>
                                        <p:strVal val="visible"/>
                                      </p:to>
                                    </p:set>
                                    <p:anim calcmode="lin" valueType="num">
                                      <p:cBhvr additive="base">
                                        <p:cTn id="13" dur="500" fill="hold"/>
                                        <p:tgtEl>
                                          <p:spTgt spid="110596"/>
                                        </p:tgtEl>
                                        <p:attrNameLst>
                                          <p:attrName>ppt_x</p:attrName>
                                        </p:attrNameLst>
                                      </p:cBhvr>
                                      <p:tavLst>
                                        <p:tav tm="0">
                                          <p:val>
                                            <p:strVal val="#ppt_x"/>
                                          </p:val>
                                        </p:tav>
                                        <p:tav tm="100000">
                                          <p:val>
                                            <p:strVal val="#ppt_x"/>
                                          </p:val>
                                        </p:tav>
                                      </p:tavLst>
                                    </p:anim>
                                    <p:anim calcmode="lin" valueType="num">
                                      <p:cBhvr additive="base">
                                        <p:cTn id="14" dur="500" fill="hold"/>
                                        <p:tgtEl>
                                          <p:spTgt spid="11059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additive="base">
                                        <p:cTn id="19"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0595">
                                            <p:txEl>
                                              <p:pRg st="3" end="3"/>
                                            </p:txEl>
                                          </p:spTgt>
                                        </p:tgtEl>
                                        <p:attrNameLst>
                                          <p:attrName>style.visibility</p:attrName>
                                        </p:attrNameLst>
                                      </p:cBhvr>
                                      <p:to>
                                        <p:strVal val="visible"/>
                                      </p:to>
                                    </p:set>
                                    <p:anim calcmode="lin" valueType="num">
                                      <p:cBhvr additive="base">
                                        <p:cTn id="25"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5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595">
                                            <p:txEl>
                                              <p:pRg st="4" end="4"/>
                                            </p:txEl>
                                          </p:spTgt>
                                        </p:tgtEl>
                                        <p:attrNameLst>
                                          <p:attrName>style.visibility</p:attrName>
                                        </p:attrNameLst>
                                      </p:cBhvr>
                                      <p:to>
                                        <p:strVal val="visible"/>
                                      </p:to>
                                    </p:set>
                                    <p:anim calcmode="lin" valueType="num">
                                      <p:cBhvr additive="base">
                                        <p:cTn id="31" dur="5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5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0598"/>
                                        </p:tgtEl>
                                        <p:attrNameLst>
                                          <p:attrName>style.visibility</p:attrName>
                                        </p:attrNameLst>
                                      </p:cBhvr>
                                      <p:to>
                                        <p:strVal val="visible"/>
                                      </p:to>
                                    </p:set>
                                    <p:anim calcmode="lin" valueType="num">
                                      <p:cBhvr additive="base">
                                        <p:cTn id="37" dur="500" fill="hold"/>
                                        <p:tgtEl>
                                          <p:spTgt spid="110598"/>
                                        </p:tgtEl>
                                        <p:attrNameLst>
                                          <p:attrName>ppt_x</p:attrName>
                                        </p:attrNameLst>
                                      </p:cBhvr>
                                      <p:tavLst>
                                        <p:tav tm="0">
                                          <p:val>
                                            <p:strVal val="#ppt_x"/>
                                          </p:val>
                                        </p:tav>
                                        <p:tav tm="100000">
                                          <p:val>
                                            <p:strVal val="#ppt_x"/>
                                          </p:val>
                                        </p:tav>
                                      </p:tavLst>
                                    </p:anim>
                                    <p:anim calcmode="lin" valueType="num">
                                      <p:cBhvr additive="base">
                                        <p:cTn id="38" dur="500" fill="hold"/>
                                        <p:tgtEl>
                                          <p:spTgt spid="11059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0595">
                                            <p:txEl>
                                              <p:pRg st="7" end="7"/>
                                            </p:txEl>
                                          </p:spTgt>
                                        </p:tgtEl>
                                        <p:attrNameLst>
                                          <p:attrName>style.visibility</p:attrName>
                                        </p:attrNameLst>
                                      </p:cBhvr>
                                      <p:to>
                                        <p:strVal val="visible"/>
                                      </p:to>
                                    </p:set>
                                    <p:anim calcmode="lin" valueType="num">
                                      <p:cBhvr additive="base">
                                        <p:cTn id="43" dur="500" fill="hold"/>
                                        <p:tgtEl>
                                          <p:spTgt spid="1105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5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0600"/>
                                        </p:tgtEl>
                                        <p:attrNameLst>
                                          <p:attrName>style.visibility</p:attrName>
                                        </p:attrNameLst>
                                      </p:cBhvr>
                                      <p:to>
                                        <p:strVal val="visible"/>
                                      </p:to>
                                    </p:set>
                                    <p:anim calcmode="lin" valueType="num">
                                      <p:cBhvr additive="base">
                                        <p:cTn id="49" dur="500" fill="hold"/>
                                        <p:tgtEl>
                                          <p:spTgt spid="110600"/>
                                        </p:tgtEl>
                                        <p:attrNameLst>
                                          <p:attrName>ppt_x</p:attrName>
                                        </p:attrNameLst>
                                      </p:cBhvr>
                                      <p:tavLst>
                                        <p:tav tm="0">
                                          <p:val>
                                            <p:strVal val="#ppt_x"/>
                                          </p:val>
                                        </p:tav>
                                        <p:tav tm="100000">
                                          <p:val>
                                            <p:strVal val="#ppt_x"/>
                                          </p:val>
                                        </p:tav>
                                      </p:tavLst>
                                    </p:anim>
                                    <p:anim calcmode="lin" valueType="num">
                                      <p:cBhvr additive="base">
                                        <p:cTn id="50" dur="500" fill="hold"/>
                                        <p:tgtEl>
                                          <p:spTgt spid="1106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4FE0DF8C-8F26-4127-AB2C-B7457CFC3DAB}" type="slidenum">
              <a:rPr lang="en-US" altLang="zh-CN" smtClean="0"/>
              <a:pPr eaLnBrk="1" hangingPunct="1"/>
              <a:t>81</a:t>
            </a:fld>
            <a:endParaRPr lang="en-US" altLang="zh-CN" smtClean="0"/>
          </a:p>
        </p:txBody>
      </p:sp>
      <p:sp>
        <p:nvSpPr>
          <p:cNvPr id="86019" name="Rectangle 2"/>
          <p:cNvSpPr>
            <a:spLocks noGrp="1" noChangeArrowheads="1"/>
          </p:cNvSpPr>
          <p:nvPr>
            <p:ph type="title"/>
          </p:nvPr>
        </p:nvSpPr>
        <p:spPr/>
        <p:txBody>
          <a:bodyPr/>
          <a:lstStyle/>
          <a:p>
            <a:pPr marL="609600" indent="-609600" eaLnBrk="1" hangingPunct="1"/>
            <a:r>
              <a:rPr lang="en-US" altLang="zh-CN" sz="4400"/>
              <a:t>6.5 </a:t>
            </a:r>
            <a:r>
              <a:rPr lang="zh-CN" altLang="en-US" sz="4400"/>
              <a:t>基带传输系统的抗噪声性能</a:t>
            </a:r>
          </a:p>
        </p:txBody>
      </p:sp>
      <p:sp>
        <p:nvSpPr>
          <p:cNvPr id="111619" name="Rectangle 3"/>
          <p:cNvSpPr>
            <a:spLocks noGrp="1" noChangeArrowheads="1"/>
          </p:cNvSpPr>
          <p:nvPr>
            <p:ph type="body" idx="1"/>
          </p:nvPr>
        </p:nvSpPr>
        <p:spPr>
          <a:xfrm>
            <a:off x="296863" y="1179513"/>
            <a:ext cx="8847137" cy="5678487"/>
          </a:xfrm>
        </p:spPr>
        <p:txBody>
          <a:bodyPr/>
          <a:lstStyle/>
          <a:p>
            <a:pPr lvl="2" eaLnBrk="1" hangingPunct="1">
              <a:lnSpc>
                <a:spcPct val="130000"/>
              </a:lnSpc>
              <a:buFont typeface="Wingdings" pitchFamily="2" charset="2"/>
              <a:buNone/>
            </a:pPr>
            <a:r>
              <a:rPr lang="zh-CN" altLang="en-US" smtClean="0"/>
              <a:t>若</a:t>
            </a:r>
            <a:r>
              <a:rPr lang="en-US" altLang="zh-CN" i="1" smtClean="0"/>
              <a:t>P</a:t>
            </a:r>
            <a:r>
              <a:rPr lang="en-US" altLang="zh-CN" smtClean="0"/>
              <a:t>(1) = </a:t>
            </a:r>
            <a:r>
              <a:rPr lang="en-US" altLang="zh-CN" i="1" smtClean="0"/>
              <a:t>P</a:t>
            </a:r>
            <a:r>
              <a:rPr lang="en-US" altLang="zh-CN" smtClean="0"/>
              <a:t>(0) = 1/2</a:t>
            </a:r>
            <a:r>
              <a:rPr lang="zh-CN" altLang="en-US" smtClean="0"/>
              <a:t>，则有</a:t>
            </a:r>
          </a:p>
          <a:p>
            <a:pPr lvl="2" eaLnBrk="1" hangingPunct="1">
              <a:lnSpc>
                <a:spcPct val="130000"/>
              </a:lnSpc>
              <a:buFont typeface="Wingdings" pitchFamily="2" charset="2"/>
              <a:buNone/>
            </a:pPr>
            <a:endParaRPr lang="zh-CN" altLang="en-US" smtClean="0"/>
          </a:p>
          <a:p>
            <a:pPr lvl="2" eaLnBrk="1" hangingPunct="1">
              <a:lnSpc>
                <a:spcPct val="130000"/>
              </a:lnSpc>
              <a:buFont typeface="Wingdings" pitchFamily="2" charset="2"/>
              <a:buNone/>
            </a:pPr>
            <a:r>
              <a:rPr lang="zh-CN" altLang="en-US" smtClean="0"/>
              <a:t>这时，基带传输系统总误码率为</a:t>
            </a:r>
          </a:p>
          <a:p>
            <a:pPr lvl="2" eaLnBrk="1" hangingPunct="1">
              <a:lnSpc>
                <a:spcPct val="130000"/>
              </a:lnSpc>
              <a:buFont typeface="Wingdings" pitchFamily="2" charset="2"/>
              <a:buNone/>
            </a:pPr>
            <a:endParaRPr lang="zh-CN" altLang="en-US" smtClean="0"/>
          </a:p>
          <a:p>
            <a:pPr lvl="2" eaLnBrk="1" hangingPunct="1">
              <a:lnSpc>
                <a:spcPct val="130000"/>
              </a:lnSpc>
              <a:buFont typeface="Wingdings" pitchFamily="2" charset="2"/>
              <a:buNone/>
            </a:pPr>
            <a:endParaRPr lang="zh-CN" altLang="en-US" smtClean="0"/>
          </a:p>
          <a:p>
            <a:pPr lvl="2" eaLnBrk="1" hangingPunct="1">
              <a:lnSpc>
                <a:spcPct val="130000"/>
              </a:lnSpc>
              <a:buFont typeface="Wingdings" pitchFamily="2" charset="2"/>
              <a:buNone/>
            </a:pPr>
            <a:r>
              <a:rPr lang="zh-CN" altLang="en-US" smtClean="0"/>
              <a:t>		由上式可见，</a:t>
            </a:r>
            <a:r>
              <a:rPr lang="zh-CN" altLang="en-US" smtClean="0">
                <a:solidFill>
                  <a:srgbClr val="3333FF"/>
                </a:solidFill>
              </a:rPr>
              <a:t>在发送概率相等，且在最佳门限电平下，双极性基带系统的总误码率仅依赖于信号峰值</a:t>
            </a:r>
            <a:r>
              <a:rPr lang="en-US" altLang="zh-CN" i="1" smtClean="0">
                <a:solidFill>
                  <a:srgbClr val="3333FF"/>
                </a:solidFill>
              </a:rPr>
              <a:t>A</a:t>
            </a:r>
            <a:r>
              <a:rPr lang="zh-CN" altLang="en-US" smtClean="0">
                <a:solidFill>
                  <a:srgbClr val="3333FF"/>
                </a:solidFill>
              </a:rPr>
              <a:t>与噪声均方根值</a:t>
            </a:r>
            <a:r>
              <a:rPr lang="zh-CN" altLang="en-US" smtClean="0">
                <a:solidFill>
                  <a:srgbClr val="3333FF"/>
                </a:solidFill>
                <a:sym typeface="Symbol" pitchFamily="18" charset="2"/>
              </a:rPr>
              <a:t></a:t>
            </a:r>
            <a:r>
              <a:rPr lang="en-US" altLang="zh-CN" baseline="-25000" smtClean="0">
                <a:solidFill>
                  <a:srgbClr val="3333FF"/>
                </a:solidFill>
                <a:sym typeface="Symbol" pitchFamily="18" charset="2"/>
              </a:rPr>
              <a:t>n</a:t>
            </a:r>
            <a:r>
              <a:rPr lang="zh-CN" altLang="en-US" smtClean="0">
                <a:solidFill>
                  <a:srgbClr val="3333FF"/>
                </a:solidFill>
              </a:rPr>
              <a:t>的比值</a:t>
            </a:r>
            <a:r>
              <a:rPr lang="en-US" altLang="zh-CN" smtClean="0">
                <a:solidFill>
                  <a:srgbClr val="3333FF"/>
                </a:solidFill>
              </a:rPr>
              <a:t>, </a:t>
            </a:r>
            <a:r>
              <a:rPr lang="zh-CN" altLang="en-US" smtClean="0">
                <a:solidFill>
                  <a:srgbClr val="3333FF"/>
                </a:solidFill>
              </a:rPr>
              <a:t>而与采用什么样的信号形式无关。且比值</a:t>
            </a:r>
            <a:r>
              <a:rPr lang="en-US" altLang="zh-CN" i="1" smtClean="0">
                <a:solidFill>
                  <a:srgbClr val="3333FF"/>
                </a:solidFill>
              </a:rPr>
              <a:t>A</a:t>
            </a:r>
            <a:r>
              <a:rPr lang="en-US" altLang="zh-CN" smtClean="0">
                <a:solidFill>
                  <a:srgbClr val="3333FF"/>
                </a:solidFill>
              </a:rPr>
              <a:t>/ </a:t>
            </a:r>
            <a:r>
              <a:rPr lang="en-US" altLang="zh-CN" smtClean="0">
                <a:solidFill>
                  <a:srgbClr val="3333FF"/>
                </a:solidFill>
                <a:sym typeface="Symbol" pitchFamily="18" charset="2"/>
              </a:rPr>
              <a:t></a:t>
            </a:r>
            <a:r>
              <a:rPr lang="en-US" altLang="zh-CN" baseline="-25000" smtClean="0">
                <a:solidFill>
                  <a:srgbClr val="3333FF"/>
                </a:solidFill>
                <a:sym typeface="Symbol" pitchFamily="18" charset="2"/>
              </a:rPr>
              <a:t>n</a:t>
            </a:r>
            <a:r>
              <a:rPr lang="zh-CN" altLang="en-US" smtClean="0">
                <a:solidFill>
                  <a:srgbClr val="3333FF"/>
                </a:solidFill>
              </a:rPr>
              <a:t>越大，</a:t>
            </a:r>
            <a:r>
              <a:rPr lang="en-US" altLang="zh-CN" i="1" smtClean="0">
                <a:solidFill>
                  <a:srgbClr val="3333FF"/>
                </a:solidFill>
              </a:rPr>
              <a:t>P</a:t>
            </a:r>
            <a:r>
              <a:rPr lang="en-US" altLang="zh-CN" i="1" baseline="-25000" smtClean="0">
                <a:solidFill>
                  <a:srgbClr val="3333FF"/>
                </a:solidFill>
              </a:rPr>
              <a:t>e</a:t>
            </a:r>
            <a:r>
              <a:rPr lang="zh-CN" altLang="en-US" smtClean="0">
                <a:solidFill>
                  <a:srgbClr val="3333FF"/>
                </a:solidFill>
              </a:rPr>
              <a:t>就越小。 </a:t>
            </a:r>
          </a:p>
        </p:txBody>
      </p:sp>
      <p:sp>
        <p:nvSpPr>
          <p:cNvPr id="86021" name="Rectangle 5"/>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11620" name="Object 4"/>
          <p:cNvGraphicFramePr>
            <a:graphicFrameLocks noChangeAspect="1"/>
          </p:cNvGraphicFramePr>
          <p:nvPr/>
        </p:nvGraphicFramePr>
        <p:xfrm>
          <a:off x="3627438" y="1719263"/>
          <a:ext cx="900112" cy="500062"/>
        </p:xfrm>
        <a:graphic>
          <a:graphicData uri="http://schemas.openxmlformats.org/presentationml/2006/ole">
            <mc:AlternateContent xmlns:mc="http://schemas.openxmlformats.org/markup-compatibility/2006">
              <mc:Choice xmlns:v="urn:schemas-microsoft-com:vml" Requires="v">
                <p:oleObj spid="_x0000_s86767" r:id="rId3" imgW="431613" imgH="241195" progId="Equation.3">
                  <p:embed/>
                </p:oleObj>
              </mc:Choice>
              <mc:Fallback>
                <p:oleObj r:id="rId3" imgW="431613" imgH="24119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438" y="1719263"/>
                        <a:ext cx="90011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23"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6024" name="Rectangle 9"/>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6025" name="Rectangle 12"/>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6029" name="Object 6"/>
          <p:cNvGraphicFramePr>
            <a:graphicFrameLocks noChangeAspect="1"/>
          </p:cNvGraphicFramePr>
          <p:nvPr/>
        </p:nvGraphicFramePr>
        <p:xfrm>
          <a:off x="971550" y="2927350"/>
          <a:ext cx="3149600" cy="808037"/>
        </p:xfrm>
        <a:graphic>
          <a:graphicData uri="http://schemas.openxmlformats.org/presentationml/2006/ole">
            <mc:AlternateContent xmlns:mc="http://schemas.openxmlformats.org/markup-compatibility/2006">
              <mc:Choice xmlns:v="urn:schemas-microsoft-com:vml" Requires="v">
                <p:oleObj spid="_x0000_s86768" r:id="rId5" imgW="1524000" imgH="393700" progId="Equation.3">
                  <p:embed/>
                </p:oleObj>
              </mc:Choice>
              <mc:Fallback>
                <p:oleObj r:id="rId5" imgW="1524000" imgH="3937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2927350"/>
                        <a:ext cx="3149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030" name="Object 8"/>
          <p:cNvGraphicFramePr>
            <a:graphicFrameLocks noChangeAspect="1"/>
          </p:cNvGraphicFramePr>
          <p:nvPr/>
        </p:nvGraphicFramePr>
        <p:xfrm>
          <a:off x="4165600" y="2798763"/>
          <a:ext cx="2655888" cy="1062037"/>
        </p:xfrm>
        <a:graphic>
          <a:graphicData uri="http://schemas.openxmlformats.org/presentationml/2006/ole">
            <mc:AlternateContent xmlns:mc="http://schemas.openxmlformats.org/markup-compatibility/2006">
              <mc:Choice xmlns:v="urn:schemas-microsoft-com:vml" Requires="v">
                <p:oleObj spid="_x0000_s86769" r:id="rId7" imgW="1333500" imgH="533400" progId="Equation.3">
                  <p:embed/>
                </p:oleObj>
              </mc:Choice>
              <mc:Fallback>
                <p:oleObj r:id="rId7" imgW="1333500" imgH="5334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5600" y="2798763"/>
                        <a:ext cx="2655888"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6028" name="Object 11"/>
          <p:cNvGraphicFramePr>
            <a:graphicFrameLocks noChangeAspect="1"/>
          </p:cNvGraphicFramePr>
          <p:nvPr/>
        </p:nvGraphicFramePr>
        <p:xfrm>
          <a:off x="6777038" y="2843213"/>
          <a:ext cx="2070100" cy="989012"/>
        </p:xfrm>
        <a:graphic>
          <a:graphicData uri="http://schemas.openxmlformats.org/presentationml/2006/ole">
            <mc:AlternateContent xmlns:mc="http://schemas.openxmlformats.org/markup-compatibility/2006">
              <mc:Choice xmlns:v="urn:schemas-microsoft-com:vml" Requires="v">
                <p:oleObj spid="_x0000_s86770" r:id="rId9" imgW="1054100" imgH="508000" progId="Equation.3">
                  <p:embed/>
                </p:oleObj>
              </mc:Choice>
              <mc:Fallback>
                <p:oleObj r:id="rId9" imgW="1054100" imgH="5080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7038" y="2843213"/>
                        <a:ext cx="20701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620"/>
                                        </p:tgtEl>
                                        <p:attrNameLst>
                                          <p:attrName>style.visibility</p:attrName>
                                        </p:attrNameLst>
                                      </p:cBhvr>
                                      <p:to>
                                        <p:strVal val="visible"/>
                                      </p:to>
                                    </p:set>
                                    <p:anim calcmode="lin" valueType="num">
                                      <p:cBhvr additive="base">
                                        <p:cTn id="13" dur="500" fill="hold"/>
                                        <p:tgtEl>
                                          <p:spTgt spid="111620"/>
                                        </p:tgtEl>
                                        <p:attrNameLst>
                                          <p:attrName>ppt_x</p:attrName>
                                        </p:attrNameLst>
                                      </p:cBhvr>
                                      <p:tavLst>
                                        <p:tav tm="0">
                                          <p:val>
                                            <p:strVal val="#ppt_x"/>
                                          </p:val>
                                        </p:tav>
                                        <p:tav tm="100000">
                                          <p:val>
                                            <p:strVal val="#ppt_x"/>
                                          </p:val>
                                        </p:tav>
                                      </p:tavLst>
                                    </p:anim>
                                    <p:anim calcmode="lin" valueType="num">
                                      <p:cBhvr additive="base">
                                        <p:cTn id="14" dur="500" fill="hold"/>
                                        <p:tgtEl>
                                          <p:spTgt spid="1116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6029"/>
                                        </p:tgtEl>
                                        <p:attrNameLst>
                                          <p:attrName>style.visibility</p:attrName>
                                        </p:attrNameLst>
                                      </p:cBhvr>
                                      <p:to>
                                        <p:strVal val="visible"/>
                                      </p:to>
                                    </p:set>
                                    <p:animEffect transition="in" filter="wipe(left)">
                                      <p:cBhvr>
                                        <p:cTn id="25" dur="500"/>
                                        <p:tgtEl>
                                          <p:spTgt spid="860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6030"/>
                                        </p:tgtEl>
                                        <p:attrNameLst>
                                          <p:attrName>style.visibility</p:attrName>
                                        </p:attrNameLst>
                                      </p:cBhvr>
                                      <p:to>
                                        <p:strVal val="visible"/>
                                      </p:to>
                                    </p:set>
                                    <p:animEffect transition="in" filter="wipe(left)">
                                      <p:cBhvr>
                                        <p:cTn id="30" dur="500"/>
                                        <p:tgtEl>
                                          <p:spTgt spid="860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6028"/>
                                        </p:tgtEl>
                                        <p:attrNameLst>
                                          <p:attrName>style.visibility</p:attrName>
                                        </p:attrNameLst>
                                      </p:cBhvr>
                                      <p:to>
                                        <p:strVal val="visible"/>
                                      </p:to>
                                    </p:set>
                                    <p:animEffect transition="in" filter="wipe(left)">
                                      <p:cBhvr>
                                        <p:cTn id="35" dur="500"/>
                                        <p:tgtEl>
                                          <p:spTgt spid="8602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1619">
                                            <p:txEl>
                                              <p:pRg st="5" end="5"/>
                                            </p:txEl>
                                          </p:spTgt>
                                        </p:tgtEl>
                                        <p:attrNameLst>
                                          <p:attrName>style.visibility</p:attrName>
                                        </p:attrNameLst>
                                      </p:cBhvr>
                                      <p:to>
                                        <p:strVal val="visible"/>
                                      </p:to>
                                    </p:set>
                                    <p:anim calcmode="lin" valueType="num">
                                      <p:cBhvr additive="base">
                                        <p:cTn id="40" dur="5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16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D3738A11-C052-4DA0-BBE4-17D2A5B1AFEF}" type="slidenum">
              <a:rPr lang="en-US" altLang="zh-CN" smtClean="0"/>
              <a:pPr eaLnBrk="1" hangingPunct="1"/>
              <a:t>82</a:t>
            </a:fld>
            <a:endParaRPr lang="en-US" altLang="zh-CN" smtClean="0"/>
          </a:p>
        </p:txBody>
      </p:sp>
      <p:sp>
        <p:nvSpPr>
          <p:cNvPr id="87043" name="Rectangle 2"/>
          <p:cNvSpPr>
            <a:spLocks noGrp="1" noChangeArrowheads="1"/>
          </p:cNvSpPr>
          <p:nvPr>
            <p:ph type="title"/>
          </p:nvPr>
        </p:nvSpPr>
        <p:spPr/>
        <p:txBody>
          <a:bodyPr/>
          <a:lstStyle/>
          <a:p>
            <a:pPr marL="609600" indent="-609600" eaLnBrk="1" hangingPunct="1"/>
            <a:r>
              <a:rPr lang="en-US" altLang="zh-CN" sz="4400"/>
              <a:t>6.5 </a:t>
            </a:r>
            <a:r>
              <a:rPr lang="zh-CN" altLang="en-US" sz="4400"/>
              <a:t>基带传输系统的抗噪声性能</a:t>
            </a:r>
          </a:p>
        </p:txBody>
      </p:sp>
      <p:sp>
        <p:nvSpPr>
          <p:cNvPr id="112643" name="Rectangle 3"/>
          <p:cNvSpPr>
            <a:spLocks noGrp="1" noChangeArrowheads="1"/>
          </p:cNvSpPr>
          <p:nvPr>
            <p:ph type="body" idx="1"/>
          </p:nvPr>
        </p:nvSpPr>
        <p:spPr>
          <a:xfrm>
            <a:off x="746125" y="1179513"/>
            <a:ext cx="8397875" cy="5678487"/>
          </a:xfrm>
        </p:spPr>
        <p:txBody>
          <a:bodyPr/>
          <a:lstStyle/>
          <a:p>
            <a:pPr lvl="1" eaLnBrk="1" hangingPunct="1"/>
            <a:r>
              <a:rPr lang="zh-CN" altLang="en-US" dirty="0" smtClean="0">
                <a:solidFill>
                  <a:srgbClr val="C00000"/>
                </a:solidFill>
              </a:rPr>
              <a:t>三、</a:t>
            </a:r>
            <a:r>
              <a:rPr lang="en-US" altLang="zh-CN" dirty="0" smtClean="0">
                <a:solidFill>
                  <a:srgbClr val="C00000"/>
                </a:solidFill>
              </a:rPr>
              <a:t> </a:t>
            </a:r>
            <a:r>
              <a:rPr lang="zh-CN" altLang="en-US" dirty="0" smtClean="0">
                <a:solidFill>
                  <a:srgbClr val="C00000"/>
                </a:solidFill>
              </a:rPr>
              <a:t>分析举例</a:t>
            </a:r>
            <a:r>
              <a:rPr lang="en-US" altLang="zh-CN" dirty="0" smtClean="0">
                <a:solidFill>
                  <a:srgbClr val="C00000"/>
                </a:solidFill>
              </a:rPr>
              <a:t>2</a:t>
            </a:r>
            <a:r>
              <a:rPr lang="zh-CN" altLang="en-US" dirty="0" smtClean="0">
                <a:solidFill>
                  <a:srgbClr val="C00000"/>
                </a:solidFill>
              </a:rPr>
              <a:t>：二进制单极性基带系统</a:t>
            </a:r>
          </a:p>
          <a:p>
            <a:pPr lvl="3" eaLnBrk="1" hangingPunct="1">
              <a:lnSpc>
                <a:spcPct val="130000"/>
              </a:lnSpc>
              <a:buFont typeface="Wingdings" pitchFamily="2" charset="2"/>
              <a:buNone/>
            </a:pPr>
            <a:r>
              <a:rPr lang="zh-CN" altLang="en-US" dirty="0" smtClean="0"/>
              <a:t> 对于单极性信号</a:t>
            </a:r>
            <a:r>
              <a:rPr lang="en-US" altLang="zh-CN" dirty="0" smtClean="0"/>
              <a:t>, </a:t>
            </a:r>
            <a:r>
              <a:rPr lang="zh-CN" altLang="en-US" dirty="0" smtClean="0"/>
              <a:t>若设它在抽样时刻的电平取值为</a:t>
            </a:r>
            <a:r>
              <a:rPr lang="en-US" altLang="zh-CN" dirty="0" smtClean="0"/>
              <a:t>+A</a:t>
            </a:r>
            <a:r>
              <a:rPr lang="zh-CN" altLang="en-US" dirty="0" smtClean="0"/>
              <a:t>或</a:t>
            </a:r>
            <a:r>
              <a:rPr lang="en-US" altLang="zh-CN" dirty="0" smtClean="0"/>
              <a:t>0</a:t>
            </a:r>
            <a:r>
              <a:rPr lang="zh-CN" altLang="en-US" dirty="0" smtClean="0"/>
              <a:t>（分别对应信码“</a:t>
            </a:r>
            <a:r>
              <a:rPr lang="en-US" altLang="zh-CN" dirty="0" smtClean="0"/>
              <a:t>1”</a:t>
            </a:r>
            <a:r>
              <a:rPr lang="zh-CN" altLang="en-US" dirty="0" smtClean="0"/>
              <a:t>或“</a:t>
            </a:r>
            <a:r>
              <a:rPr lang="en-US" altLang="zh-CN" dirty="0" smtClean="0"/>
              <a:t>0” </a:t>
            </a:r>
            <a:r>
              <a:rPr lang="zh-CN" altLang="en-US" dirty="0" smtClean="0"/>
              <a:t>），则只需将下图中</a:t>
            </a:r>
            <a:r>
              <a:rPr lang="en-US" altLang="zh-CN" i="1" dirty="0" smtClean="0"/>
              <a:t>f</a:t>
            </a:r>
            <a:r>
              <a:rPr lang="en-US" altLang="zh-CN" baseline="-25000" dirty="0" smtClean="0"/>
              <a:t>0</a:t>
            </a:r>
            <a:r>
              <a:rPr lang="en-US" altLang="zh-CN" dirty="0" smtClean="0"/>
              <a:t>(</a:t>
            </a:r>
            <a:r>
              <a:rPr lang="en-US" altLang="zh-CN" i="1" dirty="0" smtClean="0"/>
              <a:t>x</a:t>
            </a:r>
            <a:r>
              <a:rPr lang="en-US" altLang="zh-CN" dirty="0" smtClean="0"/>
              <a:t>)</a:t>
            </a:r>
            <a:r>
              <a:rPr lang="zh-CN" altLang="en-US" dirty="0" smtClean="0"/>
              <a:t>曲线的分布中心由</a:t>
            </a:r>
            <a:r>
              <a:rPr lang="en-US" altLang="zh-CN" dirty="0" smtClean="0"/>
              <a:t>-</a:t>
            </a:r>
            <a:r>
              <a:rPr lang="en-US" altLang="zh-CN" i="1" dirty="0" smtClean="0"/>
              <a:t>A</a:t>
            </a:r>
            <a:r>
              <a:rPr lang="zh-CN" altLang="en-US" dirty="0" smtClean="0"/>
              <a:t>移到</a:t>
            </a:r>
            <a:r>
              <a:rPr lang="en-US" altLang="zh-CN" dirty="0" smtClean="0"/>
              <a:t>0</a:t>
            </a:r>
            <a:r>
              <a:rPr lang="zh-CN" altLang="en-US" dirty="0" smtClean="0"/>
              <a:t>即可。</a:t>
            </a:r>
          </a:p>
        </p:txBody>
      </p:sp>
      <p:pic>
        <p:nvPicPr>
          <p:cNvPr id="112644" name="Picture 4" descr="t0516"/>
          <p:cNvPicPr>
            <a:picLocks noChangeAspect="1" noChangeArrowheads="1"/>
          </p:cNvPicPr>
          <p:nvPr/>
        </p:nvPicPr>
        <p:blipFill>
          <a:blip r:embed="rId2">
            <a:extLst>
              <a:ext uri="{28A0092B-C50C-407E-A947-70E740481C1C}">
                <a14:useLocalDpi xmlns:a14="http://schemas.microsoft.com/office/drawing/2010/main" val="0"/>
              </a:ext>
            </a:extLst>
          </a:blip>
          <a:srcRect t="4271" r="2678"/>
          <a:stretch>
            <a:fillRect/>
          </a:stretch>
        </p:blipFill>
        <p:spPr bwMode="auto">
          <a:xfrm>
            <a:off x="2546350" y="3294063"/>
            <a:ext cx="490537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a:xfrm>
            <a:off x="3266855" y="4239090"/>
            <a:ext cx="2433484" cy="884903"/>
          </a:xfrm>
          <a:custGeom>
            <a:avLst/>
            <a:gdLst>
              <a:gd name="connsiteX0" fmla="*/ 0 w 2433484"/>
              <a:gd name="connsiteY0" fmla="*/ 840658 h 884903"/>
              <a:gd name="connsiteX1" fmla="*/ 250723 w 2433484"/>
              <a:gd name="connsiteY1" fmla="*/ 693174 h 884903"/>
              <a:gd name="connsiteX2" fmla="*/ 530942 w 2433484"/>
              <a:gd name="connsiteY2" fmla="*/ 442452 h 884903"/>
              <a:gd name="connsiteX3" fmla="*/ 737420 w 2433484"/>
              <a:gd name="connsiteY3" fmla="*/ 235974 h 884903"/>
              <a:gd name="connsiteX4" fmla="*/ 870155 w 2433484"/>
              <a:gd name="connsiteY4" fmla="*/ 58994 h 884903"/>
              <a:gd name="connsiteX5" fmla="*/ 1120878 w 2433484"/>
              <a:gd name="connsiteY5" fmla="*/ 0 h 884903"/>
              <a:gd name="connsiteX6" fmla="*/ 1327355 w 2433484"/>
              <a:gd name="connsiteY6" fmla="*/ 58994 h 884903"/>
              <a:gd name="connsiteX7" fmla="*/ 1474839 w 2433484"/>
              <a:gd name="connsiteY7" fmla="*/ 191729 h 884903"/>
              <a:gd name="connsiteX8" fmla="*/ 1622323 w 2433484"/>
              <a:gd name="connsiteY8" fmla="*/ 294968 h 884903"/>
              <a:gd name="connsiteX9" fmla="*/ 1814052 w 2433484"/>
              <a:gd name="connsiteY9" fmla="*/ 486697 h 884903"/>
              <a:gd name="connsiteX10" fmla="*/ 2035278 w 2433484"/>
              <a:gd name="connsiteY10" fmla="*/ 693174 h 884903"/>
              <a:gd name="connsiteX11" fmla="*/ 2433484 w 2433484"/>
              <a:gd name="connsiteY11" fmla="*/ 884903 h 884903"/>
              <a:gd name="connsiteX12" fmla="*/ 2433484 w 2433484"/>
              <a:gd name="connsiteY12" fmla="*/ 884903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3484" h="884903">
                <a:moveTo>
                  <a:pt x="0" y="840658"/>
                </a:moveTo>
                <a:cubicBezTo>
                  <a:pt x="81116" y="800100"/>
                  <a:pt x="162233" y="759542"/>
                  <a:pt x="250723" y="693174"/>
                </a:cubicBezTo>
                <a:cubicBezTo>
                  <a:pt x="339213" y="626806"/>
                  <a:pt x="449826" y="518652"/>
                  <a:pt x="530942" y="442452"/>
                </a:cubicBezTo>
                <a:cubicBezTo>
                  <a:pt x="612058" y="366252"/>
                  <a:pt x="680885" y="299884"/>
                  <a:pt x="737420" y="235974"/>
                </a:cubicBezTo>
                <a:cubicBezTo>
                  <a:pt x="793955" y="172064"/>
                  <a:pt x="806245" y="98323"/>
                  <a:pt x="870155" y="58994"/>
                </a:cubicBezTo>
                <a:cubicBezTo>
                  <a:pt x="934065" y="19665"/>
                  <a:pt x="1044678" y="0"/>
                  <a:pt x="1120878" y="0"/>
                </a:cubicBezTo>
                <a:cubicBezTo>
                  <a:pt x="1197078" y="0"/>
                  <a:pt x="1268362" y="27039"/>
                  <a:pt x="1327355" y="58994"/>
                </a:cubicBezTo>
                <a:cubicBezTo>
                  <a:pt x="1386348" y="90949"/>
                  <a:pt x="1425678" y="152400"/>
                  <a:pt x="1474839" y="191729"/>
                </a:cubicBezTo>
                <a:cubicBezTo>
                  <a:pt x="1524000" y="231058"/>
                  <a:pt x="1565788" y="245807"/>
                  <a:pt x="1622323" y="294968"/>
                </a:cubicBezTo>
                <a:cubicBezTo>
                  <a:pt x="1678858" y="344129"/>
                  <a:pt x="1745226" y="420329"/>
                  <a:pt x="1814052" y="486697"/>
                </a:cubicBezTo>
                <a:cubicBezTo>
                  <a:pt x="1882878" y="553065"/>
                  <a:pt x="1932039" y="626806"/>
                  <a:pt x="2035278" y="693174"/>
                </a:cubicBezTo>
                <a:cubicBezTo>
                  <a:pt x="2138517" y="759542"/>
                  <a:pt x="2433484" y="884903"/>
                  <a:pt x="2433484" y="884903"/>
                </a:cubicBezTo>
                <a:lnTo>
                  <a:pt x="2433484" y="884903"/>
                </a:ln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Group 16"/>
          <p:cNvGrpSpPr/>
          <p:nvPr/>
        </p:nvGrpSpPr>
        <p:grpSpPr>
          <a:xfrm>
            <a:off x="4662010" y="4592638"/>
            <a:ext cx="1665185" cy="525052"/>
            <a:chOff x="4662010" y="4592638"/>
            <a:chExt cx="1665185" cy="525052"/>
          </a:xfrm>
        </p:grpSpPr>
        <p:cxnSp>
          <p:nvCxnSpPr>
            <p:cNvPr id="4" name="Straight Connector 3"/>
            <p:cNvCxnSpPr/>
            <p:nvPr/>
          </p:nvCxnSpPr>
          <p:spPr>
            <a:xfrm>
              <a:off x="5155458" y="4592638"/>
              <a:ext cx="4572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94478" y="4723869"/>
              <a:ext cx="753731"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887035" y="4869160"/>
              <a:ext cx="990110" cy="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62010" y="5117690"/>
              <a:ext cx="166518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07015" y="5004175"/>
              <a:ext cx="139515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1" nodeType="clickEffect">
                                  <p:stCondLst>
                                    <p:cond delay="0"/>
                                  </p:stCondLst>
                                  <p:childTnLst>
                                    <p:animMotion origin="layout" path="M 2.22222E-6 1.11111E-6 L 0.07864 0.00116 " pathEditMode="relative" rAng="0" ptsTypes="AA">
                                      <p:cBhvr>
                                        <p:cTn id="11" dur="2000" fill="hold"/>
                                        <p:tgtEl>
                                          <p:spTgt spid="2"/>
                                        </p:tgtEl>
                                        <p:attrNameLst>
                                          <p:attrName>ppt_x</p:attrName>
                                          <p:attrName>ppt_y</p:attrName>
                                        </p:attrNameLst>
                                      </p:cBhvr>
                                      <p:rCtr x="3924" y="46"/>
                                    </p:animMotion>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vertic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2D0F1588-CF3A-48B8-8F78-9B013F03341F}" type="slidenum">
              <a:rPr lang="en-US" altLang="zh-CN" smtClean="0"/>
              <a:pPr eaLnBrk="1" hangingPunct="1"/>
              <a:t>83</a:t>
            </a:fld>
            <a:endParaRPr lang="en-US" altLang="zh-CN" smtClean="0"/>
          </a:p>
        </p:txBody>
      </p:sp>
      <p:sp>
        <p:nvSpPr>
          <p:cNvPr id="88067" name="Rectangle 2"/>
          <p:cNvSpPr>
            <a:spLocks noGrp="1" noChangeArrowheads="1"/>
          </p:cNvSpPr>
          <p:nvPr>
            <p:ph type="title"/>
          </p:nvPr>
        </p:nvSpPr>
        <p:spPr/>
        <p:txBody>
          <a:bodyPr/>
          <a:lstStyle/>
          <a:p>
            <a:pPr marL="609600" indent="-609600" eaLnBrk="1" hangingPunct="1"/>
            <a:r>
              <a:rPr lang="en-US" altLang="zh-CN" sz="4400"/>
              <a:t>6.5 </a:t>
            </a:r>
            <a:r>
              <a:rPr lang="zh-CN" altLang="en-US" sz="4400"/>
              <a:t>基带传输系统的抗噪声性能</a:t>
            </a:r>
          </a:p>
        </p:txBody>
      </p:sp>
      <p:sp>
        <p:nvSpPr>
          <p:cNvPr id="113667" name="Rectangle 3"/>
          <p:cNvSpPr>
            <a:spLocks noGrp="1" noChangeArrowheads="1"/>
          </p:cNvSpPr>
          <p:nvPr>
            <p:ph type="body" idx="1"/>
          </p:nvPr>
        </p:nvSpPr>
        <p:spPr>
          <a:xfrm>
            <a:off x="0" y="1179513"/>
            <a:ext cx="9144000" cy="5678487"/>
          </a:xfrm>
        </p:spPr>
        <p:txBody>
          <a:bodyPr/>
          <a:lstStyle/>
          <a:p>
            <a:pPr lvl="3" eaLnBrk="1" hangingPunct="1">
              <a:lnSpc>
                <a:spcPct val="150000"/>
              </a:lnSpc>
              <a:buFont typeface="Wingdings" pitchFamily="2" charset="2"/>
              <a:buNone/>
            </a:pPr>
            <a:r>
              <a:rPr lang="zh-CN" altLang="en-US" dirty="0" smtClean="0"/>
              <a:t>这时上述公式将分别变成：</a:t>
            </a:r>
          </a:p>
          <a:p>
            <a:pPr lvl="3" eaLnBrk="1" hangingPunct="1">
              <a:lnSpc>
                <a:spcPct val="260000"/>
              </a:lnSpc>
              <a:buFont typeface="Wingdings" pitchFamily="2" charset="2"/>
              <a:buNone/>
            </a:pPr>
            <a:r>
              <a:rPr lang="zh-CN" altLang="en-US" dirty="0" smtClean="0"/>
              <a:t>当</a:t>
            </a:r>
            <a:r>
              <a:rPr lang="en-US" altLang="zh-CN" i="1" dirty="0" smtClean="0"/>
              <a:t>P</a:t>
            </a:r>
            <a:r>
              <a:rPr lang="en-US" altLang="zh-CN" dirty="0" smtClean="0"/>
              <a:t>(1) = </a:t>
            </a:r>
            <a:r>
              <a:rPr lang="en-US" altLang="zh-CN" i="1" dirty="0" smtClean="0"/>
              <a:t>P</a:t>
            </a:r>
            <a:r>
              <a:rPr lang="en-US" altLang="zh-CN" dirty="0" smtClean="0"/>
              <a:t>(0) = 1/2</a:t>
            </a:r>
            <a:r>
              <a:rPr lang="zh-CN" altLang="en-US" dirty="0" smtClean="0"/>
              <a:t>时，</a:t>
            </a:r>
            <a:r>
              <a:rPr lang="en-US" altLang="zh-CN" i="1" dirty="0" err="1" smtClean="0"/>
              <a:t>V</a:t>
            </a:r>
            <a:r>
              <a:rPr lang="en-US" altLang="zh-CN" baseline="-25000" dirty="0" err="1" smtClean="0"/>
              <a:t>d</a:t>
            </a:r>
            <a:r>
              <a:rPr lang="en-US" altLang="zh-CN" dirty="0" smtClean="0"/>
              <a:t>* = </a:t>
            </a:r>
            <a:r>
              <a:rPr lang="en-US" altLang="zh-CN" i="1" dirty="0" smtClean="0"/>
              <a:t>A</a:t>
            </a:r>
            <a:r>
              <a:rPr lang="en-US" altLang="zh-CN" dirty="0" smtClean="0"/>
              <a:t>/2</a:t>
            </a:r>
          </a:p>
          <a:p>
            <a:pPr lvl="3" eaLnBrk="1" hangingPunct="1">
              <a:lnSpc>
                <a:spcPct val="90000"/>
              </a:lnSpc>
              <a:buFont typeface="Wingdings" pitchFamily="2" charset="2"/>
              <a:buNone/>
            </a:pPr>
            <a:endParaRPr lang="en-US" altLang="zh-CN" dirty="0" smtClean="0"/>
          </a:p>
          <a:p>
            <a:pPr lvl="3" eaLnBrk="1" hangingPunct="1">
              <a:lnSpc>
                <a:spcPct val="90000"/>
              </a:lnSpc>
              <a:buFont typeface="Wingdings" pitchFamily="2" charset="2"/>
              <a:buNone/>
            </a:pPr>
            <a:endParaRPr lang="en-US" altLang="zh-CN" dirty="0" smtClean="0"/>
          </a:p>
          <a:p>
            <a:pPr lvl="2" eaLnBrk="1" hangingPunct="1"/>
            <a:r>
              <a:rPr lang="zh-CN" altLang="en-US" dirty="0" smtClean="0"/>
              <a:t>比较双极性和单极性基带系统误码率可见</a:t>
            </a:r>
            <a:endParaRPr lang="en-US" altLang="zh-CN" dirty="0" smtClean="0"/>
          </a:p>
          <a:p>
            <a:pPr lvl="3" eaLnBrk="1" hangingPunct="1"/>
            <a:r>
              <a:rPr lang="zh-CN" altLang="en-US" dirty="0" smtClean="0"/>
              <a:t>当比值</a:t>
            </a:r>
            <a:r>
              <a:rPr lang="en-US" altLang="zh-CN" dirty="0" smtClean="0"/>
              <a:t>A/ </a:t>
            </a:r>
            <a:r>
              <a:rPr lang="en-US" altLang="zh-CN" dirty="0" smtClean="0">
                <a:sym typeface="Symbol" pitchFamily="18" charset="2"/>
              </a:rPr>
              <a:t></a:t>
            </a:r>
            <a:r>
              <a:rPr lang="en-US" altLang="zh-CN" baseline="-25000" dirty="0" smtClean="0">
                <a:sym typeface="Symbol" pitchFamily="18" charset="2"/>
              </a:rPr>
              <a:t>n</a:t>
            </a:r>
            <a:r>
              <a:rPr lang="zh-CN" altLang="en-US" dirty="0" smtClean="0"/>
              <a:t>一定时，双极性基带系统的误码率比单极性的低，抗噪声性能好。</a:t>
            </a:r>
            <a:endParaRPr lang="en-US" altLang="zh-CN" dirty="0" smtClean="0"/>
          </a:p>
          <a:p>
            <a:pPr lvl="3" eaLnBrk="1" hangingPunct="1"/>
            <a:r>
              <a:rPr lang="zh-CN" altLang="en-US" dirty="0" smtClean="0"/>
              <a:t>在等概条件下，双极性的最佳判决门限电平为</a:t>
            </a:r>
            <a:r>
              <a:rPr lang="en-US" altLang="zh-CN" dirty="0" smtClean="0"/>
              <a:t>0</a:t>
            </a:r>
            <a:r>
              <a:rPr lang="zh-CN" altLang="en-US" dirty="0" smtClean="0"/>
              <a:t>，与信号幅度无关，因而不随信道特性变化而变，故能保持最佳状态。而单极性的最佳判决门限电平为</a:t>
            </a:r>
            <a:r>
              <a:rPr lang="en-US" altLang="zh-CN" dirty="0" smtClean="0"/>
              <a:t>A/2</a:t>
            </a:r>
            <a:r>
              <a:rPr lang="zh-CN" altLang="en-US" dirty="0" smtClean="0"/>
              <a:t>，它易受信道特性变化的影响，从而导致误码率增大。</a:t>
            </a:r>
            <a:endParaRPr lang="en-US" altLang="zh-CN" dirty="0" smtClean="0"/>
          </a:p>
          <a:p>
            <a:pPr lvl="3" eaLnBrk="1" hangingPunct="1">
              <a:buFont typeface="Wingdings" pitchFamily="2" charset="2"/>
              <a:buNone/>
            </a:pPr>
            <a:r>
              <a:rPr lang="zh-CN" altLang="en-US" dirty="0" smtClean="0"/>
              <a:t>因此，双极性基带系统比单极性基带系统应用更为广泛。</a:t>
            </a:r>
          </a:p>
        </p:txBody>
      </p:sp>
      <p:graphicFrame>
        <p:nvGraphicFramePr>
          <p:cNvPr id="113668" name="Object 4"/>
          <p:cNvGraphicFramePr>
            <a:graphicFrameLocks noChangeAspect="1"/>
          </p:cNvGraphicFramePr>
          <p:nvPr>
            <p:extLst>
              <p:ext uri="{D42A27DB-BD31-4B8C-83A1-F6EECF244321}">
                <p14:modId xmlns:p14="http://schemas.microsoft.com/office/powerpoint/2010/main" val="3834958767"/>
              </p:ext>
            </p:extLst>
          </p:nvPr>
        </p:nvGraphicFramePr>
        <p:xfrm>
          <a:off x="4842030" y="1178750"/>
          <a:ext cx="2430463" cy="839787"/>
        </p:xfrm>
        <a:graphic>
          <a:graphicData uri="http://schemas.openxmlformats.org/presentationml/2006/ole">
            <mc:AlternateContent xmlns:mc="http://schemas.openxmlformats.org/markup-compatibility/2006">
              <mc:Choice xmlns:v="urn:schemas-microsoft-com:vml" Requires="v">
                <p:oleObj spid="_x0000_s88441" name="公式" r:id="rId3" imgW="1294838" imgH="444307" progId="Equation.3">
                  <p:embed/>
                </p:oleObj>
              </mc:Choice>
              <mc:Fallback>
                <p:oleObj name="公式" r:id="rId3" imgW="1294838" imgH="44430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030" y="1178750"/>
                        <a:ext cx="2430463"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670" name="Object 6"/>
          <p:cNvGraphicFramePr>
            <a:graphicFrameLocks noChangeAspect="1"/>
          </p:cNvGraphicFramePr>
          <p:nvPr>
            <p:extLst>
              <p:ext uri="{D42A27DB-BD31-4B8C-83A1-F6EECF244321}">
                <p14:modId xmlns:p14="http://schemas.microsoft.com/office/powerpoint/2010/main" val="400736325"/>
              </p:ext>
            </p:extLst>
          </p:nvPr>
        </p:nvGraphicFramePr>
        <p:xfrm>
          <a:off x="4842030" y="2438890"/>
          <a:ext cx="2474912" cy="957262"/>
        </p:xfrm>
        <a:graphic>
          <a:graphicData uri="http://schemas.openxmlformats.org/presentationml/2006/ole">
            <mc:AlternateContent xmlns:mc="http://schemas.openxmlformats.org/markup-compatibility/2006">
              <mc:Choice xmlns:v="urn:schemas-microsoft-com:vml" Requires="v">
                <p:oleObj spid="_x0000_s88442" name="公式" r:id="rId5" imgW="1308100" imgH="508000" progId="Equation.3">
                  <p:embed/>
                </p:oleObj>
              </mc:Choice>
              <mc:Fallback>
                <p:oleObj name="公式" r:id="rId5" imgW="1308100" imgH="5080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2030" y="2438890"/>
                        <a:ext cx="24749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13668"/>
                                        </p:tgtEl>
                                        <p:attrNameLst>
                                          <p:attrName>style.visibility</p:attrName>
                                        </p:attrNameLst>
                                      </p:cBhvr>
                                      <p:to>
                                        <p:strVal val="visible"/>
                                      </p:to>
                                    </p:set>
                                    <p:anim calcmode="lin" valueType="num">
                                      <p:cBhvr additive="base">
                                        <p:cTn id="12" dur="500" fill="hold"/>
                                        <p:tgtEl>
                                          <p:spTgt spid="113668"/>
                                        </p:tgtEl>
                                        <p:attrNameLst>
                                          <p:attrName>ppt_x</p:attrName>
                                        </p:attrNameLst>
                                      </p:cBhvr>
                                      <p:tavLst>
                                        <p:tav tm="0">
                                          <p:val>
                                            <p:strVal val="#ppt_x"/>
                                          </p:val>
                                        </p:tav>
                                        <p:tav tm="100000">
                                          <p:val>
                                            <p:strVal val="#ppt_x"/>
                                          </p:val>
                                        </p:tav>
                                      </p:tavLst>
                                    </p:anim>
                                    <p:anim calcmode="lin" valueType="num">
                                      <p:cBhvr additive="base">
                                        <p:cTn id="13" dur="500" fill="hold"/>
                                        <p:tgtEl>
                                          <p:spTgt spid="11366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13667">
                                            <p:txEl>
                                              <p:pRg st="1" end="1"/>
                                            </p:txEl>
                                          </p:spTgt>
                                        </p:tgtEl>
                                        <p:attrNameLst>
                                          <p:attrName>style.visibility</p:attrName>
                                        </p:attrNameLst>
                                      </p:cBhvr>
                                      <p:to>
                                        <p:strVal val="visible"/>
                                      </p:to>
                                    </p:set>
                                    <p:anim calcmode="lin" valueType="num">
                                      <p:cBhvr additive="base">
                                        <p:cTn id="18"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3667">
                                            <p:txEl>
                                              <p:pRg st="1" end="1"/>
                                            </p:txEl>
                                          </p:spTgt>
                                        </p:tgtEl>
                                        <p:attrNameLst>
                                          <p:attrName>ppt_y</p:attrName>
                                        </p:attrNameLst>
                                      </p:cBhvr>
                                      <p:tavLst>
                                        <p:tav tm="0">
                                          <p:val>
                                            <p:strVal val="1+#ppt_h/2"/>
                                          </p:val>
                                        </p:tav>
                                        <p:tav tm="100000">
                                          <p:val>
                                            <p:strVal val="#ppt_y"/>
                                          </p:val>
                                        </p:tav>
                                      </p:tavLst>
                                    </p:anim>
                                  </p:childTnLst>
                                </p:cTn>
                              </p:par>
                            </p:childTnLst>
                          </p:cTn>
                        </p:par>
                        <p:par>
                          <p:cTn id="20" fill="hold" nodeType="withGroup">
                            <p:stCondLst>
                              <p:cond delay="500"/>
                            </p:stCondLst>
                            <p:childTnLst>
                              <p:par>
                                <p:cTn id="21" presetID="2" presetClass="entr" presetSubtype="4" fill="hold" nodeType="afterEffect">
                                  <p:stCondLst>
                                    <p:cond delay="0"/>
                                  </p:stCondLst>
                                  <p:childTnLst>
                                    <p:set>
                                      <p:cBhvr>
                                        <p:cTn id="22" dur="1" fill="hold">
                                          <p:stCondLst>
                                            <p:cond delay="0"/>
                                          </p:stCondLst>
                                        </p:cTn>
                                        <p:tgtEl>
                                          <p:spTgt spid="113670"/>
                                        </p:tgtEl>
                                        <p:attrNameLst>
                                          <p:attrName>style.visibility</p:attrName>
                                        </p:attrNameLst>
                                      </p:cBhvr>
                                      <p:to>
                                        <p:strVal val="visible"/>
                                      </p:to>
                                    </p:set>
                                    <p:anim calcmode="lin" valueType="num">
                                      <p:cBhvr additive="base">
                                        <p:cTn id="23" dur="500" fill="hold"/>
                                        <p:tgtEl>
                                          <p:spTgt spid="113670"/>
                                        </p:tgtEl>
                                        <p:attrNameLst>
                                          <p:attrName>ppt_x</p:attrName>
                                        </p:attrNameLst>
                                      </p:cBhvr>
                                      <p:tavLst>
                                        <p:tav tm="0">
                                          <p:val>
                                            <p:strVal val="#ppt_x"/>
                                          </p:val>
                                        </p:tav>
                                        <p:tav tm="100000">
                                          <p:val>
                                            <p:strVal val="#ppt_x"/>
                                          </p:val>
                                        </p:tav>
                                      </p:tavLst>
                                    </p:anim>
                                    <p:anim calcmode="lin" valueType="num">
                                      <p:cBhvr additive="base">
                                        <p:cTn id="24" dur="500" fill="hold"/>
                                        <p:tgtEl>
                                          <p:spTgt spid="11367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3667">
                                            <p:txEl>
                                              <p:pRg st="4" end="4"/>
                                            </p:txEl>
                                          </p:spTgt>
                                        </p:tgtEl>
                                        <p:attrNameLst>
                                          <p:attrName>style.visibility</p:attrName>
                                        </p:attrNameLst>
                                      </p:cBhvr>
                                      <p:to>
                                        <p:strVal val="visible"/>
                                      </p:to>
                                    </p:set>
                                    <p:anim calcmode="lin" valueType="num">
                                      <p:cBhvr additive="base">
                                        <p:cTn id="29"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3667">
                                            <p:txEl>
                                              <p:pRg st="5" end="5"/>
                                            </p:txEl>
                                          </p:spTgt>
                                        </p:tgtEl>
                                        <p:attrNameLst>
                                          <p:attrName>style.visibility</p:attrName>
                                        </p:attrNameLst>
                                      </p:cBhvr>
                                      <p:to>
                                        <p:strVal val="visible"/>
                                      </p:to>
                                    </p:set>
                                    <p:anim calcmode="lin" valueType="num">
                                      <p:cBhvr additive="base">
                                        <p:cTn id="35"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3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3667">
                                            <p:txEl>
                                              <p:pRg st="6" end="6"/>
                                            </p:txEl>
                                          </p:spTgt>
                                        </p:tgtEl>
                                        <p:attrNameLst>
                                          <p:attrName>style.visibility</p:attrName>
                                        </p:attrNameLst>
                                      </p:cBhvr>
                                      <p:to>
                                        <p:strVal val="visible"/>
                                      </p:to>
                                    </p:set>
                                    <p:anim calcmode="lin" valueType="num">
                                      <p:cBhvr additive="base">
                                        <p:cTn id="41" dur="500" fill="hold"/>
                                        <p:tgtEl>
                                          <p:spTgt spid="11366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36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3667">
                                            <p:txEl>
                                              <p:pRg st="7" end="7"/>
                                            </p:txEl>
                                          </p:spTgt>
                                        </p:tgtEl>
                                        <p:attrNameLst>
                                          <p:attrName>style.visibility</p:attrName>
                                        </p:attrNameLst>
                                      </p:cBhvr>
                                      <p:to>
                                        <p:strVal val="visible"/>
                                      </p:to>
                                    </p:set>
                                    <p:anim calcmode="lin" valueType="num">
                                      <p:cBhvr additive="base">
                                        <p:cTn id="47" dur="500" fill="hold"/>
                                        <p:tgtEl>
                                          <p:spTgt spid="113667">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36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47AF5B12-6A1F-42CA-A8B0-A0FA767C93D3}" type="slidenum">
              <a:rPr lang="en-US" altLang="zh-CN" smtClean="0"/>
              <a:pPr eaLnBrk="1" hangingPunct="1"/>
              <a:t>84</a:t>
            </a:fld>
            <a:endParaRPr lang="en-US" altLang="zh-CN" smtClean="0"/>
          </a:p>
        </p:txBody>
      </p:sp>
      <p:sp>
        <p:nvSpPr>
          <p:cNvPr id="89091" name="Rectangle 2"/>
          <p:cNvSpPr>
            <a:spLocks noGrp="1" noChangeArrowheads="1"/>
          </p:cNvSpPr>
          <p:nvPr>
            <p:ph type="title"/>
          </p:nvPr>
        </p:nvSpPr>
        <p:spPr/>
        <p:txBody>
          <a:bodyPr/>
          <a:lstStyle/>
          <a:p>
            <a:pPr eaLnBrk="1" hangingPunct="1"/>
            <a:r>
              <a:rPr lang="en-US" altLang="zh-CN" sz="5400" dirty="0"/>
              <a:t>6.6  </a:t>
            </a:r>
            <a:r>
              <a:rPr lang="zh-CN" altLang="en-US" sz="5400" dirty="0"/>
              <a:t>眼</a:t>
            </a:r>
            <a:r>
              <a:rPr lang="zh-CN" altLang="en-US" sz="5400" dirty="0" smtClean="0"/>
              <a:t>图</a:t>
            </a:r>
            <a:endParaRPr lang="zh-CN" altLang="en-US" sz="5400" dirty="0"/>
          </a:p>
        </p:txBody>
      </p:sp>
      <p:sp>
        <p:nvSpPr>
          <p:cNvPr id="114691" name="Rectangle 3"/>
          <p:cNvSpPr>
            <a:spLocks noGrp="1" noChangeArrowheads="1"/>
          </p:cNvSpPr>
          <p:nvPr>
            <p:ph type="body" idx="1"/>
          </p:nvPr>
        </p:nvSpPr>
        <p:spPr/>
        <p:txBody>
          <a:bodyPr/>
          <a:lstStyle/>
          <a:p>
            <a:pPr lvl="1" eaLnBrk="1" hangingPunct="1"/>
            <a:r>
              <a:rPr lang="zh-CN" altLang="en-US" sz="2400" smtClean="0">
                <a:solidFill>
                  <a:srgbClr val="3333FF"/>
                </a:solidFill>
              </a:rPr>
              <a:t>一、眼图</a:t>
            </a:r>
            <a:endParaRPr lang="en-US" altLang="zh-CN" sz="2400" smtClean="0">
              <a:solidFill>
                <a:srgbClr val="3333FF"/>
              </a:solidFill>
            </a:endParaRPr>
          </a:p>
          <a:p>
            <a:pPr lvl="2" eaLnBrk="1" hangingPunct="1"/>
            <a:r>
              <a:rPr lang="zh-CN" altLang="en-US" smtClean="0">
                <a:solidFill>
                  <a:srgbClr val="3333FF"/>
                </a:solidFill>
              </a:rPr>
              <a:t>目的</a:t>
            </a:r>
            <a:endParaRPr lang="en-US" altLang="zh-CN"/>
          </a:p>
          <a:p>
            <a:pPr lvl="3" eaLnBrk="1" hangingPunct="1"/>
            <a:r>
              <a:rPr lang="zh-CN" altLang="en-US" sz="2000" smtClean="0"/>
              <a:t>在实际应用中需要用简便的实验手段来定性评价系统的性能。眼图是一种有效的实验方法。</a:t>
            </a:r>
          </a:p>
          <a:p>
            <a:pPr lvl="2" eaLnBrk="1" hangingPunct="1"/>
            <a:r>
              <a:rPr lang="zh-CN" altLang="en-US" smtClean="0">
                <a:solidFill>
                  <a:srgbClr val="3333FF"/>
                </a:solidFill>
              </a:rPr>
              <a:t>名词</a:t>
            </a:r>
            <a:endParaRPr lang="en-US" altLang="zh-CN" smtClean="0"/>
          </a:p>
          <a:p>
            <a:pPr lvl="3" eaLnBrk="1" hangingPunct="1"/>
            <a:r>
              <a:rPr lang="zh-CN" altLang="en-US" sz="2000" smtClean="0"/>
              <a:t>眼图是指通过</a:t>
            </a:r>
            <a:r>
              <a:rPr lang="zh-CN" altLang="en-US" sz="2000" smtClean="0">
                <a:solidFill>
                  <a:srgbClr val="3333FF"/>
                </a:solidFill>
              </a:rPr>
              <a:t>用示波器观察接收端的基带信号波形，从而估计和调整系统性能的一种方法</a:t>
            </a:r>
            <a:r>
              <a:rPr lang="zh-CN" altLang="en-US" sz="2000" smtClean="0"/>
              <a:t>。</a:t>
            </a:r>
            <a:endParaRPr lang="en-US" altLang="zh-CN" sz="2000" smtClean="0"/>
          </a:p>
          <a:p>
            <a:pPr lvl="3" eaLnBrk="1" hangingPunct="1"/>
            <a:r>
              <a:rPr lang="zh-CN" altLang="en-US" sz="2000"/>
              <a:t>因为在传输二进制信号波形时，示波器显示的图形很像人的眼睛，故名“眼图</a:t>
            </a:r>
            <a:r>
              <a:rPr lang="zh-CN" altLang="en-US" sz="2000" smtClean="0"/>
              <a:t>”。</a:t>
            </a:r>
          </a:p>
          <a:p>
            <a:pPr lvl="2" eaLnBrk="1" hangingPunct="1"/>
            <a:r>
              <a:rPr lang="zh-CN" altLang="en-US" smtClean="0">
                <a:solidFill>
                  <a:srgbClr val="3333FF"/>
                </a:solidFill>
              </a:rPr>
              <a:t>具体方法</a:t>
            </a:r>
            <a:endParaRPr lang="en-US" altLang="zh-CN" smtClean="0">
              <a:solidFill>
                <a:srgbClr val="3333FF"/>
              </a:solidFill>
            </a:endParaRPr>
          </a:p>
          <a:p>
            <a:pPr lvl="3" eaLnBrk="1" hangingPunct="1"/>
            <a:r>
              <a:rPr lang="zh-CN" altLang="en-US" sz="2000" smtClean="0"/>
              <a:t>用一个示波器跨接在抽样判决器的输入端，</a:t>
            </a:r>
            <a:endParaRPr lang="en-US" altLang="zh-CN" sz="2000" smtClean="0"/>
          </a:p>
          <a:p>
            <a:pPr lvl="3" eaLnBrk="1" hangingPunct="1"/>
            <a:r>
              <a:rPr lang="zh-CN" altLang="en-US" sz="2000" smtClean="0"/>
              <a:t>然后调整示波器水平扫描周期，使其与接收码元的周期同步。</a:t>
            </a:r>
            <a:endParaRPr lang="en-US" altLang="zh-CN" sz="2000" smtClean="0"/>
          </a:p>
          <a:p>
            <a:pPr lvl="3" eaLnBrk="1" hangingPunct="1"/>
            <a:r>
              <a:rPr lang="zh-CN" altLang="en-US" sz="2000" smtClean="0"/>
              <a:t>此时可以从示波器显示的图形上，观察码间干扰和信道噪声等因素影响的情况，从而估计系统性能的优劣程度。</a:t>
            </a:r>
          </a:p>
        </p:txBody>
      </p:sp>
    </p:spTree>
    <p:extLst>
      <p:ext uri="{BB962C8B-B14F-4D97-AF65-F5344CB8AC3E}">
        <p14:creationId xmlns:p14="http://schemas.microsoft.com/office/powerpoint/2010/main" val="3183529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691">
                                            <p:txEl>
                                              <p:pRg st="1" end="1"/>
                                            </p:txEl>
                                          </p:spTgt>
                                        </p:tgtEl>
                                        <p:attrNameLst>
                                          <p:attrName>style.visibility</p:attrName>
                                        </p:attrNameLst>
                                      </p:cBhvr>
                                      <p:to>
                                        <p:strVal val="visible"/>
                                      </p:to>
                                    </p:set>
                                    <p:anim calcmode="lin" valueType="num">
                                      <p:cBhvr additive="base">
                                        <p:cTn id="13"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4691">
                                            <p:txEl>
                                              <p:pRg st="2" end="2"/>
                                            </p:txEl>
                                          </p:spTgt>
                                        </p:tgtEl>
                                        <p:attrNameLst>
                                          <p:attrName>style.visibility</p:attrName>
                                        </p:attrNameLst>
                                      </p:cBhvr>
                                      <p:to>
                                        <p:strVal val="visible"/>
                                      </p:to>
                                    </p:set>
                                    <p:anim calcmode="lin" valueType="num">
                                      <p:cBhvr additive="base">
                                        <p:cTn id="19" dur="5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4691">
                                            <p:txEl>
                                              <p:pRg st="3" end="3"/>
                                            </p:txEl>
                                          </p:spTgt>
                                        </p:tgtEl>
                                        <p:attrNameLst>
                                          <p:attrName>style.visibility</p:attrName>
                                        </p:attrNameLst>
                                      </p:cBhvr>
                                      <p:to>
                                        <p:strVal val="visible"/>
                                      </p:to>
                                    </p:set>
                                    <p:anim calcmode="lin" valueType="num">
                                      <p:cBhvr additive="base">
                                        <p:cTn id="25" dur="5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46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4691">
                                            <p:txEl>
                                              <p:pRg st="4" end="4"/>
                                            </p:txEl>
                                          </p:spTgt>
                                        </p:tgtEl>
                                        <p:attrNameLst>
                                          <p:attrName>style.visibility</p:attrName>
                                        </p:attrNameLst>
                                      </p:cBhvr>
                                      <p:to>
                                        <p:strVal val="visible"/>
                                      </p:to>
                                    </p:set>
                                    <p:anim calcmode="lin" valueType="num">
                                      <p:cBhvr additive="base">
                                        <p:cTn id="31" dur="500" fill="hold"/>
                                        <p:tgtEl>
                                          <p:spTgt spid="1146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46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4691">
                                            <p:txEl>
                                              <p:pRg st="5" end="5"/>
                                            </p:txEl>
                                          </p:spTgt>
                                        </p:tgtEl>
                                        <p:attrNameLst>
                                          <p:attrName>style.visibility</p:attrName>
                                        </p:attrNameLst>
                                      </p:cBhvr>
                                      <p:to>
                                        <p:strVal val="visible"/>
                                      </p:to>
                                    </p:set>
                                    <p:anim calcmode="lin" valueType="num">
                                      <p:cBhvr additive="base">
                                        <p:cTn id="37" dur="500" fill="hold"/>
                                        <p:tgtEl>
                                          <p:spTgt spid="1146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46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4691">
                                            <p:txEl>
                                              <p:pRg st="6" end="6"/>
                                            </p:txEl>
                                          </p:spTgt>
                                        </p:tgtEl>
                                        <p:attrNameLst>
                                          <p:attrName>style.visibility</p:attrName>
                                        </p:attrNameLst>
                                      </p:cBhvr>
                                      <p:to>
                                        <p:strVal val="visible"/>
                                      </p:to>
                                    </p:set>
                                    <p:anim calcmode="lin" valueType="num">
                                      <p:cBhvr additive="base">
                                        <p:cTn id="43" dur="500" fill="hold"/>
                                        <p:tgtEl>
                                          <p:spTgt spid="1146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46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4691">
                                            <p:txEl>
                                              <p:pRg st="7" end="7"/>
                                            </p:txEl>
                                          </p:spTgt>
                                        </p:tgtEl>
                                        <p:attrNameLst>
                                          <p:attrName>style.visibility</p:attrName>
                                        </p:attrNameLst>
                                      </p:cBhvr>
                                      <p:to>
                                        <p:strVal val="visible"/>
                                      </p:to>
                                    </p:set>
                                    <p:anim calcmode="lin" valueType="num">
                                      <p:cBhvr additive="base">
                                        <p:cTn id="49" dur="500" fill="hold"/>
                                        <p:tgtEl>
                                          <p:spTgt spid="1146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46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4691">
                                            <p:txEl>
                                              <p:pRg st="8" end="8"/>
                                            </p:txEl>
                                          </p:spTgt>
                                        </p:tgtEl>
                                        <p:attrNameLst>
                                          <p:attrName>style.visibility</p:attrName>
                                        </p:attrNameLst>
                                      </p:cBhvr>
                                      <p:to>
                                        <p:strVal val="visible"/>
                                      </p:to>
                                    </p:set>
                                    <p:anim calcmode="lin" valueType="num">
                                      <p:cBhvr additive="base">
                                        <p:cTn id="55" dur="500" fill="hold"/>
                                        <p:tgtEl>
                                          <p:spTgt spid="11469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46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4691">
                                            <p:txEl>
                                              <p:pRg st="9" end="9"/>
                                            </p:txEl>
                                          </p:spTgt>
                                        </p:tgtEl>
                                        <p:attrNameLst>
                                          <p:attrName>style.visibility</p:attrName>
                                        </p:attrNameLst>
                                      </p:cBhvr>
                                      <p:to>
                                        <p:strVal val="visible"/>
                                      </p:to>
                                    </p:set>
                                    <p:anim calcmode="lin" valueType="num">
                                      <p:cBhvr additive="base">
                                        <p:cTn id="61" dur="500" fill="hold"/>
                                        <p:tgtEl>
                                          <p:spTgt spid="11469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469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t05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1574142"/>
            <a:ext cx="670560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FB0917F3-B202-4110-8897-A5C81DF297EC}" type="slidenum">
              <a:rPr lang="en-US" altLang="zh-CN" smtClean="0"/>
              <a:pPr eaLnBrk="1" hangingPunct="1"/>
              <a:t>85</a:t>
            </a:fld>
            <a:endParaRPr lang="en-US" altLang="zh-CN" smtClean="0"/>
          </a:p>
        </p:txBody>
      </p:sp>
      <p:sp>
        <p:nvSpPr>
          <p:cNvPr id="90115" name="Rectangle 2"/>
          <p:cNvSpPr>
            <a:spLocks noGrp="1" noChangeArrowheads="1"/>
          </p:cNvSpPr>
          <p:nvPr>
            <p:ph type="title"/>
          </p:nvPr>
        </p:nvSpPr>
        <p:spPr/>
        <p:txBody>
          <a:bodyPr/>
          <a:lstStyle/>
          <a:p>
            <a:pPr eaLnBrk="1" hangingPunct="1"/>
            <a:r>
              <a:rPr lang="en-US" altLang="zh-CN" sz="5400" dirty="0"/>
              <a:t>6.6  </a:t>
            </a:r>
            <a:r>
              <a:rPr lang="zh-CN" altLang="en-US" sz="5400" dirty="0"/>
              <a:t>眼</a:t>
            </a:r>
            <a:r>
              <a:rPr lang="zh-CN" altLang="en-US" sz="5400" dirty="0" smtClean="0"/>
              <a:t>图</a:t>
            </a:r>
            <a:endParaRPr lang="zh-CN" altLang="en-US" sz="5400" dirty="0"/>
          </a:p>
        </p:txBody>
      </p:sp>
      <p:sp>
        <p:nvSpPr>
          <p:cNvPr id="115715" name="Rectangle 3"/>
          <p:cNvSpPr>
            <a:spLocks noGrp="1" noChangeArrowheads="1"/>
          </p:cNvSpPr>
          <p:nvPr>
            <p:ph type="body" idx="1"/>
          </p:nvPr>
        </p:nvSpPr>
        <p:spPr>
          <a:xfrm>
            <a:off x="431540" y="1179513"/>
            <a:ext cx="8712460" cy="5678487"/>
          </a:xfrm>
        </p:spPr>
        <p:txBody>
          <a:bodyPr/>
          <a:lstStyle/>
          <a:p>
            <a:pPr lvl="2" eaLnBrk="1" hangingPunct="1"/>
            <a:r>
              <a:rPr lang="zh-CN" altLang="en-US" dirty="0" smtClean="0">
                <a:solidFill>
                  <a:srgbClr val="3333FF"/>
                </a:solidFill>
              </a:rPr>
              <a:t>原理与定性</a:t>
            </a:r>
            <a:r>
              <a:rPr lang="zh-CN" altLang="en-US" dirty="0">
                <a:solidFill>
                  <a:srgbClr val="3333FF"/>
                </a:solidFill>
              </a:rPr>
              <a:t>评价</a:t>
            </a:r>
            <a:endParaRPr lang="zh-CN" altLang="en-US" dirty="0" smtClean="0">
              <a:solidFill>
                <a:srgbClr val="3333FF"/>
              </a:solidFill>
            </a:endParaRPr>
          </a:p>
          <a:p>
            <a:pPr lvl="1" eaLnBrk="1" hangingPunct="1"/>
            <a:endParaRPr lang="zh-CN" altLang="en-US" sz="2400" dirty="0" smtClean="0"/>
          </a:p>
          <a:p>
            <a:pPr lvl="1" eaLnBrk="1" hangingPunct="1"/>
            <a:endParaRPr lang="zh-CN" altLang="en-US" sz="2400" dirty="0" smtClean="0"/>
          </a:p>
          <a:p>
            <a:pPr lvl="1" eaLnBrk="1" hangingPunct="1"/>
            <a:endParaRPr lang="zh-CN" altLang="en-US" sz="2400" dirty="0" smtClean="0"/>
          </a:p>
          <a:p>
            <a:pPr lvl="1" eaLnBrk="1" hangingPunct="1"/>
            <a:endParaRPr lang="zh-CN" altLang="en-US" sz="2400" dirty="0" smtClean="0"/>
          </a:p>
          <a:p>
            <a:pPr lvl="1" eaLnBrk="1" hangingPunct="1"/>
            <a:endParaRPr lang="zh-CN" altLang="en-US" sz="2400" dirty="0" smtClean="0"/>
          </a:p>
          <a:p>
            <a:pPr lvl="1" eaLnBrk="1" hangingPunct="1"/>
            <a:endParaRPr lang="zh-CN" altLang="en-US" sz="2400" dirty="0" smtClean="0"/>
          </a:p>
          <a:p>
            <a:pPr lvl="1" eaLnBrk="1" hangingPunct="1"/>
            <a:endParaRPr lang="zh-CN" altLang="en-US" sz="2400" dirty="0" smtClean="0"/>
          </a:p>
          <a:p>
            <a:pPr lvl="1" eaLnBrk="1" hangingPunct="1"/>
            <a:endParaRPr lang="zh-CN" altLang="en-US" sz="2400" dirty="0" smtClean="0"/>
          </a:p>
          <a:p>
            <a:pPr lvl="3" eaLnBrk="1" hangingPunct="1"/>
            <a:r>
              <a:rPr lang="zh-CN" altLang="en-US" sz="2000" dirty="0" smtClean="0"/>
              <a:t>图</a:t>
            </a:r>
            <a:r>
              <a:rPr lang="en-US" altLang="zh-CN" sz="2000" dirty="0" smtClean="0"/>
              <a:t>(a)</a:t>
            </a:r>
            <a:r>
              <a:rPr lang="zh-CN" altLang="en-US" sz="2000" dirty="0" smtClean="0"/>
              <a:t>是接收滤波器输出的</a:t>
            </a:r>
            <a:r>
              <a:rPr lang="zh-CN" altLang="en-US" sz="2000" b="1" dirty="0" smtClean="0"/>
              <a:t>无码间串扰</a:t>
            </a:r>
            <a:r>
              <a:rPr lang="zh-CN" altLang="en-US" sz="2000" dirty="0" smtClean="0"/>
              <a:t>的</a:t>
            </a:r>
            <a:r>
              <a:rPr lang="zh-CN" altLang="en-US" sz="2000" b="1" dirty="0" smtClean="0"/>
              <a:t>双极性</a:t>
            </a:r>
            <a:r>
              <a:rPr lang="zh-CN" altLang="en-US" sz="2000" dirty="0" smtClean="0"/>
              <a:t>基带波形 </a:t>
            </a:r>
          </a:p>
          <a:p>
            <a:pPr lvl="3" eaLnBrk="1" hangingPunct="1"/>
            <a:r>
              <a:rPr lang="zh-CN" altLang="en-US" sz="2000" dirty="0" smtClean="0"/>
              <a:t>图</a:t>
            </a:r>
            <a:r>
              <a:rPr lang="en-US" altLang="zh-CN" sz="2000" dirty="0" smtClean="0"/>
              <a:t>(d)</a:t>
            </a:r>
            <a:r>
              <a:rPr lang="zh-CN" altLang="en-US" sz="2000" dirty="0" smtClean="0"/>
              <a:t>是接收滤波器输出的</a:t>
            </a:r>
            <a:r>
              <a:rPr lang="zh-CN" altLang="en-US" sz="2000" b="1" dirty="0" smtClean="0"/>
              <a:t>有</a:t>
            </a:r>
            <a:r>
              <a:rPr lang="zh-CN" altLang="en-US" sz="2000" dirty="0" smtClean="0"/>
              <a:t>码间串扰的</a:t>
            </a:r>
            <a:r>
              <a:rPr lang="zh-CN" altLang="en-US" sz="2000" b="1" dirty="0" smtClean="0"/>
              <a:t>双</a:t>
            </a:r>
            <a:r>
              <a:rPr lang="zh-CN" altLang="en-US" sz="2000" dirty="0" smtClean="0"/>
              <a:t>极性基带波形</a:t>
            </a:r>
          </a:p>
          <a:p>
            <a:pPr lvl="3" eaLnBrk="1" hangingPunct="1"/>
            <a:r>
              <a:rPr lang="zh-CN" altLang="en-US" sz="2400" dirty="0" smtClean="0"/>
              <a:t>眼图的“眼睛”张开的越大，且眼图越端正，表示码间串扰越小；反之，表示码间串扰越大。</a:t>
            </a:r>
          </a:p>
        </p:txBody>
      </p:sp>
    </p:spTree>
    <p:extLst>
      <p:ext uri="{BB962C8B-B14F-4D97-AF65-F5344CB8AC3E}">
        <p14:creationId xmlns:p14="http://schemas.microsoft.com/office/powerpoint/2010/main" val="37623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anim calcmode="lin" valueType="num">
                                      <p:cBhvr additive="base">
                                        <p:cTn id="7" dur="500" fill="hold"/>
                                        <p:tgtEl>
                                          <p:spTgt spid="115716"/>
                                        </p:tgtEl>
                                        <p:attrNameLst>
                                          <p:attrName>ppt_x</p:attrName>
                                        </p:attrNameLst>
                                      </p:cBhvr>
                                      <p:tavLst>
                                        <p:tav tm="0">
                                          <p:val>
                                            <p:strVal val="#ppt_x"/>
                                          </p:val>
                                        </p:tav>
                                        <p:tav tm="100000">
                                          <p:val>
                                            <p:strVal val="#ppt_x"/>
                                          </p:val>
                                        </p:tav>
                                      </p:tavLst>
                                    </p:anim>
                                    <p:anim calcmode="lin" valueType="num">
                                      <p:cBhvr additive="base">
                                        <p:cTn id="8" dur="500" fill="hold"/>
                                        <p:tgtEl>
                                          <p:spTgt spid="1157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5715">
                                            <p:txEl>
                                              <p:pRg st="9" end="9"/>
                                            </p:txEl>
                                          </p:spTgt>
                                        </p:tgtEl>
                                        <p:attrNameLst>
                                          <p:attrName>style.visibility</p:attrName>
                                        </p:attrNameLst>
                                      </p:cBhvr>
                                      <p:to>
                                        <p:strVal val="visible"/>
                                      </p:to>
                                    </p:set>
                                    <p:anim calcmode="lin" valueType="num">
                                      <p:cBhvr additive="base">
                                        <p:cTn id="13" dur="500" fill="hold"/>
                                        <p:tgtEl>
                                          <p:spTgt spid="115715">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5715">
                                            <p:txEl>
                                              <p:pRg st="10" end="10"/>
                                            </p:txEl>
                                          </p:spTgt>
                                        </p:tgtEl>
                                        <p:attrNameLst>
                                          <p:attrName>style.visibility</p:attrName>
                                        </p:attrNameLst>
                                      </p:cBhvr>
                                      <p:to>
                                        <p:strVal val="visible"/>
                                      </p:to>
                                    </p:set>
                                    <p:anim calcmode="lin" valueType="num">
                                      <p:cBhvr additive="base">
                                        <p:cTn id="19" dur="500" fill="hold"/>
                                        <p:tgtEl>
                                          <p:spTgt spid="115715">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5715">
                                            <p:txEl>
                                              <p:pRg st="11" end="11"/>
                                            </p:txEl>
                                          </p:spTgt>
                                        </p:tgtEl>
                                        <p:attrNameLst>
                                          <p:attrName>style.visibility</p:attrName>
                                        </p:attrNameLst>
                                      </p:cBhvr>
                                      <p:to>
                                        <p:strVal val="visible"/>
                                      </p:to>
                                    </p:set>
                                    <p:anim calcmode="lin" valueType="num">
                                      <p:cBhvr additive="base">
                                        <p:cTn id="25" dur="500" fill="hold"/>
                                        <p:tgtEl>
                                          <p:spTgt spid="115715">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7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40" name="Object 4"/>
          <p:cNvGraphicFramePr>
            <a:graphicFrameLocks noChangeAspect="1"/>
          </p:cNvGraphicFramePr>
          <p:nvPr>
            <p:extLst>
              <p:ext uri="{D42A27DB-BD31-4B8C-83A1-F6EECF244321}">
                <p14:modId xmlns:p14="http://schemas.microsoft.com/office/powerpoint/2010/main" val="4265428167"/>
              </p:ext>
            </p:extLst>
          </p:nvPr>
        </p:nvGraphicFramePr>
        <p:xfrm>
          <a:off x="914998" y="1223755"/>
          <a:ext cx="7347412" cy="3914982"/>
        </p:xfrm>
        <a:graphic>
          <a:graphicData uri="http://schemas.openxmlformats.org/presentationml/2006/ole">
            <mc:AlternateContent xmlns:mc="http://schemas.openxmlformats.org/markup-compatibility/2006">
              <mc:Choice xmlns:v="urn:schemas-microsoft-com:vml" Requires="v">
                <p:oleObj spid="_x0000_s148665" r:id="rId3" imgW="2647798" imgH="1449324" progId="Visio.Drawing.11">
                  <p:embed/>
                </p:oleObj>
              </mc:Choice>
              <mc:Fallback>
                <p:oleObj r:id="rId3" imgW="2647798" imgH="144932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035" t="6577" r="4852" b="4604"/>
                      <a:stretch>
                        <a:fillRect/>
                      </a:stretch>
                    </p:blipFill>
                    <p:spPr bwMode="auto">
                      <a:xfrm>
                        <a:off x="914998" y="1223755"/>
                        <a:ext cx="7347412" cy="3914982"/>
                      </a:xfrm>
                      <a:prstGeom prst="rect">
                        <a:avLst/>
                      </a:prstGeom>
                      <a:noFill/>
                      <a:ln>
                        <a:noFill/>
                      </a:ln>
                      <a:extLst/>
                    </p:spPr>
                  </p:pic>
                </p:oleObj>
              </mc:Fallback>
            </mc:AlternateContent>
          </a:graphicData>
        </a:graphic>
      </p:graphicFrame>
      <p:sp>
        <p:nvSpPr>
          <p:cNvPr id="5" name="Rectangle 4"/>
          <p:cNvSpPr/>
          <p:nvPr/>
        </p:nvSpPr>
        <p:spPr>
          <a:xfrm>
            <a:off x="1102367" y="5333755"/>
            <a:ext cx="7100289" cy="1052596"/>
          </a:xfrm>
          <a:prstGeom prst="rect">
            <a:avLst/>
          </a:prstGeom>
        </p:spPr>
        <p:txBody>
          <a:bodyPr wrap="square">
            <a:spAutoFit/>
          </a:bodyPr>
          <a:lstStyle/>
          <a:p>
            <a:pPr marL="342900" lvl="3" indent="-342900" eaLnBrk="1" hangingPunct="1">
              <a:lnSpc>
                <a:spcPct val="130000"/>
              </a:lnSpc>
              <a:buClr>
                <a:srgbClr val="C00000"/>
              </a:buClr>
              <a:buFont typeface="Wingdings" pitchFamily="2" charset="2"/>
              <a:buChar char="Ø"/>
            </a:pPr>
            <a:r>
              <a:rPr lang="zh-CN" altLang="en-US" sz="2400" smtClean="0"/>
              <a:t>定</a:t>
            </a:r>
            <a:r>
              <a:rPr lang="zh-CN" altLang="en-US" sz="2400"/>
              <a:t>时误差灵敏</a:t>
            </a:r>
            <a:r>
              <a:rPr lang="zh-CN" altLang="en-US" sz="2400" smtClean="0"/>
              <a:t>度：眼</a:t>
            </a:r>
            <a:r>
              <a:rPr lang="zh-CN" altLang="en-US" sz="2400"/>
              <a:t>图斜边的斜率。斜率越大，对位定时误差越敏感</a:t>
            </a:r>
            <a:r>
              <a:rPr lang="zh-CN" altLang="en-US" sz="2400" smtClean="0"/>
              <a:t>；</a:t>
            </a:r>
            <a:endParaRPr lang="zh-CN" altLang="en-US" sz="2400"/>
          </a:p>
        </p:txBody>
      </p:sp>
      <p:sp>
        <p:nvSpPr>
          <p:cNvPr id="20" name="Rectangle 19"/>
          <p:cNvSpPr/>
          <p:nvPr/>
        </p:nvSpPr>
        <p:spPr>
          <a:xfrm>
            <a:off x="1098480" y="5333958"/>
            <a:ext cx="7096041" cy="1052596"/>
          </a:xfrm>
          <a:prstGeom prst="rect">
            <a:avLst/>
          </a:prstGeom>
        </p:spPr>
        <p:txBody>
          <a:bodyPr wrap="square">
            <a:spAutoFit/>
          </a:bodyPr>
          <a:lstStyle/>
          <a:p>
            <a:pPr marL="342900" lvl="3" indent="-342900" eaLnBrk="1" hangingPunct="1">
              <a:lnSpc>
                <a:spcPct val="130000"/>
              </a:lnSpc>
              <a:buClr>
                <a:srgbClr val="C00000"/>
              </a:buClr>
              <a:buFont typeface="Wingdings" pitchFamily="2" charset="2"/>
              <a:buChar char="Ø"/>
            </a:pPr>
            <a:r>
              <a:rPr lang="zh-CN" altLang="en-US" sz="2400" smtClean="0"/>
              <a:t>判决门限电平：图中央的横轴位置对应于判决门限电平；</a:t>
            </a:r>
          </a:p>
        </p:txBody>
      </p:sp>
      <p:sp>
        <p:nvSpPr>
          <p:cNvPr id="6" name="Rectangle 5"/>
          <p:cNvSpPr/>
          <p:nvPr/>
        </p:nvSpPr>
        <p:spPr>
          <a:xfrm>
            <a:off x="1098480" y="5333958"/>
            <a:ext cx="7096041" cy="1052596"/>
          </a:xfrm>
          <a:prstGeom prst="rect">
            <a:avLst/>
          </a:prstGeom>
        </p:spPr>
        <p:txBody>
          <a:bodyPr wrap="square">
            <a:spAutoFit/>
          </a:bodyPr>
          <a:lstStyle/>
          <a:p>
            <a:pPr marL="342900" lvl="3" indent="-342900" eaLnBrk="1" hangingPunct="1">
              <a:lnSpc>
                <a:spcPct val="130000"/>
              </a:lnSpc>
              <a:buClr>
                <a:srgbClr val="C00000"/>
              </a:buClr>
              <a:buFont typeface="Wingdings" pitchFamily="2" charset="2"/>
              <a:buChar char="Ø"/>
            </a:pPr>
            <a:r>
              <a:rPr lang="zh-CN" altLang="en-US" sz="2400"/>
              <a:t>抽样失真：</a:t>
            </a:r>
            <a:r>
              <a:rPr lang="zh-CN" altLang="en-US" sz="2400" smtClean="0"/>
              <a:t>图</a:t>
            </a:r>
            <a:r>
              <a:rPr lang="zh-CN" altLang="en-US" sz="2400"/>
              <a:t>的阴影区的垂直高度表示抽样时刻上信号受噪声干扰的畸变程度</a:t>
            </a:r>
            <a:r>
              <a:rPr lang="zh-CN" altLang="en-US" sz="2400" smtClean="0"/>
              <a:t>；</a:t>
            </a:r>
          </a:p>
        </p:txBody>
      </p:sp>
      <p:sp>
        <p:nvSpPr>
          <p:cNvPr id="22" name="Rectangle 21"/>
          <p:cNvSpPr/>
          <p:nvPr/>
        </p:nvSpPr>
        <p:spPr>
          <a:xfrm>
            <a:off x="1098480" y="5333958"/>
            <a:ext cx="7096041" cy="1052596"/>
          </a:xfrm>
          <a:prstGeom prst="rect">
            <a:avLst/>
          </a:prstGeom>
        </p:spPr>
        <p:txBody>
          <a:bodyPr wrap="square">
            <a:spAutoFit/>
          </a:bodyPr>
          <a:lstStyle/>
          <a:p>
            <a:pPr marL="342900" lvl="3" indent="-342900" eaLnBrk="1" hangingPunct="1">
              <a:lnSpc>
                <a:spcPct val="130000"/>
              </a:lnSpc>
              <a:buClr>
                <a:srgbClr val="C00000"/>
              </a:buClr>
              <a:buFont typeface="Wingdings" pitchFamily="2" charset="2"/>
              <a:buChar char="Ø"/>
            </a:pPr>
            <a:r>
              <a:rPr lang="zh-CN" altLang="en-US" sz="2400" smtClean="0"/>
              <a:t>噪声容限：抽样时刻上，上下两阴影区的间隔距离之半，若噪声瞬时值超过它就可能发生错判；</a:t>
            </a:r>
          </a:p>
        </p:txBody>
      </p:sp>
      <p:sp>
        <p:nvSpPr>
          <p:cNvPr id="23" name="Rectangle 22"/>
          <p:cNvSpPr/>
          <p:nvPr/>
        </p:nvSpPr>
        <p:spPr>
          <a:xfrm>
            <a:off x="1098480" y="5333958"/>
            <a:ext cx="7096041" cy="1292662"/>
          </a:xfrm>
          <a:prstGeom prst="rect">
            <a:avLst/>
          </a:prstGeom>
        </p:spPr>
        <p:txBody>
          <a:bodyPr wrap="square">
            <a:spAutoFit/>
          </a:bodyPr>
          <a:lstStyle/>
          <a:p>
            <a:pPr marL="342900" lvl="3" indent="-342900" eaLnBrk="1" hangingPunct="1">
              <a:lnSpc>
                <a:spcPct val="130000"/>
              </a:lnSpc>
              <a:buClr>
                <a:srgbClr val="C00000"/>
              </a:buClr>
              <a:buFont typeface="Wingdings" pitchFamily="2" charset="2"/>
              <a:buChar char="Ø"/>
            </a:pPr>
            <a:r>
              <a:rPr lang="zh-CN" altLang="en-US" sz="2000" smtClean="0"/>
              <a:t>过零点失真：图中倾斜阴影带与横轴相交的区间表示了接收波形零点位置的变化范围，它对于利用信号零交点的平均位置来提取定时信息的接收系统有很大影响。</a:t>
            </a:r>
          </a:p>
        </p:txBody>
      </p:sp>
      <p:sp>
        <p:nvSpPr>
          <p:cNvPr id="9113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0B024343-F9FE-4B9F-BAFA-01239A97B6A7}" type="slidenum">
              <a:rPr lang="en-US" altLang="zh-CN" smtClean="0"/>
              <a:pPr eaLnBrk="1" hangingPunct="1"/>
              <a:t>86</a:t>
            </a:fld>
            <a:endParaRPr lang="en-US" altLang="zh-CN" smtClean="0"/>
          </a:p>
        </p:txBody>
      </p:sp>
      <p:sp>
        <p:nvSpPr>
          <p:cNvPr id="91139" name="Rectangle 2"/>
          <p:cNvSpPr>
            <a:spLocks noGrp="1" noChangeArrowheads="1"/>
          </p:cNvSpPr>
          <p:nvPr>
            <p:ph type="title"/>
          </p:nvPr>
        </p:nvSpPr>
        <p:spPr/>
        <p:txBody>
          <a:bodyPr/>
          <a:lstStyle/>
          <a:p>
            <a:pPr eaLnBrk="1" hangingPunct="1"/>
            <a:r>
              <a:rPr lang="en-US" altLang="zh-CN" sz="5400" dirty="0"/>
              <a:t>6.6  </a:t>
            </a:r>
            <a:r>
              <a:rPr lang="zh-CN" altLang="en-US" sz="5400" dirty="0"/>
              <a:t>眼</a:t>
            </a:r>
            <a:r>
              <a:rPr lang="zh-CN" altLang="en-US" sz="5400" dirty="0" smtClean="0"/>
              <a:t>图</a:t>
            </a:r>
            <a:endParaRPr lang="zh-CN" altLang="en-US" sz="5400" dirty="0"/>
          </a:p>
        </p:txBody>
      </p:sp>
      <p:sp>
        <p:nvSpPr>
          <p:cNvPr id="116739" name="Rectangle 3"/>
          <p:cNvSpPr>
            <a:spLocks noGrp="1" noChangeArrowheads="1"/>
          </p:cNvSpPr>
          <p:nvPr>
            <p:ph type="body" idx="1"/>
          </p:nvPr>
        </p:nvSpPr>
        <p:spPr>
          <a:xfrm>
            <a:off x="251520" y="1179513"/>
            <a:ext cx="8892480" cy="5678487"/>
          </a:xfrm>
        </p:spPr>
        <p:txBody>
          <a:bodyPr/>
          <a:lstStyle/>
          <a:p>
            <a:pPr lvl="2" eaLnBrk="1" hangingPunct="1"/>
            <a:r>
              <a:rPr lang="zh-CN" altLang="en-US" smtClean="0">
                <a:solidFill>
                  <a:srgbClr val="3333FF"/>
                </a:solidFill>
              </a:rPr>
              <a:t>眼图模型</a:t>
            </a:r>
          </a:p>
        </p:txBody>
      </p:sp>
      <p:sp>
        <p:nvSpPr>
          <p:cNvPr id="91141" name="Rectangle 5"/>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5" name="TextBox 14"/>
          <p:cNvSpPr txBox="1"/>
          <p:nvPr/>
        </p:nvSpPr>
        <p:spPr>
          <a:xfrm>
            <a:off x="1106615" y="5336739"/>
            <a:ext cx="7110790" cy="572464"/>
          </a:xfrm>
          <a:prstGeom prst="rect">
            <a:avLst/>
          </a:prstGeom>
          <a:noFill/>
          <a:ln w="25400">
            <a:noFill/>
          </a:ln>
        </p:spPr>
        <p:txBody>
          <a:bodyPr wrap="square" rtlCol="0">
            <a:spAutoFit/>
          </a:bodyPr>
          <a:lstStyle/>
          <a:p>
            <a:pPr marL="342900" lvl="3" indent="-342900" eaLnBrk="1" hangingPunct="1">
              <a:lnSpc>
                <a:spcPct val="130000"/>
              </a:lnSpc>
              <a:buClr>
                <a:srgbClr val="C00000"/>
              </a:buClr>
              <a:buFont typeface="Wingdings" pitchFamily="2" charset="2"/>
              <a:buChar char="Ø"/>
            </a:pPr>
            <a:r>
              <a:rPr lang="zh-CN" altLang="en-US" sz="2400"/>
              <a:t>最佳抽样时</a:t>
            </a:r>
            <a:r>
              <a:rPr lang="zh-CN" altLang="en-US" sz="2400" smtClean="0"/>
              <a:t>刻：“</a:t>
            </a:r>
            <a:r>
              <a:rPr lang="zh-CN" altLang="en-US" sz="2400"/>
              <a:t>眼睛”张开最大的时刻</a:t>
            </a:r>
            <a:r>
              <a:rPr lang="zh-CN" altLang="en-US" sz="2400" smtClean="0"/>
              <a:t>；</a:t>
            </a:r>
            <a:endParaRPr lang="zh-CN" altLang="en-US" sz="2400"/>
          </a:p>
        </p:txBody>
      </p:sp>
      <p:sp>
        <p:nvSpPr>
          <p:cNvPr id="4" name="Rounded Rectangle 3"/>
          <p:cNvSpPr/>
          <p:nvPr/>
        </p:nvSpPr>
        <p:spPr>
          <a:xfrm>
            <a:off x="791580" y="5229200"/>
            <a:ext cx="7650850" cy="14851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82001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6740"/>
                                        </p:tgtEl>
                                        <p:attrNameLst>
                                          <p:attrName>style.visibility</p:attrName>
                                        </p:attrNameLst>
                                      </p:cBhvr>
                                      <p:to>
                                        <p:strVal val="visible"/>
                                      </p:to>
                                    </p:set>
                                    <p:anim calcmode="lin" valueType="num">
                                      <p:cBhvr additive="base">
                                        <p:cTn id="13" dur="500" fill="hold"/>
                                        <p:tgtEl>
                                          <p:spTgt spid="116740"/>
                                        </p:tgtEl>
                                        <p:attrNameLst>
                                          <p:attrName>ppt_x</p:attrName>
                                        </p:attrNameLst>
                                      </p:cBhvr>
                                      <p:tavLst>
                                        <p:tav tm="0">
                                          <p:val>
                                            <p:strVal val="#ppt_x"/>
                                          </p:val>
                                        </p:tav>
                                        <p:tav tm="100000">
                                          <p:val>
                                            <p:strVal val="#ppt_x"/>
                                          </p:val>
                                        </p:tav>
                                      </p:tavLst>
                                    </p:anim>
                                    <p:anim calcmode="lin" valueType="num">
                                      <p:cBhvr additive="base">
                                        <p:cTn id="14" dur="500" fill="hold"/>
                                        <p:tgtEl>
                                          <p:spTgt spid="1167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wipe(left)">
                                      <p:cBhvr>
                                        <p:cTn id="24" dur="500"/>
                                        <p:tgtEl>
                                          <p:spTgt spid="1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2" fill="hold" grpId="0" nodeType="clickEffect">
                                  <p:stCondLst>
                                    <p:cond delay="0"/>
                                  </p:stCondLst>
                                  <p:childTnLst>
                                    <p:animEffect transition="out" filter="wipe(right)">
                                      <p:cBhvr>
                                        <p:cTn id="28" dur="500"/>
                                        <p:tgtEl>
                                          <p:spTgt spid="15">
                                            <p:txEl>
                                              <p:pRg st="0" end="0"/>
                                            </p:txEl>
                                          </p:spTgt>
                                        </p:tgtEl>
                                      </p:cBhvr>
                                    </p:animEffect>
                                    <p:set>
                                      <p:cBhvr>
                                        <p:cTn id="29" dur="1" fill="hold">
                                          <p:stCondLst>
                                            <p:cond delay="499"/>
                                          </p:stCondLst>
                                        </p:cTn>
                                        <p:tgtEl>
                                          <p:spTgt spid="15">
                                            <p:txEl>
                                              <p:pRg st="0" end="0"/>
                                            </p:txEl>
                                          </p:spTgt>
                                        </p:tgtEl>
                                        <p:attrNameLst>
                                          <p:attrName>style.visibility</p:attrName>
                                        </p:attrNameLst>
                                      </p:cBhvr>
                                      <p:to>
                                        <p:strVal val="hidden"/>
                                      </p:to>
                                    </p:se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2" fill="hold" grpId="0" nodeType="clickEffect">
                                  <p:stCondLst>
                                    <p:cond delay="0"/>
                                  </p:stCondLst>
                                  <p:childTnLst>
                                    <p:animEffect transition="out" filter="wipe(right)">
                                      <p:cBhvr>
                                        <p:cTn id="37" dur="500"/>
                                        <p:tgtEl>
                                          <p:spTgt spid="5">
                                            <p:txEl>
                                              <p:pRg st="0" end="0"/>
                                            </p:txEl>
                                          </p:spTgt>
                                        </p:tgtEl>
                                      </p:cBhvr>
                                    </p:animEffect>
                                    <p:set>
                                      <p:cBhvr>
                                        <p:cTn id="38" dur="1" fill="hold">
                                          <p:stCondLst>
                                            <p:cond delay="499"/>
                                          </p:stCondLst>
                                        </p:cTn>
                                        <p:tgtEl>
                                          <p:spTgt spid="5">
                                            <p:txEl>
                                              <p:pRg st="0" end="0"/>
                                            </p:txEl>
                                          </p:spTgt>
                                        </p:tgtEl>
                                        <p:attrNameLst>
                                          <p:attrName>style.visibility</p:attrName>
                                        </p:attrNameLst>
                                      </p:cBhvr>
                                      <p:to>
                                        <p:strVal val="hidden"/>
                                      </p:to>
                                    </p:se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ipe(left)">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2" fill="hold" grpId="0" nodeType="clickEffect">
                                  <p:stCondLst>
                                    <p:cond delay="0"/>
                                  </p:stCondLst>
                                  <p:childTnLst>
                                    <p:animEffect transition="out" filter="wipe(right)">
                                      <p:cBhvr>
                                        <p:cTn id="46" dur="500"/>
                                        <p:tgtEl>
                                          <p:spTgt spid="6">
                                            <p:txEl>
                                              <p:pRg st="0" end="0"/>
                                            </p:txEl>
                                          </p:spTgt>
                                        </p:tgtEl>
                                      </p:cBhvr>
                                    </p:animEffect>
                                    <p:set>
                                      <p:cBhvr>
                                        <p:cTn id="47" dur="1" fill="hold">
                                          <p:stCondLst>
                                            <p:cond delay="499"/>
                                          </p:stCondLst>
                                        </p:cTn>
                                        <p:tgtEl>
                                          <p:spTgt spid="6">
                                            <p:txEl>
                                              <p:pRg st="0" end="0"/>
                                            </p:txEl>
                                          </p:spTgt>
                                        </p:tgtEl>
                                        <p:attrNameLst>
                                          <p:attrName>style.visibility</p:attrName>
                                        </p:attrNameLst>
                                      </p:cBhvr>
                                      <p:to>
                                        <p:strVal val="hidden"/>
                                      </p:to>
                                    </p:se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wipe(left)">
                                      <p:cBhvr>
                                        <p:cTn id="51" dur="500"/>
                                        <p:tgtEl>
                                          <p:spTgt spid="2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2" fill="hold" grpId="0" nodeType="clickEffect">
                                  <p:stCondLst>
                                    <p:cond delay="0"/>
                                  </p:stCondLst>
                                  <p:childTnLst>
                                    <p:animEffect transition="out" filter="wipe(right)">
                                      <p:cBhvr>
                                        <p:cTn id="55" dur="500"/>
                                        <p:tgtEl>
                                          <p:spTgt spid="20">
                                            <p:txEl>
                                              <p:pRg st="0" end="0"/>
                                            </p:txEl>
                                          </p:spTgt>
                                        </p:tgtEl>
                                      </p:cBhvr>
                                    </p:animEffect>
                                    <p:set>
                                      <p:cBhvr>
                                        <p:cTn id="56" dur="1" fill="hold">
                                          <p:stCondLst>
                                            <p:cond delay="499"/>
                                          </p:stCondLst>
                                        </p:cTn>
                                        <p:tgtEl>
                                          <p:spTgt spid="20">
                                            <p:txEl>
                                              <p:pRg st="0" end="0"/>
                                            </p:txEl>
                                          </p:spTgt>
                                        </p:tgtEl>
                                        <p:attrNameLst>
                                          <p:attrName>style.visibility</p:attrName>
                                        </p:attrNameLst>
                                      </p:cBhvr>
                                      <p:to>
                                        <p:strVal val="hidden"/>
                                      </p:to>
                                    </p:se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Effect transition="in" filter="wipe(left)">
                                      <p:cBhvr>
                                        <p:cTn id="60" dur="500"/>
                                        <p:tgtEl>
                                          <p:spTgt spid="22">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xit" presetSubtype="2" fill="hold" grpId="0" nodeType="clickEffect">
                                  <p:stCondLst>
                                    <p:cond delay="0"/>
                                  </p:stCondLst>
                                  <p:childTnLst>
                                    <p:animEffect transition="out" filter="wipe(right)">
                                      <p:cBhvr>
                                        <p:cTn id="64" dur="500"/>
                                        <p:tgtEl>
                                          <p:spTgt spid="22">
                                            <p:txEl>
                                              <p:pRg st="0" end="0"/>
                                            </p:txEl>
                                          </p:spTgt>
                                        </p:tgtEl>
                                      </p:cBhvr>
                                    </p:animEffect>
                                    <p:set>
                                      <p:cBhvr>
                                        <p:cTn id="65" dur="1" fill="hold">
                                          <p:stCondLst>
                                            <p:cond delay="499"/>
                                          </p:stCondLst>
                                        </p:cTn>
                                        <p:tgtEl>
                                          <p:spTgt spid="22">
                                            <p:txEl>
                                              <p:pRg st="0" end="0"/>
                                            </p:txEl>
                                          </p:spTgt>
                                        </p:tgtEl>
                                        <p:attrNameLst>
                                          <p:attrName>style.visibility</p:attrName>
                                        </p:attrNameLst>
                                      </p:cBhvr>
                                      <p:to>
                                        <p:strVal val="hidden"/>
                                      </p:to>
                                    </p:se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left)">
                                      <p:cBhvr>
                                        <p:cTn id="69"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0" grpId="0" build="allAtOnce"/>
      <p:bldP spid="6" grpId="0" build="allAtOnce"/>
      <p:bldP spid="22" grpId="0" build="allAtOnce"/>
      <p:bldP spid="15" grpId="0" build="allAtOnce"/>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ADE475E6-C5BD-42E9-8AB5-F74EF73A6004}" type="slidenum">
              <a:rPr lang="en-US" altLang="zh-CN" smtClean="0"/>
              <a:pPr eaLnBrk="1" hangingPunct="1"/>
              <a:t>87</a:t>
            </a:fld>
            <a:endParaRPr lang="en-US" altLang="zh-CN" smtClean="0"/>
          </a:p>
        </p:txBody>
      </p:sp>
      <p:sp>
        <p:nvSpPr>
          <p:cNvPr id="92163" name="Rectangle 2"/>
          <p:cNvSpPr>
            <a:spLocks noGrp="1" noChangeArrowheads="1"/>
          </p:cNvSpPr>
          <p:nvPr>
            <p:ph type="title"/>
          </p:nvPr>
        </p:nvSpPr>
        <p:spPr/>
        <p:txBody>
          <a:bodyPr/>
          <a:lstStyle/>
          <a:p>
            <a:pPr eaLnBrk="1" hangingPunct="1"/>
            <a:r>
              <a:rPr lang="en-US" altLang="zh-CN" sz="5400" dirty="0"/>
              <a:t>6.6  </a:t>
            </a:r>
            <a:r>
              <a:rPr lang="zh-CN" altLang="en-US" sz="5400" dirty="0"/>
              <a:t>眼</a:t>
            </a:r>
            <a:r>
              <a:rPr lang="zh-CN" altLang="en-US" sz="5400" dirty="0" smtClean="0"/>
              <a:t>图</a:t>
            </a:r>
            <a:endParaRPr lang="zh-CN" altLang="en-US" sz="5400" dirty="0"/>
          </a:p>
        </p:txBody>
      </p:sp>
      <p:sp>
        <p:nvSpPr>
          <p:cNvPr id="92164" name="Rectangle 3"/>
          <p:cNvSpPr>
            <a:spLocks noGrp="1" noChangeArrowheads="1"/>
          </p:cNvSpPr>
          <p:nvPr>
            <p:ph type="body" idx="1"/>
          </p:nvPr>
        </p:nvSpPr>
        <p:spPr>
          <a:xfrm>
            <a:off x="0" y="1179513"/>
            <a:ext cx="9144000" cy="5678487"/>
          </a:xfrm>
        </p:spPr>
        <p:txBody>
          <a:bodyPr/>
          <a:lstStyle/>
          <a:p>
            <a:pPr lvl="3" eaLnBrk="1" hangingPunct="1">
              <a:lnSpc>
                <a:spcPct val="130000"/>
              </a:lnSpc>
            </a:pPr>
            <a:r>
              <a:rPr lang="en-US" altLang="zh-CN" smtClean="0"/>
              <a:t> </a:t>
            </a:r>
            <a:r>
              <a:rPr lang="zh-CN" altLang="en-US" smtClean="0"/>
              <a:t>最佳抽样时刻是“眼睛”张开最大的时刻；</a:t>
            </a:r>
          </a:p>
          <a:p>
            <a:pPr lvl="3" eaLnBrk="1" hangingPunct="1">
              <a:lnSpc>
                <a:spcPct val="130000"/>
              </a:lnSpc>
            </a:pPr>
            <a:r>
              <a:rPr lang="zh-CN" altLang="en-US" smtClean="0"/>
              <a:t> 定时误差灵敏度是眼图斜边的斜率。斜率越大，对位定时误差越敏感；</a:t>
            </a:r>
          </a:p>
          <a:p>
            <a:pPr lvl="3" eaLnBrk="1" hangingPunct="1">
              <a:lnSpc>
                <a:spcPct val="130000"/>
              </a:lnSpc>
            </a:pPr>
            <a:r>
              <a:rPr lang="zh-CN" altLang="en-US" smtClean="0"/>
              <a:t> 图的阴影区的垂直高度表示抽样时刻上信号受噪声干扰的畸变程度；</a:t>
            </a:r>
          </a:p>
          <a:p>
            <a:pPr lvl="3" eaLnBrk="1" hangingPunct="1">
              <a:lnSpc>
                <a:spcPct val="130000"/>
              </a:lnSpc>
            </a:pPr>
            <a:r>
              <a:rPr lang="zh-CN" altLang="en-US" smtClean="0"/>
              <a:t> 图中央的横轴位置对应于判决门限电平；</a:t>
            </a:r>
          </a:p>
          <a:p>
            <a:pPr lvl="3" eaLnBrk="1" hangingPunct="1">
              <a:lnSpc>
                <a:spcPct val="130000"/>
              </a:lnSpc>
            </a:pPr>
            <a:r>
              <a:rPr lang="zh-CN" altLang="en-US" smtClean="0"/>
              <a:t> 抽样时刻上，上下两阴影区的间隔距离之半为噪声容限</a:t>
            </a:r>
            <a:r>
              <a:rPr lang="en-US" altLang="zh-CN" smtClean="0"/>
              <a:t>,</a:t>
            </a:r>
            <a:r>
              <a:rPr lang="zh-CN" altLang="en-US" smtClean="0"/>
              <a:t>若噪声瞬时值超过它就可能发生错判；</a:t>
            </a:r>
          </a:p>
          <a:p>
            <a:pPr lvl="3" eaLnBrk="1" hangingPunct="1">
              <a:lnSpc>
                <a:spcPct val="130000"/>
              </a:lnSpc>
            </a:pPr>
            <a:r>
              <a:rPr lang="zh-CN" altLang="en-US" smtClean="0"/>
              <a:t> 图中倾斜阴影带与横轴相交的区间表示了接收波形零点位置的变化范围，即过零点畸变，它对于利用信号零交点的平均位置来提取定时信息的接收系统有很大影响。</a:t>
            </a:r>
          </a:p>
        </p:txBody>
      </p:sp>
    </p:spTree>
    <p:extLst>
      <p:ext uri="{BB962C8B-B14F-4D97-AF65-F5344CB8AC3E}">
        <p14:creationId xmlns:p14="http://schemas.microsoft.com/office/powerpoint/2010/main" val="150540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6"/>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BC52F2DD-ECF6-4646-81FF-68C5090C821C}" type="slidenum">
              <a:rPr lang="en-US" altLang="zh-CN" smtClean="0"/>
              <a:pPr eaLnBrk="1" hangingPunct="1"/>
              <a:t>88</a:t>
            </a:fld>
            <a:endParaRPr lang="en-US" altLang="zh-CN" smtClean="0"/>
          </a:p>
        </p:txBody>
      </p:sp>
      <p:sp>
        <p:nvSpPr>
          <p:cNvPr id="93187" name="Rectangle 2"/>
          <p:cNvSpPr>
            <a:spLocks noGrp="1" noChangeArrowheads="1"/>
          </p:cNvSpPr>
          <p:nvPr>
            <p:ph type="title"/>
          </p:nvPr>
        </p:nvSpPr>
        <p:spPr/>
        <p:txBody>
          <a:bodyPr/>
          <a:lstStyle/>
          <a:p>
            <a:pPr eaLnBrk="1" hangingPunct="1"/>
            <a:r>
              <a:rPr lang="en-US" altLang="zh-CN" sz="5400" dirty="0"/>
              <a:t>6.6  </a:t>
            </a:r>
            <a:r>
              <a:rPr lang="zh-CN" altLang="en-US" sz="5400" dirty="0"/>
              <a:t>眼</a:t>
            </a:r>
            <a:r>
              <a:rPr lang="zh-CN" altLang="en-US" sz="5400" dirty="0" smtClean="0"/>
              <a:t>图</a:t>
            </a:r>
            <a:endParaRPr lang="zh-CN" altLang="en-US" sz="5400" dirty="0"/>
          </a:p>
        </p:txBody>
      </p:sp>
      <p:sp>
        <p:nvSpPr>
          <p:cNvPr id="119811" name="Rectangle 3"/>
          <p:cNvSpPr>
            <a:spLocks noGrp="1" noChangeArrowheads="1"/>
          </p:cNvSpPr>
          <p:nvPr>
            <p:ph type="body" sz="half" idx="1"/>
          </p:nvPr>
        </p:nvSpPr>
        <p:spPr>
          <a:xfrm>
            <a:off x="341531" y="1179513"/>
            <a:ext cx="8461158" cy="5678487"/>
          </a:xfrm>
        </p:spPr>
        <p:txBody>
          <a:bodyPr/>
          <a:lstStyle/>
          <a:p>
            <a:pPr lvl="2" eaLnBrk="1" hangingPunct="1"/>
            <a:r>
              <a:rPr lang="zh-CN" altLang="en-US" smtClean="0">
                <a:solidFill>
                  <a:srgbClr val="3333FF"/>
                </a:solidFill>
              </a:rPr>
              <a:t>眼图</a:t>
            </a:r>
            <a:r>
              <a:rPr lang="zh-CN" altLang="en-US">
                <a:solidFill>
                  <a:srgbClr val="3333FF"/>
                </a:solidFill>
              </a:rPr>
              <a:t>实例</a:t>
            </a:r>
            <a:endParaRPr lang="zh-CN" altLang="en-US" smtClean="0">
              <a:solidFill>
                <a:srgbClr val="3333FF"/>
              </a:solidFill>
            </a:endParaRPr>
          </a:p>
          <a:p>
            <a:pPr lvl="1" eaLnBrk="1" hangingPunct="1"/>
            <a:endParaRPr lang="zh-CN" altLang="en-US" sz="2400" smtClean="0"/>
          </a:p>
          <a:p>
            <a:pPr lvl="1" eaLnBrk="1" hangingPunct="1"/>
            <a:endParaRPr lang="zh-CN" altLang="en-US" sz="2400" smtClean="0"/>
          </a:p>
          <a:p>
            <a:pPr lvl="1" eaLnBrk="1" hangingPunct="1"/>
            <a:endParaRPr lang="zh-CN" altLang="en-US" sz="2400" smtClean="0"/>
          </a:p>
          <a:p>
            <a:pPr lvl="1" eaLnBrk="1" hangingPunct="1"/>
            <a:endParaRPr lang="zh-CN" altLang="en-US" sz="2400" smtClean="0"/>
          </a:p>
          <a:p>
            <a:pPr lvl="1" eaLnBrk="1" hangingPunct="1"/>
            <a:endParaRPr lang="zh-CN" altLang="en-US" sz="2400" smtClean="0"/>
          </a:p>
          <a:p>
            <a:pPr lvl="1" eaLnBrk="1" hangingPunct="1"/>
            <a:endParaRPr lang="zh-CN" altLang="en-US" sz="2400" smtClean="0"/>
          </a:p>
          <a:p>
            <a:pPr lvl="3" eaLnBrk="1" hangingPunct="1"/>
            <a:r>
              <a:rPr lang="zh-CN" altLang="en-US" smtClean="0"/>
              <a:t>图</a:t>
            </a:r>
            <a:r>
              <a:rPr lang="en-US" altLang="zh-CN" smtClean="0"/>
              <a:t>(a)</a:t>
            </a:r>
            <a:r>
              <a:rPr lang="zh-CN" altLang="en-US" smtClean="0"/>
              <a:t>是在几乎无噪声和无码间干扰下得到的</a:t>
            </a:r>
            <a:r>
              <a:rPr lang="en-US" altLang="zh-CN" smtClean="0"/>
              <a:t>,</a:t>
            </a:r>
          </a:p>
          <a:p>
            <a:pPr lvl="3" eaLnBrk="1" hangingPunct="1"/>
            <a:r>
              <a:rPr lang="zh-CN" altLang="en-US" smtClean="0"/>
              <a:t>图</a:t>
            </a:r>
            <a:r>
              <a:rPr lang="en-US" altLang="zh-CN" smtClean="0"/>
              <a:t>(b)</a:t>
            </a:r>
            <a:r>
              <a:rPr lang="zh-CN" altLang="en-US" smtClean="0"/>
              <a:t>则是在一定噪声和码间干扰下得到的。</a:t>
            </a:r>
          </a:p>
        </p:txBody>
      </p:sp>
      <p:pic>
        <p:nvPicPr>
          <p:cNvPr id="119812" name="Picture 4" descr="t052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50938" y="1763713"/>
            <a:ext cx="7561262" cy="2308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007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9812"/>
                                        </p:tgtEl>
                                        <p:attrNameLst>
                                          <p:attrName>style.visibility</p:attrName>
                                        </p:attrNameLst>
                                      </p:cBhvr>
                                      <p:to>
                                        <p:strVal val="visible"/>
                                      </p:to>
                                    </p:set>
                                    <p:anim calcmode="lin" valueType="num">
                                      <p:cBhvr additive="base">
                                        <p:cTn id="13" dur="500" fill="hold"/>
                                        <p:tgtEl>
                                          <p:spTgt spid="119812"/>
                                        </p:tgtEl>
                                        <p:attrNameLst>
                                          <p:attrName>ppt_x</p:attrName>
                                        </p:attrNameLst>
                                      </p:cBhvr>
                                      <p:tavLst>
                                        <p:tav tm="0">
                                          <p:val>
                                            <p:strVal val="#ppt_x"/>
                                          </p:val>
                                        </p:tav>
                                        <p:tav tm="100000">
                                          <p:val>
                                            <p:strVal val="#ppt_x"/>
                                          </p:val>
                                        </p:tav>
                                      </p:tavLst>
                                    </p:anim>
                                    <p:anim calcmode="lin" valueType="num">
                                      <p:cBhvr additive="base">
                                        <p:cTn id="14" dur="500" fill="hold"/>
                                        <p:tgtEl>
                                          <p:spTgt spid="1198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9811">
                                            <p:txEl>
                                              <p:pRg st="7" end="7"/>
                                            </p:txEl>
                                          </p:spTgt>
                                        </p:tgtEl>
                                        <p:attrNameLst>
                                          <p:attrName>style.visibility</p:attrName>
                                        </p:attrNameLst>
                                      </p:cBhvr>
                                      <p:to>
                                        <p:strVal val="visible"/>
                                      </p:to>
                                    </p:set>
                                    <p:anim calcmode="lin" valueType="num">
                                      <p:cBhvr additive="base">
                                        <p:cTn id="19" dur="500" fill="hold"/>
                                        <p:tgtEl>
                                          <p:spTgt spid="119811">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8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9811">
                                            <p:txEl>
                                              <p:pRg st="8" end="8"/>
                                            </p:txEl>
                                          </p:spTgt>
                                        </p:tgtEl>
                                        <p:attrNameLst>
                                          <p:attrName>style.visibility</p:attrName>
                                        </p:attrNameLst>
                                      </p:cBhvr>
                                      <p:to>
                                        <p:strVal val="visible"/>
                                      </p:to>
                                    </p:set>
                                    <p:anim calcmode="lin" valueType="num">
                                      <p:cBhvr additive="base">
                                        <p:cTn id="25" dur="500" fill="hold"/>
                                        <p:tgtEl>
                                          <p:spTgt spid="11981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8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EAD5060F-A837-40CB-9F3F-F65587DE9BEC}" type="slidenum">
              <a:rPr lang="en-US" altLang="zh-CN" smtClean="0"/>
              <a:pPr eaLnBrk="1" hangingPunct="1"/>
              <a:t>89</a:t>
            </a:fld>
            <a:endParaRPr lang="en-US" altLang="zh-CN" smtClean="0"/>
          </a:p>
        </p:txBody>
      </p:sp>
      <p:sp>
        <p:nvSpPr>
          <p:cNvPr id="94211" name="Rectangle 2"/>
          <p:cNvSpPr>
            <a:spLocks noGrp="1" noChangeArrowheads="1"/>
          </p:cNvSpPr>
          <p:nvPr>
            <p:ph type="title"/>
          </p:nvPr>
        </p:nvSpPr>
        <p:spPr/>
        <p:txBody>
          <a:bodyPr/>
          <a:lstStyle/>
          <a:p>
            <a:pPr eaLnBrk="1" hangingPunct="1"/>
            <a:r>
              <a:rPr lang="en-US" altLang="zh-CN" sz="5400" dirty="0" smtClean="0"/>
              <a:t>6.7 </a:t>
            </a:r>
            <a:r>
              <a:rPr lang="zh-CN" altLang="en-US" sz="5400" dirty="0" smtClean="0"/>
              <a:t>部分响应和时域均衡</a:t>
            </a:r>
          </a:p>
        </p:txBody>
      </p:sp>
      <p:sp>
        <p:nvSpPr>
          <p:cNvPr id="121859" name="Rectangle 3"/>
          <p:cNvSpPr>
            <a:spLocks noGrp="1" noChangeArrowheads="1"/>
          </p:cNvSpPr>
          <p:nvPr>
            <p:ph type="body" idx="1"/>
          </p:nvPr>
        </p:nvSpPr>
        <p:spPr/>
        <p:txBody>
          <a:bodyPr/>
          <a:lstStyle/>
          <a:p>
            <a:pPr lvl="2" eaLnBrk="1" hangingPunct="1">
              <a:lnSpc>
                <a:spcPct val="150000"/>
              </a:lnSpc>
            </a:pPr>
            <a:r>
              <a:rPr lang="zh-CN" altLang="en-US" sz="2000" dirty="0"/>
              <a:t>理想低通传输特性：频带利用</a:t>
            </a:r>
            <a:r>
              <a:rPr lang="zh-CN" altLang="en-US" sz="2000" dirty="0" smtClean="0"/>
              <a:t>率高（</a:t>
            </a:r>
            <a:r>
              <a:rPr lang="en-US" altLang="zh-CN" sz="2000" dirty="0" smtClean="0"/>
              <a:t>2B/Hz</a:t>
            </a:r>
            <a:r>
              <a:rPr lang="zh-CN" altLang="en-US" sz="2000" dirty="0" smtClean="0"/>
              <a:t>）但不能实现。</a:t>
            </a:r>
            <a:endParaRPr lang="en-US" altLang="zh-CN" sz="2000" dirty="0"/>
          </a:p>
          <a:p>
            <a:pPr lvl="2" eaLnBrk="1" hangingPunct="1">
              <a:lnSpc>
                <a:spcPct val="150000"/>
              </a:lnSpc>
            </a:pPr>
            <a:r>
              <a:rPr lang="zh-CN" altLang="en-US" sz="2000" dirty="0"/>
              <a:t>升余弦滚降传输特性</a:t>
            </a:r>
            <a:r>
              <a:rPr lang="zh-CN" altLang="en-US" sz="2000" dirty="0" smtClean="0"/>
              <a:t>：能实现，但频</a:t>
            </a:r>
            <a:r>
              <a:rPr lang="zh-CN" altLang="en-US" sz="2000" dirty="0"/>
              <a:t>带加</a:t>
            </a:r>
            <a:r>
              <a:rPr lang="zh-CN" altLang="en-US" sz="2000" dirty="0" smtClean="0"/>
              <a:t>宽，频带利用率低。</a:t>
            </a:r>
            <a:endParaRPr lang="en-US" altLang="zh-CN" sz="2000" dirty="0" smtClean="0"/>
          </a:p>
          <a:p>
            <a:pPr lvl="2" eaLnBrk="1" hangingPunct="1">
              <a:lnSpc>
                <a:spcPct val="150000"/>
              </a:lnSpc>
            </a:pPr>
            <a:r>
              <a:rPr lang="zh-CN" altLang="en-US" sz="2000" dirty="0" smtClean="0"/>
              <a:t>实</a:t>
            </a:r>
            <a:r>
              <a:rPr lang="zh-CN" altLang="en-US" sz="2000" dirty="0"/>
              <a:t>际实现的滤波器和信道总会存在码间串扰。为了减小 </a:t>
            </a:r>
            <a:r>
              <a:rPr lang="en-US" altLang="zh-CN" sz="2000" dirty="0"/>
              <a:t>ISI </a:t>
            </a:r>
            <a:r>
              <a:rPr lang="zh-CN" altLang="en-US" sz="2000" dirty="0"/>
              <a:t>的影响，需要在系统中插入一种可调谐滤波器来校正或补偿系统特性</a:t>
            </a:r>
            <a:r>
              <a:rPr lang="zh-CN" altLang="en-US" sz="2000" dirty="0" smtClean="0"/>
              <a:t>。</a:t>
            </a:r>
            <a:endParaRPr lang="en-US" altLang="zh-CN" sz="2000" dirty="0"/>
          </a:p>
          <a:p>
            <a:pPr eaLnBrk="1" hangingPunct="1">
              <a:lnSpc>
                <a:spcPct val="150000"/>
              </a:lnSpc>
            </a:pPr>
            <a:r>
              <a:rPr lang="zh-CN" altLang="en-US" dirty="0" smtClean="0"/>
              <a:t>实际系统中改善性能的措施：</a:t>
            </a:r>
            <a:endParaRPr lang="en-US" altLang="zh-CN" dirty="0" smtClean="0"/>
          </a:p>
          <a:p>
            <a:pPr lvl="1" eaLnBrk="1" hangingPunct="1">
              <a:lnSpc>
                <a:spcPct val="150000"/>
              </a:lnSpc>
            </a:pPr>
            <a:r>
              <a:rPr lang="zh-CN" altLang="en-US" dirty="0"/>
              <a:t>部分响</a:t>
            </a:r>
            <a:r>
              <a:rPr lang="zh-CN" altLang="en-US" dirty="0" smtClean="0"/>
              <a:t>应</a:t>
            </a:r>
            <a:r>
              <a:rPr lang="en-US" altLang="zh-CN" dirty="0" smtClean="0"/>
              <a:t>——</a:t>
            </a:r>
            <a:r>
              <a:rPr lang="zh-CN" altLang="en-US" dirty="0" smtClean="0"/>
              <a:t>提高频带利用率</a:t>
            </a:r>
            <a:endParaRPr lang="en-US" altLang="zh-CN" dirty="0" smtClean="0"/>
          </a:p>
          <a:p>
            <a:pPr lvl="1" eaLnBrk="1" hangingPunct="1">
              <a:lnSpc>
                <a:spcPct val="150000"/>
              </a:lnSpc>
            </a:pPr>
            <a:r>
              <a:rPr lang="zh-CN" altLang="en-US" dirty="0" smtClean="0"/>
              <a:t>时</a:t>
            </a:r>
            <a:r>
              <a:rPr lang="zh-CN" altLang="en-US" dirty="0"/>
              <a:t>域均</a:t>
            </a:r>
            <a:r>
              <a:rPr lang="zh-CN" altLang="en-US" dirty="0" smtClean="0"/>
              <a:t>衡</a:t>
            </a:r>
            <a:r>
              <a:rPr lang="en-US" altLang="zh-CN" dirty="0" smtClean="0"/>
              <a:t>——</a:t>
            </a:r>
            <a:r>
              <a:rPr lang="zh-CN" altLang="en-US" dirty="0" smtClean="0"/>
              <a:t>减小码间串扰</a:t>
            </a:r>
            <a:endParaRPr lang="en-US" altLang="zh-CN" dirty="0" smtClean="0"/>
          </a:p>
        </p:txBody>
      </p:sp>
    </p:spTree>
    <p:extLst>
      <p:ext uri="{BB962C8B-B14F-4D97-AF65-F5344CB8AC3E}">
        <p14:creationId xmlns:p14="http://schemas.microsoft.com/office/powerpoint/2010/main" val="1590995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1859">
                                            <p:txEl>
                                              <p:pRg st="3" end="3"/>
                                            </p:txEl>
                                          </p:spTgt>
                                        </p:tgtEl>
                                        <p:attrNameLst>
                                          <p:attrName>style.visibility</p:attrName>
                                        </p:attrNameLst>
                                      </p:cBhvr>
                                      <p:to>
                                        <p:strVal val="visible"/>
                                      </p:to>
                                    </p:set>
                                    <p:anim calcmode="lin" valueType="num">
                                      <p:cBhvr additive="base">
                                        <p:cTn id="25" dur="5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1859">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21859">
                                            <p:txEl>
                                              <p:pRg st="4" end="4"/>
                                            </p:txEl>
                                          </p:spTgt>
                                        </p:tgtEl>
                                        <p:attrNameLst>
                                          <p:attrName>style.visibility</p:attrName>
                                        </p:attrNameLst>
                                      </p:cBhvr>
                                      <p:to>
                                        <p:strVal val="visible"/>
                                      </p:to>
                                    </p:set>
                                    <p:anim calcmode="lin" valueType="num">
                                      <p:cBhvr additive="base">
                                        <p:cTn id="30" dur="500" fill="hold"/>
                                        <p:tgtEl>
                                          <p:spTgt spid="12185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1859">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121859">
                                            <p:txEl>
                                              <p:pRg st="5" end="5"/>
                                            </p:txEl>
                                          </p:spTgt>
                                        </p:tgtEl>
                                        <p:attrNameLst>
                                          <p:attrName>style.visibility</p:attrName>
                                        </p:attrNameLst>
                                      </p:cBhvr>
                                      <p:to>
                                        <p:strVal val="visible"/>
                                      </p:to>
                                    </p:set>
                                    <p:anim calcmode="lin" valueType="num">
                                      <p:cBhvr additive="base">
                                        <p:cTn id="35" dur="500" fill="hold"/>
                                        <p:tgtEl>
                                          <p:spTgt spid="12185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18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5AD2B640-06C9-4DFF-BFA0-E31CB263CD7B}" type="slidenum">
              <a:rPr lang="en-US" altLang="zh-CN" smtClean="0"/>
              <a:pPr eaLnBrk="1" hangingPunct="1"/>
              <a:t>9</a:t>
            </a:fld>
            <a:endParaRPr lang="en-US" altLang="zh-CN" smtClean="0"/>
          </a:p>
        </p:txBody>
      </p:sp>
      <p:sp>
        <p:nvSpPr>
          <p:cNvPr id="10243" name="Rectangle 2"/>
          <p:cNvSpPr>
            <a:spLocks noGrp="1" noChangeArrowheads="1"/>
          </p:cNvSpPr>
          <p:nvPr>
            <p:ph type="title"/>
          </p:nvPr>
        </p:nvSpPr>
        <p:spPr/>
        <p:txBody>
          <a:bodyPr/>
          <a:lstStyle/>
          <a:p>
            <a:pPr eaLnBrk="1" hangingPunct="1"/>
            <a:r>
              <a:rPr lang="en-US" altLang="zh-CN" sz="4400" smtClean="0"/>
              <a:t>6.1 </a:t>
            </a:r>
            <a:r>
              <a:rPr lang="zh-CN" altLang="en-US" sz="4400" smtClean="0"/>
              <a:t>数字基带信号及其频谱特性</a:t>
            </a:r>
          </a:p>
        </p:txBody>
      </p:sp>
      <p:sp>
        <p:nvSpPr>
          <p:cNvPr id="27651" name="Rectangle 3"/>
          <p:cNvSpPr>
            <a:spLocks noGrp="1" noChangeArrowheads="1"/>
          </p:cNvSpPr>
          <p:nvPr>
            <p:ph type="body" idx="1"/>
          </p:nvPr>
        </p:nvSpPr>
        <p:spPr>
          <a:xfrm>
            <a:off x="0" y="1179513"/>
            <a:ext cx="9144000" cy="5678487"/>
          </a:xfrm>
        </p:spPr>
        <p:txBody>
          <a:bodyPr/>
          <a:lstStyle/>
          <a:p>
            <a:pPr lvl="3" eaLnBrk="1" hangingPunct="1"/>
            <a:r>
              <a:rPr lang="zh-CN" altLang="en-US" dirty="0" smtClean="0">
                <a:solidFill>
                  <a:schemeClr val="hlink"/>
                </a:solidFill>
              </a:rPr>
              <a:t>单极性归零</a:t>
            </a:r>
            <a:r>
              <a:rPr lang="en-US" altLang="zh-CN" dirty="0" smtClean="0">
                <a:solidFill>
                  <a:schemeClr val="hlink"/>
                </a:solidFill>
              </a:rPr>
              <a:t>(RZ)</a:t>
            </a:r>
            <a:r>
              <a:rPr lang="zh-CN" altLang="en-US" dirty="0" smtClean="0">
                <a:solidFill>
                  <a:schemeClr val="hlink"/>
                </a:solidFill>
              </a:rPr>
              <a:t>波形</a:t>
            </a:r>
            <a:r>
              <a:rPr lang="zh-CN" altLang="en-US" dirty="0" smtClean="0"/>
              <a:t>：信号电压在一个</a:t>
            </a:r>
            <a:r>
              <a:rPr lang="zh-CN" altLang="en-US" dirty="0" smtClean="0">
                <a:solidFill>
                  <a:srgbClr val="3333FF"/>
                </a:solidFill>
              </a:rPr>
              <a:t>码元终止时刻前</a:t>
            </a:r>
            <a:r>
              <a:rPr lang="zh-CN" altLang="en-US" dirty="0" smtClean="0"/>
              <a:t>总要</a:t>
            </a:r>
            <a:r>
              <a:rPr lang="zh-CN" altLang="en-US" dirty="0" smtClean="0">
                <a:solidFill>
                  <a:srgbClr val="3333FF"/>
                </a:solidFill>
              </a:rPr>
              <a:t>回到零电平</a:t>
            </a:r>
            <a:r>
              <a:rPr lang="zh-CN" altLang="en-US" dirty="0" smtClean="0"/>
              <a:t>。通常，归零波形使用半占空码，即占空比为</a:t>
            </a:r>
            <a:r>
              <a:rPr lang="en-US" altLang="zh-CN" dirty="0" smtClean="0"/>
              <a:t>50%</a:t>
            </a:r>
            <a:r>
              <a:rPr lang="zh-CN" altLang="en-US" dirty="0" smtClean="0"/>
              <a:t>。从单极性</a:t>
            </a:r>
            <a:r>
              <a:rPr lang="en-US" altLang="zh-CN" dirty="0" smtClean="0"/>
              <a:t>RZ</a:t>
            </a:r>
            <a:r>
              <a:rPr lang="zh-CN" altLang="en-US" dirty="0" smtClean="0"/>
              <a:t>波形可以</a:t>
            </a:r>
            <a:r>
              <a:rPr lang="zh-CN" altLang="en-US" dirty="0" smtClean="0">
                <a:solidFill>
                  <a:srgbClr val="3333FF"/>
                </a:solidFill>
              </a:rPr>
              <a:t>直接提取定时信息</a:t>
            </a:r>
            <a:r>
              <a:rPr lang="zh-CN" altLang="en-US" dirty="0" smtClean="0"/>
              <a:t>	。</a:t>
            </a:r>
          </a:p>
          <a:p>
            <a:pPr lvl="3" eaLnBrk="1" hangingPunct="1">
              <a:buFont typeface="Wingdings" pitchFamily="2" charset="2"/>
              <a:buNone/>
            </a:pPr>
            <a:r>
              <a:rPr lang="zh-CN" altLang="en-US" dirty="0" smtClean="0"/>
              <a:t>		     与归零波形相对应，上面的单极性波形和双极性波形属于</a:t>
            </a:r>
            <a:r>
              <a:rPr lang="zh-CN" altLang="en-US" dirty="0" smtClean="0">
                <a:solidFill>
                  <a:srgbClr val="3333FF"/>
                </a:solidFill>
              </a:rPr>
              <a:t>非归零</a:t>
            </a:r>
            <a:r>
              <a:rPr lang="en-US" altLang="zh-CN" dirty="0" smtClean="0">
                <a:solidFill>
                  <a:srgbClr val="3333FF"/>
                </a:solidFill>
              </a:rPr>
              <a:t>(NRZ)</a:t>
            </a:r>
            <a:r>
              <a:rPr lang="zh-CN" altLang="en-US" dirty="0" smtClean="0">
                <a:solidFill>
                  <a:srgbClr val="3333FF"/>
                </a:solidFill>
              </a:rPr>
              <a:t>波形</a:t>
            </a:r>
            <a:r>
              <a:rPr lang="zh-CN" altLang="en-US" dirty="0" smtClean="0"/>
              <a:t>，其占空比等于</a:t>
            </a:r>
            <a:r>
              <a:rPr lang="en-US" altLang="zh-CN" dirty="0" smtClean="0"/>
              <a:t>100</a:t>
            </a:r>
            <a:r>
              <a:rPr lang="zh-CN" altLang="en-US" dirty="0" smtClean="0"/>
              <a:t>％。</a:t>
            </a:r>
          </a:p>
          <a:p>
            <a:pPr lvl="3" eaLnBrk="1" hangingPunct="1"/>
            <a:r>
              <a:rPr lang="zh-CN" altLang="en-US" dirty="0" smtClean="0">
                <a:solidFill>
                  <a:schemeClr val="hlink"/>
                </a:solidFill>
              </a:rPr>
              <a:t>双极性归零波形</a:t>
            </a:r>
            <a:r>
              <a:rPr lang="zh-CN" altLang="en-US" dirty="0" smtClean="0"/>
              <a:t>：兼有双极性和归零波形的特点。使得接收端很容易识别出每个码元的</a:t>
            </a:r>
            <a:r>
              <a:rPr lang="zh-CN" altLang="en-US" dirty="0" smtClean="0">
                <a:solidFill>
                  <a:srgbClr val="3333FF"/>
                </a:solidFill>
              </a:rPr>
              <a:t>起止时刻</a:t>
            </a:r>
            <a:r>
              <a:rPr lang="zh-CN" altLang="en-US" dirty="0" smtClean="0"/>
              <a:t>，便于</a:t>
            </a:r>
            <a:r>
              <a:rPr lang="zh-CN" altLang="en-US" dirty="0" smtClean="0">
                <a:solidFill>
                  <a:srgbClr val="3333FF"/>
                </a:solidFill>
              </a:rPr>
              <a:t>同步</a:t>
            </a:r>
            <a:r>
              <a:rPr lang="zh-CN" altLang="en-US" dirty="0" smtClean="0"/>
              <a:t>。</a:t>
            </a:r>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725" y="3833813"/>
            <a:ext cx="6256338"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EAD5060F-A837-40CB-9F3F-F65587DE9BEC}" type="slidenum">
              <a:rPr lang="en-US" altLang="zh-CN" smtClean="0"/>
              <a:pPr eaLnBrk="1" hangingPunct="1"/>
              <a:t>90</a:t>
            </a:fld>
            <a:endParaRPr lang="en-US" altLang="zh-CN" smtClean="0"/>
          </a:p>
        </p:txBody>
      </p:sp>
      <p:sp>
        <p:nvSpPr>
          <p:cNvPr id="94211" name="Rectangle 2"/>
          <p:cNvSpPr>
            <a:spLocks noGrp="1" noChangeArrowheads="1"/>
          </p:cNvSpPr>
          <p:nvPr>
            <p:ph type="title"/>
          </p:nvPr>
        </p:nvSpPr>
        <p:spPr/>
        <p:txBody>
          <a:bodyPr/>
          <a:lstStyle/>
          <a:p>
            <a:pPr eaLnBrk="1" hangingPunct="1"/>
            <a:r>
              <a:rPr lang="en-US" altLang="zh-CN" sz="5400" dirty="0" smtClean="0"/>
              <a:t>6.7 </a:t>
            </a:r>
            <a:r>
              <a:rPr lang="zh-CN" altLang="en-US" sz="5400" dirty="0" smtClean="0"/>
              <a:t>部分响应和时域均衡</a:t>
            </a:r>
          </a:p>
        </p:txBody>
      </p:sp>
      <p:sp>
        <p:nvSpPr>
          <p:cNvPr id="121859" name="Rectangle 3"/>
          <p:cNvSpPr>
            <a:spLocks noGrp="1" noChangeArrowheads="1"/>
          </p:cNvSpPr>
          <p:nvPr>
            <p:ph type="body" idx="1"/>
          </p:nvPr>
        </p:nvSpPr>
        <p:spPr/>
        <p:txBody>
          <a:bodyPr/>
          <a:lstStyle/>
          <a:p>
            <a:pPr eaLnBrk="1" hangingPunct="1"/>
            <a:r>
              <a:rPr lang="zh-CN" altLang="en-US" sz="2800" dirty="0" smtClean="0">
                <a:solidFill>
                  <a:srgbClr val="3333FF"/>
                </a:solidFill>
              </a:rPr>
              <a:t>一、部分响应系统 </a:t>
            </a:r>
          </a:p>
          <a:p>
            <a:pPr lvl="1" eaLnBrk="1" hangingPunct="1">
              <a:lnSpc>
                <a:spcPct val="120000"/>
              </a:lnSpc>
            </a:pPr>
            <a:r>
              <a:rPr lang="zh-CN" altLang="en-US" sz="2400" dirty="0" smtClean="0"/>
              <a:t>人为地在码元的抽样时刻引入码间串扰，并在接收端判决前加以消除，从而可以达到改善频谱特性、使频带利用率提高到理论最大值、并加速传输波形尾巴的衰减和降低对定时精度要求的目的</a:t>
            </a:r>
            <a:r>
              <a:rPr lang="en-US" altLang="zh-CN" sz="2400" dirty="0" smtClean="0"/>
              <a:t>——</a:t>
            </a:r>
            <a:r>
              <a:rPr lang="zh-CN" altLang="en-US" sz="2400" dirty="0" smtClean="0">
                <a:solidFill>
                  <a:srgbClr val="C00000"/>
                </a:solidFill>
              </a:rPr>
              <a:t>奈奎斯特第二准则</a:t>
            </a:r>
            <a:endParaRPr lang="en-US" altLang="zh-CN" sz="2400" dirty="0" smtClean="0">
              <a:solidFill>
                <a:srgbClr val="C00000"/>
              </a:solidFill>
            </a:endParaRPr>
          </a:p>
          <a:p>
            <a:pPr lvl="1" eaLnBrk="1" hangingPunct="1">
              <a:lnSpc>
                <a:spcPct val="120000"/>
              </a:lnSpc>
            </a:pPr>
            <a:r>
              <a:rPr lang="zh-CN" altLang="en-US" sz="2400" dirty="0" smtClean="0"/>
              <a:t>通常把</a:t>
            </a:r>
            <a:r>
              <a:rPr lang="zh-CN" altLang="en-US" sz="2400" dirty="0"/>
              <a:t>满</a:t>
            </a:r>
            <a:r>
              <a:rPr lang="zh-CN" altLang="en-US" sz="2400" dirty="0" smtClean="0"/>
              <a:t>足奈奎斯特第二准则的波形叫</a:t>
            </a:r>
            <a:r>
              <a:rPr lang="zh-CN" altLang="en-US" sz="2400" dirty="0" smtClean="0">
                <a:solidFill>
                  <a:srgbClr val="C00000"/>
                </a:solidFill>
              </a:rPr>
              <a:t>部分响应波形</a:t>
            </a:r>
            <a:r>
              <a:rPr lang="zh-CN" altLang="en-US" sz="2400" dirty="0" smtClean="0"/>
              <a:t>。 </a:t>
            </a:r>
          </a:p>
          <a:p>
            <a:pPr lvl="1" eaLnBrk="1" hangingPunct="1">
              <a:lnSpc>
                <a:spcPct val="120000"/>
              </a:lnSpc>
            </a:pPr>
            <a:r>
              <a:rPr lang="zh-CN" altLang="en-US" sz="2400" dirty="0" smtClean="0"/>
              <a:t>利用部分响应波形传输的基带系统称为</a:t>
            </a:r>
            <a:r>
              <a:rPr lang="zh-CN" altLang="en-US" sz="2400" dirty="0" smtClean="0">
                <a:solidFill>
                  <a:srgbClr val="C00000"/>
                </a:solidFill>
              </a:rPr>
              <a:t>部分响应系统</a:t>
            </a:r>
            <a:r>
              <a:rPr lang="zh-CN" altLang="en-US" sz="2400" dirty="0" smtClean="0"/>
              <a:t>。 </a:t>
            </a:r>
          </a:p>
        </p:txBody>
      </p:sp>
    </p:spTree>
    <p:extLst>
      <p:ext uri="{BB962C8B-B14F-4D97-AF65-F5344CB8AC3E}">
        <p14:creationId xmlns:p14="http://schemas.microsoft.com/office/powerpoint/2010/main" val="1498220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1859">
                                            <p:txEl>
                                              <p:pRg st="3" end="3"/>
                                            </p:txEl>
                                          </p:spTgt>
                                        </p:tgtEl>
                                        <p:attrNameLst>
                                          <p:attrName>style.visibility</p:attrName>
                                        </p:attrNameLst>
                                      </p:cBhvr>
                                      <p:to>
                                        <p:strVal val="visible"/>
                                      </p:to>
                                    </p:set>
                                    <p:anim calcmode="lin" valueType="num">
                                      <p:cBhvr additive="base">
                                        <p:cTn id="25" dur="5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18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7"/>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C88FAFC-6D2B-40BE-AD4F-177FDB1C468E}" type="slidenum">
              <a:rPr lang="en-US" altLang="zh-CN" smtClean="0"/>
              <a:pPr eaLnBrk="1" hangingPunct="1"/>
              <a:t>91</a:t>
            </a:fld>
            <a:endParaRPr lang="en-US" altLang="zh-CN" smtClean="0"/>
          </a:p>
        </p:txBody>
      </p:sp>
      <p:sp>
        <p:nvSpPr>
          <p:cNvPr id="95235"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22883" name="Rectangle 3"/>
          <p:cNvSpPr>
            <a:spLocks noGrp="1" noChangeArrowheads="1"/>
          </p:cNvSpPr>
          <p:nvPr>
            <p:ph type="body" sz="half" idx="1"/>
          </p:nvPr>
        </p:nvSpPr>
        <p:spPr>
          <a:xfrm>
            <a:off x="611189" y="1179513"/>
            <a:ext cx="8191282" cy="5678487"/>
          </a:xfrm>
        </p:spPr>
        <p:txBody>
          <a:bodyPr/>
          <a:lstStyle/>
          <a:p>
            <a:pPr lvl="1" eaLnBrk="1" hangingPunct="1"/>
            <a:r>
              <a:rPr lang="zh-CN" altLang="en-US" sz="2400" dirty="0" smtClean="0">
                <a:solidFill>
                  <a:srgbClr val="3333FF"/>
                </a:solidFill>
              </a:rPr>
              <a:t>（</a:t>
            </a:r>
            <a:r>
              <a:rPr lang="en-US" altLang="zh-CN" sz="2400" dirty="0" smtClean="0">
                <a:solidFill>
                  <a:srgbClr val="3333FF"/>
                </a:solidFill>
              </a:rPr>
              <a:t>1</a:t>
            </a:r>
            <a:r>
              <a:rPr lang="zh-CN" altLang="en-US" sz="2400" dirty="0" smtClean="0">
                <a:solidFill>
                  <a:srgbClr val="3333FF"/>
                </a:solidFill>
              </a:rPr>
              <a:t>）第</a:t>
            </a:r>
            <a:r>
              <a:rPr lang="en-US" altLang="zh-CN" sz="2400" dirty="0" smtClean="0">
                <a:solidFill>
                  <a:srgbClr val="3333FF"/>
                </a:solidFill>
              </a:rPr>
              <a:t>Ⅰ</a:t>
            </a:r>
            <a:r>
              <a:rPr lang="zh-CN" altLang="en-US" sz="2400" dirty="0" smtClean="0">
                <a:solidFill>
                  <a:srgbClr val="3333FF"/>
                </a:solidFill>
              </a:rPr>
              <a:t>类部分响应波形</a:t>
            </a:r>
          </a:p>
          <a:p>
            <a:pPr lvl="2" eaLnBrk="1" hangingPunct="1">
              <a:lnSpc>
                <a:spcPct val="110000"/>
              </a:lnSpc>
            </a:pPr>
            <a:r>
              <a:rPr lang="zh-CN" altLang="en-US" sz="2200" dirty="0" smtClean="0"/>
              <a:t>观察下图所示的</a:t>
            </a:r>
            <a:r>
              <a:rPr lang="en-US" altLang="zh-CN" sz="2200" dirty="0" smtClean="0"/>
              <a:t>sin </a:t>
            </a:r>
            <a:r>
              <a:rPr lang="en-US" altLang="zh-CN" sz="2200" i="1" dirty="0" smtClean="0"/>
              <a:t>x</a:t>
            </a:r>
            <a:r>
              <a:rPr lang="en-US" altLang="zh-CN" sz="2200" dirty="0" smtClean="0"/>
              <a:t> / </a:t>
            </a:r>
            <a:r>
              <a:rPr lang="en-US" altLang="zh-CN" sz="2200" i="1" dirty="0" smtClean="0"/>
              <a:t>x</a:t>
            </a:r>
            <a:r>
              <a:rPr lang="zh-CN" altLang="en-US" sz="2200" dirty="0" smtClean="0"/>
              <a:t>波形，我们发现相距一个码元间隔的两个</a:t>
            </a:r>
            <a:r>
              <a:rPr lang="en-US" altLang="zh-CN" sz="2200" dirty="0" smtClean="0"/>
              <a:t>sin </a:t>
            </a:r>
            <a:r>
              <a:rPr lang="en-US" altLang="zh-CN" sz="2200" i="1" dirty="0" smtClean="0"/>
              <a:t>x</a:t>
            </a:r>
            <a:r>
              <a:rPr lang="en-US" altLang="zh-CN" sz="2200" dirty="0" smtClean="0"/>
              <a:t> / </a:t>
            </a:r>
            <a:r>
              <a:rPr lang="en-US" altLang="zh-CN" sz="2200" i="1" dirty="0" smtClean="0"/>
              <a:t>x</a:t>
            </a:r>
            <a:r>
              <a:rPr lang="zh-CN" altLang="en-US" sz="2200" dirty="0" smtClean="0"/>
              <a:t>波形的“拖尾”刚好正负相反，利用这样的波形组合肯定可以构成“拖尾”衰减很快的脉冲波形。</a:t>
            </a:r>
          </a:p>
          <a:p>
            <a:pPr lvl="2" eaLnBrk="1" hangingPunct="1">
              <a:lnSpc>
                <a:spcPct val="120000"/>
              </a:lnSpc>
            </a:pPr>
            <a:endParaRPr lang="zh-CN" altLang="en-US" sz="2000" dirty="0" smtClean="0"/>
          </a:p>
          <a:p>
            <a:pPr lvl="2" eaLnBrk="1" hangingPunct="1">
              <a:lnSpc>
                <a:spcPct val="120000"/>
              </a:lnSpc>
            </a:pPr>
            <a:endParaRPr lang="zh-CN" altLang="en-US" sz="2000" dirty="0" smtClean="0"/>
          </a:p>
          <a:p>
            <a:pPr lvl="2" eaLnBrk="1" hangingPunct="1">
              <a:lnSpc>
                <a:spcPct val="120000"/>
              </a:lnSpc>
            </a:pPr>
            <a:r>
              <a:rPr lang="zh-CN" altLang="en-US" sz="2200" dirty="0" smtClean="0"/>
              <a:t>根据这一思路，我们可用两个间隔为一个码元长度</a:t>
            </a:r>
            <a:r>
              <a:rPr lang="en-US" altLang="zh-CN" sz="2200" i="1" dirty="0" err="1" smtClean="0"/>
              <a:t>T</a:t>
            </a:r>
            <a:r>
              <a:rPr lang="en-US" altLang="zh-CN" sz="2200" i="1" baseline="-25000" dirty="0" err="1" smtClean="0"/>
              <a:t>s</a:t>
            </a:r>
            <a:r>
              <a:rPr lang="zh-CN" altLang="en-US" sz="2200" dirty="0" smtClean="0"/>
              <a:t>的</a:t>
            </a:r>
            <a:r>
              <a:rPr lang="en-US" altLang="zh-CN" sz="2200" dirty="0" smtClean="0"/>
              <a:t>sin </a:t>
            </a:r>
            <a:r>
              <a:rPr lang="en-US" altLang="zh-CN" sz="2200" i="1" dirty="0" smtClean="0"/>
              <a:t>x</a:t>
            </a:r>
            <a:r>
              <a:rPr lang="en-US" altLang="zh-CN" sz="2200" dirty="0" smtClean="0"/>
              <a:t> / </a:t>
            </a:r>
            <a:r>
              <a:rPr lang="en-US" altLang="zh-CN" sz="2200" i="1" dirty="0" smtClean="0"/>
              <a:t>x</a:t>
            </a:r>
            <a:r>
              <a:rPr lang="zh-CN" altLang="en-US" sz="2200" dirty="0" smtClean="0"/>
              <a:t>的合成波形来代替</a:t>
            </a:r>
            <a:r>
              <a:rPr lang="en-US" altLang="zh-CN" sz="2200" dirty="0" smtClean="0"/>
              <a:t>sin </a:t>
            </a:r>
            <a:r>
              <a:rPr lang="en-US" altLang="zh-CN" sz="2200" i="1" dirty="0" smtClean="0"/>
              <a:t>x</a:t>
            </a:r>
            <a:r>
              <a:rPr lang="en-US" altLang="zh-CN" sz="2200" dirty="0" smtClean="0"/>
              <a:t> / </a:t>
            </a:r>
            <a:r>
              <a:rPr lang="en-US" altLang="zh-CN" sz="2200" i="1" dirty="0" smtClean="0"/>
              <a:t>x</a:t>
            </a:r>
            <a:r>
              <a:rPr lang="en-US" altLang="zh-CN" sz="2200" dirty="0" smtClean="0"/>
              <a:t> </a:t>
            </a:r>
            <a:r>
              <a:rPr lang="zh-CN" altLang="en-US" sz="2200" dirty="0" smtClean="0"/>
              <a:t>，如下图所示。</a:t>
            </a:r>
          </a:p>
        </p:txBody>
      </p:sp>
      <p:pic>
        <p:nvPicPr>
          <p:cNvPr id="122884" name="Picture 4" descr="t0509"/>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826694" y="1583795"/>
            <a:ext cx="7155796" cy="20928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886" name="Picture 6" descr="t051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r="40790" b="15247"/>
          <a:stretch>
            <a:fillRect/>
          </a:stretch>
        </p:blipFill>
        <p:spPr>
          <a:xfrm>
            <a:off x="1646675" y="3685237"/>
            <a:ext cx="7110790" cy="311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reeform 1"/>
          <p:cNvSpPr/>
          <p:nvPr/>
        </p:nvSpPr>
        <p:spPr>
          <a:xfrm>
            <a:off x="3429000" y="4612341"/>
            <a:ext cx="3671047" cy="1761565"/>
          </a:xfrm>
          <a:custGeom>
            <a:avLst/>
            <a:gdLst>
              <a:gd name="connsiteX0" fmla="*/ 0 w 3671047"/>
              <a:gd name="connsiteY0" fmla="*/ 1304365 h 1761565"/>
              <a:gd name="connsiteX1" fmla="*/ 121024 w 3671047"/>
              <a:gd name="connsiteY1" fmla="*/ 1465730 h 1761565"/>
              <a:gd name="connsiteX2" fmla="*/ 228600 w 3671047"/>
              <a:gd name="connsiteY2" fmla="*/ 1653988 h 1761565"/>
              <a:gd name="connsiteX3" fmla="*/ 349624 w 3671047"/>
              <a:gd name="connsiteY3" fmla="*/ 1761565 h 1761565"/>
              <a:gd name="connsiteX4" fmla="*/ 443753 w 3671047"/>
              <a:gd name="connsiteY4" fmla="*/ 1761565 h 1761565"/>
              <a:gd name="connsiteX5" fmla="*/ 497541 w 3671047"/>
              <a:gd name="connsiteY5" fmla="*/ 1721224 h 1761565"/>
              <a:gd name="connsiteX6" fmla="*/ 632012 w 3671047"/>
              <a:gd name="connsiteY6" fmla="*/ 1506071 h 1761565"/>
              <a:gd name="connsiteX7" fmla="*/ 833718 w 3671047"/>
              <a:gd name="connsiteY7" fmla="*/ 1089212 h 1761565"/>
              <a:gd name="connsiteX8" fmla="*/ 887506 w 3671047"/>
              <a:gd name="connsiteY8" fmla="*/ 900953 h 1761565"/>
              <a:gd name="connsiteX9" fmla="*/ 927847 w 3671047"/>
              <a:gd name="connsiteY9" fmla="*/ 779930 h 1761565"/>
              <a:gd name="connsiteX10" fmla="*/ 1021976 w 3671047"/>
              <a:gd name="connsiteY10" fmla="*/ 564777 h 1761565"/>
              <a:gd name="connsiteX11" fmla="*/ 1048871 w 3671047"/>
              <a:gd name="connsiteY11" fmla="*/ 484094 h 1761565"/>
              <a:gd name="connsiteX12" fmla="*/ 1116106 w 3671047"/>
              <a:gd name="connsiteY12" fmla="*/ 363071 h 1761565"/>
              <a:gd name="connsiteX13" fmla="*/ 1210235 w 3671047"/>
              <a:gd name="connsiteY13" fmla="*/ 201706 h 1761565"/>
              <a:gd name="connsiteX14" fmla="*/ 1250576 w 3671047"/>
              <a:gd name="connsiteY14" fmla="*/ 121024 h 1761565"/>
              <a:gd name="connsiteX15" fmla="*/ 1304365 w 3671047"/>
              <a:gd name="connsiteY15" fmla="*/ 40341 h 1761565"/>
              <a:gd name="connsiteX16" fmla="*/ 1398494 w 3671047"/>
              <a:gd name="connsiteY16" fmla="*/ 0 h 1761565"/>
              <a:gd name="connsiteX17" fmla="*/ 1492624 w 3671047"/>
              <a:gd name="connsiteY17" fmla="*/ 0 h 1761565"/>
              <a:gd name="connsiteX18" fmla="*/ 1559859 w 3671047"/>
              <a:gd name="connsiteY18" fmla="*/ 0 h 1761565"/>
              <a:gd name="connsiteX19" fmla="*/ 1640541 w 3671047"/>
              <a:gd name="connsiteY19" fmla="*/ 67235 h 1761565"/>
              <a:gd name="connsiteX20" fmla="*/ 1721224 w 3671047"/>
              <a:gd name="connsiteY20" fmla="*/ 161365 h 1761565"/>
              <a:gd name="connsiteX21" fmla="*/ 1788459 w 3671047"/>
              <a:gd name="connsiteY21" fmla="*/ 309283 h 1761565"/>
              <a:gd name="connsiteX22" fmla="*/ 1882588 w 3671047"/>
              <a:gd name="connsiteY22" fmla="*/ 470647 h 1761565"/>
              <a:gd name="connsiteX23" fmla="*/ 1963271 w 3671047"/>
              <a:gd name="connsiteY23" fmla="*/ 712694 h 1761565"/>
              <a:gd name="connsiteX24" fmla="*/ 2070847 w 3671047"/>
              <a:gd name="connsiteY24" fmla="*/ 1021977 h 1761565"/>
              <a:gd name="connsiteX25" fmla="*/ 2151529 w 3671047"/>
              <a:gd name="connsiteY25" fmla="*/ 1237130 h 1761565"/>
              <a:gd name="connsiteX26" fmla="*/ 2205318 w 3671047"/>
              <a:gd name="connsiteY26" fmla="*/ 1438835 h 1761565"/>
              <a:gd name="connsiteX27" fmla="*/ 2259106 w 3671047"/>
              <a:gd name="connsiteY27" fmla="*/ 1559859 h 1761565"/>
              <a:gd name="connsiteX28" fmla="*/ 2353235 w 3671047"/>
              <a:gd name="connsiteY28" fmla="*/ 1653988 h 1761565"/>
              <a:gd name="connsiteX29" fmla="*/ 2407024 w 3671047"/>
              <a:gd name="connsiteY29" fmla="*/ 1761565 h 1761565"/>
              <a:gd name="connsiteX30" fmla="*/ 2514600 w 3671047"/>
              <a:gd name="connsiteY30" fmla="*/ 1761565 h 1761565"/>
              <a:gd name="connsiteX31" fmla="*/ 2608729 w 3671047"/>
              <a:gd name="connsiteY31" fmla="*/ 1734671 h 1761565"/>
              <a:gd name="connsiteX32" fmla="*/ 2675965 w 3671047"/>
              <a:gd name="connsiteY32" fmla="*/ 1694330 h 1761565"/>
              <a:gd name="connsiteX33" fmla="*/ 2716306 w 3671047"/>
              <a:gd name="connsiteY33" fmla="*/ 1653988 h 1761565"/>
              <a:gd name="connsiteX34" fmla="*/ 2783541 w 3671047"/>
              <a:gd name="connsiteY34" fmla="*/ 1506071 h 1761565"/>
              <a:gd name="connsiteX35" fmla="*/ 2823882 w 3671047"/>
              <a:gd name="connsiteY35" fmla="*/ 1452283 h 1761565"/>
              <a:gd name="connsiteX36" fmla="*/ 2971800 w 3671047"/>
              <a:gd name="connsiteY36" fmla="*/ 1277471 h 1761565"/>
              <a:gd name="connsiteX37" fmla="*/ 3039035 w 3671047"/>
              <a:gd name="connsiteY37" fmla="*/ 1210235 h 1761565"/>
              <a:gd name="connsiteX38" fmla="*/ 3092824 w 3671047"/>
              <a:gd name="connsiteY38" fmla="*/ 1143000 h 1761565"/>
              <a:gd name="connsiteX39" fmla="*/ 3186953 w 3671047"/>
              <a:gd name="connsiteY39" fmla="*/ 1116106 h 1761565"/>
              <a:gd name="connsiteX40" fmla="*/ 3294529 w 3671047"/>
              <a:gd name="connsiteY40" fmla="*/ 1062318 h 1761565"/>
              <a:gd name="connsiteX41" fmla="*/ 3415553 w 3671047"/>
              <a:gd name="connsiteY41" fmla="*/ 1089212 h 1761565"/>
              <a:gd name="connsiteX42" fmla="*/ 3536576 w 3671047"/>
              <a:gd name="connsiteY42" fmla="*/ 1143000 h 1761565"/>
              <a:gd name="connsiteX43" fmla="*/ 3657600 w 3671047"/>
              <a:gd name="connsiteY43" fmla="*/ 1223683 h 1761565"/>
              <a:gd name="connsiteX44" fmla="*/ 3657600 w 3671047"/>
              <a:gd name="connsiteY44" fmla="*/ 1277471 h 1761565"/>
              <a:gd name="connsiteX45" fmla="*/ 3657600 w 3671047"/>
              <a:gd name="connsiteY45" fmla="*/ 1250577 h 1761565"/>
              <a:gd name="connsiteX46" fmla="*/ 3671047 w 3671047"/>
              <a:gd name="connsiteY46" fmla="*/ 1290918 h 176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71047" h="1761565">
                <a:moveTo>
                  <a:pt x="0" y="1304365"/>
                </a:moveTo>
                <a:lnTo>
                  <a:pt x="121024" y="1465730"/>
                </a:lnTo>
                <a:lnTo>
                  <a:pt x="228600" y="1653988"/>
                </a:lnTo>
                <a:lnTo>
                  <a:pt x="349624" y="1761565"/>
                </a:lnTo>
                <a:lnTo>
                  <a:pt x="443753" y="1761565"/>
                </a:lnTo>
                <a:lnTo>
                  <a:pt x="497541" y="1721224"/>
                </a:lnTo>
                <a:lnTo>
                  <a:pt x="632012" y="1506071"/>
                </a:lnTo>
                <a:lnTo>
                  <a:pt x="833718" y="1089212"/>
                </a:lnTo>
                <a:lnTo>
                  <a:pt x="887506" y="900953"/>
                </a:lnTo>
                <a:lnTo>
                  <a:pt x="927847" y="779930"/>
                </a:lnTo>
                <a:lnTo>
                  <a:pt x="1021976" y="564777"/>
                </a:lnTo>
                <a:lnTo>
                  <a:pt x="1048871" y="484094"/>
                </a:lnTo>
                <a:lnTo>
                  <a:pt x="1116106" y="363071"/>
                </a:lnTo>
                <a:lnTo>
                  <a:pt x="1210235" y="201706"/>
                </a:lnTo>
                <a:lnTo>
                  <a:pt x="1250576" y="121024"/>
                </a:lnTo>
                <a:lnTo>
                  <a:pt x="1304365" y="40341"/>
                </a:lnTo>
                <a:lnTo>
                  <a:pt x="1398494" y="0"/>
                </a:lnTo>
                <a:lnTo>
                  <a:pt x="1492624" y="0"/>
                </a:lnTo>
                <a:lnTo>
                  <a:pt x="1559859" y="0"/>
                </a:lnTo>
                <a:lnTo>
                  <a:pt x="1640541" y="67235"/>
                </a:lnTo>
                <a:lnTo>
                  <a:pt x="1721224" y="161365"/>
                </a:lnTo>
                <a:lnTo>
                  <a:pt x="1788459" y="309283"/>
                </a:lnTo>
                <a:lnTo>
                  <a:pt x="1882588" y="470647"/>
                </a:lnTo>
                <a:lnTo>
                  <a:pt x="1963271" y="712694"/>
                </a:lnTo>
                <a:lnTo>
                  <a:pt x="2070847" y="1021977"/>
                </a:lnTo>
                <a:lnTo>
                  <a:pt x="2151529" y="1237130"/>
                </a:lnTo>
                <a:lnTo>
                  <a:pt x="2205318" y="1438835"/>
                </a:lnTo>
                <a:lnTo>
                  <a:pt x="2259106" y="1559859"/>
                </a:lnTo>
                <a:lnTo>
                  <a:pt x="2353235" y="1653988"/>
                </a:lnTo>
                <a:lnTo>
                  <a:pt x="2407024" y="1761565"/>
                </a:lnTo>
                <a:lnTo>
                  <a:pt x="2514600" y="1761565"/>
                </a:lnTo>
                <a:lnTo>
                  <a:pt x="2608729" y="1734671"/>
                </a:lnTo>
                <a:lnTo>
                  <a:pt x="2675965" y="1694330"/>
                </a:lnTo>
                <a:lnTo>
                  <a:pt x="2716306" y="1653988"/>
                </a:lnTo>
                <a:lnTo>
                  <a:pt x="2783541" y="1506071"/>
                </a:lnTo>
                <a:lnTo>
                  <a:pt x="2823882" y="1452283"/>
                </a:lnTo>
                <a:lnTo>
                  <a:pt x="2971800" y="1277471"/>
                </a:lnTo>
                <a:lnTo>
                  <a:pt x="3039035" y="1210235"/>
                </a:lnTo>
                <a:lnTo>
                  <a:pt x="3092824" y="1143000"/>
                </a:lnTo>
                <a:lnTo>
                  <a:pt x="3186953" y="1116106"/>
                </a:lnTo>
                <a:lnTo>
                  <a:pt x="3294529" y="1062318"/>
                </a:lnTo>
                <a:lnTo>
                  <a:pt x="3415553" y="1089212"/>
                </a:lnTo>
                <a:lnTo>
                  <a:pt x="3536576" y="1143000"/>
                </a:lnTo>
                <a:lnTo>
                  <a:pt x="3657600" y="1223683"/>
                </a:lnTo>
                <a:lnTo>
                  <a:pt x="3657600" y="1277471"/>
                </a:lnTo>
                <a:cubicBezTo>
                  <a:pt x="3657600" y="1281953"/>
                  <a:pt x="3655359" y="1248336"/>
                  <a:pt x="3657600" y="1250577"/>
                </a:cubicBezTo>
                <a:cubicBezTo>
                  <a:pt x="3659841" y="1252818"/>
                  <a:pt x="3665444" y="1271868"/>
                  <a:pt x="3671047" y="1290918"/>
                </a:cubicBezTo>
              </a:path>
            </a:pathLst>
          </a:custGeom>
          <a:noFill/>
          <a:ln w="63500" cap="rnd">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2"/>
          <p:cNvSpPr/>
          <p:nvPr/>
        </p:nvSpPr>
        <p:spPr>
          <a:xfrm>
            <a:off x="3429000" y="4659086"/>
            <a:ext cx="3672995" cy="1687285"/>
          </a:xfrm>
          <a:custGeom>
            <a:avLst/>
            <a:gdLst>
              <a:gd name="connsiteX0" fmla="*/ 0 w 3672995"/>
              <a:gd name="connsiteY0" fmla="*/ 1251857 h 1687285"/>
              <a:gd name="connsiteX1" fmla="*/ 119743 w 3672995"/>
              <a:gd name="connsiteY1" fmla="*/ 1121228 h 1687285"/>
              <a:gd name="connsiteX2" fmla="*/ 195943 w 3672995"/>
              <a:gd name="connsiteY2" fmla="*/ 1066800 h 1687285"/>
              <a:gd name="connsiteX3" fmla="*/ 304800 w 3672995"/>
              <a:gd name="connsiteY3" fmla="*/ 1045028 h 1687285"/>
              <a:gd name="connsiteX4" fmla="*/ 457200 w 3672995"/>
              <a:gd name="connsiteY4" fmla="*/ 1045028 h 1687285"/>
              <a:gd name="connsiteX5" fmla="*/ 566057 w 3672995"/>
              <a:gd name="connsiteY5" fmla="*/ 1110343 h 1687285"/>
              <a:gd name="connsiteX6" fmla="*/ 674914 w 3672995"/>
              <a:gd name="connsiteY6" fmla="*/ 1132114 h 1687285"/>
              <a:gd name="connsiteX7" fmla="*/ 772886 w 3672995"/>
              <a:gd name="connsiteY7" fmla="*/ 1240971 h 1687285"/>
              <a:gd name="connsiteX8" fmla="*/ 849086 w 3672995"/>
              <a:gd name="connsiteY8" fmla="*/ 1371600 h 1687285"/>
              <a:gd name="connsiteX9" fmla="*/ 903514 w 3672995"/>
              <a:gd name="connsiteY9" fmla="*/ 1458685 h 1687285"/>
              <a:gd name="connsiteX10" fmla="*/ 947057 w 3672995"/>
              <a:gd name="connsiteY10" fmla="*/ 1578428 h 1687285"/>
              <a:gd name="connsiteX11" fmla="*/ 1012371 w 3672995"/>
              <a:gd name="connsiteY11" fmla="*/ 1611085 h 1687285"/>
              <a:gd name="connsiteX12" fmla="*/ 1088571 w 3672995"/>
              <a:gd name="connsiteY12" fmla="*/ 1676400 h 1687285"/>
              <a:gd name="connsiteX13" fmla="*/ 1186543 w 3672995"/>
              <a:gd name="connsiteY13" fmla="*/ 1665514 h 1687285"/>
              <a:gd name="connsiteX14" fmla="*/ 1284514 w 3672995"/>
              <a:gd name="connsiteY14" fmla="*/ 1589314 h 1687285"/>
              <a:gd name="connsiteX15" fmla="*/ 1371600 w 3672995"/>
              <a:gd name="connsiteY15" fmla="*/ 1469571 h 1687285"/>
              <a:gd name="connsiteX16" fmla="*/ 1447800 w 3672995"/>
              <a:gd name="connsiteY16" fmla="*/ 1273628 h 1687285"/>
              <a:gd name="connsiteX17" fmla="*/ 1524000 w 3672995"/>
              <a:gd name="connsiteY17" fmla="*/ 1132114 h 1687285"/>
              <a:gd name="connsiteX18" fmla="*/ 1567543 w 3672995"/>
              <a:gd name="connsiteY18" fmla="*/ 990600 h 1687285"/>
              <a:gd name="connsiteX19" fmla="*/ 1621971 w 3672995"/>
              <a:gd name="connsiteY19" fmla="*/ 838200 h 1687285"/>
              <a:gd name="connsiteX20" fmla="*/ 1698171 w 3672995"/>
              <a:gd name="connsiteY20" fmla="*/ 696685 h 1687285"/>
              <a:gd name="connsiteX21" fmla="*/ 1752600 w 3672995"/>
              <a:gd name="connsiteY21" fmla="*/ 533400 h 1687285"/>
              <a:gd name="connsiteX22" fmla="*/ 1807029 w 3672995"/>
              <a:gd name="connsiteY22" fmla="*/ 402771 h 1687285"/>
              <a:gd name="connsiteX23" fmla="*/ 1905000 w 3672995"/>
              <a:gd name="connsiteY23" fmla="*/ 261257 h 1687285"/>
              <a:gd name="connsiteX24" fmla="*/ 1970314 w 3672995"/>
              <a:gd name="connsiteY24" fmla="*/ 130628 h 1687285"/>
              <a:gd name="connsiteX25" fmla="*/ 2079171 w 3672995"/>
              <a:gd name="connsiteY25" fmla="*/ 32657 h 1687285"/>
              <a:gd name="connsiteX26" fmla="*/ 2166257 w 3672995"/>
              <a:gd name="connsiteY26" fmla="*/ 0 h 1687285"/>
              <a:gd name="connsiteX27" fmla="*/ 2275114 w 3672995"/>
              <a:gd name="connsiteY27" fmla="*/ 0 h 1687285"/>
              <a:gd name="connsiteX28" fmla="*/ 2373086 w 3672995"/>
              <a:gd name="connsiteY28" fmla="*/ 43543 h 1687285"/>
              <a:gd name="connsiteX29" fmla="*/ 2438400 w 3672995"/>
              <a:gd name="connsiteY29" fmla="*/ 87085 h 1687285"/>
              <a:gd name="connsiteX30" fmla="*/ 2481943 w 3672995"/>
              <a:gd name="connsiteY30" fmla="*/ 174171 h 1687285"/>
              <a:gd name="connsiteX31" fmla="*/ 2525486 w 3672995"/>
              <a:gd name="connsiteY31" fmla="*/ 250371 h 1687285"/>
              <a:gd name="connsiteX32" fmla="*/ 2579914 w 3672995"/>
              <a:gd name="connsiteY32" fmla="*/ 359228 h 1687285"/>
              <a:gd name="connsiteX33" fmla="*/ 2634343 w 3672995"/>
              <a:gd name="connsiteY33" fmla="*/ 489857 h 1687285"/>
              <a:gd name="connsiteX34" fmla="*/ 2688771 w 3672995"/>
              <a:gd name="connsiteY34" fmla="*/ 566057 h 1687285"/>
              <a:gd name="connsiteX35" fmla="*/ 2710543 w 3672995"/>
              <a:gd name="connsiteY35" fmla="*/ 664028 h 1687285"/>
              <a:gd name="connsiteX36" fmla="*/ 2754086 w 3672995"/>
              <a:gd name="connsiteY36" fmla="*/ 772885 h 1687285"/>
              <a:gd name="connsiteX37" fmla="*/ 2786743 w 3672995"/>
              <a:gd name="connsiteY37" fmla="*/ 903514 h 1687285"/>
              <a:gd name="connsiteX38" fmla="*/ 2841171 w 3672995"/>
              <a:gd name="connsiteY38" fmla="*/ 1001485 h 1687285"/>
              <a:gd name="connsiteX39" fmla="*/ 2873829 w 3672995"/>
              <a:gd name="connsiteY39" fmla="*/ 1186543 h 1687285"/>
              <a:gd name="connsiteX40" fmla="*/ 2950029 w 3672995"/>
              <a:gd name="connsiteY40" fmla="*/ 1284514 h 1687285"/>
              <a:gd name="connsiteX41" fmla="*/ 3026229 w 3672995"/>
              <a:gd name="connsiteY41" fmla="*/ 1447800 h 1687285"/>
              <a:gd name="connsiteX42" fmla="*/ 3080657 w 3672995"/>
              <a:gd name="connsiteY42" fmla="*/ 1545771 h 1687285"/>
              <a:gd name="connsiteX43" fmla="*/ 3124200 w 3672995"/>
              <a:gd name="connsiteY43" fmla="*/ 1654628 h 1687285"/>
              <a:gd name="connsiteX44" fmla="*/ 3189514 w 3672995"/>
              <a:gd name="connsiteY44" fmla="*/ 1676400 h 1687285"/>
              <a:gd name="connsiteX45" fmla="*/ 3243943 w 3672995"/>
              <a:gd name="connsiteY45" fmla="*/ 1687285 h 1687285"/>
              <a:gd name="connsiteX46" fmla="*/ 3309257 w 3672995"/>
              <a:gd name="connsiteY46" fmla="*/ 1687285 h 1687285"/>
              <a:gd name="connsiteX47" fmla="*/ 3363686 w 3672995"/>
              <a:gd name="connsiteY47" fmla="*/ 1676400 h 1687285"/>
              <a:gd name="connsiteX48" fmla="*/ 3407229 w 3672995"/>
              <a:gd name="connsiteY48" fmla="*/ 1621971 h 1687285"/>
              <a:gd name="connsiteX49" fmla="*/ 3461657 w 3672995"/>
              <a:gd name="connsiteY49" fmla="*/ 1556657 h 1687285"/>
              <a:gd name="connsiteX50" fmla="*/ 3526971 w 3672995"/>
              <a:gd name="connsiteY50" fmla="*/ 1458685 h 1687285"/>
              <a:gd name="connsiteX51" fmla="*/ 3592286 w 3672995"/>
              <a:gd name="connsiteY51" fmla="*/ 1382485 h 1687285"/>
              <a:gd name="connsiteX52" fmla="*/ 3668486 w 3672995"/>
              <a:gd name="connsiteY52" fmla="*/ 1219200 h 1687285"/>
              <a:gd name="connsiteX53" fmla="*/ 3657600 w 3672995"/>
              <a:gd name="connsiteY53" fmla="*/ 1240971 h 168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72995" h="1687285">
                <a:moveTo>
                  <a:pt x="0" y="1251857"/>
                </a:moveTo>
                <a:lnTo>
                  <a:pt x="119743" y="1121228"/>
                </a:lnTo>
                <a:lnTo>
                  <a:pt x="195943" y="1066800"/>
                </a:lnTo>
                <a:lnTo>
                  <a:pt x="304800" y="1045028"/>
                </a:lnTo>
                <a:lnTo>
                  <a:pt x="457200" y="1045028"/>
                </a:lnTo>
                <a:lnTo>
                  <a:pt x="566057" y="1110343"/>
                </a:lnTo>
                <a:lnTo>
                  <a:pt x="674914" y="1132114"/>
                </a:lnTo>
                <a:lnTo>
                  <a:pt x="772886" y="1240971"/>
                </a:lnTo>
                <a:lnTo>
                  <a:pt x="849086" y="1371600"/>
                </a:lnTo>
                <a:lnTo>
                  <a:pt x="903514" y="1458685"/>
                </a:lnTo>
                <a:lnTo>
                  <a:pt x="947057" y="1578428"/>
                </a:lnTo>
                <a:lnTo>
                  <a:pt x="1012371" y="1611085"/>
                </a:lnTo>
                <a:lnTo>
                  <a:pt x="1088571" y="1676400"/>
                </a:lnTo>
                <a:lnTo>
                  <a:pt x="1186543" y="1665514"/>
                </a:lnTo>
                <a:lnTo>
                  <a:pt x="1284514" y="1589314"/>
                </a:lnTo>
                <a:lnTo>
                  <a:pt x="1371600" y="1469571"/>
                </a:lnTo>
                <a:lnTo>
                  <a:pt x="1447800" y="1273628"/>
                </a:lnTo>
                <a:lnTo>
                  <a:pt x="1524000" y="1132114"/>
                </a:lnTo>
                <a:lnTo>
                  <a:pt x="1567543" y="990600"/>
                </a:lnTo>
                <a:lnTo>
                  <a:pt x="1621971" y="838200"/>
                </a:lnTo>
                <a:lnTo>
                  <a:pt x="1698171" y="696685"/>
                </a:lnTo>
                <a:lnTo>
                  <a:pt x="1752600" y="533400"/>
                </a:lnTo>
                <a:lnTo>
                  <a:pt x="1807029" y="402771"/>
                </a:lnTo>
                <a:lnTo>
                  <a:pt x="1905000" y="261257"/>
                </a:lnTo>
                <a:lnTo>
                  <a:pt x="1970314" y="130628"/>
                </a:lnTo>
                <a:lnTo>
                  <a:pt x="2079171" y="32657"/>
                </a:lnTo>
                <a:lnTo>
                  <a:pt x="2166257" y="0"/>
                </a:lnTo>
                <a:lnTo>
                  <a:pt x="2275114" y="0"/>
                </a:lnTo>
                <a:lnTo>
                  <a:pt x="2373086" y="43543"/>
                </a:lnTo>
                <a:lnTo>
                  <a:pt x="2438400" y="87085"/>
                </a:lnTo>
                <a:lnTo>
                  <a:pt x="2481943" y="174171"/>
                </a:lnTo>
                <a:lnTo>
                  <a:pt x="2525486" y="250371"/>
                </a:lnTo>
                <a:lnTo>
                  <a:pt x="2579914" y="359228"/>
                </a:lnTo>
                <a:lnTo>
                  <a:pt x="2634343" y="489857"/>
                </a:lnTo>
                <a:lnTo>
                  <a:pt x="2688771" y="566057"/>
                </a:lnTo>
                <a:lnTo>
                  <a:pt x="2710543" y="664028"/>
                </a:lnTo>
                <a:lnTo>
                  <a:pt x="2754086" y="772885"/>
                </a:lnTo>
                <a:lnTo>
                  <a:pt x="2786743" y="903514"/>
                </a:lnTo>
                <a:lnTo>
                  <a:pt x="2841171" y="1001485"/>
                </a:lnTo>
                <a:lnTo>
                  <a:pt x="2873829" y="1186543"/>
                </a:lnTo>
                <a:lnTo>
                  <a:pt x="2950029" y="1284514"/>
                </a:lnTo>
                <a:lnTo>
                  <a:pt x="3026229" y="1447800"/>
                </a:lnTo>
                <a:lnTo>
                  <a:pt x="3080657" y="1545771"/>
                </a:lnTo>
                <a:lnTo>
                  <a:pt x="3124200" y="1654628"/>
                </a:lnTo>
                <a:lnTo>
                  <a:pt x="3189514" y="1676400"/>
                </a:lnTo>
                <a:lnTo>
                  <a:pt x="3243943" y="1687285"/>
                </a:lnTo>
                <a:lnTo>
                  <a:pt x="3309257" y="1687285"/>
                </a:lnTo>
                <a:lnTo>
                  <a:pt x="3363686" y="1676400"/>
                </a:lnTo>
                <a:lnTo>
                  <a:pt x="3407229" y="1621971"/>
                </a:lnTo>
                <a:lnTo>
                  <a:pt x="3461657" y="1556657"/>
                </a:lnTo>
                <a:lnTo>
                  <a:pt x="3526971" y="1458685"/>
                </a:lnTo>
                <a:lnTo>
                  <a:pt x="3592286" y="1382485"/>
                </a:lnTo>
                <a:lnTo>
                  <a:pt x="3668486" y="1219200"/>
                </a:lnTo>
                <a:cubicBezTo>
                  <a:pt x="3679372" y="1195614"/>
                  <a:pt x="3668486" y="1218292"/>
                  <a:pt x="3657600" y="1240971"/>
                </a:cubicBezTo>
              </a:path>
            </a:pathLst>
          </a:custGeom>
          <a:noFill/>
          <a:ln w="63500" cap="rnd">
            <a:solidFill>
              <a:srgbClr val="3333FF"/>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1599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84"/>
                                        </p:tgtEl>
                                        <p:attrNameLst>
                                          <p:attrName>style.visibility</p:attrName>
                                        </p:attrNameLst>
                                      </p:cBhvr>
                                      <p:to>
                                        <p:strVal val="visible"/>
                                      </p:to>
                                    </p:set>
                                    <p:anim calcmode="lin" valueType="num">
                                      <p:cBhvr additive="base">
                                        <p:cTn id="7" dur="500" fill="hold"/>
                                        <p:tgtEl>
                                          <p:spTgt spid="122884"/>
                                        </p:tgtEl>
                                        <p:attrNameLst>
                                          <p:attrName>ppt_x</p:attrName>
                                        </p:attrNameLst>
                                      </p:cBhvr>
                                      <p:tavLst>
                                        <p:tav tm="0">
                                          <p:val>
                                            <p:strVal val="#ppt_x"/>
                                          </p:val>
                                        </p:tav>
                                        <p:tav tm="100000">
                                          <p:val>
                                            <p:strVal val="#ppt_x"/>
                                          </p:val>
                                        </p:tav>
                                      </p:tavLst>
                                    </p:anim>
                                    <p:anim calcmode="lin" valueType="num">
                                      <p:cBhvr additive="base">
                                        <p:cTn id="8" dur="500" fill="hold"/>
                                        <p:tgtEl>
                                          <p:spTgt spid="1228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883">
                                            <p:txEl>
                                              <p:pRg st="4" end="4"/>
                                            </p:txEl>
                                          </p:spTgt>
                                        </p:tgtEl>
                                        <p:attrNameLst>
                                          <p:attrName>style.visibility</p:attrName>
                                        </p:attrNameLst>
                                      </p:cBhvr>
                                      <p:to>
                                        <p:strVal val="visible"/>
                                      </p:to>
                                    </p:set>
                                    <p:anim calcmode="lin" valueType="num">
                                      <p:cBhvr additive="base">
                                        <p:cTn id="13" dur="500" fill="hold"/>
                                        <p:tgtEl>
                                          <p:spTgt spid="12288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886"/>
                                        </p:tgtEl>
                                        <p:attrNameLst>
                                          <p:attrName>style.visibility</p:attrName>
                                        </p:attrNameLst>
                                      </p:cBhvr>
                                      <p:to>
                                        <p:strVal val="visible"/>
                                      </p:to>
                                    </p:set>
                                    <p:anim calcmode="lin" valueType="num">
                                      <p:cBhvr additive="base">
                                        <p:cTn id="19" dur="500" fill="hold"/>
                                        <p:tgtEl>
                                          <p:spTgt spid="122886"/>
                                        </p:tgtEl>
                                        <p:attrNameLst>
                                          <p:attrName>ppt_x</p:attrName>
                                        </p:attrNameLst>
                                      </p:cBhvr>
                                      <p:tavLst>
                                        <p:tav tm="0">
                                          <p:val>
                                            <p:strVal val="#ppt_x"/>
                                          </p:val>
                                        </p:tav>
                                        <p:tav tm="100000">
                                          <p:val>
                                            <p:strVal val="#ppt_x"/>
                                          </p:val>
                                        </p:tav>
                                      </p:tavLst>
                                    </p:anim>
                                    <p:anim calcmode="lin" valueType="num">
                                      <p:cBhvr additive="base">
                                        <p:cTn id="20" dur="500" fill="hold"/>
                                        <p:tgtEl>
                                          <p:spTgt spid="1228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2E02FB06-07F5-4B18-8ABA-33A5E933D962}" type="slidenum">
              <a:rPr lang="en-US" altLang="zh-CN" smtClean="0"/>
              <a:pPr eaLnBrk="1" hangingPunct="1"/>
              <a:t>92</a:t>
            </a:fld>
            <a:endParaRPr lang="en-US" altLang="zh-CN" smtClean="0"/>
          </a:p>
        </p:txBody>
      </p:sp>
      <p:sp>
        <p:nvSpPr>
          <p:cNvPr id="96259"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25955" name="Rectangle 3"/>
          <p:cNvSpPr>
            <a:spLocks noGrp="1" noChangeArrowheads="1"/>
          </p:cNvSpPr>
          <p:nvPr>
            <p:ph type="body" idx="1"/>
          </p:nvPr>
        </p:nvSpPr>
        <p:spPr>
          <a:xfrm>
            <a:off x="385763" y="1179513"/>
            <a:ext cx="8758237" cy="5678487"/>
          </a:xfrm>
        </p:spPr>
        <p:txBody>
          <a:bodyPr/>
          <a:lstStyle/>
          <a:p>
            <a:pPr lvl="2" eaLnBrk="1" hangingPunct="1"/>
            <a:r>
              <a:rPr lang="zh-CN" altLang="en-US" smtClean="0"/>
              <a:t>合成波形的表达式为</a:t>
            </a:r>
          </a:p>
          <a:p>
            <a:pPr lvl="2" eaLnBrk="1" hangingPunct="1"/>
            <a:endParaRPr lang="zh-CN" altLang="en-US" smtClean="0"/>
          </a:p>
          <a:p>
            <a:pPr lvl="2" eaLnBrk="1" hangingPunct="1"/>
            <a:endParaRPr lang="zh-CN" altLang="en-US" smtClean="0"/>
          </a:p>
          <a:p>
            <a:pPr lvl="2" eaLnBrk="1" hangingPunct="1"/>
            <a:endParaRPr lang="zh-CN" altLang="en-US" smtClean="0"/>
          </a:p>
          <a:p>
            <a:pPr lvl="2" eaLnBrk="1" hangingPunct="1"/>
            <a:endParaRPr lang="zh-CN" altLang="en-US" smtClean="0"/>
          </a:p>
          <a:p>
            <a:pPr lvl="2" eaLnBrk="1" hangingPunct="1">
              <a:buFont typeface="Wingdings" pitchFamily="2" charset="2"/>
              <a:buNone/>
            </a:pPr>
            <a:r>
              <a:rPr lang="zh-CN" altLang="en-US" smtClean="0"/>
              <a:t>	经简化后得</a:t>
            </a:r>
          </a:p>
          <a:p>
            <a:pPr lvl="2" eaLnBrk="1" hangingPunct="1">
              <a:buFont typeface="Wingdings" pitchFamily="2" charset="2"/>
              <a:buNone/>
            </a:pPr>
            <a:endParaRPr lang="zh-CN" altLang="en-US" smtClean="0"/>
          </a:p>
          <a:p>
            <a:pPr lvl="3" eaLnBrk="1" hangingPunct="1"/>
            <a:r>
              <a:rPr lang="zh-CN" altLang="en-US" smtClean="0"/>
              <a:t>由上式可见，</a:t>
            </a:r>
            <a:r>
              <a:rPr lang="en-US" altLang="zh-CN" i="1" smtClean="0"/>
              <a:t>g</a:t>
            </a:r>
            <a:r>
              <a:rPr lang="en-US" altLang="zh-CN" smtClean="0"/>
              <a:t>(</a:t>
            </a:r>
            <a:r>
              <a:rPr lang="en-US" altLang="zh-CN" i="1" smtClean="0"/>
              <a:t>t</a:t>
            </a:r>
            <a:r>
              <a:rPr lang="en-US" altLang="zh-CN" smtClean="0"/>
              <a:t>)</a:t>
            </a:r>
            <a:r>
              <a:rPr lang="zh-CN" altLang="en-US" smtClean="0"/>
              <a:t>的</a:t>
            </a:r>
            <a:r>
              <a:rPr lang="zh-CN" altLang="en-US" smtClean="0">
                <a:solidFill>
                  <a:srgbClr val="3333FF"/>
                </a:solidFill>
              </a:rPr>
              <a:t>“拖尾”幅度随</a:t>
            </a:r>
            <a:r>
              <a:rPr lang="en-US" altLang="zh-CN" i="1" smtClean="0">
                <a:solidFill>
                  <a:srgbClr val="3333FF"/>
                </a:solidFill>
              </a:rPr>
              <a:t>t</a:t>
            </a:r>
            <a:r>
              <a:rPr lang="en-US" altLang="zh-CN" baseline="30000" smtClean="0">
                <a:solidFill>
                  <a:srgbClr val="3333FF"/>
                </a:solidFill>
              </a:rPr>
              <a:t>2</a:t>
            </a:r>
            <a:r>
              <a:rPr lang="zh-CN" altLang="en-US" smtClean="0">
                <a:solidFill>
                  <a:srgbClr val="3333FF"/>
                </a:solidFill>
              </a:rPr>
              <a:t>下降</a:t>
            </a:r>
            <a:r>
              <a:rPr lang="zh-CN" altLang="en-US" smtClean="0"/>
              <a:t>，这说明它</a:t>
            </a:r>
            <a:r>
              <a:rPr lang="zh-CN" altLang="en-US" smtClean="0">
                <a:solidFill>
                  <a:srgbClr val="3333FF"/>
                </a:solidFill>
              </a:rPr>
              <a:t>比 </a:t>
            </a:r>
            <a:r>
              <a:rPr lang="en-US" altLang="zh-CN" smtClean="0">
                <a:solidFill>
                  <a:srgbClr val="3333FF"/>
                </a:solidFill>
              </a:rPr>
              <a:t>sin </a:t>
            </a:r>
            <a:r>
              <a:rPr lang="en-US" altLang="zh-CN" i="1" smtClean="0">
                <a:solidFill>
                  <a:srgbClr val="3333FF"/>
                </a:solidFill>
              </a:rPr>
              <a:t>x</a:t>
            </a:r>
            <a:r>
              <a:rPr lang="en-US" altLang="zh-CN" smtClean="0">
                <a:solidFill>
                  <a:srgbClr val="3333FF"/>
                </a:solidFill>
              </a:rPr>
              <a:t> / </a:t>
            </a:r>
            <a:r>
              <a:rPr lang="en-US" altLang="zh-CN" i="1" smtClean="0">
                <a:solidFill>
                  <a:srgbClr val="3333FF"/>
                </a:solidFill>
              </a:rPr>
              <a:t>x</a:t>
            </a:r>
            <a:r>
              <a:rPr lang="zh-CN" altLang="en-US" smtClean="0">
                <a:solidFill>
                  <a:srgbClr val="3333FF"/>
                </a:solidFill>
              </a:rPr>
              <a:t>波形收敛快，衰减大</a:t>
            </a:r>
            <a:r>
              <a:rPr lang="zh-CN" altLang="en-US" smtClean="0"/>
              <a:t>。这是因为，相距一个码元间隔的两个</a:t>
            </a:r>
            <a:r>
              <a:rPr lang="en-US" altLang="zh-CN" smtClean="0"/>
              <a:t>sin </a:t>
            </a:r>
            <a:r>
              <a:rPr lang="en-US" altLang="zh-CN" i="1" smtClean="0"/>
              <a:t>x</a:t>
            </a:r>
            <a:r>
              <a:rPr lang="en-US" altLang="zh-CN" smtClean="0"/>
              <a:t> / </a:t>
            </a:r>
            <a:r>
              <a:rPr lang="en-US" altLang="zh-CN" i="1" smtClean="0"/>
              <a:t>x</a:t>
            </a:r>
            <a:r>
              <a:rPr lang="zh-CN" altLang="en-US" smtClean="0"/>
              <a:t>波形的“拖尾”正负相反而相互抵消，使得合成波形的“拖尾”衰减速度加快了。</a:t>
            </a:r>
          </a:p>
          <a:p>
            <a:pPr lvl="3" eaLnBrk="1" hangingPunct="1">
              <a:lnSpc>
                <a:spcPct val="110000"/>
              </a:lnSpc>
            </a:pPr>
            <a:r>
              <a:rPr lang="zh-CN" altLang="en-US" smtClean="0"/>
              <a:t>此外，由图还可以看出， </a:t>
            </a:r>
            <a:r>
              <a:rPr lang="en-US" altLang="zh-CN" i="1" smtClean="0"/>
              <a:t>g</a:t>
            </a:r>
            <a:r>
              <a:rPr lang="en-US" altLang="zh-CN" smtClean="0"/>
              <a:t>(</a:t>
            </a:r>
            <a:r>
              <a:rPr lang="en-US" altLang="zh-CN" i="1" smtClean="0"/>
              <a:t>t</a:t>
            </a:r>
            <a:r>
              <a:rPr lang="en-US" altLang="zh-CN" smtClean="0"/>
              <a:t>)</a:t>
            </a:r>
            <a:r>
              <a:rPr lang="zh-CN" altLang="en-US" smtClean="0"/>
              <a:t>除了在相邻的取样时刻</a:t>
            </a:r>
            <a:r>
              <a:rPr lang="en-US" altLang="zh-CN" smtClean="0"/>
              <a:t>t =</a:t>
            </a:r>
            <a:r>
              <a:rPr lang="en-US" altLang="zh-CN" smtClean="0">
                <a:sym typeface="Symbol" pitchFamily="18" charset="2"/>
              </a:rPr>
              <a:t>T</a:t>
            </a:r>
            <a:r>
              <a:rPr lang="en-US" altLang="zh-CN" baseline="-25000" smtClean="0">
                <a:sym typeface="Symbol" pitchFamily="18" charset="2"/>
              </a:rPr>
              <a:t>s</a:t>
            </a:r>
            <a:r>
              <a:rPr lang="en-US" altLang="zh-CN" smtClean="0">
                <a:sym typeface="Symbol" pitchFamily="18" charset="2"/>
              </a:rPr>
              <a:t>/2</a:t>
            </a:r>
            <a:r>
              <a:rPr lang="zh-CN" altLang="en-US" smtClean="0"/>
              <a:t>处， </a:t>
            </a:r>
            <a:r>
              <a:rPr lang="en-US" altLang="zh-CN" i="1" smtClean="0"/>
              <a:t>g</a:t>
            </a:r>
            <a:r>
              <a:rPr lang="en-US" altLang="zh-CN" smtClean="0"/>
              <a:t>(</a:t>
            </a:r>
            <a:r>
              <a:rPr lang="en-US" altLang="zh-CN" i="1" smtClean="0"/>
              <a:t>t</a:t>
            </a:r>
            <a:r>
              <a:rPr lang="en-US" altLang="zh-CN" smtClean="0"/>
              <a:t>) = 1</a:t>
            </a:r>
            <a:r>
              <a:rPr lang="zh-CN" altLang="en-US" smtClean="0"/>
              <a:t>外，其余的取样时刻上， </a:t>
            </a:r>
            <a:r>
              <a:rPr lang="en-US" altLang="zh-CN" i="1" smtClean="0"/>
              <a:t>g</a:t>
            </a:r>
            <a:r>
              <a:rPr lang="en-US" altLang="zh-CN" smtClean="0"/>
              <a:t>(</a:t>
            </a:r>
            <a:r>
              <a:rPr lang="en-US" altLang="zh-CN" i="1" smtClean="0"/>
              <a:t>t</a:t>
            </a:r>
            <a:r>
              <a:rPr lang="en-US" altLang="zh-CN" smtClean="0"/>
              <a:t>)</a:t>
            </a:r>
            <a:r>
              <a:rPr lang="zh-CN" altLang="en-US" smtClean="0"/>
              <a:t>具有等间隔</a:t>
            </a:r>
            <a:r>
              <a:rPr lang="en-US" altLang="zh-CN" smtClean="0">
                <a:sym typeface="Symbol" pitchFamily="18" charset="2"/>
              </a:rPr>
              <a:t>T</a:t>
            </a:r>
            <a:r>
              <a:rPr lang="en-US" altLang="zh-CN" baseline="-25000" smtClean="0">
                <a:sym typeface="Symbol" pitchFamily="18" charset="2"/>
              </a:rPr>
              <a:t>s</a:t>
            </a:r>
            <a:r>
              <a:rPr lang="zh-CN" altLang="en-US" smtClean="0"/>
              <a:t>的零点。</a:t>
            </a:r>
          </a:p>
        </p:txBody>
      </p:sp>
      <p:sp>
        <p:nvSpPr>
          <p:cNvPr id="96261" name="Rectangle 5"/>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96262" name="Rectangle 7"/>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125960" name="Group 8"/>
          <p:cNvGrpSpPr>
            <a:grpSpLocks/>
          </p:cNvGrpSpPr>
          <p:nvPr/>
        </p:nvGrpSpPr>
        <p:grpSpPr bwMode="auto">
          <a:xfrm>
            <a:off x="2141538" y="1673225"/>
            <a:ext cx="4454525" cy="1622425"/>
            <a:chOff x="1463" y="1385"/>
            <a:chExt cx="2806" cy="1022"/>
          </a:xfrm>
        </p:grpSpPr>
        <p:graphicFrame>
          <p:nvGraphicFramePr>
            <p:cNvPr id="96266" name="Object 4"/>
            <p:cNvGraphicFramePr>
              <a:graphicFrameLocks noChangeAspect="1"/>
            </p:cNvGraphicFramePr>
            <p:nvPr/>
          </p:nvGraphicFramePr>
          <p:xfrm>
            <a:off x="1463" y="1385"/>
            <a:ext cx="1593" cy="1022"/>
          </p:xfrm>
          <a:graphic>
            <a:graphicData uri="http://schemas.openxmlformats.org/presentationml/2006/ole">
              <mc:AlternateContent xmlns:mc="http://schemas.openxmlformats.org/markup-compatibility/2006">
                <mc:Choice xmlns:v="urn:schemas-microsoft-com:vml" Requires="v">
                  <p:oleObj spid="_x0000_s149965" name="公式" r:id="rId3" imgW="1308100" imgH="838200" progId="Equation.3">
                    <p:embed/>
                  </p:oleObj>
                </mc:Choice>
                <mc:Fallback>
                  <p:oleObj name="公式" r:id="rId3" imgW="13081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 y="1385"/>
                          <a:ext cx="1593" cy="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267" name="Object 6"/>
            <p:cNvGraphicFramePr>
              <a:graphicFrameLocks noChangeAspect="1"/>
            </p:cNvGraphicFramePr>
            <p:nvPr/>
          </p:nvGraphicFramePr>
          <p:xfrm>
            <a:off x="3107" y="1423"/>
            <a:ext cx="1162" cy="959"/>
          </p:xfrm>
          <a:graphic>
            <a:graphicData uri="http://schemas.openxmlformats.org/presentationml/2006/ole">
              <mc:AlternateContent xmlns:mc="http://schemas.openxmlformats.org/markup-compatibility/2006">
                <mc:Choice xmlns:v="urn:schemas-microsoft-com:vml" Requires="v">
                  <p:oleObj spid="_x0000_s149966" name="公式" r:id="rId5" imgW="1016000" imgH="838200" progId="Equation.3">
                    <p:embed/>
                  </p:oleObj>
                </mc:Choice>
                <mc:Fallback>
                  <p:oleObj name="公式" r:id="rId5" imgW="1016000" imgH="838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7" y="1423"/>
                          <a:ext cx="1162" cy="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96264" name="Rectangle 10"/>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25961" name="Object 9"/>
          <p:cNvGraphicFramePr>
            <a:graphicFrameLocks noChangeAspect="1"/>
          </p:cNvGraphicFramePr>
          <p:nvPr/>
        </p:nvGraphicFramePr>
        <p:xfrm>
          <a:off x="3492500" y="3338513"/>
          <a:ext cx="2520950" cy="868362"/>
        </p:xfrm>
        <a:graphic>
          <a:graphicData uri="http://schemas.openxmlformats.org/presentationml/2006/ole">
            <mc:AlternateContent xmlns:mc="http://schemas.openxmlformats.org/markup-compatibility/2006">
              <mc:Choice xmlns:v="urn:schemas-microsoft-com:vml" Requires="v">
                <p:oleObj spid="_x0000_s149967" r:id="rId7" imgW="1409088" imgH="482391" progId="Equation.3">
                  <p:embed/>
                </p:oleObj>
              </mc:Choice>
              <mc:Fallback>
                <p:oleObj r:id="rId7" imgW="1409088" imgH="4823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3338513"/>
                        <a:ext cx="25209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4987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960"/>
                                        </p:tgtEl>
                                        <p:attrNameLst>
                                          <p:attrName>style.visibility</p:attrName>
                                        </p:attrNameLst>
                                      </p:cBhvr>
                                      <p:to>
                                        <p:strVal val="visible"/>
                                      </p:to>
                                    </p:set>
                                    <p:anim calcmode="lin" valueType="num">
                                      <p:cBhvr additive="base">
                                        <p:cTn id="13" dur="500" fill="hold"/>
                                        <p:tgtEl>
                                          <p:spTgt spid="125960"/>
                                        </p:tgtEl>
                                        <p:attrNameLst>
                                          <p:attrName>ppt_x</p:attrName>
                                        </p:attrNameLst>
                                      </p:cBhvr>
                                      <p:tavLst>
                                        <p:tav tm="0">
                                          <p:val>
                                            <p:strVal val="#ppt_x"/>
                                          </p:val>
                                        </p:tav>
                                        <p:tav tm="100000">
                                          <p:val>
                                            <p:strVal val="#ppt_x"/>
                                          </p:val>
                                        </p:tav>
                                      </p:tavLst>
                                    </p:anim>
                                    <p:anim calcmode="lin" valueType="num">
                                      <p:cBhvr additive="base">
                                        <p:cTn id="14" dur="500" fill="hold"/>
                                        <p:tgtEl>
                                          <p:spTgt spid="12596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5955">
                                            <p:txEl>
                                              <p:pRg st="5" end="5"/>
                                            </p:txEl>
                                          </p:spTgt>
                                        </p:tgtEl>
                                        <p:attrNameLst>
                                          <p:attrName>style.visibility</p:attrName>
                                        </p:attrNameLst>
                                      </p:cBhvr>
                                      <p:to>
                                        <p:strVal val="visible"/>
                                      </p:to>
                                    </p:set>
                                    <p:anim calcmode="lin" valueType="num">
                                      <p:cBhvr additive="base">
                                        <p:cTn id="19" dur="500" fill="hold"/>
                                        <p:tgtEl>
                                          <p:spTgt spid="12595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59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5961"/>
                                        </p:tgtEl>
                                        <p:attrNameLst>
                                          <p:attrName>style.visibility</p:attrName>
                                        </p:attrNameLst>
                                      </p:cBhvr>
                                      <p:to>
                                        <p:strVal val="visible"/>
                                      </p:to>
                                    </p:set>
                                    <p:anim calcmode="lin" valueType="num">
                                      <p:cBhvr additive="base">
                                        <p:cTn id="25" dur="500" fill="hold"/>
                                        <p:tgtEl>
                                          <p:spTgt spid="125961"/>
                                        </p:tgtEl>
                                        <p:attrNameLst>
                                          <p:attrName>ppt_x</p:attrName>
                                        </p:attrNameLst>
                                      </p:cBhvr>
                                      <p:tavLst>
                                        <p:tav tm="0">
                                          <p:val>
                                            <p:strVal val="#ppt_x"/>
                                          </p:val>
                                        </p:tav>
                                        <p:tav tm="100000">
                                          <p:val>
                                            <p:strVal val="#ppt_x"/>
                                          </p:val>
                                        </p:tav>
                                      </p:tavLst>
                                    </p:anim>
                                    <p:anim calcmode="lin" valueType="num">
                                      <p:cBhvr additive="base">
                                        <p:cTn id="26" dur="500" fill="hold"/>
                                        <p:tgtEl>
                                          <p:spTgt spid="1259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5955">
                                            <p:txEl>
                                              <p:pRg st="7" end="7"/>
                                            </p:txEl>
                                          </p:spTgt>
                                        </p:tgtEl>
                                        <p:attrNameLst>
                                          <p:attrName>style.visibility</p:attrName>
                                        </p:attrNameLst>
                                      </p:cBhvr>
                                      <p:to>
                                        <p:strVal val="visible"/>
                                      </p:to>
                                    </p:set>
                                    <p:anim calcmode="lin" valueType="num">
                                      <p:cBhvr additive="base">
                                        <p:cTn id="31" dur="500" fill="hold"/>
                                        <p:tgtEl>
                                          <p:spTgt spid="12595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59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5955">
                                            <p:txEl>
                                              <p:pRg st="8" end="8"/>
                                            </p:txEl>
                                          </p:spTgt>
                                        </p:tgtEl>
                                        <p:attrNameLst>
                                          <p:attrName>style.visibility</p:attrName>
                                        </p:attrNameLst>
                                      </p:cBhvr>
                                      <p:to>
                                        <p:strVal val="visible"/>
                                      </p:to>
                                    </p:set>
                                    <p:anim calcmode="lin" valueType="num">
                                      <p:cBhvr additive="base">
                                        <p:cTn id="37" dur="500" fill="hold"/>
                                        <p:tgtEl>
                                          <p:spTgt spid="12595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595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7"/>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D1C53672-488D-4EC3-9056-F5739D9B1128}" type="slidenum">
              <a:rPr lang="en-US" altLang="zh-CN" smtClean="0"/>
              <a:pPr eaLnBrk="1" hangingPunct="1"/>
              <a:t>93</a:t>
            </a:fld>
            <a:endParaRPr lang="en-US" altLang="zh-CN" smtClean="0"/>
          </a:p>
        </p:txBody>
      </p:sp>
      <p:sp>
        <p:nvSpPr>
          <p:cNvPr id="97283"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26979" name="Rectangle 3"/>
          <p:cNvSpPr>
            <a:spLocks noGrp="1" noChangeArrowheads="1"/>
          </p:cNvSpPr>
          <p:nvPr>
            <p:ph type="body" sz="half" idx="1"/>
          </p:nvPr>
        </p:nvSpPr>
        <p:spPr>
          <a:xfrm>
            <a:off x="431800" y="1179513"/>
            <a:ext cx="8712200" cy="5678487"/>
          </a:xfrm>
        </p:spPr>
        <p:txBody>
          <a:bodyPr/>
          <a:lstStyle/>
          <a:p>
            <a:pPr lvl="2" eaLnBrk="1" hangingPunct="1"/>
            <a:r>
              <a:rPr lang="zh-CN" altLang="en-US" smtClean="0">
                <a:solidFill>
                  <a:srgbClr val="3333FF"/>
                </a:solidFill>
              </a:rPr>
              <a:t>特征</a:t>
            </a:r>
            <a:endParaRPr lang="en-US" altLang="zh-CN" sz="2000" smtClean="0">
              <a:solidFill>
                <a:srgbClr val="3333FF"/>
              </a:solidFill>
            </a:endParaRPr>
          </a:p>
          <a:p>
            <a:pPr lvl="2" eaLnBrk="1" hangingPunct="1"/>
            <a:r>
              <a:rPr lang="en-US" altLang="zh-CN" sz="2000" i="1" smtClean="0"/>
              <a:t>g</a:t>
            </a:r>
            <a:r>
              <a:rPr lang="en-US" altLang="zh-CN" sz="2000" smtClean="0"/>
              <a:t>(</a:t>
            </a:r>
            <a:r>
              <a:rPr lang="en-US" altLang="zh-CN" sz="2000" i="1" smtClean="0"/>
              <a:t>t</a:t>
            </a:r>
            <a:r>
              <a:rPr lang="en-US" altLang="zh-CN" sz="2000" smtClean="0"/>
              <a:t>)</a:t>
            </a:r>
            <a:r>
              <a:rPr lang="zh-CN" altLang="en-US" sz="2000" smtClean="0"/>
              <a:t>的频谱函数</a:t>
            </a:r>
          </a:p>
          <a:p>
            <a:pPr lvl="2" eaLnBrk="1" hangingPunct="1">
              <a:buFont typeface="Wingdings" pitchFamily="2" charset="2"/>
              <a:buNone/>
            </a:pPr>
            <a:r>
              <a:rPr lang="zh-CN" altLang="en-US" sz="2000" smtClean="0"/>
              <a:t>	对</a:t>
            </a:r>
          </a:p>
          <a:p>
            <a:pPr lvl="2" eaLnBrk="1" hangingPunct="1">
              <a:buFont typeface="Wingdings" pitchFamily="2" charset="2"/>
              <a:buNone/>
            </a:pPr>
            <a:endParaRPr lang="zh-CN" altLang="en-US" sz="2000" smtClean="0"/>
          </a:p>
          <a:p>
            <a:pPr lvl="2" eaLnBrk="1" hangingPunct="1">
              <a:buFont typeface="Wingdings" pitchFamily="2" charset="2"/>
              <a:buNone/>
            </a:pPr>
            <a:r>
              <a:rPr lang="zh-CN" altLang="en-US" sz="2000" smtClean="0"/>
              <a:t>	进行傅立叶变换，得到</a:t>
            </a:r>
          </a:p>
          <a:p>
            <a:pPr lvl="2" eaLnBrk="1" hangingPunct="1">
              <a:buFont typeface="Wingdings" pitchFamily="2" charset="2"/>
              <a:buNone/>
            </a:pPr>
            <a:endParaRPr lang="zh-CN" altLang="en-US" sz="2000" smtClean="0"/>
          </a:p>
          <a:p>
            <a:pPr lvl="2" eaLnBrk="1" hangingPunct="1">
              <a:buFont typeface="Wingdings" pitchFamily="2" charset="2"/>
              <a:buNone/>
            </a:pPr>
            <a:endParaRPr lang="zh-CN" altLang="en-US" sz="2000" smtClean="0"/>
          </a:p>
          <a:p>
            <a:pPr lvl="2" eaLnBrk="1" hangingPunct="1">
              <a:buFont typeface="Wingdings" pitchFamily="2" charset="2"/>
              <a:buNone/>
            </a:pPr>
            <a:endParaRPr lang="zh-CN" altLang="en-US" sz="2000" smtClean="0"/>
          </a:p>
          <a:p>
            <a:pPr lvl="2" eaLnBrk="1" hangingPunct="1">
              <a:buFont typeface="Wingdings" pitchFamily="2" charset="2"/>
              <a:buNone/>
            </a:pPr>
            <a:endParaRPr lang="zh-CN" altLang="en-US" sz="2000" smtClean="0"/>
          </a:p>
          <a:p>
            <a:pPr lvl="2" eaLnBrk="1" hangingPunct="1"/>
            <a:r>
              <a:rPr lang="zh-CN" altLang="en-US" sz="2000" smtClean="0"/>
              <a:t>带宽为</a:t>
            </a:r>
            <a:r>
              <a:rPr lang="en-US" altLang="zh-CN" sz="2000" i="1" smtClean="0"/>
              <a:t>B</a:t>
            </a:r>
            <a:r>
              <a:rPr lang="en-US" altLang="zh-CN" sz="2000" smtClean="0"/>
              <a:t> = 1/2</a:t>
            </a:r>
            <a:r>
              <a:rPr lang="en-US" altLang="zh-CN" sz="2000" i="1" smtClean="0"/>
              <a:t>T</a:t>
            </a:r>
            <a:r>
              <a:rPr lang="en-US" altLang="zh-CN" sz="2000" i="1" baseline="-25000" smtClean="0"/>
              <a:t>s</a:t>
            </a:r>
            <a:r>
              <a:rPr lang="en-US" altLang="zh-CN" sz="2000" smtClean="0"/>
              <a:t> (Hz) </a:t>
            </a:r>
            <a:r>
              <a:rPr lang="zh-CN" altLang="en-US" sz="2000" smtClean="0"/>
              <a:t>，与理想矩形滤波器的相同。</a:t>
            </a:r>
          </a:p>
          <a:p>
            <a:pPr lvl="2" eaLnBrk="1" hangingPunct="1"/>
            <a:r>
              <a:rPr lang="zh-CN" altLang="en-US" sz="2000" smtClean="0"/>
              <a:t>频带利用率为</a:t>
            </a:r>
          </a:p>
          <a:p>
            <a:pPr lvl="2" eaLnBrk="1" hangingPunct="1"/>
            <a:endParaRPr lang="zh-CN" altLang="en-US" sz="2000" smtClean="0"/>
          </a:p>
          <a:p>
            <a:pPr lvl="2" eaLnBrk="1" hangingPunct="1"/>
            <a:endParaRPr lang="zh-CN" altLang="en-US" sz="2000" smtClean="0"/>
          </a:p>
          <a:p>
            <a:pPr lvl="2" eaLnBrk="1" hangingPunct="1">
              <a:buFont typeface="Wingdings" pitchFamily="2" charset="2"/>
              <a:buNone/>
            </a:pPr>
            <a:r>
              <a:rPr lang="zh-CN" altLang="en-US" sz="2000" smtClean="0"/>
              <a:t>	达到了基带系统在传输二进制序列时的理论极限值。</a:t>
            </a:r>
          </a:p>
        </p:txBody>
      </p:sp>
      <p:graphicFrame>
        <p:nvGraphicFramePr>
          <p:cNvPr id="126982" name="Object 6"/>
          <p:cNvGraphicFramePr>
            <a:graphicFrameLocks noGrp="1" noChangeAspect="1"/>
          </p:cNvGraphicFramePr>
          <p:nvPr>
            <p:ph sz="quarter" idx="2"/>
            <p:extLst>
              <p:ext uri="{D42A27DB-BD31-4B8C-83A1-F6EECF244321}">
                <p14:modId xmlns:p14="http://schemas.microsoft.com/office/powerpoint/2010/main" val="3199503482"/>
              </p:ext>
            </p:extLst>
          </p:nvPr>
        </p:nvGraphicFramePr>
        <p:xfrm>
          <a:off x="2141538" y="1960448"/>
          <a:ext cx="2309812" cy="790575"/>
        </p:xfrm>
        <a:graphic>
          <a:graphicData uri="http://schemas.openxmlformats.org/presentationml/2006/ole">
            <mc:AlternateContent xmlns:mc="http://schemas.openxmlformats.org/markup-compatibility/2006">
              <mc:Choice xmlns:v="urn:schemas-microsoft-com:vml" Requires="v">
                <p:oleObj spid="_x0000_s150989" r:id="rId3" imgW="1409088" imgH="482391" progId="Equation.3">
                  <p:embed/>
                </p:oleObj>
              </mc:Choice>
              <mc:Fallback>
                <p:oleObj r:id="rId3" imgW="1409088" imgH="4823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538" y="1960448"/>
                        <a:ext cx="2309812"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6" name="Rectangle 5"/>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26980" name="Object 4"/>
          <p:cNvGraphicFramePr>
            <a:graphicFrameLocks noChangeAspect="1"/>
          </p:cNvGraphicFramePr>
          <p:nvPr>
            <p:extLst>
              <p:ext uri="{D42A27DB-BD31-4B8C-83A1-F6EECF244321}">
                <p14:modId xmlns:p14="http://schemas.microsoft.com/office/powerpoint/2010/main" val="3415387544"/>
              </p:ext>
            </p:extLst>
          </p:nvPr>
        </p:nvGraphicFramePr>
        <p:xfrm>
          <a:off x="2457450" y="3085985"/>
          <a:ext cx="2925763" cy="1325563"/>
        </p:xfrm>
        <a:graphic>
          <a:graphicData uri="http://schemas.openxmlformats.org/presentationml/2006/ole">
            <mc:AlternateContent xmlns:mc="http://schemas.openxmlformats.org/markup-compatibility/2006">
              <mc:Choice xmlns:v="urn:schemas-microsoft-com:vml" Requires="v">
                <p:oleObj spid="_x0000_s150990" r:id="rId5" imgW="2019300" imgH="914400" progId="Equation.3">
                  <p:embed/>
                </p:oleObj>
              </mc:Choice>
              <mc:Fallback>
                <p:oleObj r:id="rId5" imgW="201930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450" y="3085985"/>
                        <a:ext cx="29257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6984" name="Picture 8" descr="t0512"/>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l="61801" t="12155" r="2438" b="9569"/>
          <a:stretch>
            <a:fillRect/>
          </a:stretch>
        </p:blipFill>
        <p:spPr>
          <a:xfrm>
            <a:off x="5921375" y="2298688"/>
            <a:ext cx="2789238" cy="2030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289" name="Rectangle 1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26986" name="Object 10"/>
          <p:cNvGraphicFramePr>
            <a:graphicFrameLocks noChangeAspect="1"/>
          </p:cNvGraphicFramePr>
          <p:nvPr>
            <p:extLst>
              <p:ext uri="{D42A27DB-BD31-4B8C-83A1-F6EECF244321}">
                <p14:modId xmlns:p14="http://schemas.microsoft.com/office/powerpoint/2010/main" val="4096058825"/>
              </p:ext>
            </p:extLst>
          </p:nvPr>
        </p:nvGraphicFramePr>
        <p:xfrm>
          <a:off x="2006600" y="5291023"/>
          <a:ext cx="3740150" cy="703262"/>
        </p:xfrm>
        <a:graphic>
          <a:graphicData uri="http://schemas.openxmlformats.org/presentationml/2006/ole">
            <mc:AlternateContent xmlns:mc="http://schemas.openxmlformats.org/markup-compatibility/2006">
              <mc:Choice xmlns:v="urn:schemas-microsoft-com:vml" Requires="v">
                <p:oleObj spid="_x0000_s150991" name="公式" r:id="rId8" imgW="2273300" imgH="431800" progId="Equation.3">
                  <p:embed/>
                </p:oleObj>
              </mc:Choice>
              <mc:Fallback>
                <p:oleObj name="公式" r:id="rId8" imgW="22733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6600" y="5291023"/>
                        <a:ext cx="37401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8446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9">
                                            <p:txEl>
                                              <p:pRg st="1" end="1"/>
                                            </p:txEl>
                                          </p:spTgt>
                                        </p:tgtEl>
                                        <p:attrNameLst>
                                          <p:attrName>style.visibility</p:attrName>
                                        </p:attrNameLst>
                                      </p:cBhvr>
                                      <p:to>
                                        <p:strVal val="visible"/>
                                      </p:to>
                                    </p:set>
                                    <p:anim calcmode="lin" valueType="num">
                                      <p:cBhvr additive="base">
                                        <p:cTn id="13" dur="5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6979">
                                            <p:txEl>
                                              <p:pRg st="2" end="2"/>
                                            </p:txEl>
                                          </p:spTgt>
                                        </p:tgtEl>
                                        <p:attrNameLst>
                                          <p:attrName>style.visibility</p:attrName>
                                        </p:attrNameLst>
                                      </p:cBhvr>
                                      <p:to>
                                        <p:strVal val="visible"/>
                                      </p:to>
                                    </p:set>
                                    <p:anim calcmode="lin" valueType="num">
                                      <p:cBhvr additive="base">
                                        <p:cTn id="19" dur="5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9">
                                            <p:txEl>
                                              <p:pRg st="2" end="2"/>
                                            </p:txEl>
                                          </p:spTgt>
                                        </p:tgtEl>
                                        <p:attrNameLst>
                                          <p:attrName>ppt_y</p:attrName>
                                        </p:attrNameLst>
                                      </p:cBhvr>
                                      <p:tavLst>
                                        <p:tav tm="0">
                                          <p:val>
                                            <p:strVal val="1+#ppt_h/2"/>
                                          </p:val>
                                        </p:tav>
                                        <p:tav tm="100000">
                                          <p:val>
                                            <p:strVal val="#ppt_y"/>
                                          </p:val>
                                        </p:tav>
                                      </p:tavLst>
                                    </p:anim>
                                  </p:childTnLst>
                                </p:cTn>
                              </p:par>
                            </p:childTnLst>
                          </p:cTn>
                        </p:par>
                        <p:par>
                          <p:cTn id="21" fill="hold" nodeType="withGroup">
                            <p:stCondLst>
                              <p:cond delay="500"/>
                            </p:stCondLst>
                            <p:childTnLst>
                              <p:par>
                                <p:cTn id="22" presetID="2" presetClass="entr" presetSubtype="4" fill="hold" nodeType="afterEffect">
                                  <p:stCondLst>
                                    <p:cond delay="0"/>
                                  </p:stCondLst>
                                  <p:childTnLst>
                                    <p:set>
                                      <p:cBhvr>
                                        <p:cTn id="23" dur="1" fill="hold">
                                          <p:stCondLst>
                                            <p:cond delay="0"/>
                                          </p:stCondLst>
                                        </p:cTn>
                                        <p:tgtEl>
                                          <p:spTgt spid="126982"/>
                                        </p:tgtEl>
                                        <p:attrNameLst>
                                          <p:attrName>style.visibility</p:attrName>
                                        </p:attrNameLst>
                                      </p:cBhvr>
                                      <p:to>
                                        <p:strVal val="visible"/>
                                      </p:to>
                                    </p:set>
                                    <p:anim calcmode="lin" valueType="num">
                                      <p:cBhvr additive="base">
                                        <p:cTn id="24" dur="500" fill="hold"/>
                                        <p:tgtEl>
                                          <p:spTgt spid="126982"/>
                                        </p:tgtEl>
                                        <p:attrNameLst>
                                          <p:attrName>ppt_x</p:attrName>
                                        </p:attrNameLst>
                                      </p:cBhvr>
                                      <p:tavLst>
                                        <p:tav tm="0">
                                          <p:val>
                                            <p:strVal val="#ppt_x"/>
                                          </p:val>
                                        </p:tav>
                                        <p:tav tm="100000">
                                          <p:val>
                                            <p:strVal val="#ppt_x"/>
                                          </p:val>
                                        </p:tav>
                                      </p:tavLst>
                                    </p:anim>
                                    <p:anim calcmode="lin" valueType="num">
                                      <p:cBhvr additive="base">
                                        <p:cTn id="25" dur="500" fill="hold"/>
                                        <p:tgtEl>
                                          <p:spTgt spid="126982"/>
                                        </p:tgtEl>
                                        <p:attrNameLst>
                                          <p:attrName>ppt_y</p:attrName>
                                        </p:attrNameLst>
                                      </p:cBhvr>
                                      <p:tavLst>
                                        <p:tav tm="0">
                                          <p:val>
                                            <p:strVal val="1+#ppt_h/2"/>
                                          </p:val>
                                        </p:tav>
                                        <p:tav tm="100000">
                                          <p:val>
                                            <p:strVal val="#ppt_y"/>
                                          </p:val>
                                        </p:tav>
                                      </p:tavLst>
                                    </p:anim>
                                  </p:childTnLst>
                                </p:cTn>
                              </p:par>
                            </p:childTnLst>
                          </p:cTn>
                        </p:par>
                        <p:par>
                          <p:cTn id="26" fill="hold" nodeType="withGroup">
                            <p:stCondLst>
                              <p:cond delay="1000"/>
                            </p:stCondLst>
                            <p:childTnLst>
                              <p:par>
                                <p:cTn id="27" presetID="2" presetClass="entr" presetSubtype="4" fill="hold" nodeType="afterEffect">
                                  <p:stCondLst>
                                    <p:cond delay="0"/>
                                  </p:stCondLst>
                                  <p:childTnLst>
                                    <p:set>
                                      <p:cBhvr>
                                        <p:cTn id="28" dur="1" fill="hold">
                                          <p:stCondLst>
                                            <p:cond delay="0"/>
                                          </p:stCondLst>
                                        </p:cTn>
                                        <p:tgtEl>
                                          <p:spTgt spid="126979">
                                            <p:txEl>
                                              <p:pRg st="4" end="4"/>
                                            </p:txEl>
                                          </p:spTgt>
                                        </p:tgtEl>
                                        <p:attrNameLst>
                                          <p:attrName>style.visibility</p:attrName>
                                        </p:attrNameLst>
                                      </p:cBhvr>
                                      <p:to>
                                        <p:strVal val="visible"/>
                                      </p:to>
                                    </p:set>
                                    <p:anim calcmode="lin" valueType="num">
                                      <p:cBhvr additive="base">
                                        <p:cTn id="29" dur="500" fill="hold"/>
                                        <p:tgtEl>
                                          <p:spTgt spid="12697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6979">
                                            <p:txEl>
                                              <p:pRg st="4" end="4"/>
                                            </p:txEl>
                                          </p:spTgt>
                                        </p:tgtEl>
                                        <p:attrNameLst>
                                          <p:attrName>ppt_y</p:attrName>
                                        </p:attrNameLst>
                                      </p:cBhvr>
                                      <p:tavLst>
                                        <p:tav tm="0">
                                          <p:val>
                                            <p:strVal val="1+#ppt_h/2"/>
                                          </p:val>
                                        </p:tav>
                                        <p:tav tm="100000">
                                          <p:val>
                                            <p:strVal val="#ppt_y"/>
                                          </p:val>
                                        </p:tav>
                                      </p:tavLst>
                                    </p:anim>
                                  </p:childTnLst>
                                </p:cTn>
                              </p:par>
                            </p:childTnLst>
                          </p:cTn>
                        </p:par>
                        <p:par>
                          <p:cTn id="31" fill="hold" nodeType="withGroup">
                            <p:stCondLst>
                              <p:cond delay="1500"/>
                            </p:stCondLst>
                            <p:childTnLst>
                              <p:par>
                                <p:cTn id="32" presetID="2" presetClass="entr" presetSubtype="4" fill="hold" nodeType="afterEffect">
                                  <p:stCondLst>
                                    <p:cond delay="0"/>
                                  </p:stCondLst>
                                  <p:childTnLst>
                                    <p:set>
                                      <p:cBhvr>
                                        <p:cTn id="33" dur="1" fill="hold">
                                          <p:stCondLst>
                                            <p:cond delay="0"/>
                                          </p:stCondLst>
                                        </p:cTn>
                                        <p:tgtEl>
                                          <p:spTgt spid="126980"/>
                                        </p:tgtEl>
                                        <p:attrNameLst>
                                          <p:attrName>style.visibility</p:attrName>
                                        </p:attrNameLst>
                                      </p:cBhvr>
                                      <p:to>
                                        <p:strVal val="visible"/>
                                      </p:to>
                                    </p:set>
                                    <p:anim calcmode="lin" valueType="num">
                                      <p:cBhvr additive="base">
                                        <p:cTn id="34" dur="500" fill="hold"/>
                                        <p:tgtEl>
                                          <p:spTgt spid="126980"/>
                                        </p:tgtEl>
                                        <p:attrNameLst>
                                          <p:attrName>ppt_x</p:attrName>
                                        </p:attrNameLst>
                                      </p:cBhvr>
                                      <p:tavLst>
                                        <p:tav tm="0">
                                          <p:val>
                                            <p:strVal val="#ppt_x"/>
                                          </p:val>
                                        </p:tav>
                                        <p:tav tm="100000">
                                          <p:val>
                                            <p:strVal val="#ppt_x"/>
                                          </p:val>
                                        </p:tav>
                                      </p:tavLst>
                                    </p:anim>
                                    <p:anim calcmode="lin" valueType="num">
                                      <p:cBhvr additive="base">
                                        <p:cTn id="35" dur="500" fill="hold"/>
                                        <p:tgtEl>
                                          <p:spTgt spid="126980"/>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26984"/>
                                        </p:tgtEl>
                                        <p:attrNameLst>
                                          <p:attrName>style.visibility</p:attrName>
                                        </p:attrNameLst>
                                      </p:cBhvr>
                                      <p:to>
                                        <p:strVal val="visible"/>
                                      </p:to>
                                    </p:set>
                                    <p:anim calcmode="lin" valueType="num">
                                      <p:cBhvr additive="base">
                                        <p:cTn id="40" dur="500" fill="hold"/>
                                        <p:tgtEl>
                                          <p:spTgt spid="126984"/>
                                        </p:tgtEl>
                                        <p:attrNameLst>
                                          <p:attrName>ppt_x</p:attrName>
                                        </p:attrNameLst>
                                      </p:cBhvr>
                                      <p:tavLst>
                                        <p:tav tm="0">
                                          <p:val>
                                            <p:strVal val="#ppt_x"/>
                                          </p:val>
                                        </p:tav>
                                        <p:tav tm="100000">
                                          <p:val>
                                            <p:strVal val="#ppt_x"/>
                                          </p:val>
                                        </p:tav>
                                      </p:tavLst>
                                    </p:anim>
                                    <p:anim calcmode="lin" valueType="num">
                                      <p:cBhvr additive="base">
                                        <p:cTn id="41" dur="500" fill="hold"/>
                                        <p:tgtEl>
                                          <p:spTgt spid="126984"/>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26979">
                                            <p:txEl>
                                              <p:pRg st="9" end="9"/>
                                            </p:txEl>
                                          </p:spTgt>
                                        </p:tgtEl>
                                        <p:attrNameLst>
                                          <p:attrName>style.visibility</p:attrName>
                                        </p:attrNameLst>
                                      </p:cBhvr>
                                      <p:to>
                                        <p:strVal val="visible"/>
                                      </p:to>
                                    </p:set>
                                    <p:anim calcmode="lin" valueType="num">
                                      <p:cBhvr additive="base">
                                        <p:cTn id="46" dur="500" fill="hold"/>
                                        <p:tgtEl>
                                          <p:spTgt spid="126979">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697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26979">
                                            <p:txEl>
                                              <p:pRg st="10" end="10"/>
                                            </p:txEl>
                                          </p:spTgt>
                                        </p:tgtEl>
                                        <p:attrNameLst>
                                          <p:attrName>style.visibility</p:attrName>
                                        </p:attrNameLst>
                                      </p:cBhvr>
                                      <p:to>
                                        <p:strVal val="visible"/>
                                      </p:to>
                                    </p:set>
                                    <p:anim calcmode="lin" valueType="num">
                                      <p:cBhvr additive="base">
                                        <p:cTn id="52" dur="500" fill="hold"/>
                                        <p:tgtEl>
                                          <p:spTgt spid="126979">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69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26986"/>
                                        </p:tgtEl>
                                        <p:attrNameLst>
                                          <p:attrName>style.visibility</p:attrName>
                                        </p:attrNameLst>
                                      </p:cBhvr>
                                      <p:to>
                                        <p:strVal val="visible"/>
                                      </p:to>
                                    </p:set>
                                    <p:anim calcmode="lin" valueType="num">
                                      <p:cBhvr additive="base">
                                        <p:cTn id="58" dur="500" fill="hold"/>
                                        <p:tgtEl>
                                          <p:spTgt spid="126986"/>
                                        </p:tgtEl>
                                        <p:attrNameLst>
                                          <p:attrName>ppt_x</p:attrName>
                                        </p:attrNameLst>
                                      </p:cBhvr>
                                      <p:tavLst>
                                        <p:tav tm="0">
                                          <p:val>
                                            <p:strVal val="#ppt_x"/>
                                          </p:val>
                                        </p:tav>
                                        <p:tav tm="100000">
                                          <p:val>
                                            <p:strVal val="#ppt_x"/>
                                          </p:val>
                                        </p:tav>
                                      </p:tavLst>
                                    </p:anim>
                                    <p:anim calcmode="lin" valueType="num">
                                      <p:cBhvr additive="base">
                                        <p:cTn id="59" dur="500" fill="hold"/>
                                        <p:tgtEl>
                                          <p:spTgt spid="126986"/>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126979">
                                            <p:txEl>
                                              <p:pRg st="13" end="13"/>
                                            </p:txEl>
                                          </p:spTgt>
                                        </p:tgtEl>
                                        <p:attrNameLst>
                                          <p:attrName>style.visibility</p:attrName>
                                        </p:attrNameLst>
                                      </p:cBhvr>
                                      <p:to>
                                        <p:strVal val="visible"/>
                                      </p:to>
                                    </p:set>
                                    <p:anim calcmode="lin" valueType="num">
                                      <p:cBhvr additive="base">
                                        <p:cTn id="63" dur="500" fill="hold"/>
                                        <p:tgtEl>
                                          <p:spTgt spid="126979">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2697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6"/>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D12DD63D-A4BF-4C67-8E02-E7BFD4D07039}" type="slidenum">
              <a:rPr lang="en-US" altLang="zh-CN" smtClean="0"/>
              <a:pPr eaLnBrk="1" hangingPunct="1"/>
              <a:t>94</a:t>
            </a:fld>
            <a:endParaRPr lang="en-US" altLang="zh-CN" smtClean="0"/>
          </a:p>
        </p:txBody>
      </p:sp>
      <p:sp>
        <p:nvSpPr>
          <p:cNvPr id="98307"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30051" name="Rectangle 3"/>
          <p:cNvSpPr>
            <a:spLocks noGrp="1" noChangeArrowheads="1"/>
          </p:cNvSpPr>
          <p:nvPr>
            <p:ph type="body" sz="half" idx="1"/>
          </p:nvPr>
        </p:nvSpPr>
        <p:spPr>
          <a:xfrm>
            <a:off x="341313" y="1179513"/>
            <a:ext cx="8802687" cy="5678487"/>
          </a:xfrm>
        </p:spPr>
        <p:txBody>
          <a:bodyPr/>
          <a:lstStyle/>
          <a:p>
            <a:pPr lvl="2" eaLnBrk="1" hangingPunct="1">
              <a:lnSpc>
                <a:spcPct val="150000"/>
              </a:lnSpc>
            </a:pPr>
            <a:r>
              <a:rPr lang="zh-CN" altLang="en-US" sz="2000" smtClean="0"/>
              <a:t>如果用上述部分响应波形作为传送信号的波形，且发送码元间隔为</a:t>
            </a:r>
            <a:r>
              <a:rPr lang="en-US" altLang="zh-CN" sz="2000" i="1" smtClean="0"/>
              <a:t>T</a:t>
            </a:r>
            <a:r>
              <a:rPr lang="en-US" altLang="zh-CN" sz="2000" i="1" baseline="-25000" smtClean="0"/>
              <a:t>s</a:t>
            </a:r>
            <a:r>
              <a:rPr lang="zh-CN" altLang="en-US" sz="2000" smtClean="0"/>
              <a:t>，则</a:t>
            </a:r>
            <a:r>
              <a:rPr lang="zh-CN" altLang="en-US" sz="2000" b="1" smtClean="0">
                <a:solidFill>
                  <a:srgbClr val="3333FF"/>
                </a:solidFill>
              </a:rPr>
              <a:t>在抽样时刻上仅发生前一码元对本码元抽样值的干扰，而与其他码元不发生串扰</a:t>
            </a:r>
            <a:r>
              <a:rPr lang="zh-CN" altLang="en-US" sz="2000" smtClean="0"/>
              <a:t>，见下图</a:t>
            </a:r>
          </a:p>
          <a:p>
            <a:pPr lvl="2" eaLnBrk="1" hangingPunct="1">
              <a:lnSpc>
                <a:spcPct val="120000"/>
              </a:lnSpc>
            </a:pPr>
            <a:endParaRPr lang="zh-CN" altLang="en-US" sz="2000" smtClean="0"/>
          </a:p>
          <a:p>
            <a:pPr lvl="2" eaLnBrk="1" hangingPunct="1">
              <a:lnSpc>
                <a:spcPct val="120000"/>
              </a:lnSpc>
            </a:pPr>
            <a:endParaRPr lang="zh-CN" altLang="en-US" sz="2000" smtClean="0"/>
          </a:p>
          <a:p>
            <a:pPr lvl="2" eaLnBrk="1" hangingPunct="1">
              <a:lnSpc>
                <a:spcPct val="120000"/>
              </a:lnSpc>
            </a:pPr>
            <a:endParaRPr lang="zh-CN" altLang="en-US" sz="2000" smtClean="0"/>
          </a:p>
          <a:p>
            <a:pPr lvl="2" eaLnBrk="1" hangingPunct="1">
              <a:lnSpc>
                <a:spcPct val="120000"/>
              </a:lnSpc>
            </a:pPr>
            <a:endParaRPr lang="zh-CN" altLang="en-US" sz="2000" smtClean="0"/>
          </a:p>
          <a:p>
            <a:pPr lvl="2" eaLnBrk="1" hangingPunct="1">
              <a:lnSpc>
                <a:spcPct val="120000"/>
              </a:lnSpc>
            </a:pPr>
            <a:endParaRPr lang="zh-CN" altLang="en-US" sz="2000" smtClean="0"/>
          </a:p>
          <a:p>
            <a:pPr lvl="2" eaLnBrk="1" hangingPunct="1">
              <a:lnSpc>
                <a:spcPct val="150000"/>
              </a:lnSpc>
              <a:buFont typeface="Wingdings" pitchFamily="2" charset="2"/>
              <a:buNone/>
            </a:pPr>
            <a:r>
              <a:rPr lang="zh-CN" altLang="en-US" sz="2000" smtClean="0"/>
              <a:t>	表面上看，由于前后码元的串扰很大，似乎无法按</a:t>
            </a:r>
            <a:r>
              <a:rPr lang="en-US" altLang="zh-CN" sz="2000" smtClean="0"/>
              <a:t>1</a:t>
            </a:r>
            <a:r>
              <a:rPr lang="zh-CN" altLang="en-US" sz="2000" smtClean="0"/>
              <a:t>／</a:t>
            </a:r>
            <a:r>
              <a:rPr lang="en-US" altLang="zh-CN" sz="2000" i="1" smtClean="0"/>
              <a:t>T</a:t>
            </a:r>
            <a:r>
              <a:rPr lang="en-US" altLang="zh-CN" sz="2000" i="1" baseline="-25000" smtClean="0"/>
              <a:t>s</a:t>
            </a:r>
            <a:r>
              <a:rPr lang="zh-CN" altLang="en-US" sz="2000" smtClean="0"/>
              <a:t>的速率进行传送。但由于这种“串扰”是确定的，在接收端可以消除掉，故仍可按</a:t>
            </a:r>
            <a:r>
              <a:rPr lang="en-US" altLang="zh-CN" sz="2000" smtClean="0"/>
              <a:t>1</a:t>
            </a:r>
            <a:r>
              <a:rPr lang="zh-CN" altLang="en-US" sz="2000" smtClean="0"/>
              <a:t>／</a:t>
            </a:r>
            <a:r>
              <a:rPr lang="en-US" altLang="zh-CN" sz="2000" i="1" smtClean="0"/>
              <a:t>T</a:t>
            </a:r>
            <a:r>
              <a:rPr lang="en-US" altLang="zh-CN" sz="2000" i="1" baseline="-25000" smtClean="0"/>
              <a:t>s</a:t>
            </a:r>
            <a:r>
              <a:rPr lang="zh-CN" altLang="en-US" sz="2000" smtClean="0"/>
              <a:t>传输速率传送码元。</a:t>
            </a:r>
          </a:p>
        </p:txBody>
      </p:sp>
      <p:pic>
        <p:nvPicPr>
          <p:cNvPr id="130052" name="Picture 4" descr="t051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997200" y="2663825"/>
            <a:ext cx="3644900" cy="207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88682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0052"/>
                                        </p:tgtEl>
                                        <p:attrNameLst>
                                          <p:attrName>style.visibility</p:attrName>
                                        </p:attrNameLst>
                                      </p:cBhvr>
                                      <p:to>
                                        <p:strVal val="visible"/>
                                      </p:to>
                                    </p:set>
                                    <p:anim calcmode="lin" valueType="num">
                                      <p:cBhvr additive="base">
                                        <p:cTn id="13" dur="500" fill="hold"/>
                                        <p:tgtEl>
                                          <p:spTgt spid="130052"/>
                                        </p:tgtEl>
                                        <p:attrNameLst>
                                          <p:attrName>ppt_x</p:attrName>
                                        </p:attrNameLst>
                                      </p:cBhvr>
                                      <p:tavLst>
                                        <p:tav tm="0">
                                          <p:val>
                                            <p:strVal val="#ppt_x"/>
                                          </p:val>
                                        </p:tav>
                                        <p:tav tm="100000">
                                          <p:val>
                                            <p:strVal val="#ppt_x"/>
                                          </p:val>
                                        </p:tav>
                                      </p:tavLst>
                                    </p:anim>
                                    <p:anim calcmode="lin" valueType="num">
                                      <p:cBhvr additive="base">
                                        <p:cTn id="14" dur="500" fill="hold"/>
                                        <p:tgtEl>
                                          <p:spTgt spid="13005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0051">
                                            <p:txEl>
                                              <p:pRg st="6" end="6"/>
                                            </p:txEl>
                                          </p:spTgt>
                                        </p:tgtEl>
                                        <p:attrNameLst>
                                          <p:attrName>style.visibility</p:attrName>
                                        </p:attrNameLst>
                                      </p:cBhvr>
                                      <p:to>
                                        <p:strVal val="visible"/>
                                      </p:to>
                                    </p:set>
                                    <p:anim calcmode="lin" valueType="num">
                                      <p:cBhvr additive="base">
                                        <p:cTn id="19" dur="500" fill="hold"/>
                                        <p:tgtEl>
                                          <p:spTgt spid="13005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00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D498B397-A929-4BA7-AE49-162F6E2D2169}" type="slidenum">
              <a:rPr lang="en-US" altLang="zh-CN" smtClean="0"/>
              <a:pPr eaLnBrk="1" hangingPunct="1"/>
              <a:t>95</a:t>
            </a:fld>
            <a:endParaRPr lang="en-US" altLang="zh-CN" smtClean="0"/>
          </a:p>
        </p:txBody>
      </p:sp>
      <p:sp>
        <p:nvSpPr>
          <p:cNvPr id="99331"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32099" name="Rectangle 3"/>
          <p:cNvSpPr>
            <a:spLocks noGrp="1" noChangeArrowheads="1"/>
          </p:cNvSpPr>
          <p:nvPr>
            <p:ph type="body" idx="1"/>
          </p:nvPr>
        </p:nvSpPr>
        <p:spPr>
          <a:xfrm>
            <a:off x="385763" y="1179513"/>
            <a:ext cx="8758237" cy="5678487"/>
          </a:xfrm>
        </p:spPr>
        <p:txBody>
          <a:bodyPr/>
          <a:lstStyle/>
          <a:p>
            <a:pPr lvl="2" eaLnBrk="1" hangingPunct="1">
              <a:lnSpc>
                <a:spcPct val="120000"/>
              </a:lnSpc>
            </a:pPr>
            <a:r>
              <a:rPr lang="zh-CN" altLang="en-US" dirty="0" smtClean="0"/>
              <a:t>例如，设输入的二进制码元序列为</a:t>
            </a:r>
            <a:r>
              <a:rPr lang="en-US" altLang="zh-CN" dirty="0" smtClean="0"/>
              <a:t>{</a:t>
            </a:r>
            <a:r>
              <a:rPr lang="en-US" altLang="zh-CN" i="1" dirty="0" err="1" smtClean="0"/>
              <a:t>a</a:t>
            </a:r>
            <a:r>
              <a:rPr lang="en-US" altLang="zh-CN" i="1" baseline="-25000" dirty="0" err="1" smtClean="0"/>
              <a:t>k</a:t>
            </a:r>
            <a:r>
              <a:rPr lang="en-US" altLang="zh-CN" dirty="0" smtClean="0"/>
              <a:t>}</a:t>
            </a:r>
            <a:r>
              <a:rPr lang="zh-CN" altLang="en-US" dirty="0" smtClean="0"/>
              <a:t>，并设</a:t>
            </a:r>
            <a:r>
              <a:rPr lang="en-US" altLang="zh-CN" i="1" dirty="0" err="1" smtClean="0"/>
              <a:t>a</a:t>
            </a:r>
            <a:r>
              <a:rPr lang="en-US" altLang="zh-CN" i="1" baseline="-25000" dirty="0" err="1" smtClean="0"/>
              <a:t>k</a:t>
            </a:r>
            <a:r>
              <a:rPr lang="zh-CN" altLang="en-US" dirty="0" smtClean="0"/>
              <a:t>的取值为</a:t>
            </a:r>
            <a:r>
              <a:rPr lang="en-US" altLang="zh-CN" dirty="0" smtClean="0"/>
              <a:t>+1</a:t>
            </a:r>
            <a:r>
              <a:rPr lang="zh-CN" altLang="en-US" dirty="0" smtClean="0"/>
              <a:t>及</a:t>
            </a:r>
            <a:r>
              <a:rPr lang="en-US" altLang="zh-CN" dirty="0" smtClean="0"/>
              <a:t>-1</a:t>
            </a:r>
            <a:r>
              <a:rPr lang="zh-CN" altLang="en-US" dirty="0" smtClean="0"/>
              <a:t>（对应于“</a:t>
            </a:r>
            <a:r>
              <a:rPr lang="en-US" altLang="zh-CN" dirty="0" smtClean="0"/>
              <a:t>1”</a:t>
            </a:r>
            <a:r>
              <a:rPr lang="zh-CN" altLang="en-US" dirty="0" smtClean="0"/>
              <a:t>及“</a:t>
            </a:r>
            <a:r>
              <a:rPr lang="en-US" altLang="zh-CN" dirty="0" smtClean="0"/>
              <a:t>0”</a:t>
            </a:r>
            <a:r>
              <a:rPr lang="zh-CN" altLang="en-US" dirty="0" smtClean="0"/>
              <a:t>）。这样，当发送码元</a:t>
            </a:r>
            <a:r>
              <a:rPr lang="en-US" altLang="zh-CN" i="1" dirty="0" err="1" smtClean="0"/>
              <a:t>a</a:t>
            </a:r>
            <a:r>
              <a:rPr lang="en-US" altLang="zh-CN" i="1" baseline="-25000" dirty="0" err="1" smtClean="0"/>
              <a:t>k</a:t>
            </a:r>
            <a:r>
              <a:rPr lang="zh-CN" altLang="en-US" dirty="0" smtClean="0"/>
              <a:t>时，接收波形</a:t>
            </a:r>
            <a:r>
              <a:rPr lang="en-US" altLang="zh-CN" i="1" dirty="0" smtClean="0"/>
              <a:t>g</a:t>
            </a:r>
            <a:r>
              <a:rPr lang="en-US" altLang="zh-CN" dirty="0" smtClean="0"/>
              <a:t>(</a:t>
            </a:r>
            <a:r>
              <a:rPr lang="en-US" altLang="zh-CN" i="1" dirty="0" smtClean="0"/>
              <a:t>t</a:t>
            </a:r>
            <a:r>
              <a:rPr lang="en-US" altLang="zh-CN" dirty="0" smtClean="0"/>
              <a:t>)</a:t>
            </a:r>
            <a:r>
              <a:rPr lang="zh-CN" altLang="en-US" dirty="0" smtClean="0"/>
              <a:t>在相应时刻上（第</a:t>
            </a:r>
            <a:r>
              <a:rPr lang="en-US" altLang="zh-CN" i="1" dirty="0" smtClean="0"/>
              <a:t>k</a:t>
            </a:r>
            <a:r>
              <a:rPr lang="zh-CN" altLang="en-US" dirty="0" smtClean="0"/>
              <a:t>个时刻上）的抽样值</a:t>
            </a:r>
            <a:r>
              <a:rPr lang="en-US" altLang="zh-CN" i="1" dirty="0" err="1" smtClean="0"/>
              <a:t>C</a:t>
            </a:r>
            <a:r>
              <a:rPr lang="en-US" altLang="zh-CN" i="1" baseline="-25000" dirty="0" err="1" smtClean="0"/>
              <a:t>k</a:t>
            </a:r>
            <a:r>
              <a:rPr lang="zh-CN" altLang="en-US" dirty="0" smtClean="0"/>
              <a:t>由下式确定：</a:t>
            </a:r>
          </a:p>
          <a:p>
            <a:pPr lvl="2" eaLnBrk="1" hangingPunct="1">
              <a:buFont typeface="Wingdings" pitchFamily="2" charset="2"/>
              <a:buNone/>
            </a:pPr>
            <a:r>
              <a:rPr lang="zh-CN" altLang="en-US" dirty="0" smtClean="0"/>
              <a:t>	</a:t>
            </a:r>
            <a:r>
              <a:rPr lang="en-US" altLang="zh-CN" dirty="0" smtClean="0"/>
              <a:t>	</a:t>
            </a:r>
            <a:r>
              <a:rPr lang="zh-CN" altLang="en-US" dirty="0" smtClean="0"/>
              <a:t>	</a:t>
            </a:r>
            <a:r>
              <a:rPr lang="en-US" altLang="zh-CN" i="1" dirty="0" err="1" smtClean="0"/>
              <a:t>C</a:t>
            </a:r>
            <a:r>
              <a:rPr lang="en-US" altLang="zh-CN" i="1" baseline="-25000" dirty="0" err="1" smtClean="0"/>
              <a:t>k</a:t>
            </a:r>
            <a:r>
              <a:rPr lang="en-US" altLang="zh-CN" baseline="-25000" dirty="0" smtClean="0"/>
              <a:t> </a:t>
            </a:r>
            <a:r>
              <a:rPr lang="en-US" altLang="zh-CN" dirty="0" smtClean="0"/>
              <a:t>= </a:t>
            </a:r>
            <a:r>
              <a:rPr lang="en-US" altLang="zh-CN" i="1" dirty="0" err="1" smtClean="0"/>
              <a:t>a</a:t>
            </a:r>
            <a:r>
              <a:rPr lang="en-US" altLang="zh-CN" i="1" baseline="-25000" dirty="0" err="1" smtClean="0"/>
              <a:t>k</a:t>
            </a:r>
            <a:r>
              <a:rPr lang="en-US" altLang="zh-CN" dirty="0" smtClean="0"/>
              <a:t> + </a:t>
            </a:r>
            <a:r>
              <a:rPr lang="en-US" altLang="zh-CN" i="1" dirty="0" smtClean="0"/>
              <a:t>a</a:t>
            </a:r>
            <a:r>
              <a:rPr lang="en-US" altLang="zh-CN" i="1" baseline="-25000" dirty="0" smtClean="0"/>
              <a:t>k</a:t>
            </a:r>
            <a:r>
              <a:rPr lang="en-US" altLang="zh-CN" baseline="-25000" dirty="0" smtClean="0"/>
              <a:t>-1</a:t>
            </a:r>
            <a:r>
              <a:rPr lang="en-US" altLang="zh-CN" dirty="0" smtClean="0"/>
              <a:t> </a:t>
            </a:r>
          </a:p>
          <a:p>
            <a:pPr lvl="2" eaLnBrk="1" hangingPunct="1">
              <a:buFont typeface="Wingdings" pitchFamily="2" charset="2"/>
              <a:buNone/>
            </a:pPr>
            <a:r>
              <a:rPr lang="en-US" altLang="zh-CN" dirty="0" smtClean="0"/>
              <a:t>	</a:t>
            </a:r>
            <a:r>
              <a:rPr lang="zh-CN" altLang="en-US" dirty="0" smtClean="0"/>
              <a:t>或</a:t>
            </a:r>
            <a:r>
              <a:rPr lang="en-US" altLang="zh-CN" dirty="0" smtClean="0"/>
              <a:t>	</a:t>
            </a:r>
            <a:r>
              <a:rPr lang="zh-CN" altLang="en-US" dirty="0" smtClean="0"/>
              <a:t>	 </a:t>
            </a:r>
            <a:r>
              <a:rPr lang="en-US" altLang="zh-CN" i="1" dirty="0" err="1" smtClean="0"/>
              <a:t>a</a:t>
            </a:r>
            <a:r>
              <a:rPr lang="en-US" altLang="zh-CN" i="1" baseline="-25000" dirty="0" err="1" smtClean="0"/>
              <a:t>k</a:t>
            </a:r>
            <a:r>
              <a:rPr lang="en-US" altLang="zh-CN" dirty="0" smtClean="0"/>
              <a:t> = </a:t>
            </a:r>
            <a:r>
              <a:rPr lang="en-US" altLang="zh-CN" i="1" dirty="0" err="1" smtClean="0"/>
              <a:t>C</a:t>
            </a:r>
            <a:r>
              <a:rPr lang="en-US" altLang="zh-CN" i="1" baseline="-25000" dirty="0" err="1" smtClean="0"/>
              <a:t>k</a:t>
            </a:r>
            <a:r>
              <a:rPr lang="en-US" altLang="zh-CN" baseline="-25000" dirty="0" smtClean="0"/>
              <a:t> </a:t>
            </a:r>
            <a:r>
              <a:rPr lang="en-US" altLang="zh-CN" dirty="0" smtClean="0"/>
              <a:t>- </a:t>
            </a:r>
            <a:r>
              <a:rPr lang="en-US" altLang="zh-CN" i="1" dirty="0" smtClean="0"/>
              <a:t>a</a:t>
            </a:r>
            <a:r>
              <a:rPr lang="en-US" altLang="zh-CN" i="1" baseline="-25000" dirty="0" smtClean="0"/>
              <a:t>k</a:t>
            </a:r>
            <a:r>
              <a:rPr lang="en-US" altLang="zh-CN" baseline="-25000" dirty="0" smtClean="0"/>
              <a:t>-1</a:t>
            </a:r>
            <a:r>
              <a:rPr lang="en-US" altLang="zh-CN" dirty="0" smtClean="0"/>
              <a:t> </a:t>
            </a:r>
          </a:p>
          <a:p>
            <a:pPr lvl="2" eaLnBrk="1" hangingPunct="1">
              <a:lnSpc>
                <a:spcPct val="120000"/>
              </a:lnSpc>
              <a:buFont typeface="Wingdings" pitchFamily="2" charset="2"/>
              <a:buNone/>
            </a:pPr>
            <a:r>
              <a:rPr lang="en-US" altLang="zh-CN" dirty="0" smtClean="0"/>
              <a:t>	</a:t>
            </a:r>
            <a:r>
              <a:rPr lang="zh-CN" altLang="en-US" dirty="0" smtClean="0"/>
              <a:t>式中  </a:t>
            </a:r>
            <a:r>
              <a:rPr lang="en-US" altLang="zh-CN" i="1" dirty="0" smtClean="0"/>
              <a:t>a</a:t>
            </a:r>
            <a:r>
              <a:rPr lang="en-US" altLang="zh-CN" i="1" baseline="-25000" dirty="0" smtClean="0"/>
              <a:t>k</a:t>
            </a:r>
            <a:r>
              <a:rPr lang="en-US" altLang="zh-CN" baseline="-25000" dirty="0" smtClean="0"/>
              <a:t>-1</a:t>
            </a:r>
            <a:r>
              <a:rPr lang="en-US" altLang="zh-CN" dirty="0" smtClean="0"/>
              <a:t> </a:t>
            </a:r>
            <a:r>
              <a:rPr lang="zh-CN" altLang="en-US" dirty="0" smtClean="0"/>
              <a:t>是</a:t>
            </a:r>
            <a:r>
              <a:rPr lang="en-US" altLang="zh-CN" i="1" dirty="0" err="1" smtClean="0"/>
              <a:t>a</a:t>
            </a:r>
            <a:r>
              <a:rPr lang="en-US" altLang="zh-CN" i="1" baseline="-25000" dirty="0" err="1" smtClean="0"/>
              <a:t>k</a:t>
            </a:r>
            <a:r>
              <a:rPr lang="zh-CN" altLang="en-US" dirty="0" smtClean="0"/>
              <a:t>的前一码元在第</a:t>
            </a:r>
            <a:r>
              <a:rPr lang="en-US" altLang="zh-CN" i="1" dirty="0" smtClean="0"/>
              <a:t>k</a:t>
            </a:r>
            <a:r>
              <a:rPr lang="zh-CN" altLang="en-US" dirty="0" smtClean="0"/>
              <a:t>个时刻上的抽样值</a:t>
            </a:r>
          </a:p>
          <a:p>
            <a:pPr lvl="2" eaLnBrk="1" hangingPunct="1">
              <a:buFont typeface="Wingdings" pitchFamily="2" charset="2"/>
              <a:buNone/>
            </a:pPr>
            <a:r>
              <a:rPr lang="zh-CN" altLang="en-US" dirty="0" smtClean="0"/>
              <a:t>		（即串扰值）。 </a:t>
            </a:r>
          </a:p>
          <a:p>
            <a:pPr lvl="2" eaLnBrk="1" hangingPunct="1">
              <a:lnSpc>
                <a:spcPct val="120000"/>
              </a:lnSpc>
              <a:buFont typeface="Wingdings" pitchFamily="2" charset="2"/>
              <a:buNone/>
            </a:pPr>
            <a:r>
              <a:rPr lang="zh-CN" altLang="en-US" dirty="0" smtClean="0"/>
              <a:t>	由于串扰值和信码抽样值相等，因此</a:t>
            </a:r>
            <a:r>
              <a:rPr lang="en-US" altLang="zh-CN" i="1" dirty="0" smtClean="0"/>
              <a:t>g</a:t>
            </a:r>
            <a:r>
              <a:rPr lang="en-US" altLang="zh-CN" dirty="0" smtClean="0"/>
              <a:t>(</a:t>
            </a:r>
            <a:r>
              <a:rPr lang="en-US" altLang="zh-CN" i="1" dirty="0" smtClean="0"/>
              <a:t>t</a:t>
            </a:r>
            <a:r>
              <a:rPr lang="en-US" altLang="zh-CN" dirty="0" smtClean="0"/>
              <a:t>)</a:t>
            </a:r>
            <a:r>
              <a:rPr lang="zh-CN" altLang="en-US" dirty="0" smtClean="0"/>
              <a:t>的抽样值将有   </a:t>
            </a:r>
            <a:r>
              <a:rPr lang="en-US" altLang="zh-CN" dirty="0" smtClean="0"/>
              <a:t>-2</a:t>
            </a:r>
            <a:r>
              <a:rPr lang="zh-CN" altLang="en-US" dirty="0" smtClean="0"/>
              <a:t>、</a:t>
            </a:r>
            <a:r>
              <a:rPr lang="en-US" altLang="zh-CN" dirty="0" smtClean="0"/>
              <a:t>0</a:t>
            </a:r>
            <a:r>
              <a:rPr lang="zh-CN" altLang="en-US" dirty="0" smtClean="0"/>
              <a:t>、</a:t>
            </a:r>
            <a:r>
              <a:rPr lang="en-US" altLang="zh-CN" dirty="0" smtClean="0"/>
              <a:t>+2</a:t>
            </a:r>
            <a:r>
              <a:rPr lang="zh-CN" altLang="en-US" dirty="0" smtClean="0"/>
              <a:t>三种取值，即成为</a:t>
            </a:r>
            <a:r>
              <a:rPr lang="zh-CN" altLang="en-US" b="1" dirty="0" smtClean="0">
                <a:solidFill>
                  <a:srgbClr val="C00000"/>
                </a:solidFill>
              </a:rPr>
              <a:t>伪三进制</a:t>
            </a:r>
            <a:r>
              <a:rPr lang="zh-CN" altLang="en-US" dirty="0" smtClean="0"/>
              <a:t>序列。如果前一码元</a:t>
            </a:r>
            <a:r>
              <a:rPr lang="en-US" altLang="zh-CN" i="1" dirty="0" smtClean="0"/>
              <a:t>a</a:t>
            </a:r>
            <a:r>
              <a:rPr lang="en-US" altLang="zh-CN" i="1" baseline="-25000" dirty="0" smtClean="0"/>
              <a:t>k</a:t>
            </a:r>
            <a:r>
              <a:rPr lang="en-US" altLang="zh-CN" baseline="-25000" dirty="0" smtClean="0"/>
              <a:t>-1</a:t>
            </a:r>
            <a:r>
              <a:rPr lang="zh-CN" altLang="en-US" dirty="0" smtClean="0"/>
              <a:t>已经接收判定，则接收端可根据收到的</a:t>
            </a:r>
            <a:r>
              <a:rPr lang="en-US" altLang="zh-CN" i="1" dirty="0" err="1" smtClean="0"/>
              <a:t>C</a:t>
            </a:r>
            <a:r>
              <a:rPr lang="en-US" altLang="zh-CN" i="1" baseline="-25000" dirty="0" err="1" smtClean="0"/>
              <a:t>k</a:t>
            </a:r>
            <a:r>
              <a:rPr lang="en-US" altLang="zh-CN" dirty="0" smtClean="0"/>
              <a:t> </a:t>
            </a:r>
            <a:r>
              <a:rPr lang="zh-CN" altLang="en-US" dirty="0" smtClean="0"/>
              <a:t>，由上式得到</a:t>
            </a:r>
            <a:r>
              <a:rPr lang="en-US" altLang="zh-CN" i="1" dirty="0" err="1" smtClean="0"/>
              <a:t>a</a:t>
            </a:r>
            <a:r>
              <a:rPr lang="en-US" altLang="zh-CN" i="1" baseline="-25000" dirty="0" err="1" smtClean="0"/>
              <a:t>k</a:t>
            </a:r>
            <a:r>
              <a:rPr lang="zh-CN" altLang="en-US" dirty="0" smtClean="0"/>
              <a:t>的取值。</a:t>
            </a:r>
          </a:p>
        </p:txBody>
      </p:sp>
    </p:spTree>
    <p:extLst>
      <p:ext uri="{BB962C8B-B14F-4D97-AF65-F5344CB8AC3E}">
        <p14:creationId xmlns:p14="http://schemas.microsoft.com/office/powerpoint/2010/main" val="1299869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additive="base">
                                        <p:cTn id="7" dur="5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2099">
                                            <p:txEl>
                                              <p:pRg st="1" end="1"/>
                                            </p:txEl>
                                          </p:spTgt>
                                        </p:tgtEl>
                                        <p:attrNameLst>
                                          <p:attrName>style.visibility</p:attrName>
                                        </p:attrNameLst>
                                      </p:cBhvr>
                                      <p:to>
                                        <p:strVal val="visible"/>
                                      </p:to>
                                    </p:set>
                                    <p:anim calcmode="lin" valueType="num">
                                      <p:cBhvr additive="base">
                                        <p:cTn id="13"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2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2099">
                                            <p:txEl>
                                              <p:pRg st="2" end="2"/>
                                            </p:txEl>
                                          </p:spTgt>
                                        </p:tgtEl>
                                        <p:attrNameLst>
                                          <p:attrName>style.visibility</p:attrName>
                                        </p:attrNameLst>
                                      </p:cBhvr>
                                      <p:to>
                                        <p:strVal val="visible"/>
                                      </p:to>
                                    </p:set>
                                    <p:anim calcmode="lin" valueType="num">
                                      <p:cBhvr additive="base">
                                        <p:cTn id="19" dur="5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2099">
                                            <p:txEl>
                                              <p:pRg st="2" end="2"/>
                                            </p:txEl>
                                          </p:spTgt>
                                        </p:tgtEl>
                                        <p:attrNameLst>
                                          <p:attrName>ppt_y</p:attrName>
                                        </p:attrNameLst>
                                      </p:cBhvr>
                                      <p:tavLst>
                                        <p:tav tm="0">
                                          <p:val>
                                            <p:strVal val="1+#ppt_h/2"/>
                                          </p:val>
                                        </p:tav>
                                        <p:tav tm="100000">
                                          <p:val>
                                            <p:strVal val="#ppt_y"/>
                                          </p:val>
                                        </p:tav>
                                      </p:tavLst>
                                    </p:anim>
                                  </p:childTnLst>
                                </p:cTn>
                              </p:par>
                            </p:childTnLst>
                          </p:cTn>
                        </p:par>
                        <p:par>
                          <p:cTn id="21" fill="hold" nodeType="withGroup">
                            <p:stCondLst>
                              <p:cond delay="500"/>
                            </p:stCondLst>
                            <p:childTnLst>
                              <p:par>
                                <p:cTn id="22" presetID="2" presetClass="entr" presetSubtype="4" fill="hold" nodeType="afterEffect">
                                  <p:stCondLst>
                                    <p:cond delay="0"/>
                                  </p:stCondLst>
                                  <p:childTnLst>
                                    <p:set>
                                      <p:cBhvr>
                                        <p:cTn id="23" dur="1" fill="hold">
                                          <p:stCondLst>
                                            <p:cond delay="0"/>
                                          </p:stCondLst>
                                        </p:cTn>
                                        <p:tgtEl>
                                          <p:spTgt spid="132099">
                                            <p:txEl>
                                              <p:pRg st="3" end="3"/>
                                            </p:txEl>
                                          </p:spTgt>
                                        </p:tgtEl>
                                        <p:attrNameLst>
                                          <p:attrName>style.visibility</p:attrName>
                                        </p:attrNameLst>
                                      </p:cBhvr>
                                      <p:to>
                                        <p:strVal val="visible"/>
                                      </p:to>
                                    </p:set>
                                    <p:anim calcmode="lin" valueType="num">
                                      <p:cBhvr additive="base">
                                        <p:cTn id="24" dur="500" fill="hold"/>
                                        <p:tgtEl>
                                          <p:spTgt spid="13209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2099">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2099">
                                            <p:txEl>
                                              <p:pRg st="4" end="4"/>
                                            </p:txEl>
                                          </p:spTgt>
                                        </p:tgtEl>
                                        <p:attrNameLst>
                                          <p:attrName>style.visibility</p:attrName>
                                        </p:attrNameLst>
                                      </p:cBhvr>
                                      <p:to>
                                        <p:strVal val="visible"/>
                                      </p:to>
                                    </p:set>
                                    <p:anim calcmode="lin" valueType="num">
                                      <p:cBhvr additive="base">
                                        <p:cTn id="28" dur="500" fill="hold"/>
                                        <p:tgtEl>
                                          <p:spTgt spid="13209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2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32099">
                                            <p:txEl>
                                              <p:pRg st="5" end="5"/>
                                            </p:txEl>
                                          </p:spTgt>
                                        </p:tgtEl>
                                        <p:attrNameLst>
                                          <p:attrName>style.visibility</p:attrName>
                                        </p:attrNameLst>
                                      </p:cBhvr>
                                      <p:to>
                                        <p:strVal val="visible"/>
                                      </p:to>
                                    </p:set>
                                    <p:anim calcmode="lin" valueType="num">
                                      <p:cBhvr additive="base">
                                        <p:cTn id="34" dur="500" fill="hold"/>
                                        <p:tgtEl>
                                          <p:spTgt spid="132099">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2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525DEC7B-6E5F-43CD-9EA0-FF70B9318BDE}" type="slidenum">
              <a:rPr lang="en-US" altLang="zh-CN" smtClean="0"/>
              <a:pPr eaLnBrk="1" hangingPunct="1"/>
              <a:t>96</a:t>
            </a:fld>
            <a:endParaRPr lang="en-US" altLang="zh-CN" smtClean="0"/>
          </a:p>
        </p:txBody>
      </p:sp>
      <p:sp>
        <p:nvSpPr>
          <p:cNvPr id="100355"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33123" name="Rectangle 3"/>
          <p:cNvSpPr>
            <a:spLocks noGrp="1" noChangeArrowheads="1"/>
          </p:cNvSpPr>
          <p:nvPr>
            <p:ph type="body" idx="1"/>
          </p:nvPr>
        </p:nvSpPr>
        <p:spPr>
          <a:xfrm>
            <a:off x="296863" y="1179513"/>
            <a:ext cx="8847137" cy="5678487"/>
          </a:xfrm>
        </p:spPr>
        <p:txBody>
          <a:bodyPr/>
          <a:lstStyle/>
          <a:p>
            <a:pPr lvl="2" eaLnBrk="1" hangingPunct="1"/>
            <a:r>
              <a:rPr lang="zh-CN" altLang="en-US" dirty="0" smtClean="0">
                <a:solidFill>
                  <a:srgbClr val="3333FF"/>
                </a:solidFill>
              </a:rPr>
              <a:t>存在的问题</a:t>
            </a:r>
          </a:p>
          <a:p>
            <a:pPr lvl="3" eaLnBrk="1" hangingPunct="1">
              <a:lnSpc>
                <a:spcPct val="150000"/>
              </a:lnSpc>
            </a:pPr>
            <a:r>
              <a:rPr lang="zh-CN" altLang="en-US" dirty="0" smtClean="0"/>
              <a:t> 从上面例子可以看到，实际中确实还能够找到频带利用率高（达到</a:t>
            </a:r>
            <a:r>
              <a:rPr lang="en-US" altLang="zh-CN" dirty="0" smtClean="0"/>
              <a:t> 2B/Hz</a:t>
            </a:r>
            <a:r>
              <a:rPr lang="zh-CN" altLang="en-US" dirty="0" smtClean="0"/>
              <a:t>）和尾巴衰减大、收敛也快的传送波形。但存在</a:t>
            </a:r>
            <a:r>
              <a:rPr lang="zh-CN" altLang="en-US" dirty="0" smtClean="0">
                <a:solidFill>
                  <a:srgbClr val="3333FF"/>
                </a:solidFill>
              </a:rPr>
              <a:t>差错传播</a:t>
            </a:r>
            <a:r>
              <a:rPr lang="zh-CN" altLang="en-US" dirty="0" smtClean="0"/>
              <a:t>问题：</a:t>
            </a:r>
            <a:endParaRPr lang="en-US" altLang="zh-CN" dirty="0" smtClean="0"/>
          </a:p>
          <a:p>
            <a:pPr lvl="4" eaLnBrk="1" hangingPunct="1">
              <a:lnSpc>
                <a:spcPct val="150000"/>
              </a:lnSpc>
            </a:pPr>
            <a:r>
              <a:rPr lang="zh-CN" altLang="en-US" dirty="0" smtClean="0"/>
              <a:t>因为</a:t>
            </a:r>
            <a:r>
              <a:rPr lang="en-US" altLang="zh-CN" i="1" dirty="0" err="1" smtClean="0"/>
              <a:t>a</a:t>
            </a:r>
            <a:r>
              <a:rPr lang="en-US" altLang="zh-CN" i="1" baseline="-25000" dirty="0" err="1" smtClean="0"/>
              <a:t>k</a:t>
            </a:r>
            <a:r>
              <a:rPr lang="zh-CN" altLang="en-US" dirty="0" smtClean="0"/>
              <a:t>的恢复不仅仅由</a:t>
            </a:r>
            <a:r>
              <a:rPr lang="en-US" altLang="zh-CN" i="1" dirty="0" err="1" smtClean="0"/>
              <a:t>C</a:t>
            </a:r>
            <a:r>
              <a:rPr lang="en-US" altLang="zh-CN" i="1" baseline="-25000" dirty="0" err="1" smtClean="0"/>
              <a:t>k</a:t>
            </a:r>
            <a:r>
              <a:rPr lang="zh-CN" altLang="en-US" dirty="0" smtClean="0"/>
              <a:t>来确定，而是必须参考前一码元</a:t>
            </a:r>
            <a:r>
              <a:rPr lang="en-US" altLang="zh-CN" i="1" dirty="0" smtClean="0"/>
              <a:t>a</a:t>
            </a:r>
            <a:r>
              <a:rPr lang="en-US" altLang="zh-CN" i="1" baseline="-25000" dirty="0" smtClean="0"/>
              <a:t>k</a:t>
            </a:r>
            <a:r>
              <a:rPr lang="en-US" altLang="zh-CN" baseline="-25000" dirty="0" smtClean="0"/>
              <a:t>-1</a:t>
            </a:r>
            <a:r>
              <a:rPr lang="zh-CN" altLang="en-US" dirty="0" smtClean="0"/>
              <a:t>的判决结果，</a:t>
            </a:r>
            <a:r>
              <a:rPr lang="zh-CN" altLang="en-US" dirty="0" smtClean="0">
                <a:solidFill>
                  <a:srgbClr val="3333FF"/>
                </a:solidFill>
              </a:rPr>
              <a:t>如果</a:t>
            </a:r>
            <a:r>
              <a:rPr lang="en-US" altLang="zh-CN" dirty="0" smtClean="0">
                <a:solidFill>
                  <a:srgbClr val="3333FF"/>
                </a:solidFill>
              </a:rPr>
              <a:t>{</a:t>
            </a:r>
            <a:r>
              <a:rPr lang="en-US" altLang="zh-CN" i="1" dirty="0" err="1" smtClean="0">
                <a:solidFill>
                  <a:srgbClr val="3333FF"/>
                </a:solidFill>
              </a:rPr>
              <a:t>C</a:t>
            </a:r>
            <a:r>
              <a:rPr lang="en-US" altLang="zh-CN" i="1" baseline="-25000" dirty="0" err="1" smtClean="0">
                <a:solidFill>
                  <a:srgbClr val="3333FF"/>
                </a:solidFill>
              </a:rPr>
              <a:t>k</a:t>
            </a:r>
            <a:r>
              <a:rPr lang="en-US" altLang="zh-CN" dirty="0" smtClean="0">
                <a:solidFill>
                  <a:srgbClr val="3333FF"/>
                </a:solidFill>
              </a:rPr>
              <a:t>}</a:t>
            </a:r>
            <a:r>
              <a:rPr lang="zh-CN" altLang="en-US" dirty="0" smtClean="0">
                <a:solidFill>
                  <a:srgbClr val="3333FF"/>
                </a:solidFill>
              </a:rPr>
              <a:t>序列中某个抽样值因干扰而发生差错，则不但会造成当前恢复的</a:t>
            </a:r>
            <a:r>
              <a:rPr lang="en-US" altLang="zh-CN" i="1" dirty="0" err="1" smtClean="0">
                <a:solidFill>
                  <a:srgbClr val="3333FF"/>
                </a:solidFill>
              </a:rPr>
              <a:t>a</a:t>
            </a:r>
            <a:r>
              <a:rPr lang="en-US" altLang="zh-CN" i="1" baseline="-25000" dirty="0" err="1" smtClean="0">
                <a:solidFill>
                  <a:srgbClr val="3333FF"/>
                </a:solidFill>
              </a:rPr>
              <a:t>k</a:t>
            </a:r>
            <a:r>
              <a:rPr lang="zh-CN" altLang="en-US" dirty="0" smtClean="0">
                <a:solidFill>
                  <a:srgbClr val="3333FF"/>
                </a:solidFill>
              </a:rPr>
              <a:t>值错误，而且还会影响到以后所有的</a:t>
            </a:r>
            <a:r>
              <a:rPr lang="en-US" altLang="zh-CN" i="1" dirty="0" smtClean="0">
                <a:solidFill>
                  <a:srgbClr val="3333FF"/>
                </a:solidFill>
              </a:rPr>
              <a:t>a</a:t>
            </a:r>
            <a:r>
              <a:rPr lang="en-US" altLang="zh-CN" i="1" baseline="-25000" dirty="0" smtClean="0">
                <a:solidFill>
                  <a:srgbClr val="3333FF"/>
                </a:solidFill>
              </a:rPr>
              <a:t>k+</a:t>
            </a:r>
            <a:r>
              <a:rPr lang="en-US" altLang="zh-CN" baseline="-25000" dirty="0" smtClean="0">
                <a:solidFill>
                  <a:srgbClr val="3333FF"/>
                </a:solidFill>
              </a:rPr>
              <a:t>1</a:t>
            </a:r>
            <a:r>
              <a:rPr lang="en-US" altLang="zh-CN" dirty="0" smtClean="0">
                <a:solidFill>
                  <a:srgbClr val="3333FF"/>
                </a:solidFill>
              </a:rPr>
              <a:t> </a:t>
            </a:r>
            <a:r>
              <a:rPr lang="zh-CN" altLang="en-US" dirty="0" smtClean="0">
                <a:solidFill>
                  <a:srgbClr val="3333FF"/>
                </a:solidFill>
              </a:rPr>
              <a:t>、 </a:t>
            </a:r>
            <a:r>
              <a:rPr lang="en-US" altLang="zh-CN" i="1" dirty="0" smtClean="0">
                <a:solidFill>
                  <a:srgbClr val="3333FF"/>
                </a:solidFill>
              </a:rPr>
              <a:t>a</a:t>
            </a:r>
            <a:r>
              <a:rPr lang="en-US" altLang="zh-CN" i="1" baseline="-25000" dirty="0" smtClean="0">
                <a:solidFill>
                  <a:srgbClr val="3333FF"/>
                </a:solidFill>
              </a:rPr>
              <a:t>k+</a:t>
            </a:r>
            <a:r>
              <a:rPr lang="en-US" altLang="zh-CN" baseline="-25000" dirty="0" smtClean="0">
                <a:solidFill>
                  <a:srgbClr val="3333FF"/>
                </a:solidFill>
              </a:rPr>
              <a:t>2</a:t>
            </a:r>
            <a:r>
              <a:rPr lang="en-US" altLang="zh-CN" dirty="0" smtClean="0">
                <a:solidFill>
                  <a:srgbClr val="3333FF"/>
                </a:solidFill>
              </a:rPr>
              <a:t>……</a:t>
            </a:r>
            <a:r>
              <a:rPr lang="zh-CN" altLang="en-US" dirty="0" smtClean="0">
                <a:solidFill>
                  <a:srgbClr val="3333FF"/>
                </a:solidFill>
              </a:rPr>
              <a:t>的正确判决，出现一连串的错误</a:t>
            </a:r>
            <a:r>
              <a:rPr lang="zh-CN" altLang="en-US" dirty="0" smtClean="0"/>
              <a:t>。这一现象叫</a:t>
            </a:r>
            <a:r>
              <a:rPr lang="zh-CN" altLang="en-US" b="1" dirty="0" smtClean="0">
                <a:solidFill>
                  <a:srgbClr val="C00000"/>
                </a:solidFill>
              </a:rPr>
              <a:t>差错传播</a:t>
            </a:r>
            <a:r>
              <a:rPr lang="zh-CN" altLang="en-US" dirty="0" smtClean="0"/>
              <a:t>。</a:t>
            </a:r>
          </a:p>
        </p:txBody>
      </p:sp>
    </p:spTree>
    <p:extLst>
      <p:ext uri="{BB962C8B-B14F-4D97-AF65-F5344CB8AC3E}">
        <p14:creationId xmlns:p14="http://schemas.microsoft.com/office/powerpoint/2010/main" val="773902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5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23">
                                            <p:txEl>
                                              <p:pRg st="1" end="1"/>
                                            </p:txEl>
                                          </p:spTgt>
                                        </p:tgtEl>
                                        <p:attrNameLst>
                                          <p:attrName>style.visibility</p:attrName>
                                        </p:attrNameLst>
                                      </p:cBhvr>
                                      <p:to>
                                        <p:strVal val="visible"/>
                                      </p:to>
                                    </p:set>
                                    <p:anim calcmode="lin" valueType="num">
                                      <p:cBhvr additive="base">
                                        <p:cTn id="13" dur="500" fill="hold"/>
                                        <p:tgtEl>
                                          <p:spTgt spid="133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23">
                                            <p:txEl>
                                              <p:pRg st="2" end="2"/>
                                            </p:txEl>
                                          </p:spTgt>
                                        </p:tgtEl>
                                        <p:attrNameLst>
                                          <p:attrName>style.visibility</p:attrName>
                                        </p:attrNameLst>
                                      </p:cBhvr>
                                      <p:to>
                                        <p:strVal val="visible"/>
                                      </p:to>
                                    </p:set>
                                    <p:anim calcmode="lin" valueType="num">
                                      <p:cBhvr additive="base">
                                        <p:cTn id="19" dur="500" fill="hold"/>
                                        <p:tgtEl>
                                          <p:spTgt spid="133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F88A436B-B34C-4F6E-BD14-A27023F43DB7}" type="slidenum">
              <a:rPr lang="en-US" altLang="zh-CN" smtClean="0"/>
              <a:pPr eaLnBrk="1" hangingPunct="1"/>
              <a:t>97</a:t>
            </a:fld>
            <a:endParaRPr lang="en-US" altLang="zh-CN" smtClean="0"/>
          </a:p>
        </p:txBody>
      </p:sp>
      <p:sp>
        <p:nvSpPr>
          <p:cNvPr id="101379"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01380" name="Rectangle 3"/>
          <p:cNvSpPr>
            <a:spLocks noGrp="1" noChangeArrowheads="1"/>
          </p:cNvSpPr>
          <p:nvPr>
            <p:ph type="body" idx="1"/>
          </p:nvPr>
        </p:nvSpPr>
        <p:spPr>
          <a:xfrm>
            <a:off x="0" y="1179513"/>
            <a:ext cx="9144000" cy="5678487"/>
          </a:xfrm>
        </p:spPr>
        <p:txBody>
          <a:bodyPr/>
          <a:lstStyle/>
          <a:p>
            <a:pPr lvl="3" eaLnBrk="1" hangingPunct="1">
              <a:lnSpc>
                <a:spcPct val="120000"/>
              </a:lnSpc>
            </a:pPr>
            <a:r>
              <a:rPr lang="zh-CN" altLang="en-US" dirty="0" smtClean="0"/>
              <a:t>例如：</a:t>
            </a:r>
          </a:p>
          <a:p>
            <a:pPr lvl="3" eaLnBrk="1" hangingPunct="1">
              <a:buFont typeface="Wingdings" pitchFamily="2" charset="2"/>
              <a:buNone/>
            </a:pPr>
            <a:r>
              <a:rPr lang="zh-CN" altLang="en-US" dirty="0" smtClean="0"/>
              <a:t>	输入信码         </a:t>
            </a:r>
            <a:r>
              <a:rPr lang="en-US" altLang="zh-CN" dirty="0" smtClean="0"/>
              <a:t>1   0    1   1   0    0   0    1   0    1    1</a:t>
            </a:r>
          </a:p>
          <a:p>
            <a:pPr lvl="3" eaLnBrk="1" hangingPunct="1">
              <a:buFont typeface="Wingdings" pitchFamily="2" charset="2"/>
              <a:buNone/>
            </a:pPr>
            <a:r>
              <a:rPr lang="en-US" altLang="zh-CN" dirty="0" smtClean="0"/>
              <a:t>    </a:t>
            </a:r>
            <a:r>
              <a:rPr lang="zh-CN" altLang="en-US" dirty="0" smtClean="0"/>
              <a:t>发送端</a:t>
            </a:r>
            <a:r>
              <a:rPr lang="en-US" altLang="zh-CN" dirty="0" smtClean="0"/>
              <a:t>{</a:t>
            </a:r>
            <a:r>
              <a:rPr lang="en-US" altLang="zh-CN" i="1" dirty="0" err="1" smtClean="0"/>
              <a:t>a</a:t>
            </a:r>
            <a:r>
              <a:rPr lang="en-US" altLang="zh-CN" i="1" baseline="-25000" dirty="0" err="1" smtClean="0"/>
              <a:t>k</a:t>
            </a:r>
            <a:r>
              <a:rPr lang="en-US" altLang="zh-CN" dirty="0" smtClean="0"/>
              <a:t>}   +1 –1  +1 +1 –1  –1 </a:t>
            </a:r>
            <a:r>
              <a:rPr lang="en-US" altLang="zh-CN" b="1" dirty="0" smtClean="0">
                <a:solidFill>
                  <a:schemeClr val="hlink"/>
                </a:solidFill>
              </a:rPr>
              <a:t>–1</a:t>
            </a:r>
            <a:r>
              <a:rPr lang="en-US" altLang="zh-CN" dirty="0" smtClean="0"/>
              <a:t>  +1 –1 +1  +1</a:t>
            </a:r>
          </a:p>
          <a:p>
            <a:pPr lvl="3" eaLnBrk="1" hangingPunct="1">
              <a:buFont typeface="Wingdings" pitchFamily="2" charset="2"/>
              <a:buNone/>
            </a:pPr>
            <a:r>
              <a:rPr lang="en-US" altLang="zh-CN" dirty="0" smtClean="0"/>
              <a:t>    </a:t>
            </a:r>
            <a:r>
              <a:rPr lang="zh-CN" altLang="en-US" dirty="0" smtClean="0"/>
              <a:t>发送端</a:t>
            </a:r>
            <a:r>
              <a:rPr lang="en-US" altLang="zh-CN" dirty="0" smtClean="0"/>
              <a:t>{</a:t>
            </a:r>
            <a:r>
              <a:rPr lang="en-US" altLang="zh-CN" i="1" dirty="0" err="1" smtClean="0"/>
              <a:t>C</a:t>
            </a:r>
            <a:r>
              <a:rPr lang="en-US" altLang="zh-CN" i="1" baseline="-25000" dirty="0" err="1" smtClean="0"/>
              <a:t>k</a:t>
            </a:r>
            <a:r>
              <a:rPr lang="en-US" altLang="zh-CN" dirty="0" smtClean="0"/>
              <a:t>}          0   0  +2   0  –2 </a:t>
            </a:r>
            <a:r>
              <a:rPr lang="en-US" altLang="zh-CN" b="1" dirty="0" smtClean="0">
                <a:solidFill>
                  <a:schemeClr val="hlink"/>
                </a:solidFill>
              </a:rPr>
              <a:t>–2</a:t>
            </a:r>
            <a:r>
              <a:rPr lang="en-US" altLang="zh-CN" dirty="0" smtClean="0"/>
              <a:t>    0   0   0  +2</a:t>
            </a:r>
          </a:p>
          <a:p>
            <a:pPr lvl="3" eaLnBrk="1" hangingPunct="1">
              <a:buFont typeface="Wingdings" pitchFamily="2" charset="2"/>
              <a:buNone/>
            </a:pPr>
            <a:r>
              <a:rPr lang="en-US" altLang="zh-CN" dirty="0" smtClean="0"/>
              <a:t>	</a:t>
            </a:r>
            <a:r>
              <a:rPr lang="zh-CN" altLang="en-US" dirty="0" smtClean="0"/>
              <a:t>接收端</a:t>
            </a:r>
            <a:r>
              <a:rPr lang="en-US" altLang="zh-CN" dirty="0" smtClean="0"/>
              <a:t>{</a:t>
            </a:r>
            <a:r>
              <a:rPr lang="en-US" altLang="zh-CN" i="1" dirty="0" err="1" smtClean="0"/>
              <a:t>C</a:t>
            </a:r>
            <a:r>
              <a:rPr lang="en-US" altLang="zh-CN" i="1" baseline="-25000" dirty="0" err="1" smtClean="0"/>
              <a:t>k</a:t>
            </a:r>
            <a:r>
              <a:rPr lang="en-US" altLang="zh-CN" i="1" dirty="0" smtClean="0">
                <a:sym typeface="Symbol" pitchFamily="18" charset="2"/>
              </a:rPr>
              <a:t></a:t>
            </a:r>
            <a:r>
              <a:rPr lang="en-US" altLang="zh-CN" dirty="0" smtClean="0"/>
              <a:t>}          0   0  +2   0  –2  </a:t>
            </a:r>
            <a:r>
              <a:rPr lang="en-US" altLang="zh-CN" b="1" dirty="0" smtClean="0"/>
              <a:t> </a:t>
            </a:r>
            <a:r>
              <a:rPr lang="en-US" altLang="zh-CN" b="1" dirty="0" smtClean="0">
                <a:solidFill>
                  <a:schemeClr val="hlink"/>
                </a:solidFill>
              </a:rPr>
              <a:t>0</a:t>
            </a:r>
            <a:r>
              <a:rPr lang="en-US" altLang="zh-CN" dirty="0" smtClean="0">
                <a:solidFill>
                  <a:schemeClr val="hlink"/>
                </a:solidFill>
              </a:rPr>
              <a:t>  </a:t>
            </a:r>
            <a:r>
              <a:rPr lang="en-US" altLang="zh-CN" dirty="0" smtClean="0"/>
              <a:t>  0   0   0  +2</a:t>
            </a:r>
          </a:p>
          <a:p>
            <a:pPr lvl="3" eaLnBrk="1" hangingPunct="1">
              <a:buFont typeface="Wingdings" pitchFamily="2" charset="2"/>
              <a:buNone/>
            </a:pPr>
            <a:r>
              <a:rPr lang="en-US" altLang="zh-CN" dirty="0" smtClean="0"/>
              <a:t>	</a:t>
            </a:r>
            <a:r>
              <a:rPr lang="zh-CN" altLang="en-US" dirty="0" smtClean="0"/>
              <a:t>恢复的</a:t>
            </a:r>
            <a:r>
              <a:rPr lang="en-US" altLang="zh-CN" dirty="0" smtClean="0"/>
              <a:t>{</a:t>
            </a:r>
            <a:r>
              <a:rPr lang="en-US" altLang="zh-CN" i="1" dirty="0" err="1" smtClean="0"/>
              <a:t>a</a:t>
            </a:r>
            <a:r>
              <a:rPr lang="en-US" altLang="zh-CN" i="1" baseline="-25000" dirty="0" err="1" smtClean="0"/>
              <a:t>k</a:t>
            </a:r>
            <a:r>
              <a:rPr lang="en-US" altLang="zh-CN" i="1" dirty="0" smtClean="0">
                <a:sym typeface="Symbol" pitchFamily="18" charset="2"/>
              </a:rPr>
              <a:t></a:t>
            </a:r>
            <a:r>
              <a:rPr lang="en-US" altLang="zh-CN" dirty="0" smtClean="0"/>
              <a:t>}   </a:t>
            </a:r>
            <a:r>
              <a:rPr lang="en-US" altLang="zh-CN" dirty="0" smtClean="0">
                <a:solidFill>
                  <a:schemeClr val="accent1"/>
                </a:solidFill>
              </a:rPr>
              <a:t>+1</a:t>
            </a:r>
            <a:r>
              <a:rPr lang="en-US" altLang="zh-CN" dirty="0" smtClean="0"/>
              <a:t> –1  +1 +1  –1  –1 </a:t>
            </a:r>
            <a:r>
              <a:rPr lang="en-US" altLang="zh-CN" b="1" dirty="0" smtClean="0">
                <a:solidFill>
                  <a:schemeClr val="hlink"/>
                </a:solidFill>
              </a:rPr>
              <a:t>+1 –1  +1 –1 +3</a:t>
            </a:r>
            <a:endParaRPr lang="en-US" altLang="zh-CN" b="1" dirty="0" smtClean="0"/>
          </a:p>
          <a:p>
            <a:pPr lvl="3" eaLnBrk="1" hangingPunct="1">
              <a:buFont typeface="Wingdings" pitchFamily="2" charset="2"/>
              <a:buNone/>
            </a:pPr>
            <a:endParaRPr lang="en-US" altLang="zh-CN" b="1" dirty="0" smtClean="0"/>
          </a:p>
          <a:p>
            <a:pPr lvl="3" eaLnBrk="1" hangingPunct="1">
              <a:lnSpc>
                <a:spcPct val="120000"/>
              </a:lnSpc>
              <a:buFont typeface="Wingdings" pitchFamily="2" charset="2"/>
              <a:buNone/>
            </a:pPr>
            <a:r>
              <a:rPr lang="en-US" altLang="zh-CN" dirty="0" smtClean="0"/>
              <a:t>	</a:t>
            </a:r>
            <a:r>
              <a:rPr lang="zh-CN" altLang="en-US" dirty="0" smtClean="0"/>
              <a:t>由上例可见，自</a:t>
            </a:r>
            <a:r>
              <a:rPr lang="en-US" altLang="zh-CN" dirty="0" smtClean="0"/>
              <a:t>{</a:t>
            </a:r>
            <a:r>
              <a:rPr lang="en-US" altLang="zh-CN" i="1" dirty="0" err="1" smtClean="0"/>
              <a:t>C</a:t>
            </a:r>
            <a:r>
              <a:rPr lang="en-US" altLang="zh-CN" i="1" baseline="-25000" dirty="0" err="1" smtClean="0"/>
              <a:t>k</a:t>
            </a:r>
            <a:r>
              <a:rPr lang="en-US" altLang="zh-CN" i="1" dirty="0" smtClean="0">
                <a:sym typeface="Symbol" pitchFamily="18" charset="2"/>
              </a:rPr>
              <a:t></a:t>
            </a:r>
            <a:r>
              <a:rPr lang="en-US" altLang="zh-CN" dirty="0" smtClean="0"/>
              <a:t>}</a:t>
            </a:r>
            <a:r>
              <a:rPr lang="zh-CN" altLang="en-US" dirty="0" smtClean="0"/>
              <a:t>出现错误之后，接收端恢复出来的</a:t>
            </a:r>
            <a:r>
              <a:rPr lang="en-US" altLang="zh-CN" dirty="0" smtClean="0"/>
              <a:t>{</a:t>
            </a:r>
            <a:r>
              <a:rPr lang="en-US" altLang="zh-CN" i="1" dirty="0" err="1" smtClean="0"/>
              <a:t>a</a:t>
            </a:r>
            <a:r>
              <a:rPr lang="en-US" altLang="zh-CN" i="1" baseline="-25000" dirty="0" err="1" smtClean="0"/>
              <a:t>k</a:t>
            </a:r>
            <a:r>
              <a:rPr lang="en-US" altLang="zh-CN" i="1" dirty="0" smtClean="0">
                <a:sym typeface="Symbol" pitchFamily="18" charset="2"/>
              </a:rPr>
              <a:t></a:t>
            </a:r>
            <a:r>
              <a:rPr lang="en-US" altLang="zh-CN" dirty="0" smtClean="0"/>
              <a:t>}</a:t>
            </a:r>
            <a:r>
              <a:rPr lang="zh-CN" altLang="en-US" dirty="0" smtClean="0"/>
              <a:t>全部是错误的。此外，</a:t>
            </a:r>
            <a:r>
              <a:rPr lang="zh-CN" altLang="en-US" dirty="0" smtClean="0">
                <a:solidFill>
                  <a:srgbClr val="3333FF"/>
                </a:solidFill>
              </a:rPr>
              <a:t>在接收端恢复</a:t>
            </a:r>
            <a:r>
              <a:rPr lang="en-US" altLang="zh-CN" dirty="0" smtClean="0">
                <a:solidFill>
                  <a:srgbClr val="3333FF"/>
                </a:solidFill>
              </a:rPr>
              <a:t>{</a:t>
            </a:r>
            <a:r>
              <a:rPr lang="en-US" altLang="zh-CN" i="1" dirty="0" err="1" smtClean="0">
                <a:solidFill>
                  <a:srgbClr val="3333FF"/>
                </a:solidFill>
              </a:rPr>
              <a:t>a</a:t>
            </a:r>
            <a:r>
              <a:rPr lang="en-US" altLang="zh-CN" i="1" baseline="-25000" dirty="0" err="1" smtClean="0">
                <a:solidFill>
                  <a:srgbClr val="3333FF"/>
                </a:solidFill>
              </a:rPr>
              <a:t>k</a:t>
            </a:r>
            <a:r>
              <a:rPr lang="en-US" altLang="zh-CN" i="1" dirty="0" smtClean="0">
                <a:solidFill>
                  <a:srgbClr val="3333FF"/>
                </a:solidFill>
                <a:sym typeface="Symbol" pitchFamily="18" charset="2"/>
              </a:rPr>
              <a:t></a:t>
            </a:r>
            <a:r>
              <a:rPr lang="en-US" altLang="zh-CN" dirty="0" smtClean="0">
                <a:solidFill>
                  <a:srgbClr val="3333FF"/>
                </a:solidFill>
              </a:rPr>
              <a:t>}</a:t>
            </a:r>
            <a:r>
              <a:rPr lang="zh-CN" altLang="en-US" dirty="0" smtClean="0">
                <a:solidFill>
                  <a:srgbClr val="3333FF"/>
                </a:solidFill>
              </a:rPr>
              <a:t>时还必须有正确的起始值（</a:t>
            </a:r>
            <a:r>
              <a:rPr lang="en-US" altLang="zh-CN" dirty="0" smtClean="0">
                <a:solidFill>
                  <a:srgbClr val="3333FF"/>
                </a:solidFill>
              </a:rPr>
              <a:t>+1</a:t>
            </a:r>
            <a:r>
              <a:rPr lang="zh-CN" altLang="en-US" dirty="0" smtClean="0">
                <a:solidFill>
                  <a:srgbClr val="3333FF"/>
                </a:solidFill>
              </a:rPr>
              <a:t>），否则，即使没有传输差错也不可能得到正确的</a:t>
            </a:r>
            <a:r>
              <a:rPr lang="en-US" altLang="zh-CN" dirty="0" smtClean="0">
                <a:solidFill>
                  <a:srgbClr val="3333FF"/>
                </a:solidFill>
              </a:rPr>
              <a:t>{</a:t>
            </a:r>
            <a:r>
              <a:rPr lang="en-US" altLang="zh-CN" i="1" dirty="0" err="1" smtClean="0">
                <a:solidFill>
                  <a:srgbClr val="3333FF"/>
                </a:solidFill>
              </a:rPr>
              <a:t>a</a:t>
            </a:r>
            <a:r>
              <a:rPr lang="en-US" altLang="zh-CN" i="1" baseline="-25000" dirty="0" err="1" smtClean="0">
                <a:solidFill>
                  <a:srgbClr val="3333FF"/>
                </a:solidFill>
              </a:rPr>
              <a:t>k</a:t>
            </a:r>
            <a:r>
              <a:rPr lang="en-US" altLang="zh-CN" i="1" dirty="0" smtClean="0">
                <a:solidFill>
                  <a:srgbClr val="3333FF"/>
                </a:solidFill>
                <a:sym typeface="Symbol" pitchFamily="18" charset="2"/>
              </a:rPr>
              <a:t></a:t>
            </a:r>
            <a:r>
              <a:rPr lang="en-US" altLang="zh-CN" dirty="0" smtClean="0">
                <a:solidFill>
                  <a:srgbClr val="3333FF"/>
                </a:solidFill>
              </a:rPr>
              <a:t>}</a:t>
            </a:r>
            <a:r>
              <a:rPr lang="zh-CN" altLang="en-US" dirty="0" smtClean="0">
                <a:solidFill>
                  <a:srgbClr val="3333FF"/>
                </a:solidFill>
              </a:rPr>
              <a:t>序列。</a:t>
            </a:r>
          </a:p>
        </p:txBody>
      </p:sp>
      <p:sp>
        <p:nvSpPr>
          <p:cNvPr id="2" name="Rectangle 1"/>
          <p:cNvSpPr/>
          <p:nvPr/>
        </p:nvSpPr>
        <p:spPr>
          <a:xfrm>
            <a:off x="116505" y="3270906"/>
            <a:ext cx="1524776" cy="369332"/>
          </a:xfrm>
          <a:prstGeom prst="rect">
            <a:avLst/>
          </a:prstGeom>
          <a:ln>
            <a:solidFill>
              <a:srgbClr val="FF0000"/>
            </a:solidFill>
          </a:ln>
        </p:spPr>
        <p:txBody>
          <a:bodyPr wrap="none">
            <a:spAutoFit/>
          </a:bodyPr>
          <a:lstStyle/>
          <a:p>
            <a:r>
              <a:rPr lang="en-US" altLang="zh-CN" i="1" dirty="0" err="1"/>
              <a:t>a</a:t>
            </a:r>
            <a:r>
              <a:rPr lang="en-US" altLang="zh-CN" i="1" baseline="-25000" dirty="0" err="1"/>
              <a:t>k</a:t>
            </a:r>
            <a:r>
              <a:rPr lang="en-US" altLang="zh-CN" dirty="0"/>
              <a:t> = </a:t>
            </a:r>
            <a:r>
              <a:rPr lang="en-US" altLang="zh-CN" i="1" dirty="0" err="1"/>
              <a:t>C</a:t>
            </a:r>
            <a:r>
              <a:rPr lang="en-US" altLang="zh-CN" i="1" baseline="-25000" dirty="0" err="1"/>
              <a:t>k</a:t>
            </a:r>
            <a:r>
              <a:rPr lang="en-US" altLang="zh-CN" baseline="-25000" dirty="0"/>
              <a:t> </a:t>
            </a:r>
            <a:r>
              <a:rPr lang="en-US" altLang="zh-CN" dirty="0"/>
              <a:t>- </a:t>
            </a:r>
            <a:r>
              <a:rPr lang="en-US" altLang="zh-CN" i="1" dirty="0"/>
              <a:t>a</a:t>
            </a:r>
            <a:r>
              <a:rPr lang="en-US" altLang="zh-CN" i="1" baseline="-25000" dirty="0"/>
              <a:t>k</a:t>
            </a:r>
            <a:r>
              <a:rPr lang="en-US" altLang="zh-CN" baseline="-25000" dirty="0"/>
              <a:t>-1</a:t>
            </a:r>
            <a:r>
              <a:rPr lang="en-US" altLang="zh-CN" dirty="0"/>
              <a:t> </a:t>
            </a:r>
            <a:endParaRPr lang="zh-CN" altLang="en-US" dirty="0"/>
          </a:p>
        </p:txBody>
      </p:sp>
    </p:spTree>
    <p:extLst>
      <p:ext uri="{BB962C8B-B14F-4D97-AF65-F5344CB8AC3E}">
        <p14:creationId xmlns:p14="http://schemas.microsoft.com/office/powerpoint/2010/main" val="49645690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C55D9199-998B-431A-B50A-958164E37CC8}" type="slidenum">
              <a:rPr lang="en-US" altLang="zh-CN" smtClean="0"/>
              <a:pPr eaLnBrk="1" hangingPunct="1"/>
              <a:t>98</a:t>
            </a:fld>
            <a:endParaRPr lang="en-US" altLang="zh-CN" smtClean="0"/>
          </a:p>
        </p:txBody>
      </p:sp>
      <p:sp>
        <p:nvSpPr>
          <p:cNvPr id="102403"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35171" name="Rectangle 3"/>
          <p:cNvSpPr>
            <a:spLocks noGrp="1" noChangeArrowheads="1"/>
          </p:cNvSpPr>
          <p:nvPr>
            <p:ph type="body" idx="1"/>
          </p:nvPr>
        </p:nvSpPr>
        <p:spPr>
          <a:xfrm>
            <a:off x="250825" y="1179513"/>
            <a:ext cx="8893175" cy="5678487"/>
          </a:xfrm>
        </p:spPr>
        <p:txBody>
          <a:bodyPr/>
          <a:lstStyle/>
          <a:p>
            <a:pPr lvl="2" eaLnBrk="1" hangingPunct="1">
              <a:lnSpc>
                <a:spcPct val="120000"/>
              </a:lnSpc>
            </a:pPr>
            <a:r>
              <a:rPr lang="zh-CN" altLang="en-US" dirty="0" smtClean="0">
                <a:solidFill>
                  <a:srgbClr val="3333FF"/>
                </a:solidFill>
              </a:rPr>
              <a:t>产生差错传播的原因</a:t>
            </a:r>
            <a:r>
              <a:rPr lang="zh-CN" altLang="en-US" dirty="0" smtClean="0"/>
              <a:t>：在</a:t>
            </a:r>
            <a:r>
              <a:rPr lang="en-US" altLang="zh-CN" i="1" dirty="0" smtClean="0"/>
              <a:t>g</a:t>
            </a:r>
            <a:r>
              <a:rPr lang="en-US" altLang="zh-CN" dirty="0" smtClean="0"/>
              <a:t>(</a:t>
            </a:r>
            <a:r>
              <a:rPr lang="en-US" altLang="zh-CN" i="1" dirty="0" smtClean="0"/>
              <a:t>t</a:t>
            </a:r>
            <a:r>
              <a:rPr lang="en-US" altLang="zh-CN" dirty="0" smtClean="0"/>
              <a:t>)</a:t>
            </a:r>
            <a:r>
              <a:rPr lang="zh-CN" altLang="en-US" dirty="0" smtClean="0"/>
              <a:t>的形成过程中，</a:t>
            </a:r>
            <a:r>
              <a:rPr lang="en-US" altLang="zh-CN" dirty="0" smtClean="0">
                <a:sym typeface="Wingdings" panose="05000000000000000000" pitchFamily="2" charset="2"/>
              </a:rPr>
              <a:t> </a:t>
            </a:r>
            <a:r>
              <a:rPr lang="zh-CN" altLang="en-US" dirty="0" smtClean="0"/>
              <a:t>先形成相邻码元的串扰 </a:t>
            </a:r>
            <a:r>
              <a:rPr lang="en-US" altLang="zh-CN" dirty="0" smtClean="0">
                <a:sym typeface="Wingdings" panose="05000000000000000000" pitchFamily="2" charset="2"/>
              </a:rPr>
              <a:t> </a:t>
            </a:r>
            <a:r>
              <a:rPr lang="zh-CN" altLang="en-US" dirty="0" smtClean="0"/>
              <a:t>经过响应网络形成所需要的波形。</a:t>
            </a:r>
            <a:endParaRPr lang="en-US" altLang="zh-CN" dirty="0" smtClean="0"/>
          </a:p>
          <a:p>
            <a:pPr marL="914400" lvl="2" indent="0" eaLnBrk="1" hangingPunct="1">
              <a:lnSpc>
                <a:spcPct val="120000"/>
              </a:lnSpc>
              <a:buNone/>
            </a:pPr>
            <a:r>
              <a:rPr lang="en-US" altLang="zh-CN" dirty="0" smtClean="0">
                <a:sym typeface="Wingdings" panose="05000000000000000000" pitchFamily="2" charset="2"/>
              </a:rPr>
              <a:t> </a:t>
            </a:r>
            <a:r>
              <a:rPr lang="zh-CN" altLang="en-US" dirty="0" smtClean="0"/>
              <a:t>有控制地引入码间串扰的过程中，使原本互相独立的码元变成了相关码元。这种相关性 </a:t>
            </a:r>
            <a:r>
              <a:rPr lang="en-US" altLang="zh-CN" dirty="0" smtClean="0">
                <a:sym typeface="Wingdings" panose="05000000000000000000" pitchFamily="2" charset="2"/>
              </a:rPr>
              <a:t> </a:t>
            </a:r>
            <a:r>
              <a:rPr lang="zh-CN" altLang="en-US" dirty="0" smtClean="0"/>
              <a:t>接收判决的差错传播。</a:t>
            </a:r>
            <a:endParaRPr lang="en-US" altLang="zh-CN" dirty="0" smtClean="0"/>
          </a:p>
          <a:p>
            <a:pPr marL="914400" lvl="2" indent="0" eaLnBrk="1" hangingPunct="1">
              <a:lnSpc>
                <a:spcPct val="120000"/>
              </a:lnSpc>
              <a:buNone/>
            </a:pPr>
            <a:r>
              <a:rPr lang="zh-CN" altLang="en-US" dirty="0" smtClean="0"/>
              <a:t>这种串扰所对应的运算称为</a:t>
            </a:r>
            <a:r>
              <a:rPr lang="zh-CN" altLang="en-US" b="1" dirty="0" smtClean="0">
                <a:solidFill>
                  <a:srgbClr val="C00000"/>
                </a:solidFill>
              </a:rPr>
              <a:t>相关运算</a:t>
            </a:r>
            <a:r>
              <a:rPr lang="zh-CN" altLang="en-US" dirty="0" smtClean="0"/>
              <a:t>，所以将下式</a:t>
            </a:r>
          </a:p>
          <a:p>
            <a:pPr lvl="2" eaLnBrk="1" hangingPunct="1">
              <a:lnSpc>
                <a:spcPct val="120000"/>
              </a:lnSpc>
              <a:buFont typeface="Wingdings" pitchFamily="2" charset="2"/>
              <a:buNone/>
            </a:pPr>
            <a:r>
              <a:rPr lang="zh-CN" altLang="en-US" i="1" dirty="0" smtClean="0"/>
              <a:t>			</a:t>
            </a:r>
            <a:r>
              <a:rPr lang="en-US" altLang="zh-CN" i="1" dirty="0" err="1" smtClean="0"/>
              <a:t>C</a:t>
            </a:r>
            <a:r>
              <a:rPr lang="en-US" altLang="zh-CN" i="1" baseline="-25000" dirty="0" err="1" smtClean="0"/>
              <a:t>k</a:t>
            </a:r>
            <a:r>
              <a:rPr lang="en-US" altLang="zh-CN" baseline="-25000" dirty="0" smtClean="0"/>
              <a:t> </a:t>
            </a:r>
            <a:r>
              <a:rPr lang="en-US" altLang="zh-CN" dirty="0" smtClean="0"/>
              <a:t>= </a:t>
            </a:r>
            <a:r>
              <a:rPr lang="en-US" altLang="zh-CN" i="1" dirty="0" err="1" smtClean="0"/>
              <a:t>a</a:t>
            </a:r>
            <a:r>
              <a:rPr lang="en-US" altLang="zh-CN" i="1" baseline="-25000" dirty="0" err="1" smtClean="0"/>
              <a:t>k</a:t>
            </a:r>
            <a:r>
              <a:rPr lang="en-US" altLang="zh-CN" dirty="0" smtClean="0"/>
              <a:t> + </a:t>
            </a:r>
            <a:r>
              <a:rPr lang="en-US" altLang="zh-CN" i="1" dirty="0" smtClean="0"/>
              <a:t>a</a:t>
            </a:r>
            <a:r>
              <a:rPr lang="en-US" altLang="zh-CN" i="1" baseline="-25000" dirty="0" smtClean="0"/>
              <a:t>k</a:t>
            </a:r>
            <a:r>
              <a:rPr lang="en-US" altLang="zh-CN" baseline="-25000" dirty="0" smtClean="0"/>
              <a:t>-1</a:t>
            </a:r>
            <a:endParaRPr lang="en-US" altLang="zh-CN" dirty="0" smtClean="0"/>
          </a:p>
          <a:p>
            <a:pPr lvl="2" eaLnBrk="1" hangingPunct="1">
              <a:lnSpc>
                <a:spcPct val="120000"/>
              </a:lnSpc>
              <a:buFont typeface="Wingdings" pitchFamily="2" charset="2"/>
              <a:buNone/>
            </a:pPr>
            <a:r>
              <a:rPr lang="en-US" altLang="zh-CN" dirty="0" smtClean="0"/>
              <a:t>	</a:t>
            </a:r>
            <a:r>
              <a:rPr lang="zh-CN" altLang="en-US" dirty="0" smtClean="0"/>
              <a:t>称为</a:t>
            </a:r>
            <a:r>
              <a:rPr lang="zh-CN" altLang="en-US" b="1" dirty="0" smtClean="0">
                <a:solidFill>
                  <a:srgbClr val="C00000"/>
                </a:solidFill>
              </a:rPr>
              <a:t>相关编码</a:t>
            </a:r>
            <a:r>
              <a:rPr lang="zh-CN" altLang="en-US" dirty="0" smtClean="0"/>
              <a:t>。可见，</a:t>
            </a:r>
            <a:r>
              <a:rPr lang="zh-CN" altLang="en-US" b="1" dirty="0" smtClean="0"/>
              <a:t>相关编码是为了得到预期的部分响应信号频谱所必需的，</a:t>
            </a:r>
            <a:r>
              <a:rPr lang="zh-CN" altLang="en-US" dirty="0" smtClean="0"/>
              <a:t>但却带来了差错传播问题。</a:t>
            </a:r>
          </a:p>
          <a:p>
            <a:pPr lvl="2" eaLnBrk="1" hangingPunct="1">
              <a:lnSpc>
                <a:spcPct val="120000"/>
              </a:lnSpc>
              <a:buFont typeface="Wingdings" pitchFamily="2" charset="2"/>
              <a:buNone/>
            </a:pPr>
            <a:endParaRPr lang="zh-CN" altLang="en-US" dirty="0" smtClean="0"/>
          </a:p>
          <a:p>
            <a:pPr lvl="2" eaLnBrk="1" hangingPunct="1">
              <a:lnSpc>
                <a:spcPct val="120000"/>
              </a:lnSpc>
              <a:buFont typeface="Wingdings" pitchFamily="2" charset="2"/>
              <a:buNone/>
            </a:pPr>
            <a:r>
              <a:rPr lang="zh-CN" altLang="en-US" dirty="0" smtClean="0"/>
              <a:t>		解决差错传播问题的途径如下。</a:t>
            </a:r>
          </a:p>
        </p:txBody>
      </p:sp>
    </p:spTree>
    <p:extLst>
      <p:ext uri="{BB962C8B-B14F-4D97-AF65-F5344CB8AC3E}">
        <p14:creationId xmlns:p14="http://schemas.microsoft.com/office/powerpoint/2010/main" val="295916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anim calcmode="lin" valueType="num">
                                      <p:cBhvr additive="base">
                                        <p:cTn id="13" dur="500" fill="hold"/>
                                        <p:tgtEl>
                                          <p:spTgt spid="135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171">
                                            <p:txEl>
                                              <p:pRg st="2" end="2"/>
                                            </p:txEl>
                                          </p:spTgt>
                                        </p:tgtEl>
                                        <p:attrNameLst>
                                          <p:attrName>style.visibility</p:attrName>
                                        </p:attrNameLst>
                                      </p:cBhvr>
                                      <p:to>
                                        <p:strVal val="visible"/>
                                      </p:to>
                                    </p:set>
                                    <p:anim calcmode="lin" valueType="num">
                                      <p:cBhvr additive="base">
                                        <p:cTn id="19" dur="500" fill="hold"/>
                                        <p:tgtEl>
                                          <p:spTgt spid="135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5171">
                                            <p:txEl>
                                              <p:pRg st="3" end="3"/>
                                            </p:txEl>
                                          </p:spTgt>
                                        </p:tgtEl>
                                        <p:attrNameLst>
                                          <p:attrName>style.visibility</p:attrName>
                                        </p:attrNameLst>
                                      </p:cBhvr>
                                      <p:to>
                                        <p:strVal val="visible"/>
                                      </p:to>
                                    </p:set>
                                    <p:anim calcmode="lin" valueType="num">
                                      <p:cBhvr additive="base">
                                        <p:cTn id="25" dur="500" fill="hold"/>
                                        <p:tgtEl>
                                          <p:spTgt spid="135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5171">
                                            <p:txEl>
                                              <p:pRg st="4" end="4"/>
                                            </p:txEl>
                                          </p:spTgt>
                                        </p:tgtEl>
                                        <p:attrNameLst>
                                          <p:attrName>style.visibility</p:attrName>
                                        </p:attrNameLst>
                                      </p:cBhvr>
                                      <p:to>
                                        <p:strVal val="visible"/>
                                      </p:to>
                                    </p:set>
                                    <p:anim calcmode="lin" valueType="num">
                                      <p:cBhvr additive="base">
                                        <p:cTn id="31" dur="500" fill="hold"/>
                                        <p:tgtEl>
                                          <p:spTgt spid="135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5171">
                                            <p:txEl>
                                              <p:pRg st="6" end="6"/>
                                            </p:txEl>
                                          </p:spTgt>
                                        </p:tgtEl>
                                        <p:attrNameLst>
                                          <p:attrName>style.visibility</p:attrName>
                                        </p:attrNameLst>
                                      </p:cBhvr>
                                      <p:to>
                                        <p:strVal val="visible"/>
                                      </p:to>
                                    </p:set>
                                    <p:anim calcmode="lin" valueType="num">
                                      <p:cBhvr additive="base">
                                        <p:cTn id="37" dur="500" fill="hold"/>
                                        <p:tgtEl>
                                          <p:spTgt spid="1351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noFill/>
        </p:spPr>
        <p:txBody>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fld id="{330A79F3-2C6B-4973-9327-0606AB8B80F3}" type="slidenum">
              <a:rPr lang="en-US" altLang="zh-CN" smtClean="0"/>
              <a:pPr eaLnBrk="1" hangingPunct="1"/>
              <a:t>99</a:t>
            </a:fld>
            <a:endParaRPr lang="en-US" altLang="zh-CN" smtClean="0"/>
          </a:p>
        </p:txBody>
      </p:sp>
      <p:sp>
        <p:nvSpPr>
          <p:cNvPr id="103427" name="Rectangle 2"/>
          <p:cNvSpPr>
            <a:spLocks noGrp="1" noChangeArrowheads="1"/>
          </p:cNvSpPr>
          <p:nvPr>
            <p:ph type="title"/>
          </p:nvPr>
        </p:nvSpPr>
        <p:spPr/>
        <p:txBody>
          <a:bodyPr/>
          <a:lstStyle/>
          <a:p>
            <a:pPr eaLnBrk="1" hangingPunct="1"/>
            <a:r>
              <a:rPr lang="en-US" altLang="zh-CN" sz="5400" dirty="0"/>
              <a:t>6.7 </a:t>
            </a:r>
            <a:r>
              <a:rPr lang="zh-CN" altLang="en-US" sz="5400" dirty="0"/>
              <a:t>部分响应和时域均衡</a:t>
            </a:r>
            <a:endParaRPr lang="zh-CN" altLang="en-US" sz="5400" dirty="0" smtClean="0"/>
          </a:p>
        </p:txBody>
      </p:sp>
      <p:sp>
        <p:nvSpPr>
          <p:cNvPr id="136195" name="Rectangle 3"/>
          <p:cNvSpPr>
            <a:spLocks noGrp="1" noChangeArrowheads="1"/>
          </p:cNvSpPr>
          <p:nvPr>
            <p:ph type="body" idx="1"/>
          </p:nvPr>
        </p:nvSpPr>
        <p:spPr>
          <a:xfrm>
            <a:off x="296863" y="1179513"/>
            <a:ext cx="8847137" cy="5678487"/>
          </a:xfrm>
        </p:spPr>
        <p:txBody>
          <a:bodyPr/>
          <a:lstStyle/>
          <a:p>
            <a:pPr lvl="2" eaLnBrk="1" hangingPunct="1">
              <a:lnSpc>
                <a:spcPct val="130000"/>
              </a:lnSpc>
            </a:pPr>
            <a:r>
              <a:rPr lang="zh-CN" altLang="en-US" b="1" dirty="0" smtClean="0">
                <a:solidFill>
                  <a:srgbClr val="C00000"/>
                </a:solidFill>
              </a:rPr>
              <a:t>预编码</a:t>
            </a:r>
            <a:r>
              <a:rPr lang="zh-CN" altLang="en-US" b="1" dirty="0" smtClean="0"/>
              <a:t>：</a:t>
            </a:r>
            <a:r>
              <a:rPr lang="zh-CN" altLang="en-US" dirty="0" smtClean="0"/>
              <a:t>在发送端相关编码之前进行预编码。</a:t>
            </a:r>
            <a:r>
              <a:rPr lang="zh-CN" altLang="en-US" dirty="0" smtClean="0">
                <a:solidFill>
                  <a:srgbClr val="3333FF"/>
                </a:solidFill>
              </a:rPr>
              <a:t>实质是把输入码 </a:t>
            </a:r>
            <a:r>
              <a:rPr lang="en-US" altLang="zh-CN" i="1" dirty="0" err="1" smtClean="0">
                <a:solidFill>
                  <a:srgbClr val="3333FF"/>
                </a:solidFill>
              </a:rPr>
              <a:t>a</a:t>
            </a:r>
            <a:r>
              <a:rPr lang="en-US" altLang="zh-CN" i="1" baseline="-25000" dirty="0" err="1" smtClean="0">
                <a:solidFill>
                  <a:srgbClr val="3333FF"/>
                </a:solidFill>
              </a:rPr>
              <a:t>k</a:t>
            </a:r>
            <a:r>
              <a:rPr lang="en-US" altLang="zh-CN" i="1" baseline="-25000" dirty="0" smtClean="0">
                <a:solidFill>
                  <a:srgbClr val="3333FF"/>
                </a:solidFill>
              </a:rPr>
              <a:t> </a:t>
            </a:r>
            <a:r>
              <a:rPr lang="zh-CN" altLang="en-US" dirty="0" smtClean="0">
                <a:solidFill>
                  <a:srgbClr val="3333FF"/>
                </a:solidFill>
              </a:rPr>
              <a:t>变换成“差分码”</a:t>
            </a:r>
            <a:r>
              <a:rPr lang="en-US" altLang="zh-CN" i="1" dirty="0" err="1" smtClean="0">
                <a:solidFill>
                  <a:srgbClr val="3333FF"/>
                </a:solidFill>
              </a:rPr>
              <a:t>b</a:t>
            </a:r>
            <a:r>
              <a:rPr lang="en-US" altLang="zh-CN" i="1" baseline="-25000" dirty="0" err="1" smtClean="0">
                <a:solidFill>
                  <a:srgbClr val="3333FF"/>
                </a:solidFill>
              </a:rPr>
              <a:t>k</a:t>
            </a:r>
            <a:r>
              <a:rPr lang="en-US" altLang="zh-CN" i="1" baseline="-25000" dirty="0" smtClean="0">
                <a:solidFill>
                  <a:srgbClr val="3333FF"/>
                </a:solidFill>
              </a:rPr>
              <a:t> </a:t>
            </a:r>
            <a:r>
              <a:rPr lang="zh-CN" altLang="en-US" dirty="0" smtClean="0"/>
              <a:t>。</a:t>
            </a:r>
          </a:p>
          <a:p>
            <a:pPr lvl="3" eaLnBrk="1" hangingPunct="1">
              <a:lnSpc>
                <a:spcPct val="130000"/>
              </a:lnSpc>
            </a:pPr>
            <a:r>
              <a:rPr lang="zh-CN" altLang="en-US" dirty="0" smtClean="0"/>
              <a:t>预编码规则： </a:t>
            </a:r>
            <a:r>
              <a:rPr lang="en-US" altLang="zh-CN" i="1" dirty="0" err="1" smtClean="0"/>
              <a:t>b</a:t>
            </a:r>
            <a:r>
              <a:rPr lang="en-US" altLang="zh-CN" i="1" baseline="-25000" dirty="0" err="1" smtClean="0"/>
              <a:t>k</a:t>
            </a:r>
            <a:r>
              <a:rPr lang="en-US" altLang="zh-CN" dirty="0" smtClean="0"/>
              <a:t> = </a:t>
            </a:r>
            <a:r>
              <a:rPr lang="en-US" altLang="zh-CN" i="1" dirty="0" err="1" smtClean="0"/>
              <a:t>a</a:t>
            </a:r>
            <a:r>
              <a:rPr lang="en-US" altLang="zh-CN" i="1" baseline="-25000" dirty="0" err="1" smtClean="0"/>
              <a:t>k</a:t>
            </a:r>
            <a:r>
              <a:rPr lang="en-US" altLang="zh-CN" dirty="0" smtClean="0"/>
              <a:t> </a:t>
            </a:r>
            <a:r>
              <a:rPr lang="en-US" altLang="zh-CN" dirty="0" smtClean="0">
                <a:sym typeface="Symbol" pitchFamily="18" charset="2"/>
              </a:rPr>
              <a:t>  </a:t>
            </a:r>
            <a:r>
              <a:rPr lang="en-US" altLang="zh-CN" i="1" dirty="0" smtClean="0">
                <a:sym typeface="Symbol" pitchFamily="18" charset="2"/>
              </a:rPr>
              <a:t>b</a:t>
            </a:r>
            <a:r>
              <a:rPr lang="en-US" altLang="zh-CN" i="1" baseline="-25000" dirty="0" smtClean="0">
                <a:sym typeface="Symbol" pitchFamily="18" charset="2"/>
              </a:rPr>
              <a:t>k</a:t>
            </a:r>
            <a:r>
              <a:rPr lang="en-US" altLang="zh-CN" baseline="-25000" dirty="0" smtClean="0">
                <a:sym typeface="Symbol" pitchFamily="18" charset="2"/>
              </a:rPr>
              <a:t>-1</a:t>
            </a:r>
            <a:r>
              <a:rPr lang="en-US" altLang="zh-CN" dirty="0" smtClean="0">
                <a:sym typeface="Symbol" pitchFamily="18" charset="2"/>
              </a:rPr>
              <a:t> </a:t>
            </a:r>
          </a:p>
          <a:p>
            <a:pPr lvl="3" eaLnBrk="1" hangingPunct="1">
              <a:lnSpc>
                <a:spcPct val="110000"/>
              </a:lnSpc>
              <a:buNone/>
            </a:pPr>
            <a:r>
              <a:rPr lang="en-US" altLang="zh-CN" dirty="0" smtClean="0">
                <a:sym typeface="Symbol" pitchFamily="18" charset="2"/>
              </a:rPr>
              <a:t>	</a:t>
            </a:r>
            <a:r>
              <a:rPr lang="zh-CN" altLang="en-US" dirty="0" smtClean="0">
                <a:sym typeface="Symbol" pitchFamily="18" charset="2"/>
              </a:rPr>
              <a:t>即                     </a:t>
            </a:r>
            <a:r>
              <a:rPr lang="en-US" altLang="zh-CN" i="1" dirty="0" err="1" smtClean="0"/>
              <a:t>a</a:t>
            </a:r>
            <a:r>
              <a:rPr lang="en-US" altLang="zh-CN" i="1" baseline="-25000" dirty="0" err="1" smtClean="0"/>
              <a:t>k</a:t>
            </a:r>
            <a:r>
              <a:rPr lang="en-US" altLang="zh-CN" dirty="0" smtClean="0">
                <a:sym typeface="Symbol" pitchFamily="18" charset="2"/>
              </a:rPr>
              <a:t> </a:t>
            </a:r>
            <a:r>
              <a:rPr lang="en-US" altLang="zh-CN" dirty="0" smtClean="0"/>
              <a:t>=  </a:t>
            </a:r>
            <a:r>
              <a:rPr lang="en-US" altLang="zh-CN" i="1" dirty="0" err="1" smtClean="0"/>
              <a:t>b</a:t>
            </a:r>
            <a:r>
              <a:rPr lang="en-US" altLang="zh-CN" i="1" baseline="-25000" dirty="0" err="1" smtClean="0"/>
              <a:t>k</a:t>
            </a:r>
            <a:r>
              <a:rPr lang="en-US" altLang="zh-CN" dirty="0" smtClean="0"/>
              <a:t> </a:t>
            </a:r>
            <a:r>
              <a:rPr lang="en-US" altLang="zh-CN" dirty="0" smtClean="0">
                <a:sym typeface="Symbol" pitchFamily="18" charset="2"/>
              </a:rPr>
              <a:t>  </a:t>
            </a:r>
            <a:r>
              <a:rPr lang="en-US" altLang="zh-CN" i="1" dirty="0" smtClean="0">
                <a:sym typeface="Symbol" pitchFamily="18" charset="2"/>
              </a:rPr>
              <a:t>b</a:t>
            </a:r>
            <a:r>
              <a:rPr lang="en-US" altLang="zh-CN" i="1" baseline="-25000" dirty="0" smtClean="0">
                <a:sym typeface="Symbol" pitchFamily="18" charset="2"/>
              </a:rPr>
              <a:t>k</a:t>
            </a:r>
            <a:r>
              <a:rPr lang="en-US" altLang="zh-CN" baseline="-25000" dirty="0" smtClean="0">
                <a:sym typeface="Symbol" pitchFamily="18" charset="2"/>
              </a:rPr>
              <a:t>-1</a:t>
            </a:r>
            <a:r>
              <a:rPr lang="en-US" altLang="zh-CN" dirty="0" smtClean="0">
                <a:sym typeface="Symbol" pitchFamily="18" charset="2"/>
              </a:rPr>
              <a:t> </a:t>
            </a:r>
            <a:r>
              <a:rPr lang="zh-CN" altLang="en-US" dirty="0" smtClean="0">
                <a:sym typeface="Symbol" pitchFamily="18" charset="2"/>
              </a:rPr>
              <a:t>   　　</a:t>
            </a:r>
            <a:r>
              <a:rPr lang="en-US" altLang="zh-CN" dirty="0" smtClean="0">
                <a:sym typeface="Symbol" pitchFamily="18" charset="2"/>
              </a:rPr>
              <a:t></a:t>
            </a:r>
            <a:r>
              <a:rPr lang="zh-CN" altLang="en-US" dirty="0" smtClean="0">
                <a:sym typeface="Symbol" pitchFamily="18" charset="2"/>
              </a:rPr>
              <a:t>表示</a:t>
            </a:r>
            <a:r>
              <a:rPr lang="zh-CN" altLang="en-US" dirty="0" smtClean="0">
                <a:solidFill>
                  <a:srgbClr val="3333FF"/>
                </a:solidFill>
                <a:sym typeface="Symbol" pitchFamily="18" charset="2"/>
              </a:rPr>
              <a:t>模</a:t>
            </a:r>
            <a:r>
              <a:rPr lang="en-US" altLang="zh-CN" dirty="0" smtClean="0">
                <a:solidFill>
                  <a:srgbClr val="3333FF"/>
                </a:solidFill>
                <a:sym typeface="Symbol" pitchFamily="18" charset="2"/>
              </a:rPr>
              <a:t>2</a:t>
            </a:r>
            <a:r>
              <a:rPr lang="zh-CN" altLang="en-US" dirty="0" smtClean="0">
                <a:solidFill>
                  <a:srgbClr val="3333FF"/>
                </a:solidFill>
                <a:sym typeface="Symbol" pitchFamily="18" charset="2"/>
              </a:rPr>
              <a:t>加</a:t>
            </a:r>
            <a:endParaRPr lang="en-US" altLang="zh-CN" dirty="0" smtClean="0">
              <a:solidFill>
                <a:srgbClr val="3333FF"/>
              </a:solidFill>
              <a:sym typeface="Symbol" pitchFamily="18" charset="2"/>
            </a:endParaRPr>
          </a:p>
          <a:p>
            <a:pPr lvl="2" eaLnBrk="1" hangingPunct="1">
              <a:lnSpc>
                <a:spcPct val="110000"/>
              </a:lnSpc>
            </a:pPr>
            <a:r>
              <a:rPr lang="zh-CN" altLang="en-US" b="1" dirty="0" smtClean="0">
                <a:solidFill>
                  <a:srgbClr val="C00000"/>
                </a:solidFill>
                <a:sym typeface="Symbol" pitchFamily="18" charset="2"/>
              </a:rPr>
              <a:t>相关编码</a:t>
            </a:r>
            <a:r>
              <a:rPr lang="zh-CN" altLang="en-US" b="1" dirty="0" smtClean="0">
                <a:sym typeface="Symbol" pitchFamily="18" charset="2"/>
              </a:rPr>
              <a:t>：</a:t>
            </a:r>
            <a:r>
              <a:rPr lang="zh-CN" altLang="en-US" dirty="0" smtClean="0">
                <a:sym typeface="Symbol" pitchFamily="18" charset="2"/>
              </a:rPr>
              <a:t>把预编码后的</a:t>
            </a:r>
            <a:r>
              <a:rPr lang="en-US" altLang="zh-CN" dirty="0" smtClean="0">
                <a:sym typeface="Symbol" pitchFamily="18" charset="2"/>
              </a:rPr>
              <a:t>{</a:t>
            </a:r>
            <a:r>
              <a:rPr lang="en-US" altLang="zh-CN" i="1" dirty="0" err="1" smtClean="0"/>
              <a:t>b</a:t>
            </a:r>
            <a:r>
              <a:rPr lang="en-US" altLang="zh-CN" i="1" baseline="-25000" dirty="0" err="1" smtClean="0"/>
              <a:t>k</a:t>
            </a:r>
            <a:r>
              <a:rPr lang="en-US" altLang="zh-CN" dirty="0" smtClean="0">
                <a:sym typeface="Symbol" pitchFamily="18" charset="2"/>
              </a:rPr>
              <a:t>}</a:t>
            </a:r>
            <a:r>
              <a:rPr lang="zh-CN" altLang="en-US" dirty="0" smtClean="0">
                <a:sym typeface="Symbol" pitchFamily="18" charset="2"/>
              </a:rPr>
              <a:t>作为发送滤波器的输入码元序列，得到 </a:t>
            </a:r>
          </a:p>
          <a:p>
            <a:pPr lvl="3" eaLnBrk="1" hangingPunct="1">
              <a:lnSpc>
                <a:spcPct val="70000"/>
              </a:lnSpc>
              <a:buFont typeface="Wingdings" pitchFamily="2" charset="2"/>
              <a:buNone/>
            </a:pPr>
            <a:r>
              <a:rPr lang="zh-CN" altLang="en-US" dirty="0" smtClean="0">
                <a:sym typeface="Symbol" pitchFamily="18" charset="2"/>
              </a:rPr>
              <a:t>			</a:t>
            </a:r>
            <a:r>
              <a:rPr lang="en-US" altLang="zh-CN" i="1" dirty="0" err="1" smtClean="0">
                <a:sym typeface="Symbol" pitchFamily="18" charset="2"/>
              </a:rPr>
              <a:t>C</a:t>
            </a:r>
            <a:r>
              <a:rPr lang="en-US" altLang="zh-CN" i="1" baseline="-25000" dirty="0" err="1" smtClean="0"/>
              <a:t>k</a:t>
            </a:r>
            <a:r>
              <a:rPr lang="en-US" altLang="zh-CN" dirty="0" smtClean="0">
                <a:sym typeface="Symbol" pitchFamily="18" charset="2"/>
              </a:rPr>
              <a:t> </a:t>
            </a:r>
            <a:r>
              <a:rPr lang="en-US" altLang="zh-CN" dirty="0" smtClean="0"/>
              <a:t>=  </a:t>
            </a:r>
            <a:r>
              <a:rPr lang="en-US" altLang="zh-CN" i="1" dirty="0" err="1" smtClean="0"/>
              <a:t>b</a:t>
            </a:r>
            <a:r>
              <a:rPr lang="en-US" altLang="zh-CN" i="1" baseline="-25000" dirty="0" err="1" smtClean="0"/>
              <a:t>k</a:t>
            </a:r>
            <a:r>
              <a:rPr lang="en-US" altLang="zh-CN" dirty="0" smtClean="0"/>
              <a:t> </a:t>
            </a:r>
            <a:r>
              <a:rPr lang="en-US" altLang="zh-CN" dirty="0" smtClean="0">
                <a:sym typeface="Symbol" pitchFamily="18" charset="2"/>
              </a:rPr>
              <a:t>+  </a:t>
            </a:r>
            <a:r>
              <a:rPr lang="en-US" altLang="zh-CN" i="1" dirty="0" smtClean="0">
                <a:sym typeface="Symbol" pitchFamily="18" charset="2"/>
              </a:rPr>
              <a:t>b</a:t>
            </a:r>
            <a:r>
              <a:rPr lang="en-US" altLang="zh-CN" i="1" baseline="-25000" dirty="0" smtClean="0">
                <a:sym typeface="Symbol" pitchFamily="18" charset="2"/>
              </a:rPr>
              <a:t>k</a:t>
            </a:r>
            <a:r>
              <a:rPr lang="en-US" altLang="zh-CN" baseline="-25000" dirty="0" smtClean="0">
                <a:sym typeface="Symbol" pitchFamily="18" charset="2"/>
              </a:rPr>
              <a:t>-1</a:t>
            </a:r>
            <a:r>
              <a:rPr lang="en-US" altLang="zh-CN" dirty="0" smtClean="0">
                <a:sym typeface="Symbol" pitchFamily="18" charset="2"/>
              </a:rPr>
              <a:t>  </a:t>
            </a:r>
            <a:r>
              <a:rPr lang="zh-CN" altLang="en-US" dirty="0" smtClean="0">
                <a:sym typeface="Symbol" pitchFamily="18" charset="2"/>
              </a:rPr>
              <a:t>－</a:t>
            </a:r>
            <a:r>
              <a:rPr lang="zh-CN" altLang="en-US" dirty="0" smtClean="0">
                <a:solidFill>
                  <a:schemeClr val="hlink"/>
                </a:solidFill>
                <a:sym typeface="Symbol" pitchFamily="18" charset="2"/>
              </a:rPr>
              <a:t>相关编码（</a:t>
            </a:r>
            <a:r>
              <a:rPr lang="zh-CN" altLang="en-US" b="1" dirty="0" smtClean="0">
                <a:solidFill>
                  <a:srgbClr val="C00000"/>
                </a:solidFill>
                <a:sym typeface="Symbol" pitchFamily="18" charset="2"/>
              </a:rPr>
              <a:t>电平值相加</a:t>
            </a:r>
            <a:r>
              <a:rPr lang="zh-CN" altLang="en-US" dirty="0" smtClean="0">
                <a:solidFill>
                  <a:schemeClr val="hlink"/>
                </a:solidFill>
                <a:sym typeface="Symbol" pitchFamily="18" charset="2"/>
              </a:rPr>
              <a:t>）</a:t>
            </a:r>
          </a:p>
          <a:p>
            <a:pPr lvl="2" eaLnBrk="1" hangingPunct="1">
              <a:lnSpc>
                <a:spcPct val="140000"/>
              </a:lnSpc>
            </a:pPr>
            <a:r>
              <a:rPr lang="zh-CN" altLang="en-US" b="1" dirty="0" smtClean="0">
                <a:solidFill>
                  <a:srgbClr val="C00000"/>
                </a:solidFill>
                <a:sym typeface="Symbol" pitchFamily="18" charset="2"/>
              </a:rPr>
              <a:t>模</a:t>
            </a:r>
            <a:r>
              <a:rPr lang="en-US" altLang="zh-CN" b="1" dirty="0" smtClean="0">
                <a:solidFill>
                  <a:srgbClr val="C00000"/>
                </a:solidFill>
                <a:sym typeface="Symbol" pitchFamily="18" charset="2"/>
              </a:rPr>
              <a:t>2</a:t>
            </a:r>
            <a:r>
              <a:rPr lang="zh-CN" altLang="en-US" b="1" dirty="0" smtClean="0">
                <a:solidFill>
                  <a:srgbClr val="C00000"/>
                </a:solidFill>
                <a:sym typeface="Symbol" pitchFamily="18" charset="2"/>
              </a:rPr>
              <a:t>判决</a:t>
            </a:r>
            <a:r>
              <a:rPr lang="zh-CN" altLang="en-US" b="1" dirty="0" smtClean="0">
                <a:sym typeface="Symbol" pitchFamily="18" charset="2"/>
              </a:rPr>
              <a:t>：</a:t>
            </a:r>
            <a:r>
              <a:rPr lang="zh-CN" altLang="en-US" dirty="0" smtClean="0">
                <a:sym typeface="Symbol" pitchFamily="18" charset="2"/>
              </a:rPr>
              <a:t>若对上式进行模</a:t>
            </a:r>
            <a:r>
              <a:rPr lang="en-US" altLang="zh-CN" dirty="0" smtClean="0">
                <a:sym typeface="Symbol" pitchFamily="18" charset="2"/>
              </a:rPr>
              <a:t>2</a:t>
            </a:r>
            <a:r>
              <a:rPr lang="zh-CN" altLang="en-US" dirty="0" smtClean="0">
                <a:sym typeface="Symbol" pitchFamily="18" charset="2"/>
              </a:rPr>
              <a:t>处理，则有</a:t>
            </a:r>
          </a:p>
          <a:p>
            <a:pPr lvl="3" eaLnBrk="1" hangingPunct="1">
              <a:lnSpc>
                <a:spcPct val="130000"/>
              </a:lnSpc>
              <a:buFont typeface="Wingdings" pitchFamily="2" charset="2"/>
              <a:buNone/>
            </a:pPr>
            <a:r>
              <a:rPr lang="zh-CN" altLang="en-US" dirty="0" smtClean="0">
                <a:sym typeface="Symbol" pitchFamily="18" charset="2"/>
              </a:rPr>
              <a:t>			</a:t>
            </a:r>
            <a:r>
              <a:rPr lang="en-US" altLang="zh-CN" dirty="0" smtClean="0">
                <a:sym typeface="Symbol" pitchFamily="18" charset="2"/>
              </a:rPr>
              <a:t>[</a:t>
            </a:r>
            <a:r>
              <a:rPr lang="en-US" altLang="zh-CN" i="1" dirty="0" err="1" smtClean="0">
                <a:sym typeface="Symbol" pitchFamily="18" charset="2"/>
              </a:rPr>
              <a:t>C</a:t>
            </a:r>
            <a:r>
              <a:rPr lang="en-US" altLang="zh-CN" i="1" baseline="-25000" dirty="0" err="1" smtClean="0">
                <a:sym typeface="Symbol" pitchFamily="18" charset="2"/>
              </a:rPr>
              <a:t>k</a:t>
            </a:r>
            <a:r>
              <a:rPr lang="en-US" altLang="zh-CN" dirty="0" smtClean="0">
                <a:sym typeface="Symbol" pitchFamily="18" charset="2"/>
              </a:rPr>
              <a:t>]</a:t>
            </a:r>
            <a:r>
              <a:rPr lang="en-US" altLang="zh-CN" baseline="-25000" dirty="0" smtClean="0">
                <a:sym typeface="Symbol" pitchFamily="18" charset="2"/>
              </a:rPr>
              <a:t>mod2</a:t>
            </a:r>
            <a:r>
              <a:rPr lang="en-US" altLang="zh-CN" dirty="0" smtClean="0">
                <a:sym typeface="Symbol" pitchFamily="18" charset="2"/>
              </a:rPr>
              <a:t> = [</a:t>
            </a:r>
            <a:r>
              <a:rPr lang="en-US" altLang="zh-CN" i="1" dirty="0" err="1" smtClean="0"/>
              <a:t>b</a:t>
            </a:r>
            <a:r>
              <a:rPr lang="en-US" altLang="zh-CN" i="1" baseline="-25000" dirty="0" err="1" smtClean="0"/>
              <a:t>k</a:t>
            </a:r>
            <a:r>
              <a:rPr lang="en-US" altLang="zh-CN" dirty="0" smtClean="0"/>
              <a:t> + </a:t>
            </a:r>
            <a:r>
              <a:rPr lang="en-US" altLang="zh-CN" i="1" dirty="0" smtClean="0">
                <a:sym typeface="Symbol" pitchFamily="18" charset="2"/>
              </a:rPr>
              <a:t>b</a:t>
            </a:r>
            <a:r>
              <a:rPr lang="en-US" altLang="zh-CN" i="1" baseline="-25000" dirty="0" smtClean="0">
                <a:sym typeface="Symbol" pitchFamily="18" charset="2"/>
              </a:rPr>
              <a:t>k</a:t>
            </a:r>
            <a:r>
              <a:rPr lang="en-US" altLang="zh-CN" baseline="-25000" dirty="0" smtClean="0">
                <a:sym typeface="Symbol" pitchFamily="18" charset="2"/>
              </a:rPr>
              <a:t>-1</a:t>
            </a:r>
            <a:r>
              <a:rPr lang="en-US" altLang="zh-CN" dirty="0" smtClean="0">
                <a:sym typeface="Symbol" pitchFamily="18" charset="2"/>
              </a:rPr>
              <a:t>]</a:t>
            </a:r>
            <a:r>
              <a:rPr lang="en-US" altLang="zh-CN" baseline="-25000" dirty="0" smtClean="0">
                <a:sym typeface="Symbol" pitchFamily="18" charset="2"/>
              </a:rPr>
              <a:t>mod2</a:t>
            </a:r>
            <a:r>
              <a:rPr lang="en-US" altLang="zh-CN" dirty="0" smtClean="0">
                <a:sym typeface="Symbol" pitchFamily="18" charset="2"/>
              </a:rPr>
              <a:t> = </a:t>
            </a:r>
            <a:r>
              <a:rPr lang="en-US" altLang="zh-CN" i="1" dirty="0" err="1" smtClean="0"/>
              <a:t>b</a:t>
            </a:r>
            <a:r>
              <a:rPr lang="en-US" altLang="zh-CN" i="1" baseline="-25000" dirty="0" err="1" smtClean="0"/>
              <a:t>k</a:t>
            </a:r>
            <a:r>
              <a:rPr lang="en-US" altLang="zh-CN" dirty="0" smtClean="0"/>
              <a:t> </a:t>
            </a:r>
            <a:r>
              <a:rPr lang="en-US" altLang="zh-CN" dirty="0" smtClean="0">
                <a:sym typeface="Symbol" pitchFamily="18" charset="2"/>
              </a:rPr>
              <a:t>  </a:t>
            </a:r>
            <a:r>
              <a:rPr lang="en-US" altLang="zh-CN" i="1" dirty="0" smtClean="0">
                <a:sym typeface="Symbol" pitchFamily="18" charset="2"/>
              </a:rPr>
              <a:t>b</a:t>
            </a:r>
            <a:r>
              <a:rPr lang="en-US" altLang="zh-CN" i="1" baseline="-25000" dirty="0" smtClean="0">
                <a:sym typeface="Symbol" pitchFamily="18" charset="2"/>
              </a:rPr>
              <a:t>k</a:t>
            </a:r>
            <a:r>
              <a:rPr lang="en-US" altLang="zh-CN" baseline="-25000" dirty="0" smtClean="0">
                <a:sym typeface="Symbol" pitchFamily="18" charset="2"/>
              </a:rPr>
              <a:t>-1</a:t>
            </a:r>
            <a:r>
              <a:rPr lang="en-US" altLang="zh-CN" dirty="0" smtClean="0">
                <a:sym typeface="Symbol" pitchFamily="18" charset="2"/>
              </a:rPr>
              <a:t> =  </a:t>
            </a:r>
            <a:r>
              <a:rPr lang="en-US" altLang="zh-CN" i="1" dirty="0" err="1" smtClean="0"/>
              <a:t>a</a:t>
            </a:r>
            <a:r>
              <a:rPr lang="en-US" altLang="zh-CN" i="1" baseline="-25000" dirty="0" err="1" smtClean="0"/>
              <a:t>k</a:t>
            </a:r>
            <a:endParaRPr lang="en-US" altLang="zh-CN" i="1" baseline="-25000" dirty="0" smtClean="0"/>
          </a:p>
          <a:p>
            <a:pPr lvl="3" eaLnBrk="1" hangingPunct="1">
              <a:lnSpc>
                <a:spcPct val="130000"/>
              </a:lnSpc>
              <a:buFont typeface="Wingdings" pitchFamily="2" charset="2"/>
              <a:buNone/>
            </a:pPr>
            <a:r>
              <a:rPr lang="en-US" altLang="zh-CN" i="1" baseline="-25000" dirty="0" smtClean="0"/>
              <a:t>	</a:t>
            </a:r>
            <a:r>
              <a:rPr lang="zh-CN" altLang="en-US" dirty="0" smtClean="0"/>
              <a:t>即	</a:t>
            </a:r>
            <a:r>
              <a:rPr lang="zh-CN" altLang="en-US" dirty="0" smtClean="0">
                <a:sym typeface="Symbol" pitchFamily="18" charset="2"/>
              </a:rPr>
              <a:t> </a:t>
            </a:r>
            <a:r>
              <a:rPr lang="en-US" altLang="zh-CN" i="1" dirty="0" err="1" smtClean="0"/>
              <a:t>a</a:t>
            </a:r>
            <a:r>
              <a:rPr lang="en-US" altLang="zh-CN" i="1" baseline="-25000" dirty="0" err="1" smtClean="0"/>
              <a:t>k</a:t>
            </a:r>
            <a:r>
              <a:rPr lang="en-US" altLang="zh-CN" dirty="0" smtClean="0"/>
              <a:t> </a:t>
            </a:r>
            <a:r>
              <a:rPr lang="en-US" altLang="zh-CN" dirty="0" smtClean="0">
                <a:sym typeface="Symbol" pitchFamily="18" charset="2"/>
              </a:rPr>
              <a:t>= [</a:t>
            </a:r>
            <a:r>
              <a:rPr lang="en-US" altLang="zh-CN" i="1" dirty="0" err="1" smtClean="0">
                <a:sym typeface="Symbol" pitchFamily="18" charset="2"/>
              </a:rPr>
              <a:t>C</a:t>
            </a:r>
            <a:r>
              <a:rPr lang="en-US" altLang="zh-CN" i="1" baseline="-25000" dirty="0" err="1" smtClean="0">
                <a:sym typeface="Symbol" pitchFamily="18" charset="2"/>
              </a:rPr>
              <a:t>k</a:t>
            </a:r>
            <a:r>
              <a:rPr lang="en-US" altLang="zh-CN" dirty="0" smtClean="0">
                <a:sym typeface="Symbol" pitchFamily="18" charset="2"/>
              </a:rPr>
              <a:t>]</a:t>
            </a:r>
            <a:r>
              <a:rPr lang="en-US" altLang="zh-CN" baseline="-25000" dirty="0" smtClean="0">
                <a:sym typeface="Symbol" pitchFamily="18" charset="2"/>
              </a:rPr>
              <a:t>mod2</a:t>
            </a:r>
            <a:r>
              <a:rPr lang="en-US" altLang="zh-CN" dirty="0" smtClean="0">
                <a:sym typeface="Symbol" pitchFamily="18" charset="2"/>
              </a:rPr>
              <a:t> </a:t>
            </a:r>
          </a:p>
          <a:p>
            <a:pPr lvl="3" eaLnBrk="1" hangingPunct="1">
              <a:lnSpc>
                <a:spcPct val="130000"/>
              </a:lnSpc>
              <a:buFont typeface="Wingdings" pitchFamily="2" charset="2"/>
              <a:buNone/>
            </a:pPr>
            <a:r>
              <a:rPr lang="en-US" altLang="zh-CN" dirty="0" smtClean="0">
                <a:sym typeface="Symbol" pitchFamily="18" charset="2"/>
              </a:rPr>
              <a:t>		</a:t>
            </a:r>
            <a:r>
              <a:rPr lang="zh-CN" altLang="en-US" dirty="0" smtClean="0"/>
              <a:t>此时，得到了</a:t>
            </a:r>
            <a:r>
              <a:rPr lang="en-US" altLang="zh-CN" i="1" dirty="0" err="1" smtClean="0"/>
              <a:t>a</a:t>
            </a:r>
            <a:r>
              <a:rPr lang="en-US" altLang="zh-CN" i="1" baseline="-25000" dirty="0" err="1" smtClean="0"/>
              <a:t>k</a:t>
            </a:r>
            <a:r>
              <a:rPr lang="en-US" altLang="zh-CN" dirty="0" smtClean="0"/>
              <a:t> </a:t>
            </a:r>
            <a:r>
              <a:rPr lang="zh-CN" altLang="en-US" dirty="0" smtClean="0"/>
              <a:t>，但不需要预先知道</a:t>
            </a:r>
            <a:r>
              <a:rPr lang="en-US" altLang="zh-CN" i="1" dirty="0" smtClean="0"/>
              <a:t>a</a:t>
            </a:r>
            <a:r>
              <a:rPr lang="en-US" altLang="zh-CN" i="1" baseline="-25000" dirty="0" smtClean="0">
                <a:sym typeface="Symbol" pitchFamily="18" charset="2"/>
              </a:rPr>
              <a:t>k</a:t>
            </a:r>
            <a:r>
              <a:rPr lang="en-US" altLang="zh-CN" baseline="-25000" dirty="0" smtClean="0">
                <a:sym typeface="Symbol" pitchFamily="18" charset="2"/>
              </a:rPr>
              <a:t>-1</a:t>
            </a:r>
            <a:r>
              <a:rPr lang="zh-CN" altLang="en-US" dirty="0" smtClean="0">
                <a:sym typeface="Symbol" pitchFamily="18" charset="2"/>
              </a:rPr>
              <a:t>。</a:t>
            </a:r>
          </a:p>
        </p:txBody>
      </p:sp>
    </p:spTree>
    <p:extLst>
      <p:ext uri="{BB962C8B-B14F-4D97-AF65-F5344CB8AC3E}">
        <p14:creationId xmlns:p14="http://schemas.microsoft.com/office/powerpoint/2010/main" val="2461935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additive="base">
                                        <p:cTn id="7" dur="500" fill="hold"/>
                                        <p:tgtEl>
                                          <p:spTgt spid="136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6195">
                                            <p:txEl>
                                              <p:pRg st="1" end="1"/>
                                            </p:txEl>
                                          </p:spTgt>
                                        </p:tgtEl>
                                        <p:attrNameLst>
                                          <p:attrName>style.visibility</p:attrName>
                                        </p:attrNameLst>
                                      </p:cBhvr>
                                      <p:to>
                                        <p:strVal val="visible"/>
                                      </p:to>
                                    </p:set>
                                    <p:anim calcmode="lin" valueType="num">
                                      <p:cBhvr additive="base">
                                        <p:cTn id="13" dur="500" fill="hold"/>
                                        <p:tgtEl>
                                          <p:spTgt spid="136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6195">
                                            <p:txEl>
                                              <p:pRg st="2" end="2"/>
                                            </p:txEl>
                                          </p:spTgt>
                                        </p:tgtEl>
                                        <p:attrNameLst>
                                          <p:attrName>style.visibility</p:attrName>
                                        </p:attrNameLst>
                                      </p:cBhvr>
                                      <p:to>
                                        <p:strVal val="visible"/>
                                      </p:to>
                                    </p:set>
                                    <p:anim calcmode="lin" valueType="num">
                                      <p:cBhvr additive="base">
                                        <p:cTn id="19" dur="5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6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6195">
                                            <p:txEl>
                                              <p:pRg st="3" end="3"/>
                                            </p:txEl>
                                          </p:spTgt>
                                        </p:tgtEl>
                                        <p:attrNameLst>
                                          <p:attrName>style.visibility</p:attrName>
                                        </p:attrNameLst>
                                      </p:cBhvr>
                                      <p:to>
                                        <p:strVal val="visible"/>
                                      </p:to>
                                    </p:set>
                                    <p:anim calcmode="lin" valueType="num">
                                      <p:cBhvr additive="base">
                                        <p:cTn id="25" dur="500" fill="hold"/>
                                        <p:tgtEl>
                                          <p:spTgt spid="136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6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6195">
                                            <p:txEl>
                                              <p:pRg st="4" end="4"/>
                                            </p:txEl>
                                          </p:spTgt>
                                        </p:tgtEl>
                                        <p:attrNameLst>
                                          <p:attrName>style.visibility</p:attrName>
                                        </p:attrNameLst>
                                      </p:cBhvr>
                                      <p:to>
                                        <p:strVal val="visible"/>
                                      </p:to>
                                    </p:set>
                                    <p:anim calcmode="lin" valueType="num">
                                      <p:cBhvr additive="base">
                                        <p:cTn id="31" dur="500" fill="hold"/>
                                        <p:tgtEl>
                                          <p:spTgt spid="136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6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6195">
                                            <p:txEl>
                                              <p:pRg st="5" end="5"/>
                                            </p:txEl>
                                          </p:spTgt>
                                        </p:tgtEl>
                                        <p:attrNameLst>
                                          <p:attrName>style.visibility</p:attrName>
                                        </p:attrNameLst>
                                      </p:cBhvr>
                                      <p:to>
                                        <p:strVal val="visible"/>
                                      </p:to>
                                    </p:set>
                                    <p:anim calcmode="lin" valueType="num">
                                      <p:cBhvr additive="base">
                                        <p:cTn id="37" dur="500" fill="hold"/>
                                        <p:tgtEl>
                                          <p:spTgt spid="136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6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6195">
                                            <p:txEl>
                                              <p:pRg st="6" end="6"/>
                                            </p:txEl>
                                          </p:spTgt>
                                        </p:tgtEl>
                                        <p:attrNameLst>
                                          <p:attrName>style.visibility</p:attrName>
                                        </p:attrNameLst>
                                      </p:cBhvr>
                                      <p:to>
                                        <p:strVal val="visible"/>
                                      </p:to>
                                    </p:set>
                                    <p:anim calcmode="lin" valueType="num">
                                      <p:cBhvr additive="base">
                                        <p:cTn id="43" dur="500" fill="hold"/>
                                        <p:tgtEl>
                                          <p:spTgt spid="1361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6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36195">
                                            <p:txEl>
                                              <p:pRg st="7" end="7"/>
                                            </p:txEl>
                                          </p:spTgt>
                                        </p:tgtEl>
                                        <p:attrNameLst>
                                          <p:attrName>style.visibility</p:attrName>
                                        </p:attrNameLst>
                                      </p:cBhvr>
                                      <p:to>
                                        <p:strVal val="visible"/>
                                      </p:to>
                                    </p:set>
                                    <p:anim calcmode="lin" valueType="num">
                                      <p:cBhvr additive="base">
                                        <p:cTn id="49" dur="500" fill="hold"/>
                                        <p:tgtEl>
                                          <p:spTgt spid="13619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61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36195">
                                            <p:txEl>
                                              <p:pRg st="8" end="8"/>
                                            </p:txEl>
                                          </p:spTgt>
                                        </p:tgtEl>
                                        <p:attrNameLst>
                                          <p:attrName>style.visibility</p:attrName>
                                        </p:attrNameLst>
                                      </p:cBhvr>
                                      <p:to>
                                        <p:strVal val="visible"/>
                                      </p:to>
                                    </p:set>
                                    <p:anim calcmode="lin" valueType="num">
                                      <p:cBhvr additive="base">
                                        <p:cTn id="55" dur="500" fill="hold"/>
                                        <p:tgtEl>
                                          <p:spTgt spid="13619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61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ZZ Custom 1">
      <a:dk1>
        <a:sysClr val="windowText" lastClr="000000"/>
      </a:dk1>
      <a:lt1>
        <a:sysClr val="window" lastClr="FFFFFF"/>
      </a:lt1>
      <a:dk2>
        <a:srgbClr val="3B3B3B"/>
      </a:dk2>
      <a:lt2>
        <a:srgbClr val="D4D2D0"/>
      </a:lt2>
      <a:accent1>
        <a:srgbClr val="C00000"/>
      </a:accent1>
      <a:accent2>
        <a:srgbClr val="0A00D6"/>
      </a:accent2>
      <a:accent3>
        <a:srgbClr val="8D89A4"/>
      </a:accent3>
      <a:accent4>
        <a:srgbClr val="748560"/>
      </a:accent4>
      <a:accent5>
        <a:srgbClr val="9E9273"/>
      </a:accent5>
      <a:accent6>
        <a:srgbClr val="7E848D"/>
      </a:accent6>
      <a:hlink>
        <a:srgbClr val="2911B7"/>
      </a:hlink>
      <a:folHlink>
        <a:srgbClr val="A116E0"/>
      </a:folHlink>
    </a:clrScheme>
    <a:fontScheme name="Blends">
      <a:majorFont>
        <a:latin typeface="Times New Roman"/>
        <a:ea typeface="隶书"/>
        <a:cs typeface=""/>
      </a:majorFont>
      <a:minorFont>
        <a:latin typeface="Times New Roman"/>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5615</TotalTime>
  <Words>13160</Words>
  <Application>Microsoft Office PowerPoint</Application>
  <PresentationFormat>On-screen Show (4:3)</PresentationFormat>
  <Paragraphs>1330</Paragraphs>
  <Slides>137</Slides>
  <Notes>3</Notes>
  <HiddenSlides>8</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6</vt:i4>
      </vt:variant>
      <vt:variant>
        <vt:lpstr>Slide Titles</vt:lpstr>
      </vt:variant>
      <vt:variant>
        <vt:i4>137</vt:i4>
      </vt:variant>
    </vt:vector>
  </HeadingPairs>
  <TitlesOfParts>
    <vt:vector size="153" baseType="lpstr">
      <vt:lpstr>Arial</vt:lpstr>
      <vt:lpstr>宋体</vt:lpstr>
      <vt:lpstr>楷体</vt:lpstr>
      <vt:lpstr>Symbol</vt:lpstr>
      <vt:lpstr>楷体_GB2312</vt:lpstr>
      <vt:lpstr>隶书</vt:lpstr>
      <vt:lpstr>Times New Roman</vt:lpstr>
      <vt:lpstr>Wingdings</vt:lpstr>
      <vt:lpstr>Tahoma</vt:lpstr>
      <vt:lpstr>Blends</vt:lpstr>
      <vt:lpstr>Visio</vt:lpstr>
      <vt:lpstr>公式</vt:lpstr>
      <vt:lpstr>Microsoft Equation 3.0</vt:lpstr>
      <vt:lpstr>Equation</vt:lpstr>
      <vt:lpstr>Microsoft Visio Drawing</vt:lpstr>
      <vt:lpstr>Equation.DSMT4</vt:lpstr>
      <vt:lpstr>通信原理</vt:lpstr>
      <vt:lpstr>通信原理</vt:lpstr>
      <vt:lpstr>回顾：数字通信系统模型</vt:lpstr>
      <vt:lpstr>6.0 概述</vt:lpstr>
      <vt:lpstr>6.0 概述</vt:lpstr>
      <vt:lpstr>6.0 概述</vt:lpstr>
      <vt:lpstr>6.1 数字基带信号及其频谱特性</vt:lpstr>
      <vt:lpstr>PowerPoint Presentation</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6.1 数字基带信号及其频谱特性</vt:lpstr>
      <vt:lpstr>6.2 基带传输的常用码型</vt:lpstr>
      <vt:lpstr>6.2 基带传输的常用码型</vt:lpstr>
      <vt:lpstr>6.2 基带传输的常用码型</vt:lpstr>
      <vt:lpstr>6.2 基带传输的常用码型</vt:lpstr>
      <vt:lpstr>6.2 基带传输的常用码型</vt:lpstr>
      <vt:lpstr>6.2 基带传输的常用码型</vt:lpstr>
      <vt:lpstr>6.2 基带传输的常用码型</vt:lpstr>
      <vt:lpstr>6.2 基带传输的常用码型</vt:lpstr>
      <vt:lpstr>6.2 基带传输的常用码型</vt:lpstr>
      <vt:lpstr>6.2 基带传输的常用码型</vt:lpstr>
      <vt:lpstr>6.2 基带传输的常用码型</vt:lpstr>
      <vt:lpstr>6.2 基带传输的常用码型</vt:lpstr>
      <vt:lpstr>6.3 数字基带信号传输与码间串扰</vt:lpstr>
      <vt:lpstr>6.3 数字基带信号传输与码间串扰</vt:lpstr>
      <vt:lpstr>6.3 数字基带信号传输与码间串扰</vt:lpstr>
      <vt:lpstr>6.3 数字基带信号传输与码间串扰</vt:lpstr>
      <vt:lpstr>6.3 数字基带信号传输与码间串扰</vt:lpstr>
      <vt:lpstr>6.3 数字基带信号传输与码间串扰</vt:lpstr>
      <vt:lpstr>6.3 数字基带信号传输与码间串扰</vt:lpstr>
      <vt:lpstr>PowerPoint Presentation</vt:lpstr>
      <vt:lpstr>6.4 无ISI的基带传输特性</vt:lpstr>
      <vt:lpstr>6.4 无ISI的基带传输特性</vt:lpstr>
      <vt:lpstr>6.4 无ISI的基带传输特性</vt:lpstr>
      <vt:lpstr>6.4 无ISI的基带传输特性</vt:lpstr>
      <vt:lpstr>6.4 无ISI的基带传输特性</vt:lpstr>
      <vt:lpstr>6.4 无ISI的基带传输特性</vt:lpstr>
      <vt:lpstr>6.4 无ISI的基带传输特性</vt:lpstr>
      <vt:lpstr>6.4 无ISI的基带传输特性</vt:lpstr>
      <vt:lpstr>6.4 无ISI的基带传输特性</vt:lpstr>
      <vt:lpstr>6.4 无ISI的基带传输特性</vt:lpstr>
      <vt:lpstr>6.4 无ISI的基带传输特性</vt:lpstr>
      <vt:lpstr>6.4 无ISI的基带传输特性</vt:lpstr>
      <vt:lpstr>6.4 无ISI的基带传输特性</vt:lpstr>
      <vt:lpstr>6.4 无ISI的基带传输特性</vt:lpstr>
      <vt:lpstr>6.4 无ISI的基带传输特性</vt:lpstr>
      <vt:lpstr>6.4 无ISI的基带传输特性</vt:lpstr>
      <vt:lpstr>6.4 无ISI的基带传输特性</vt:lpstr>
      <vt:lpstr>6.5 基带传输系统的抗噪声性能</vt:lpstr>
      <vt:lpstr>6.5 基带传输系统的抗噪声性能</vt:lpstr>
      <vt:lpstr>6.5 基带传输系统的抗噪声性能</vt:lpstr>
      <vt:lpstr>6.5 基带传输系统的抗噪声性能</vt:lpstr>
      <vt:lpstr>6.5 基带传输系统的抗噪声性能</vt:lpstr>
      <vt:lpstr>6.5 基带传输系统的抗噪声性能</vt:lpstr>
      <vt:lpstr>6.5 基带传输系统的抗噪声性能</vt:lpstr>
      <vt:lpstr>6.5 基带传输系统的抗噪声性能</vt:lpstr>
      <vt:lpstr>6.5 基带传输系统的抗噪声性能</vt:lpstr>
      <vt:lpstr>6.5 基带传输系统的抗噪声性能</vt:lpstr>
      <vt:lpstr>6.6  眼图</vt:lpstr>
      <vt:lpstr>6.6  眼图</vt:lpstr>
      <vt:lpstr>6.6  眼图</vt:lpstr>
      <vt:lpstr>6.6  眼图</vt:lpstr>
      <vt:lpstr>6.6  眼图</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6.7 部分响应和时域均衡</vt:lpstr>
      <vt:lpstr>第6章 数字基带传输系统</vt:lpstr>
      <vt:lpstr>PowerPoint Presentation</vt:lpstr>
    </vt:vector>
  </TitlesOfParts>
  <Company>Xidian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通信原理</dc:title>
  <dc:creator>Fan</dc:creator>
  <cp:lastModifiedBy>微软用户</cp:lastModifiedBy>
  <cp:revision>263</cp:revision>
  <dcterms:created xsi:type="dcterms:W3CDTF">2005-12-13T08:40:34Z</dcterms:created>
  <dcterms:modified xsi:type="dcterms:W3CDTF">2013-10-15T12:47:16Z</dcterms:modified>
</cp:coreProperties>
</file>