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79" r:id="rId6"/>
    <p:sldId id="264" r:id="rId7"/>
    <p:sldId id="261" r:id="rId8"/>
    <p:sldId id="277" r:id="rId9"/>
    <p:sldId id="262" r:id="rId10"/>
    <p:sldId id="278" r:id="rId11"/>
    <p:sldId id="284" r:id="rId12"/>
    <p:sldId id="285" r:id="rId13"/>
    <p:sldId id="281" r:id="rId14"/>
    <p:sldId id="282" r:id="rId15"/>
    <p:sldId id="283" r:id="rId16"/>
    <p:sldId id="275" r:id="rId17"/>
    <p:sldId id="272" r:id="rId18"/>
    <p:sldId id="274" r:id="rId19"/>
    <p:sldId id="273" r:id="rId20"/>
    <p:sldId id="276" r:id="rId21"/>
    <p:sldId id="286" r:id="rId22"/>
    <p:sldId id="288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20000"/>
      </a:spcBef>
      <a:spcAft>
        <a:spcPct val="0"/>
      </a:spcAft>
      <a:buChar char="–"/>
      <a:defRPr sz="2800" b="1" kern="1200">
        <a:solidFill>
          <a:schemeClr val="tx2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–"/>
      <a:defRPr sz="2800" b="1" kern="1200">
        <a:solidFill>
          <a:schemeClr val="tx2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–"/>
      <a:defRPr sz="2800" b="1" kern="1200">
        <a:solidFill>
          <a:schemeClr val="tx2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–"/>
      <a:defRPr sz="2800" b="1" kern="1200">
        <a:solidFill>
          <a:schemeClr val="tx2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–"/>
      <a:defRPr sz="2800" b="1" kern="1200">
        <a:solidFill>
          <a:schemeClr val="tx2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2BE"/>
    <a:srgbClr val="FFFFCC"/>
    <a:srgbClr val="FFCC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FFAC7-F7E2-4B87-821E-44D3510405CB}" type="datetimeFigureOut">
              <a:rPr lang="zh-CN" altLang="en-US" smtClean="0"/>
              <a:pPr/>
              <a:t>2014/3/23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90667-7743-4BD7-BD08-900C2AFA2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08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进一步的了解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90667-7743-4BD7-BD08-900C2AFA2FC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90667-7743-4BD7-BD08-900C2AFA2FC3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gray">
          <a:xfrm>
            <a:off x="0" y="0"/>
            <a:ext cx="9144000" cy="1435100"/>
          </a:xfrm>
          <a:prstGeom prst="rect">
            <a:avLst/>
          </a:prstGeom>
          <a:gradFill rotWithShape="1">
            <a:gsLst>
              <a:gs pos="0">
                <a:schemeClr val="folHlink">
                  <a:alpha val="50000"/>
                </a:schemeClr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0483" name="Picture 3" descr="ha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 rot="4625498">
            <a:off x="8093075" y="5561013"/>
            <a:ext cx="406400" cy="908050"/>
          </a:xfrm>
          <a:prstGeom prst="rect">
            <a:avLst/>
          </a:prstGeom>
          <a:noFill/>
        </p:spPr>
      </p:pic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-1028700" y="1887538"/>
            <a:ext cx="2230438" cy="5002212"/>
            <a:chOff x="1696" y="160"/>
            <a:chExt cx="1148" cy="2575"/>
          </a:xfrm>
        </p:grpSpPr>
        <p:sp>
          <p:nvSpPr>
            <p:cNvPr id="20485" name="Freeform 5"/>
            <p:cNvSpPr>
              <a:spLocks/>
            </p:cNvSpPr>
            <p:nvPr userDrawn="1"/>
          </p:nvSpPr>
          <p:spPr bwMode="gray">
            <a:xfrm>
              <a:off x="1707" y="173"/>
              <a:ext cx="1137" cy="2558"/>
            </a:xfrm>
            <a:custGeom>
              <a:avLst/>
              <a:gdLst/>
              <a:ahLst/>
              <a:cxnLst>
                <a:cxn ang="0">
                  <a:pos x="457" y="380"/>
                </a:cxn>
                <a:cxn ang="0">
                  <a:pos x="154" y="695"/>
                </a:cxn>
                <a:cxn ang="0">
                  <a:pos x="114" y="790"/>
                </a:cxn>
                <a:cxn ang="0">
                  <a:pos x="70" y="874"/>
                </a:cxn>
                <a:cxn ang="0">
                  <a:pos x="45" y="986"/>
                </a:cxn>
                <a:cxn ang="0">
                  <a:pos x="22" y="1088"/>
                </a:cxn>
                <a:cxn ang="0">
                  <a:pos x="7" y="1216"/>
                </a:cxn>
                <a:cxn ang="0">
                  <a:pos x="9" y="1354"/>
                </a:cxn>
                <a:cxn ang="0">
                  <a:pos x="27" y="1480"/>
                </a:cxn>
                <a:cxn ang="0">
                  <a:pos x="43" y="1610"/>
                </a:cxn>
                <a:cxn ang="0">
                  <a:pos x="76" y="1702"/>
                </a:cxn>
                <a:cxn ang="0">
                  <a:pos x="133" y="1810"/>
                </a:cxn>
                <a:cxn ang="0">
                  <a:pos x="174" y="1913"/>
                </a:cxn>
                <a:cxn ang="0">
                  <a:pos x="231" y="1969"/>
                </a:cxn>
                <a:cxn ang="0">
                  <a:pos x="297" y="2047"/>
                </a:cxn>
                <a:cxn ang="0">
                  <a:pos x="369" y="2108"/>
                </a:cxn>
                <a:cxn ang="0">
                  <a:pos x="439" y="2174"/>
                </a:cxn>
                <a:cxn ang="0">
                  <a:pos x="484" y="2228"/>
                </a:cxn>
                <a:cxn ang="0">
                  <a:pos x="510" y="2329"/>
                </a:cxn>
                <a:cxn ang="0">
                  <a:pos x="520" y="2455"/>
                </a:cxn>
                <a:cxn ang="0">
                  <a:pos x="547" y="2482"/>
                </a:cxn>
                <a:cxn ang="0">
                  <a:pos x="567" y="2387"/>
                </a:cxn>
                <a:cxn ang="0">
                  <a:pos x="594" y="2308"/>
                </a:cxn>
                <a:cxn ang="0">
                  <a:pos x="625" y="2252"/>
                </a:cxn>
                <a:cxn ang="0">
                  <a:pos x="655" y="2192"/>
                </a:cxn>
                <a:cxn ang="0">
                  <a:pos x="700" y="2164"/>
                </a:cxn>
                <a:cxn ang="0">
                  <a:pos x="744" y="2102"/>
                </a:cxn>
                <a:cxn ang="0">
                  <a:pos x="798" y="2063"/>
                </a:cxn>
                <a:cxn ang="0">
                  <a:pos x="834" y="2020"/>
                </a:cxn>
                <a:cxn ang="0">
                  <a:pos x="891" y="1972"/>
                </a:cxn>
                <a:cxn ang="0">
                  <a:pos x="943" y="1912"/>
                </a:cxn>
                <a:cxn ang="0">
                  <a:pos x="1005" y="1844"/>
                </a:cxn>
                <a:cxn ang="0">
                  <a:pos x="1039" y="1780"/>
                </a:cxn>
                <a:cxn ang="0">
                  <a:pos x="1074" y="1693"/>
                </a:cxn>
                <a:cxn ang="0">
                  <a:pos x="1086" y="1582"/>
                </a:cxn>
                <a:cxn ang="0">
                  <a:pos x="1122" y="1474"/>
                </a:cxn>
                <a:cxn ang="0">
                  <a:pos x="1135" y="1340"/>
                </a:cxn>
                <a:cxn ang="0">
                  <a:pos x="1137" y="1249"/>
                </a:cxn>
                <a:cxn ang="0">
                  <a:pos x="1128" y="1162"/>
                </a:cxn>
                <a:cxn ang="0">
                  <a:pos x="1108" y="1086"/>
                </a:cxn>
                <a:cxn ang="0">
                  <a:pos x="1081" y="983"/>
                </a:cxn>
                <a:cxn ang="0">
                  <a:pos x="1077" y="870"/>
                </a:cxn>
                <a:cxn ang="0">
                  <a:pos x="1041" y="783"/>
                </a:cxn>
                <a:cxn ang="0">
                  <a:pos x="1003" y="717"/>
                </a:cxn>
                <a:cxn ang="0">
                  <a:pos x="946" y="656"/>
                </a:cxn>
                <a:cxn ang="0">
                  <a:pos x="892" y="591"/>
                </a:cxn>
                <a:cxn ang="0">
                  <a:pos x="828" y="516"/>
                </a:cxn>
                <a:cxn ang="0">
                  <a:pos x="780" y="479"/>
                </a:cxn>
                <a:cxn ang="0">
                  <a:pos x="703" y="416"/>
                </a:cxn>
                <a:cxn ang="0">
                  <a:pos x="655" y="356"/>
                </a:cxn>
                <a:cxn ang="0">
                  <a:pos x="603" y="248"/>
                </a:cxn>
                <a:cxn ang="0">
                  <a:pos x="570" y="141"/>
                </a:cxn>
                <a:cxn ang="0">
                  <a:pos x="538" y="24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0486" name="Picture 6" descr="haba_03"/>
            <p:cNvPicPr>
              <a:picLocks noChangeAspect="1" noChangeArrowheads="1"/>
            </p:cNvPicPr>
            <p:nvPr userDrawn="1"/>
          </p:nvPicPr>
          <p:blipFill>
            <a:blip r:embed="rId3" cstate="print">
              <a:lum bright="-90000" contrast="48000"/>
              <a:grayscl/>
              <a:biLevel thresh="50000"/>
            </a:blip>
            <a:srcRect/>
            <a:stretch>
              <a:fillRect/>
            </a:stretch>
          </p:blipFill>
          <p:spPr bwMode="gray">
            <a:xfrm>
              <a:off x="1696" y="160"/>
              <a:ext cx="1143" cy="2575"/>
            </a:xfrm>
            <a:prstGeom prst="rect">
              <a:avLst/>
            </a:prstGeom>
            <a:noFill/>
          </p:spPr>
        </p:pic>
      </p:grpSp>
      <p:grpSp>
        <p:nvGrpSpPr>
          <p:cNvPr id="20487" name="Group 7"/>
          <p:cNvGrpSpPr>
            <a:grpSpLocks/>
          </p:cNvGrpSpPr>
          <p:nvPr/>
        </p:nvGrpSpPr>
        <p:grpSpPr bwMode="auto">
          <a:xfrm rot="2126661">
            <a:off x="339725" y="2987675"/>
            <a:ext cx="1914525" cy="4295775"/>
            <a:chOff x="1696" y="160"/>
            <a:chExt cx="1148" cy="2575"/>
          </a:xfrm>
        </p:grpSpPr>
        <p:sp>
          <p:nvSpPr>
            <p:cNvPr id="20488" name="Freeform 8"/>
            <p:cNvSpPr>
              <a:spLocks/>
            </p:cNvSpPr>
            <p:nvPr userDrawn="1"/>
          </p:nvSpPr>
          <p:spPr bwMode="gray">
            <a:xfrm>
              <a:off x="1707" y="173"/>
              <a:ext cx="1137" cy="2558"/>
            </a:xfrm>
            <a:custGeom>
              <a:avLst/>
              <a:gdLst/>
              <a:ahLst/>
              <a:cxnLst>
                <a:cxn ang="0">
                  <a:pos x="457" y="380"/>
                </a:cxn>
                <a:cxn ang="0">
                  <a:pos x="154" y="695"/>
                </a:cxn>
                <a:cxn ang="0">
                  <a:pos x="114" y="790"/>
                </a:cxn>
                <a:cxn ang="0">
                  <a:pos x="70" y="874"/>
                </a:cxn>
                <a:cxn ang="0">
                  <a:pos x="45" y="986"/>
                </a:cxn>
                <a:cxn ang="0">
                  <a:pos x="22" y="1088"/>
                </a:cxn>
                <a:cxn ang="0">
                  <a:pos x="7" y="1216"/>
                </a:cxn>
                <a:cxn ang="0">
                  <a:pos x="9" y="1354"/>
                </a:cxn>
                <a:cxn ang="0">
                  <a:pos x="27" y="1480"/>
                </a:cxn>
                <a:cxn ang="0">
                  <a:pos x="43" y="1610"/>
                </a:cxn>
                <a:cxn ang="0">
                  <a:pos x="76" y="1702"/>
                </a:cxn>
                <a:cxn ang="0">
                  <a:pos x="133" y="1810"/>
                </a:cxn>
                <a:cxn ang="0">
                  <a:pos x="174" y="1913"/>
                </a:cxn>
                <a:cxn ang="0">
                  <a:pos x="231" y="1969"/>
                </a:cxn>
                <a:cxn ang="0">
                  <a:pos x="297" y="2047"/>
                </a:cxn>
                <a:cxn ang="0">
                  <a:pos x="369" y="2108"/>
                </a:cxn>
                <a:cxn ang="0">
                  <a:pos x="439" y="2174"/>
                </a:cxn>
                <a:cxn ang="0">
                  <a:pos x="484" y="2228"/>
                </a:cxn>
                <a:cxn ang="0">
                  <a:pos x="510" y="2329"/>
                </a:cxn>
                <a:cxn ang="0">
                  <a:pos x="520" y="2455"/>
                </a:cxn>
                <a:cxn ang="0">
                  <a:pos x="547" y="2482"/>
                </a:cxn>
                <a:cxn ang="0">
                  <a:pos x="567" y="2387"/>
                </a:cxn>
                <a:cxn ang="0">
                  <a:pos x="594" y="2308"/>
                </a:cxn>
                <a:cxn ang="0">
                  <a:pos x="625" y="2252"/>
                </a:cxn>
                <a:cxn ang="0">
                  <a:pos x="655" y="2192"/>
                </a:cxn>
                <a:cxn ang="0">
                  <a:pos x="700" y="2164"/>
                </a:cxn>
                <a:cxn ang="0">
                  <a:pos x="744" y="2102"/>
                </a:cxn>
                <a:cxn ang="0">
                  <a:pos x="798" y="2063"/>
                </a:cxn>
                <a:cxn ang="0">
                  <a:pos x="834" y="2020"/>
                </a:cxn>
                <a:cxn ang="0">
                  <a:pos x="891" y="1972"/>
                </a:cxn>
                <a:cxn ang="0">
                  <a:pos x="943" y="1912"/>
                </a:cxn>
                <a:cxn ang="0">
                  <a:pos x="1005" y="1844"/>
                </a:cxn>
                <a:cxn ang="0">
                  <a:pos x="1039" y="1780"/>
                </a:cxn>
                <a:cxn ang="0">
                  <a:pos x="1074" y="1693"/>
                </a:cxn>
                <a:cxn ang="0">
                  <a:pos x="1086" y="1582"/>
                </a:cxn>
                <a:cxn ang="0">
                  <a:pos x="1122" y="1474"/>
                </a:cxn>
                <a:cxn ang="0">
                  <a:pos x="1135" y="1340"/>
                </a:cxn>
                <a:cxn ang="0">
                  <a:pos x="1137" y="1249"/>
                </a:cxn>
                <a:cxn ang="0">
                  <a:pos x="1128" y="1162"/>
                </a:cxn>
                <a:cxn ang="0">
                  <a:pos x="1108" y="1086"/>
                </a:cxn>
                <a:cxn ang="0">
                  <a:pos x="1081" y="983"/>
                </a:cxn>
                <a:cxn ang="0">
                  <a:pos x="1077" y="870"/>
                </a:cxn>
                <a:cxn ang="0">
                  <a:pos x="1041" y="783"/>
                </a:cxn>
                <a:cxn ang="0">
                  <a:pos x="1003" y="717"/>
                </a:cxn>
                <a:cxn ang="0">
                  <a:pos x="946" y="656"/>
                </a:cxn>
                <a:cxn ang="0">
                  <a:pos x="892" y="591"/>
                </a:cxn>
                <a:cxn ang="0">
                  <a:pos x="828" y="516"/>
                </a:cxn>
                <a:cxn ang="0">
                  <a:pos x="780" y="479"/>
                </a:cxn>
                <a:cxn ang="0">
                  <a:pos x="703" y="416"/>
                </a:cxn>
                <a:cxn ang="0">
                  <a:pos x="655" y="356"/>
                </a:cxn>
                <a:cxn ang="0">
                  <a:pos x="603" y="248"/>
                </a:cxn>
                <a:cxn ang="0">
                  <a:pos x="570" y="141"/>
                </a:cxn>
                <a:cxn ang="0">
                  <a:pos x="538" y="24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0489" name="Picture 9" descr="haba_03"/>
            <p:cNvPicPr>
              <a:picLocks noChangeAspect="1" noChangeArrowheads="1"/>
            </p:cNvPicPr>
            <p:nvPr userDrawn="1"/>
          </p:nvPicPr>
          <p:blipFill>
            <a:blip r:embed="rId3" cstate="print">
              <a:lum bright="-90000" contrast="48000"/>
              <a:grayscl/>
              <a:biLevel thresh="50000"/>
            </a:blip>
            <a:srcRect/>
            <a:stretch>
              <a:fillRect/>
            </a:stretch>
          </p:blipFill>
          <p:spPr bwMode="gray">
            <a:xfrm>
              <a:off x="1696" y="160"/>
              <a:ext cx="1143" cy="2575"/>
            </a:xfrm>
            <a:prstGeom prst="rect">
              <a:avLst/>
            </a:prstGeom>
            <a:noFill/>
          </p:spPr>
        </p:pic>
      </p:grpSp>
      <p:grpSp>
        <p:nvGrpSpPr>
          <p:cNvPr id="20490" name="Group 10"/>
          <p:cNvGrpSpPr>
            <a:grpSpLocks/>
          </p:cNvGrpSpPr>
          <p:nvPr/>
        </p:nvGrpSpPr>
        <p:grpSpPr bwMode="auto">
          <a:xfrm rot="4666960">
            <a:off x="1066007" y="4420393"/>
            <a:ext cx="1822450" cy="4087813"/>
            <a:chOff x="1696" y="160"/>
            <a:chExt cx="1148" cy="2575"/>
          </a:xfrm>
        </p:grpSpPr>
        <p:sp>
          <p:nvSpPr>
            <p:cNvPr id="20491" name="Freeform 11"/>
            <p:cNvSpPr>
              <a:spLocks/>
            </p:cNvSpPr>
            <p:nvPr userDrawn="1"/>
          </p:nvSpPr>
          <p:spPr bwMode="gray">
            <a:xfrm>
              <a:off x="1707" y="173"/>
              <a:ext cx="1137" cy="2558"/>
            </a:xfrm>
            <a:custGeom>
              <a:avLst/>
              <a:gdLst/>
              <a:ahLst/>
              <a:cxnLst>
                <a:cxn ang="0">
                  <a:pos x="457" y="380"/>
                </a:cxn>
                <a:cxn ang="0">
                  <a:pos x="154" y="695"/>
                </a:cxn>
                <a:cxn ang="0">
                  <a:pos x="114" y="790"/>
                </a:cxn>
                <a:cxn ang="0">
                  <a:pos x="70" y="874"/>
                </a:cxn>
                <a:cxn ang="0">
                  <a:pos x="45" y="986"/>
                </a:cxn>
                <a:cxn ang="0">
                  <a:pos x="22" y="1088"/>
                </a:cxn>
                <a:cxn ang="0">
                  <a:pos x="7" y="1216"/>
                </a:cxn>
                <a:cxn ang="0">
                  <a:pos x="9" y="1354"/>
                </a:cxn>
                <a:cxn ang="0">
                  <a:pos x="27" y="1480"/>
                </a:cxn>
                <a:cxn ang="0">
                  <a:pos x="43" y="1610"/>
                </a:cxn>
                <a:cxn ang="0">
                  <a:pos x="76" y="1702"/>
                </a:cxn>
                <a:cxn ang="0">
                  <a:pos x="133" y="1810"/>
                </a:cxn>
                <a:cxn ang="0">
                  <a:pos x="174" y="1913"/>
                </a:cxn>
                <a:cxn ang="0">
                  <a:pos x="231" y="1969"/>
                </a:cxn>
                <a:cxn ang="0">
                  <a:pos x="297" y="2047"/>
                </a:cxn>
                <a:cxn ang="0">
                  <a:pos x="369" y="2108"/>
                </a:cxn>
                <a:cxn ang="0">
                  <a:pos x="439" y="2174"/>
                </a:cxn>
                <a:cxn ang="0">
                  <a:pos x="484" y="2228"/>
                </a:cxn>
                <a:cxn ang="0">
                  <a:pos x="510" y="2329"/>
                </a:cxn>
                <a:cxn ang="0">
                  <a:pos x="520" y="2455"/>
                </a:cxn>
                <a:cxn ang="0">
                  <a:pos x="547" y="2482"/>
                </a:cxn>
                <a:cxn ang="0">
                  <a:pos x="567" y="2387"/>
                </a:cxn>
                <a:cxn ang="0">
                  <a:pos x="594" y="2308"/>
                </a:cxn>
                <a:cxn ang="0">
                  <a:pos x="625" y="2252"/>
                </a:cxn>
                <a:cxn ang="0">
                  <a:pos x="655" y="2192"/>
                </a:cxn>
                <a:cxn ang="0">
                  <a:pos x="700" y="2164"/>
                </a:cxn>
                <a:cxn ang="0">
                  <a:pos x="744" y="2102"/>
                </a:cxn>
                <a:cxn ang="0">
                  <a:pos x="798" y="2063"/>
                </a:cxn>
                <a:cxn ang="0">
                  <a:pos x="834" y="2020"/>
                </a:cxn>
                <a:cxn ang="0">
                  <a:pos x="891" y="1972"/>
                </a:cxn>
                <a:cxn ang="0">
                  <a:pos x="943" y="1912"/>
                </a:cxn>
                <a:cxn ang="0">
                  <a:pos x="1005" y="1844"/>
                </a:cxn>
                <a:cxn ang="0">
                  <a:pos x="1039" y="1780"/>
                </a:cxn>
                <a:cxn ang="0">
                  <a:pos x="1074" y="1693"/>
                </a:cxn>
                <a:cxn ang="0">
                  <a:pos x="1086" y="1582"/>
                </a:cxn>
                <a:cxn ang="0">
                  <a:pos x="1122" y="1474"/>
                </a:cxn>
                <a:cxn ang="0">
                  <a:pos x="1135" y="1340"/>
                </a:cxn>
                <a:cxn ang="0">
                  <a:pos x="1137" y="1249"/>
                </a:cxn>
                <a:cxn ang="0">
                  <a:pos x="1128" y="1162"/>
                </a:cxn>
                <a:cxn ang="0">
                  <a:pos x="1108" y="1086"/>
                </a:cxn>
                <a:cxn ang="0">
                  <a:pos x="1081" y="983"/>
                </a:cxn>
                <a:cxn ang="0">
                  <a:pos x="1077" y="870"/>
                </a:cxn>
                <a:cxn ang="0">
                  <a:pos x="1041" y="783"/>
                </a:cxn>
                <a:cxn ang="0">
                  <a:pos x="1003" y="717"/>
                </a:cxn>
                <a:cxn ang="0">
                  <a:pos x="946" y="656"/>
                </a:cxn>
                <a:cxn ang="0">
                  <a:pos x="892" y="591"/>
                </a:cxn>
                <a:cxn ang="0">
                  <a:pos x="828" y="516"/>
                </a:cxn>
                <a:cxn ang="0">
                  <a:pos x="780" y="479"/>
                </a:cxn>
                <a:cxn ang="0">
                  <a:pos x="703" y="416"/>
                </a:cxn>
                <a:cxn ang="0">
                  <a:pos x="655" y="356"/>
                </a:cxn>
                <a:cxn ang="0">
                  <a:pos x="603" y="248"/>
                </a:cxn>
                <a:cxn ang="0">
                  <a:pos x="570" y="141"/>
                </a:cxn>
                <a:cxn ang="0">
                  <a:pos x="538" y="24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0492" name="Picture 12" descr="haba_03"/>
            <p:cNvPicPr>
              <a:picLocks noChangeAspect="1" noChangeArrowheads="1"/>
            </p:cNvPicPr>
            <p:nvPr userDrawn="1"/>
          </p:nvPicPr>
          <p:blipFill>
            <a:blip r:embed="rId3" cstate="print">
              <a:lum bright="-90000" contrast="48000"/>
              <a:grayscl/>
              <a:biLevel thresh="50000"/>
            </a:blip>
            <a:srcRect/>
            <a:stretch>
              <a:fillRect/>
            </a:stretch>
          </p:blipFill>
          <p:spPr bwMode="gray">
            <a:xfrm>
              <a:off x="1696" y="160"/>
              <a:ext cx="1143" cy="2575"/>
            </a:xfrm>
            <a:prstGeom prst="rect">
              <a:avLst/>
            </a:prstGeom>
            <a:noFill/>
          </p:spPr>
        </p:pic>
      </p:grpSp>
      <p:grpSp>
        <p:nvGrpSpPr>
          <p:cNvPr id="20493" name="Group 13"/>
          <p:cNvGrpSpPr>
            <a:grpSpLocks/>
          </p:cNvGrpSpPr>
          <p:nvPr/>
        </p:nvGrpSpPr>
        <p:grpSpPr bwMode="auto">
          <a:xfrm rot="1366339">
            <a:off x="5407025" y="5013325"/>
            <a:ext cx="1273175" cy="571500"/>
            <a:chOff x="2044" y="2133"/>
            <a:chExt cx="1329" cy="596"/>
          </a:xfrm>
        </p:grpSpPr>
        <p:pic>
          <p:nvPicPr>
            <p:cNvPr id="20494" name="Picture 14" descr="haba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gray">
            <a:xfrm rot="4260956">
              <a:off x="2409" y="1772"/>
              <a:ext cx="592" cy="1322"/>
            </a:xfrm>
            <a:prstGeom prst="rect">
              <a:avLst/>
            </a:prstGeom>
            <a:noFill/>
          </p:spPr>
        </p:pic>
        <p:sp>
          <p:nvSpPr>
            <p:cNvPr id="20495" name="Freeform 15"/>
            <p:cNvSpPr>
              <a:spLocks/>
            </p:cNvSpPr>
            <p:nvPr userDrawn="1"/>
          </p:nvSpPr>
          <p:spPr bwMode="gray">
            <a:xfrm rot="4245780">
              <a:off x="2418" y="1764"/>
              <a:ext cx="586" cy="1324"/>
            </a:xfrm>
            <a:custGeom>
              <a:avLst/>
              <a:gdLst/>
              <a:ahLst/>
              <a:cxnLst>
                <a:cxn ang="0">
                  <a:pos x="457" y="380"/>
                </a:cxn>
                <a:cxn ang="0">
                  <a:pos x="154" y="695"/>
                </a:cxn>
                <a:cxn ang="0">
                  <a:pos x="114" y="790"/>
                </a:cxn>
                <a:cxn ang="0">
                  <a:pos x="70" y="874"/>
                </a:cxn>
                <a:cxn ang="0">
                  <a:pos x="45" y="986"/>
                </a:cxn>
                <a:cxn ang="0">
                  <a:pos x="22" y="1088"/>
                </a:cxn>
                <a:cxn ang="0">
                  <a:pos x="7" y="1216"/>
                </a:cxn>
                <a:cxn ang="0">
                  <a:pos x="9" y="1354"/>
                </a:cxn>
                <a:cxn ang="0">
                  <a:pos x="27" y="1480"/>
                </a:cxn>
                <a:cxn ang="0">
                  <a:pos x="43" y="1610"/>
                </a:cxn>
                <a:cxn ang="0">
                  <a:pos x="76" y="1702"/>
                </a:cxn>
                <a:cxn ang="0">
                  <a:pos x="133" y="1810"/>
                </a:cxn>
                <a:cxn ang="0">
                  <a:pos x="174" y="1913"/>
                </a:cxn>
                <a:cxn ang="0">
                  <a:pos x="231" y="1969"/>
                </a:cxn>
                <a:cxn ang="0">
                  <a:pos x="297" y="2047"/>
                </a:cxn>
                <a:cxn ang="0">
                  <a:pos x="369" y="2108"/>
                </a:cxn>
                <a:cxn ang="0">
                  <a:pos x="439" y="2174"/>
                </a:cxn>
                <a:cxn ang="0">
                  <a:pos x="484" y="2228"/>
                </a:cxn>
                <a:cxn ang="0">
                  <a:pos x="510" y="2329"/>
                </a:cxn>
                <a:cxn ang="0">
                  <a:pos x="520" y="2455"/>
                </a:cxn>
                <a:cxn ang="0">
                  <a:pos x="547" y="2482"/>
                </a:cxn>
                <a:cxn ang="0">
                  <a:pos x="567" y="2387"/>
                </a:cxn>
                <a:cxn ang="0">
                  <a:pos x="594" y="2308"/>
                </a:cxn>
                <a:cxn ang="0">
                  <a:pos x="625" y="2252"/>
                </a:cxn>
                <a:cxn ang="0">
                  <a:pos x="655" y="2192"/>
                </a:cxn>
                <a:cxn ang="0">
                  <a:pos x="700" y="2164"/>
                </a:cxn>
                <a:cxn ang="0">
                  <a:pos x="744" y="2102"/>
                </a:cxn>
                <a:cxn ang="0">
                  <a:pos x="798" y="2063"/>
                </a:cxn>
                <a:cxn ang="0">
                  <a:pos x="834" y="2020"/>
                </a:cxn>
                <a:cxn ang="0">
                  <a:pos x="891" y="1972"/>
                </a:cxn>
                <a:cxn ang="0">
                  <a:pos x="943" y="1912"/>
                </a:cxn>
                <a:cxn ang="0">
                  <a:pos x="1005" y="1844"/>
                </a:cxn>
                <a:cxn ang="0">
                  <a:pos x="1039" y="1780"/>
                </a:cxn>
                <a:cxn ang="0">
                  <a:pos x="1074" y="1693"/>
                </a:cxn>
                <a:cxn ang="0">
                  <a:pos x="1086" y="1582"/>
                </a:cxn>
                <a:cxn ang="0">
                  <a:pos x="1122" y="1474"/>
                </a:cxn>
                <a:cxn ang="0">
                  <a:pos x="1135" y="1340"/>
                </a:cxn>
                <a:cxn ang="0">
                  <a:pos x="1137" y="1249"/>
                </a:cxn>
                <a:cxn ang="0">
                  <a:pos x="1128" y="1162"/>
                </a:cxn>
                <a:cxn ang="0">
                  <a:pos x="1108" y="1086"/>
                </a:cxn>
                <a:cxn ang="0">
                  <a:pos x="1081" y="983"/>
                </a:cxn>
                <a:cxn ang="0">
                  <a:pos x="1077" y="870"/>
                </a:cxn>
                <a:cxn ang="0">
                  <a:pos x="1041" y="783"/>
                </a:cxn>
                <a:cxn ang="0">
                  <a:pos x="1003" y="717"/>
                </a:cxn>
                <a:cxn ang="0">
                  <a:pos x="946" y="656"/>
                </a:cxn>
                <a:cxn ang="0">
                  <a:pos x="892" y="591"/>
                </a:cxn>
                <a:cxn ang="0">
                  <a:pos x="828" y="516"/>
                </a:cxn>
                <a:cxn ang="0">
                  <a:pos x="780" y="479"/>
                </a:cxn>
                <a:cxn ang="0">
                  <a:pos x="703" y="416"/>
                </a:cxn>
                <a:cxn ang="0">
                  <a:pos x="655" y="356"/>
                </a:cxn>
                <a:cxn ang="0">
                  <a:pos x="603" y="248"/>
                </a:cxn>
                <a:cxn ang="0">
                  <a:pos x="570" y="141"/>
                </a:cxn>
                <a:cxn ang="0">
                  <a:pos x="538" y="24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45000"/>
                  </a:schemeClr>
                </a:gs>
                <a:gs pos="100000">
                  <a:schemeClr val="hlink">
                    <a:alpha val="45000"/>
                  </a:scheme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496" name="Oval 16"/>
          <p:cNvSpPr>
            <a:spLocks noChangeArrowheads="1"/>
          </p:cNvSpPr>
          <p:nvPr/>
        </p:nvSpPr>
        <p:spPr bwMode="gray">
          <a:xfrm>
            <a:off x="8312150" y="6394450"/>
            <a:ext cx="152400" cy="152400"/>
          </a:xfrm>
          <a:prstGeom prst="ellipse">
            <a:avLst/>
          </a:prstGeom>
          <a:solidFill>
            <a:schemeClr val="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gray">
          <a:xfrm>
            <a:off x="8551863" y="6392863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gray">
          <a:xfrm>
            <a:off x="7835900" y="6394450"/>
            <a:ext cx="152400" cy="152400"/>
          </a:xfrm>
          <a:prstGeom prst="ellipse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gray">
          <a:xfrm>
            <a:off x="8075613" y="6392863"/>
            <a:ext cx="152400" cy="152400"/>
          </a:xfrm>
          <a:prstGeom prst="ellipse">
            <a:avLst/>
          </a:prstGeom>
          <a:solidFill>
            <a:schemeClr val="fol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200400" y="2130425"/>
            <a:ext cx="5551488" cy="1470025"/>
          </a:xfrm>
          <a:effectLst/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050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62325" y="1066800"/>
            <a:ext cx="4984750" cy="107791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grpSp>
        <p:nvGrpSpPr>
          <p:cNvPr id="20503" name="Group 23"/>
          <p:cNvGrpSpPr>
            <a:grpSpLocks/>
          </p:cNvGrpSpPr>
          <p:nvPr/>
        </p:nvGrpSpPr>
        <p:grpSpPr bwMode="auto">
          <a:xfrm>
            <a:off x="3598863" y="3860800"/>
            <a:ext cx="2101850" cy="941388"/>
            <a:chOff x="2267" y="2432"/>
            <a:chExt cx="1324" cy="593"/>
          </a:xfrm>
        </p:grpSpPr>
        <p:sp>
          <p:nvSpPr>
            <p:cNvPr id="20504" name="Freeform 24"/>
            <p:cNvSpPr>
              <a:spLocks/>
            </p:cNvSpPr>
            <p:nvPr userDrawn="1"/>
          </p:nvSpPr>
          <p:spPr bwMode="gray">
            <a:xfrm rot="4463845">
              <a:off x="2636" y="2064"/>
              <a:ext cx="586" cy="1324"/>
            </a:xfrm>
            <a:custGeom>
              <a:avLst/>
              <a:gdLst/>
              <a:ahLst/>
              <a:cxnLst>
                <a:cxn ang="0">
                  <a:pos x="457" y="380"/>
                </a:cxn>
                <a:cxn ang="0">
                  <a:pos x="154" y="695"/>
                </a:cxn>
                <a:cxn ang="0">
                  <a:pos x="114" y="790"/>
                </a:cxn>
                <a:cxn ang="0">
                  <a:pos x="70" y="874"/>
                </a:cxn>
                <a:cxn ang="0">
                  <a:pos x="45" y="986"/>
                </a:cxn>
                <a:cxn ang="0">
                  <a:pos x="22" y="1088"/>
                </a:cxn>
                <a:cxn ang="0">
                  <a:pos x="7" y="1216"/>
                </a:cxn>
                <a:cxn ang="0">
                  <a:pos x="9" y="1354"/>
                </a:cxn>
                <a:cxn ang="0">
                  <a:pos x="27" y="1480"/>
                </a:cxn>
                <a:cxn ang="0">
                  <a:pos x="43" y="1610"/>
                </a:cxn>
                <a:cxn ang="0">
                  <a:pos x="76" y="1702"/>
                </a:cxn>
                <a:cxn ang="0">
                  <a:pos x="133" y="1810"/>
                </a:cxn>
                <a:cxn ang="0">
                  <a:pos x="174" y="1913"/>
                </a:cxn>
                <a:cxn ang="0">
                  <a:pos x="231" y="1969"/>
                </a:cxn>
                <a:cxn ang="0">
                  <a:pos x="297" y="2047"/>
                </a:cxn>
                <a:cxn ang="0">
                  <a:pos x="369" y="2108"/>
                </a:cxn>
                <a:cxn ang="0">
                  <a:pos x="439" y="2174"/>
                </a:cxn>
                <a:cxn ang="0">
                  <a:pos x="484" y="2228"/>
                </a:cxn>
                <a:cxn ang="0">
                  <a:pos x="510" y="2329"/>
                </a:cxn>
                <a:cxn ang="0">
                  <a:pos x="520" y="2455"/>
                </a:cxn>
                <a:cxn ang="0">
                  <a:pos x="547" y="2482"/>
                </a:cxn>
                <a:cxn ang="0">
                  <a:pos x="567" y="2387"/>
                </a:cxn>
                <a:cxn ang="0">
                  <a:pos x="594" y="2308"/>
                </a:cxn>
                <a:cxn ang="0">
                  <a:pos x="625" y="2252"/>
                </a:cxn>
                <a:cxn ang="0">
                  <a:pos x="655" y="2192"/>
                </a:cxn>
                <a:cxn ang="0">
                  <a:pos x="700" y="2164"/>
                </a:cxn>
                <a:cxn ang="0">
                  <a:pos x="744" y="2102"/>
                </a:cxn>
                <a:cxn ang="0">
                  <a:pos x="798" y="2063"/>
                </a:cxn>
                <a:cxn ang="0">
                  <a:pos x="834" y="2020"/>
                </a:cxn>
                <a:cxn ang="0">
                  <a:pos x="891" y="1972"/>
                </a:cxn>
                <a:cxn ang="0">
                  <a:pos x="943" y="1912"/>
                </a:cxn>
                <a:cxn ang="0">
                  <a:pos x="1005" y="1844"/>
                </a:cxn>
                <a:cxn ang="0">
                  <a:pos x="1039" y="1780"/>
                </a:cxn>
                <a:cxn ang="0">
                  <a:pos x="1074" y="1693"/>
                </a:cxn>
                <a:cxn ang="0">
                  <a:pos x="1086" y="1582"/>
                </a:cxn>
                <a:cxn ang="0">
                  <a:pos x="1122" y="1474"/>
                </a:cxn>
                <a:cxn ang="0">
                  <a:pos x="1135" y="1340"/>
                </a:cxn>
                <a:cxn ang="0">
                  <a:pos x="1137" y="1249"/>
                </a:cxn>
                <a:cxn ang="0">
                  <a:pos x="1128" y="1162"/>
                </a:cxn>
                <a:cxn ang="0">
                  <a:pos x="1108" y="1086"/>
                </a:cxn>
                <a:cxn ang="0">
                  <a:pos x="1081" y="983"/>
                </a:cxn>
                <a:cxn ang="0">
                  <a:pos x="1077" y="870"/>
                </a:cxn>
                <a:cxn ang="0">
                  <a:pos x="1041" y="783"/>
                </a:cxn>
                <a:cxn ang="0">
                  <a:pos x="1003" y="717"/>
                </a:cxn>
                <a:cxn ang="0">
                  <a:pos x="946" y="656"/>
                </a:cxn>
                <a:cxn ang="0">
                  <a:pos x="892" y="591"/>
                </a:cxn>
                <a:cxn ang="0">
                  <a:pos x="828" y="516"/>
                </a:cxn>
                <a:cxn ang="0">
                  <a:pos x="780" y="479"/>
                </a:cxn>
                <a:cxn ang="0">
                  <a:pos x="703" y="416"/>
                </a:cxn>
                <a:cxn ang="0">
                  <a:pos x="655" y="356"/>
                </a:cxn>
                <a:cxn ang="0">
                  <a:pos x="603" y="248"/>
                </a:cxn>
                <a:cxn ang="0">
                  <a:pos x="570" y="141"/>
                </a:cxn>
                <a:cxn ang="0">
                  <a:pos x="538" y="24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0505" name="Picture 25" descr="haba_0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gray">
            <a:xfrm rot="4477534">
              <a:off x="2634" y="2069"/>
              <a:ext cx="593" cy="13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-0.36441 0.19316 C -0.32413 0.10664 -0.28368 0.02013 -0.22292 -0.01202 C -0.16232 -0.04418 -0.03715 -0.00208 -4.44444E-6 -1.50821E-6 " pathEditMode="relative" ptsTypes="aaA">
                                      <p:cBhvr>
                                        <p:cTn id="20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animMotion origin="layout" path="M -0.15538 -0.15125 C -0.13941 -0.14362 -0.08507 -0.12928 -0.0592 -0.10407 C -0.03333 -0.07887 -0.01232 -0.02174 -1.38889E-6 4.04255E-6 " pathEditMode="relative" rAng="0" ptsTypes="aaa">
                                      <p:cBhvr>
                                        <p:cTn id="27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00" y="76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animMotion origin="layout" path="M -0.25538 -0.14283 C -0.23385 -0.12315 -0.16823 -0.04885 -0.12569 -0.025 C -0.08316 -0.00116 -0.02621 -0.0051 -1.66667E-6 4.81481E-6 " pathEditMode="relative" rAng="0" ptsTypes="aaa">
                                      <p:cBhvr>
                                        <p:cTn id="34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D11288-0AEE-4A0F-8B7B-A54F8312DD3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8463" y="0"/>
            <a:ext cx="2171700" cy="58547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33363" y="0"/>
            <a:ext cx="6362700" cy="58547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B24A20-7390-4161-964C-FD63807933F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ZapfDingbats" pitchFamily="82" charset="2"/>
              <a:buChar char=""/>
              <a:defRPr>
                <a:solidFill>
                  <a:srgbClr val="0070C0"/>
                </a:solidFill>
              </a:defRPr>
            </a:lvl1pPr>
            <a:lvl2pPr>
              <a:buFont typeface="Wingdings 3" pitchFamily="18" charset="2"/>
              <a:buChar char=""/>
              <a:defRPr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21C907-E55F-4AC6-A493-BDB23ED6D2F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610ACC-1C28-4DA7-B026-464121A1674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87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87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633BCC-5EE9-4B06-AFD7-F4F29BB258A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EE133F-99FB-44EB-9954-150A7CCACD2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A84814-1A29-4082-A2C1-9479FD8A12D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9FE884-8439-4189-A654-5399914671B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9B5EDC-47D6-4EBB-91DC-26E7D080DAB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0CBA41-BBF1-49BE-92F6-52706F77474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gray">
          <a:xfrm>
            <a:off x="0" y="0"/>
            <a:ext cx="9144000" cy="1435100"/>
          </a:xfrm>
          <a:prstGeom prst="rect">
            <a:avLst/>
          </a:prstGeom>
          <a:gradFill rotWithShape="1">
            <a:gsLst>
              <a:gs pos="0">
                <a:schemeClr val="folHlink">
                  <a:alpha val="39999"/>
                </a:schemeClr>
              </a:gs>
              <a:gs pos="100000">
                <a:schemeClr val="folHlink">
                  <a:gamma/>
                  <a:tint val="0"/>
                  <a:invGamma/>
                  <a:alpha val="39999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gray">
          <a:xfrm>
            <a:off x="8312150" y="6394450"/>
            <a:ext cx="152400" cy="152400"/>
          </a:xfrm>
          <a:prstGeom prst="ellipse">
            <a:avLst/>
          </a:prstGeom>
          <a:solidFill>
            <a:schemeClr val="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gray">
          <a:xfrm>
            <a:off x="8551863" y="6392863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gray">
          <a:xfrm>
            <a:off x="7835900" y="6394450"/>
            <a:ext cx="152400" cy="152400"/>
          </a:xfrm>
          <a:prstGeom prst="ellipse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gray">
          <a:xfrm>
            <a:off x="8075613" y="6392863"/>
            <a:ext cx="152400" cy="152400"/>
          </a:xfrm>
          <a:prstGeom prst="ellipse">
            <a:avLst/>
          </a:prstGeom>
          <a:solidFill>
            <a:schemeClr val="fol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287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endParaRPr lang="en-US" altLang="zh-CN" sz="1400" b="0">
              <a:solidFill>
                <a:schemeClr val="tx1"/>
              </a:solidFill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endParaRPr lang="zh-CN" altLang="zh-CN" sz="1400" b="0">
              <a:solidFill>
                <a:schemeClr val="tx1"/>
              </a:solidFill>
            </a:endParaRP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fld id="{D58419CE-C664-4E56-B872-C96A13E288E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altLang="zh-CN" sz="1400" b="0">
              <a:solidFill>
                <a:schemeClr val="tx1"/>
              </a:solidFill>
            </a:endParaRP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title"/>
          </p:nvPr>
        </p:nvSpPr>
        <p:spPr bwMode="gray">
          <a:xfrm>
            <a:off x="233363" y="0"/>
            <a:ext cx="8686800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pic>
        <p:nvPicPr>
          <p:cNvPr id="19472" name="Picture 16" descr="hab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gray">
          <a:xfrm rot="4625498">
            <a:off x="2315369" y="6269831"/>
            <a:ext cx="222250" cy="496888"/>
          </a:xfrm>
          <a:prstGeom prst="rect">
            <a:avLst/>
          </a:prstGeom>
          <a:noFill/>
        </p:spPr>
      </p:pic>
      <p:grpSp>
        <p:nvGrpSpPr>
          <p:cNvPr id="19473" name="Group 17"/>
          <p:cNvGrpSpPr>
            <a:grpSpLocks/>
          </p:cNvGrpSpPr>
          <p:nvPr/>
        </p:nvGrpSpPr>
        <p:grpSpPr bwMode="auto">
          <a:xfrm rot="264869">
            <a:off x="165100" y="5657850"/>
            <a:ext cx="787400" cy="352425"/>
            <a:chOff x="2044" y="2133"/>
            <a:chExt cx="1329" cy="596"/>
          </a:xfrm>
        </p:grpSpPr>
        <p:pic>
          <p:nvPicPr>
            <p:cNvPr id="19474" name="Picture 18" descr="haba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 rot="4260956">
              <a:off x="2409" y="1772"/>
              <a:ext cx="592" cy="1322"/>
            </a:xfrm>
            <a:prstGeom prst="rect">
              <a:avLst/>
            </a:prstGeom>
            <a:noFill/>
          </p:spPr>
        </p:pic>
        <p:sp>
          <p:nvSpPr>
            <p:cNvPr id="19475" name="Freeform 19"/>
            <p:cNvSpPr>
              <a:spLocks/>
            </p:cNvSpPr>
            <p:nvPr userDrawn="1"/>
          </p:nvSpPr>
          <p:spPr bwMode="gray">
            <a:xfrm rot="4245780">
              <a:off x="2418" y="1764"/>
              <a:ext cx="586" cy="1324"/>
            </a:xfrm>
            <a:custGeom>
              <a:avLst/>
              <a:gdLst/>
              <a:ahLst/>
              <a:cxnLst>
                <a:cxn ang="0">
                  <a:pos x="457" y="380"/>
                </a:cxn>
                <a:cxn ang="0">
                  <a:pos x="154" y="695"/>
                </a:cxn>
                <a:cxn ang="0">
                  <a:pos x="114" y="790"/>
                </a:cxn>
                <a:cxn ang="0">
                  <a:pos x="70" y="874"/>
                </a:cxn>
                <a:cxn ang="0">
                  <a:pos x="45" y="986"/>
                </a:cxn>
                <a:cxn ang="0">
                  <a:pos x="22" y="1088"/>
                </a:cxn>
                <a:cxn ang="0">
                  <a:pos x="7" y="1216"/>
                </a:cxn>
                <a:cxn ang="0">
                  <a:pos x="9" y="1354"/>
                </a:cxn>
                <a:cxn ang="0">
                  <a:pos x="27" y="1480"/>
                </a:cxn>
                <a:cxn ang="0">
                  <a:pos x="43" y="1610"/>
                </a:cxn>
                <a:cxn ang="0">
                  <a:pos x="76" y="1702"/>
                </a:cxn>
                <a:cxn ang="0">
                  <a:pos x="133" y="1810"/>
                </a:cxn>
                <a:cxn ang="0">
                  <a:pos x="174" y="1913"/>
                </a:cxn>
                <a:cxn ang="0">
                  <a:pos x="231" y="1969"/>
                </a:cxn>
                <a:cxn ang="0">
                  <a:pos x="297" y="2047"/>
                </a:cxn>
                <a:cxn ang="0">
                  <a:pos x="369" y="2108"/>
                </a:cxn>
                <a:cxn ang="0">
                  <a:pos x="439" y="2174"/>
                </a:cxn>
                <a:cxn ang="0">
                  <a:pos x="484" y="2228"/>
                </a:cxn>
                <a:cxn ang="0">
                  <a:pos x="510" y="2329"/>
                </a:cxn>
                <a:cxn ang="0">
                  <a:pos x="520" y="2455"/>
                </a:cxn>
                <a:cxn ang="0">
                  <a:pos x="547" y="2482"/>
                </a:cxn>
                <a:cxn ang="0">
                  <a:pos x="567" y="2387"/>
                </a:cxn>
                <a:cxn ang="0">
                  <a:pos x="594" y="2308"/>
                </a:cxn>
                <a:cxn ang="0">
                  <a:pos x="625" y="2252"/>
                </a:cxn>
                <a:cxn ang="0">
                  <a:pos x="655" y="2192"/>
                </a:cxn>
                <a:cxn ang="0">
                  <a:pos x="700" y="2164"/>
                </a:cxn>
                <a:cxn ang="0">
                  <a:pos x="744" y="2102"/>
                </a:cxn>
                <a:cxn ang="0">
                  <a:pos x="798" y="2063"/>
                </a:cxn>
                <a:cxn ang="0">
                  <a:pos x="834" y="2020"/>
                </a:cxn>
                <a:cxn ang="0">
                  <a:pos x="891" y="1972"/>
                </a:cxn>
                <a:cxn ang="0">
                  <a:pos x="943" y="1912"/>
                </a:cxn>
                <a:cxn ang="0">
                  <a:pos x="1005" y="1844"/>
                </a:cxn>
                <a:cxn ang="0">
                  <a:pos x="1039" y="1780"/>
                </a:cxn>
                <a:cxn ang="0">
                  <a:pos x="1074" y="1693"/>
                </a:cxn>
                <a:cxn ang="0">
                  <a:pos x="1086" y="1582"/>
                </a:cxn>
                <a:cxn ang="0">
                  <a:pos x="1122" y="1474"/>
                </a:cxn>
                <a:cxn ang="0">
                  <a:pos x="1135" y="1340"/>
                </a:cxn>
                <a:cxn ang="0">
                  <a:pos x="1137" y="1249"/>
                </a:cxn>
                <a:cxn ang="0">
                  <a:pos x="1128" y="1162"/>
                </a:cxn>
                <a:cxn ang="0">
                  <a:pos x="1108" y="1086"/>
                </a:cxn>
                <a:cxn ang="0">
                  <a:pos x="1081" y="983"/>
                </a:cxn>
                <a:cxn ang="0">
                  <a:pos x="1077" y="870"/>
                </a:cxn>
                <a:cxn ang="0">
                  <a:pos x="1041" y="783"/>
                </a:cxn>
                <a:cxn ang="0">
                  <a:pos x="1003" y="717"/>
                </a:cxn>
                <a:cxn ang="0">
                  <a:pos x="946" y="656"/>
                </a:cxn>
                <a:cxn ang="0">
                  <a:pos x="892" y="591"/>
                </a:cxn>
                <a:cxn ang="0">
                  <a:pos x="828" y="516"/>
                </a:cxn>
                <a:cxn ang="0">
                  <a:pos x="780" y="479"/>
                </a:cxn>
                <a:cxn ang="0">
                  <a:pos x="703" y="416"/>
                </a:cxn>
                <a:cxn ang="0">
                  <a:pos x="655" y="356"/>
                </a:cxn>
                <a:cxn ang="0">
                  <a:pos x="603" y="248"/>
                </a:cxn>
                <a:cxn ang="0">
                  <a:pos x="570" y="141"/>
                </a:cxn>
                <a:cxn ang="0">
                  <a:pos x="538" y="24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9476" name="Group 20"/>
          <p:cNvGrpSpPr>
            <a:grpSpLocks/>
          </p:cNvGrpSpPr>
          <p:nvPr/>
        </p:nvGrpSpPr>
        <p:grpSpPr bwMode="auto">
          <a:xfrm rot="1366339" flipV="1">
            <a:off x="1071563" y="5967413"/>
            <a:ext cx="650875" cy="292100"/>
            <a:chOff x="2044" y="2133"/>
            <a:chExt cx="1329" cy="596"/>
          </a:xfrm>
        </p:grpSpPr>
        <p:pic>
          <p:nvPicPr>
            <p:cNvPr id="19477" name="Picture 21" descr="haba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gray">
            <a:xfrm rot="4260956">
              <a:off x="2409" y="1772"/>
              <a:ext cx="592" cy="1322"/>
            </a:xfrm>
            <a:prstGeom prst="rect">
              <a:avLst/>
            </a:prstGeom>
            <a:noFill/>
          </p:spPr>
        </p:pic>
        <p:sp>
          <p:nvSpPr>
            <p:cNvPr id="19478" name="Freeform 22"/>
            <p:cNvSpPr>
              <a:spLocks/>
            </p:cNvSpPr>
            <p:nvPr userDrawn="1"/>
          </p:nvSpPr>
          <p:spPr bwMode="gray">
            <a:xfrm rot="4245780">
              <a:off x="2418" y="1764"/>
              <a:ext cx="586" cy="1324"/>
            </a:xfrm>
            <a:custGeom>
              <a:avLst/>
              <a:gdLst/>
              <a:ahLst/>
              <a:cxnLst>
                <a:cxn ang="0">
                  <a:pos x="457" y="380"/>
                </a:cxn>
                <a:cxn ang="0">
                  <a:pos x="154" y="695"/>
                </a:cxn>
                <a:cxn ang="0">
                  <a:pos x="114" y="790"/>
                </a:cxn>
                <a:cxn ang="0">
                  <a:pos x="70" y="874"/>
                </a:cxn>
                <a:cxn ang="0">
                  <a:pos x="45" y="986"/>
                </a:cxn>
                <a:cxn ang="0">
                  <a:pos x="22" y="1088"/>
                </a:cxn>
                <a:cxn ang="0">
                  <a:pos x="7" y="1216"/>
                </a:cxn>
                <a:cxn ang="0">
                  <a:pos x="9" y="1354"/>
                </a:cxn>
                <a:cxn ang="0">
                  <a:pos x="27" y="1480"/>
                </a:cxn>
                <a:cxn ang="0">
                  <a:pos x="43" y="1610"/>
                </a:cxn>
                <a:cxn ang="0">
                  <a:pos x="76" y="1702"/>
                </a:cxn>
                <a:cxn ang="0">
                  <a:pos x="133" y="1810"/>
                </a:cxn>
                <a:cxn ang="0">
                  <a:pos x="174" y="1913"/>
                </a:cxn>
                <a:cxn ang="0">
                  <a:pos x="231" y="1969"/>
                </a:cxn>
                <a:cxn ang="0">
                  <a:pos x="297" y="2047"/>
                </a:cxn>
                <a:cxn ang="0">
                  <a:pos x="369" y="2108"/>
                </a:cxn>
                <a:cxn ang="0">
                  <a:pos x="439" y="2174"/>
                </a:cxn>
                <a:cxn ang="0">
                  <a:pos x="484" y="2228"/>
                </a:cxn>
                <a:cxn ang="0">
                  <a:pos x="510" y="2329"/>
                </a:cxn>
                <a:cxn ang="0">
                  <a:pos x="520" y="2455"/>
                </a:cxn>
                <a:cxn ang="0">
                  <a:pos x="547" y="2482"/>
                </a:cxn>
                <a:cxn ang="0">
                  <a:pos x="567" y="2387"/>
                </a:cxn>
                <a:cxn ang="0">
                  <a:pos x="594" y="2308"/>
                </a:cxn>
                <a:cxn ang="0">
                  <a:pos x="625" y="2252"/>
                </a:cxn>
                <a:cxn ang="0">
                  <a:pos x="655" y="2192"/>
                </a:cxn>
                <a:cxn ang="0">
                  <a:pos x="700" y="2164"/>
                </a:cxn>
                <a:cxn ang="0">
                  <a:pos x="744" y="2102"/>
                </a:cxn>
                <a:cxn ang="0">
                  <a:pos x="798" y="2063"/>
                </a:cxn>
                <a:cxn ang="0">
                  <a:pos x="834" y="2020"/>
                </a:cxn>
                <a:cxn ang="0">
                  <a:pos x="891" y="1972"/>
                </a:cxn>
                <a:cxn ang="0">
                  <a:pos x="943" y="1912"/>
                </a:cxn>
                <a:cxn ang="0">
                  <a:pos x="1005" y="1844"/>
                </a:cxn>
                <a:cxn ang="0">
                  <a:pos x="1039" y="1780"/>
                </a:cxn>
                <a:cxn ang="0">
                  <a:pos x="1074" y="1693"/>
                </a:cxn>
                <a:cxn ang="0">
                  <a:pos x="1086" y="1582"/>
                </a:cxn>
                <a:cxn ang="0">
                  <a:pos x="1122" y="1474"/>
                </a:cxn>
                <a:cxn ang="0">
                  <a:pos x="1135" y="1340"/>
                </a:cxn>
                <a:cxn ang="0">
                  <a:pos x="1137" y="1249"/>
                </a:cxn>
                <a:cxn ang="0">
                  <a:pos x="1128" y="1162"/>
                </a:cxn>
                <a:cxn ang="0">
                  <a:pos x="1108" y="1086"/>
                </a:cxn>
                <a:cxn ang="0">
                  <a:pos x="1081" y="983"/>
                </a:cxn>
                <a:cxn ang="0">
                  <a:pos x="1077" y="870"/>
                </a:cxn>
                <a:cxn ang="0">
                  <a:pos x="1041" y="783"/>
                </a:cxn>
                <a:cxn ang="0">
                  <a:pos x="1003" y="717"/>
                </a:cxn>
                <a:cxn ang="0">
                  <a:pos x="946" y="656"/>
                </a:cxn>
                <a:cxn ang="0">
                  <a:pos x="892" y="591"/>
                </a:cxn>
                <a:cxn ang="0">
                  <a:pos x="828" y="516"/>
                </a:cxn>
                <a:cxn ang="0">
                  <a:pos x="780" y="479"/>
                </a:cxn>
                <a:cxn ang="0">
                  <a:pos x="703" y="416"/>
                </a:cxn>
                <a:cxn ang="0">
                  <a:pos x="655" y="356"/>
                </a:cxn>
                <a:cxn ang="0">
                  <a:pos x="603" y="248"/>
                </a:cxn>
                <a:cxn ang="0">
                  <a:pos x="570" y="141"/>
                </a:cxn>
                <a:cxn ang="0">
                  <a:pos x="538" y="24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45000"/>
                  </a:schemeClr>
                </a:gs>
                <a:gs pos="100000">
                  <a:schemeClr val="hlink">
                    <a:alpha val="45000"/>
                  </a:scheme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618 0.16535 C -0.27587 0.10476 -0.25556 0.0444 -0.20625 0.01688 C -0.15695 -0.01064 -0.0342 0.00277 -2.77778E-7 3.92229E-6 " pathEditMode="relative" ptsTypes="aaA">
                                      <p:cBhvr>
                                        <p:cTn id="11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09358 -0.04237 C -0.08611 -0.04098 -0.06545 -0.04237 -0.04879 -0.03357 C -0.03212 -0.02477 -0.00521 0.00138 0.00625 0.01041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26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11129 -0.06273 C -0.10486 -0.05486 -0.09167 -0.02569 -0.07309 -0.01527 C -0.05452 -0.00486 -0.01528 -0.00324 2.22222E-6 -2.96296E-6 " pathEditMode="relative" rAng="0" ptsTypes="aaa">
                                      <p:cBhvr>
                                        <p:cTn id="25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pitchFamily="34" charset="0"/>
          <a:ea typeface=""/>
          <a:cs typeface=""/>
        </a:defRPr>
      </a:lvl2pPr>
      <a:lvl3pPr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pitchFamily="34" charset="0"/>
          <a:ea typeface=""/>
          <a:cs typeface=""/>
        </a:defRPr>
      </a:lvl3pPr>
      <a:lvl4pPr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pitchFamily="34" charset="0"/>
          <a:ea typeface=""/>
          <a:cs typeface=""/>
        </a:defRPr>
      </a:lvl4pPr>
      <a:lvl5pPr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pitchFamily="34" charset="0"/>
          <a:ea typeface=""/>
          <a:cs typeface=""/>
        </a:defRPr>
      </a:lvl5pPr>
      <a:lvl6pPr marL="457200"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pitchFamily="34" charset="0"/>
          <a:ea typeface=""/>
          <a:cs typeface=""/>
        </a:defRPr>
      </a:lvl6pPr>
      <a:lvl7pPr marL="914400"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pitchFamily="34" charset="0"/>
          <a:ea typeface=""/>
          <a:cs typeface=""/>
        </a:defRPr>
      </a:lvl7pPr>
      <a:lvl8pPr marL="1371600"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pitchFamily="34" charset="0"/>
          <a:ea typeface=""/>
          <a:cs typeface=""/>
        </a:defRPr>
      </a:lvl8pPr>
      <a:lvl9pPr marL="1828800"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pitchFamily="34" charset="0"/>
          <a:ea typeface=""/>
          <a:cs typeface="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800" b="1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5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47.wmf"/><Relationship Id="rId19" Type="http://schemas.openxmlformats.org/officeDocument/2006/relationships/image" Target="../media/image1.png"/><Relationship Id="rId4" Type="http://schemas.openxmlformats.org/officeDocument/2006/relationships/image" Target="../media/image44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4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58.png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4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nzhx.net/teaching/2014/03/optoelectronics-courseware/" TargetMode="External"/><Relationship Id="rId2" Type="http://schemas.openxmlformats.org/officeDocument/2006/relationships/hyperlink" Target="http://creativecommons.org/licenses/by-sa/3.0/deed.zh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image" Target="../media/image22.wmf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 bwMode="gray">
          <a:xfrm>
            <a:off x="1676400" y="1572285"/>
            <a:ext cx="7051737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Arial" charset="0"/>
                <a:ea typeface="宋体" charset="-122"/>
                <a:cs typeface="+mn-cs"/>
              </a:rPr>
              <a:t>光辐射在介质波导中的传播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Arial" charset="0"/>
              <a:ea typeface="宋体" charset="-122"/>
              <a:cs typeface="+mn-cs"/>
            </a:endParaRPr>
          </a:p>
        </p:txBody>
      </p:sp>
      <p:sp>
        <p:nvSpPr>
          <p:cNvPr id="6" name="副标题 2"/>
          <p:cNvSpPr>
            <a:spLocks noGrp="1"/>
          </p:cNvSpPr>
          <p:nvPr>
            <p:ph type="subTitle" sz="quarter" idx="1"/>
          </p:nvPr>
        </p:nvSpPr>
        <p:spPr>
          <a:xfrm>
            <a:off x="3089200" y="1048911"/>
            <a:ext cx="4984750" cy="644539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第</a:t>
            </a:r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章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简单证明</a:t>
            </a:r>
            <a:endParaRPr lang="zh-CN" altLang="en-US" dirty="0"/>
          </a:p>
        </p:txBody>
      </p:sp>
      <p:grpSp>
        <p:nvGrpSpPr>
          <p:cNvPr id="10" name="组合 9"/>
          <p:cNvGrpSpPr/>
          <p:nvPr/>
        </p:nvGrpSpPr>
        <p:grpSpPr>
          <a:xfrm>
            <a:off x="457200" y="1066800"/>
            <a:ext cx="3089425" cy="461665"/>
            <a:chOff x="457200" y="1066800"/>
            <a:chExt cx="3089425" cy="461665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1066800"/>
              <a:ext cx="1731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zh-CN" altLang="en-US" sz="2400" smtClean="0"/>
                <a:t>全反射时，</a:t>
              </a:r>
              <a:endParaRPr lang="zh-CN" altLang="en-US" sz="2400" dirty="0" smtClean="0"/>
            </a:p>
          </p:txBody>
        </p:sp>
        <p:graphicFrame>
          <p:nvGraphicFramePr>
            <p:cNvPr id="8" name="对象 7"/>
            <p:cNvGraphicFramePr>
              <a:graphicFrameLocks noChangeAspect="1"/>
            </p:cNvGraphicFramePr>
            <p:nvPr/>
          </p:nvGraphicFramePr>
          <p:xfrm>
            <a:off x="1981200" y="1088082"/>
            <a:ext cx="791633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77" name="公式" r:id="rId4" imgW="431640" imgH="228600" progId="Equation.3">
                    <p:embed/>
                  </p:oleObj>
                </mc:Choice>
                <mc:Fallback>
                  <p:oleObj name="公式" r:id="rId4" imgW="431640" imgH="22860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1088082"/>
                          <a:ext cx="791633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2743200" y="1066800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zh-CN" altLang="en-US" sz="2400" smtClean="0"/>
                <a:t>，则</a:t>
              </a:r>
            </a:p>
          </p:txBody>
        </p:sp>
      </p:grp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904999" y="1524000"/>
          <a:ext cx="501361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8" name="公式" r:id="rId6" imgW="2450880" imgH="1117440" progId="Equation.3">
                  <p:embed/>
                </p:oleObj>
              </mc:Choice>
              <mc:Fallback>
                <p:oleObj name="公式" r:id="rId6" imgW="2450880" imgH="1117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9" y="1524000"/>
                        <a:ext cx="501361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457200" y="3962400"/>
            <a:ext cx="5088943" cy="461665"/>
            <a:chOff x="609600" y="4665018"/>
            <a:chExt cx="5088943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609600" y="4665018"/>
              <a:ext cx="27446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zh-CN" altLang="en-US" sz="2400" smtClean="0"/>
                <a:t>在实际应用中，取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57600" y="4665018"/>
              <a:ext cx="2040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zh-CN" altLang="en-US" sz="2400" smtClean="0"/>
                <a:t>才有合理结果</a:t>
              </a:r>
            </a:p>
          </p:txBody>
        </p:sp>
        <p:graphicFrame>
          <p:nvGraphicFramePr>
            <p:cNvPr id="14" name="对象 13"/>
            <p:cNvGraphicFramePr>
              <a:graphicFrameLocks noChangeAspect="1"/>
            </p:cNvGraphicFramePr>
            <p:nvPr/>
          </p:nvGraphicFramePr>
          <p:xfrm>
            <a:off x="3200400" y="4680284"/>
            <a:ext cx="546100" cy="431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79" name="公式" r:id="rId8" imgW="241200" imgH="190440" progId="Equation.3">
                    <p:embed/>
                  </p:oleObj>
                </mc:Choice>
                <mc:Fallback>
                  <p:oleObj name="公式" r:id="rId8" imgW="241200" imgH="1904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4680284"/>
                          <a:ext cx="546100" cy="4311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Box 17"/>
          <p:cNvSpPr txBox="1"/>
          <p:nvPr/>
        </p:nvSpPr>
        <p:spPr>
          <a:xfrm>
            <a:off x="471488" y="5029200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zh-CN" altLang="en-US" sz="2400" smtClean="0"/>
              <a:t>则反射系数可表示成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455338" y="4495800"/>
            <a:ext cx="7393262" cy="475953"/>
            <a:chOff x="533400" y="4695855"/>
            <a:chExt cx="7393262" cy="475953"/>
          </a:xfrm>
        </p:grpSpPr>
        <p:sp>
          <p:nvSpPr>
            <p:cNvPr id="16" name="TextBox 15"/>
            <p:cNvSpPr txBox="1"/>
            <p:nvPr/>
          </p:nvSpPr>
          <p:spPr>
            <a:xfrm>
              <a:off x="533400" y="4695855"/>
              <a:ext cx="38972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zh-CN" altLang="en-US" sz="2400" smtClean="0"/>
                <a:t>这时包层及衬底的电磁场沿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8200" y="4710143"/>
              <a:ext cx="32784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zh-CN" altLang="en-US" sz="2400" smtClean="0"/>
                <a:t>轴方向向外作指数衰减</a:t>
              </a:r>
            </a:p>
          </p:txBody>
        </p:sp>
        <p:graphicFrame>
          <p:nvGraphicFramePr>
            <p:cNvPr id="19" name="对象 18"/>
            <p:cNvGraphicFramePr>
              <a:graphicFrameLocks noChangeAspect="1"/>
            </p:cNvGraphicFramePr>
            <p:nvPr/>
          </p:nvGraphicFramePr>
          <p:xfrm>
            <a:off x="4343400" y="4731544"/>
            <a:ext cx="381000" cy="418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80" name="公式" r:id="rId10" imgW="126720" imgH="139680" progId="Equation.3">
                    <p:embed/>
                  </p:oleObj>
                </mc:Choice>
                <mc:Fallback>
                  <p:oleObj name="公式" r:id="rId10" imgW="126720" imgH="1396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3400" y="4731544"/>
                          <a:ext cx="381000" cy="418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741612" y="2133600"/>
          <a:ext cx="42687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4" name="公式" r:id="rId3" imgW="1777680" imgH="1269720" progId="Equation.3">
                  <p:embed/>
                </p:oleObj>
              </mc:Choice>
              <mc:Fallback>
                <p:oleObj name="公式" r:id="rId3" imgW="1777680" imgH="1269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2" y="2133600"/>
                        <a:ext cx="4268788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2133600" y="533400"/>
          <a:ext cx="484663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5" name="公式" r:id="rId5" imgW="2019240" imgH="634680" progId="Equation.3">
                  <p:embed/>
                </p:oleObj>
              </mc:Choice>
              <mc:Fallback>
                <p:oleObj name="公式" r:id="rId5" imgW="2019240" imgH="634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3400"/>
                        <a:ext cx="484663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2743200" y="5454650"/>
          <a:ext cx="11890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6" name="公式" r:id="rId7" imgW="495000" imgH="203040" progId="Equation.3">
                  <p:embed/>
                </p:oleObj>
              </mc:Choice>
              <mc:Fallback>
                <p:oleObj name="公式" r:id="rId7" imgW="4950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54650"/>
                        <a:ext cx="11890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4130675" y="5181600"/>
          <a:ext cx="13112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7" name="公式" r:id="rId9" imgW="545760" imgH="419040" progId="Equation.3">
                  <p:embed/>
                </p:oleObj>
              </mc:Choice>
              <mc:Fallback>
                <p:oleObj name="公式" r:id="rId9" imgW="54576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5181600"/>
                        <a:ext cx="131127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组合 9"/>
          <p:cNvGrpSpPr/>
          <p:nvPr/>
        </p:nvGrpSpPr>
        <p:grpSpPr>
          <a:xfrm>
            <a:off x="4495800" y="2819400"/>
            <a:ext cx="4267200" cy="762000"/>
            <a:chOff x="4495800" y="2819400"/>
            <a:chExt cx="4267200" cy="762000"/>
          </a:xfrm>
        </p:grpSpPr>
        <p:cxnSp>
          <p:nvCxnSpPr>
            <p:cNvPr id="8" name="直接连接符 7"/>
            <p:cNvCxnSpPr/>
            <p:nvPr/>
          </p:nvCxnSpPr>
          <p:spPr bwMode="auto">
            <a:xfrm>
              <a:off x="4495800" y="3581400"/>
              <a:ext cx="2057400" cy="0"/>
            </a:xfrm>
            <a:prstGeom prst="lin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线形标注 1 8"/>
            <p:cNvSpPr/>
            <p:nvPr/>
          </p:nvSpPr>
          <p:spPr bwMode="auto">
            <a:xfrm>
              <a:off x="7391400" y="2819400"/>
              <a:ext cx="1371600" cy="685800"/>
            </a:xfrm>
            <a:prstGeom prst="borderCallout1">
              <a:avLst>
                <a:gd name="adj1" fmla="val 18750"/>
                <a:gd name="adj2" fmla="val -8333"/>
                <a:gd name="adj3" fmla="val 106048"/>
                <a:gd name="adj4" fmla="val -58763"/>
              </a:avLst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altLang="zh-CN" sz="2800" b="1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ea typeface="宋体" pitchFamily="2" charset="-122"/>
                </a:rPr>
                <a:t>&lt;0</a:t>
              </a:r>
              <a:endParaRPr kumimoji="0" lang="zh-CN" altLang="en-US" sz="2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735137" y="609600"/>
          <a:ext cx="481806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2" name="公式" r:id="rId3" imgW="2006280" imgH="1269720" progId="Equation.3">
                  <p:embed/>
                </p:oleObj>
              </mc:Choice>
              <mc:Fallback>
                <p:oleObj name="公式" r:id="rId3" imgW="2006280" imgH="1269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7" y="609600"/>
                        <a:ext cx="4818063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2362200" y="3733800"/>
          <a:ext cx="4238625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3" name="公式" r:id="rId5" imgW="1752480" imgH="1066680" progId="Equation.3">
                  <p:embed/>
                </p:oleObj>
              </mc:Choice>
              <mc:Fallback>
                <p:oleObj name="公式" r:id="rId5" imgW="1752480" imgH="1066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733800"/>
                        <a:ext cx="4238625" cy="257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zh-CN" altLang="en-US" sz="2400" smtClean="0"/>
              <a:t>由</a:t>
            </a:r>
            <a:r>
              <a:rPr lang="en-US" altLang="zh-CN" sz="2400" smtClean="0"/>
              <a:t>Euler</a:t>
            </a:r>
            <a:r>
              <a:rPr lang="zh-CN" altLang="en-US" sz="2400" smtClean="0"/>
              <a:t>公式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590800" y="1524000"/>
          <a:ext cx="3048000" cy="1146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2" name="公式" r:id="rId3" imgW="1282680" imgH="482400" progId="Equation.3">
                  <p:embed/>
                </p:oleObj>
              </mc:Choice>
              <mc:Fallback>
                <p:oleObj name="公式" r:id="rId3" imgW="12826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524000"/>
                        <a:ext cx="3048000" cy="1146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6522" y="2819400"/>
            <a:ext cx="6062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zh-CN" altLang="en-US" sz="2400" smtClean="0"/>
              <a:t>考虑到前面等式中两边对应相等，可以得到</a:t>
            </a: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1927225" y="3276600"/>
          <a:ext cx="53832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3" name="公式" r:id="rId5" imgW="2819160" imgH="558720" progId="Equation.3">
                  <p:embed/>
                </p:oleObj>
              </mc:Choice>
              <mc:Fallback>
                <p:oleObj name="公式" r:id="rId5" imgW="2819160" imgH="558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3276600"/>
                        <a:ext cx="53832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415135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zh-CN" altLang="en-US" sz="2400" smtClean="0"/>
              <a:t>实虚部分别相等，有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003550" y="4800600"/>
          <a:ext cx="384651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4" name="公式" r:id="rId7" imgW="1815840" imgH="863280" progId="Equation.3">
                  <p:embed/>
                </p:oleObj>
              </mc:Choice>
              <mc:Fallback>
                <p:oleObj name="公式" r:id="rId7" imgW="1815840" imgH="863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4800600"/>
                        <a:ext cx="3846513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13853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zh-CN" altLang="en-US" sz="2400" smtClean="0"/>
              <a:t>于是</a:t>
            </a: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762125" y="1371600"/>
          <a:ext cx="4756150" cy="219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9" name="公式" r:id="rId3" imgW="1790640" imgH="825480" progId="Equation.3">
                  <p:embed/>
                </p:oleObj>
              </mc:Choice>
              <mc:Fallback>
                <p:oleObj name="公式" r:id="rId3" imgW="1790640" imgH="825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1371600"/>
                        <a:ext cx="4756150" cy="219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762000" y="3810000"/>
            <a:ext cx="6781800" cy="2420938"/>
            <a:chOff x="762000" y="3810000"/>
            <a:chExt cx="6781800" cy="2420938"/>
          </a:xfrm>
        </p:grpSpPr>
        <p:sp>
          <p:nvSpPr>
            <p:cNvPr id="6" name="TextBox 5"/>
            <p:cNvSpPr txBox="1"/>
            <p:nvPr/>
          </p:nvSpPr>
          <p:spPr>
            <a:xfrm>
              <a:off x="762000" y="3810000"/>
              <a:ext cx="1422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zh-CN" altLang="en-US" sz="2400" smtClean="0"/>
                <a:t>同理可得</a:t>
              </a:r>
            </a:p>
          </p:txBody>
        </p:sp>
        <p:graphicFrame>
          <p:nvGraphicFramePr>
            <p:cNvPr id="66564" name="Object 4"/>
            <p:cNvGraphicFramePr>
              <a:graphicFrameLocks noChangeAspect="1"/>
            </p:cNvGraphicFramePr>
            <p:nvPr/>
          </p:nvGraphicFramePr>
          <p:xfrm>
            <a:off x="1741488" y="4038600"/>
            <a:ext cx="5802312" cy="2192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80" name="公式" r:id="rId5" imgW="2184120" imgH="825480" progId="Equation.3">
                    <p:embed/>
                  </p:oleObj>
                </mc:Choice>
                <mc:Fallback>
                  <p:oleObj name="公式" r:id="rId5" imgW="2184120" imgH="825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1488" y="4038600"/>
                          <a:ext cx="5802312" cy="2192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573" y="1524000"/>
            <a:ext cx="4611427" cy="5344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6"/>
            <a:ext cx="4757299" cy="551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8738"/>
            <a:ext cx="8229600" cy="4995862"/>
          </a:xfrm>
        </p:spPr>
        <p:txBody>
          <a:bodyPr/>
          <a:lstStyle/>
          <a:p>
            <a:pPr lvl="1"/>
            <a:r>
              <a:rPr lang="zh-CN" altLang="en-US" dirty="0" smtClean="0"/>
              <a:t>讨论</a:t>
            </a:r>
            <a:endParaRPr lang="en-US" altLang="zh-CN" dirty="0" smtClean="0"/>
          </a:p>
          <a:p>
            <a:pPr marL="1606550" lvl="1" indent="-514350">
              <a:buFont typeface="+mj-lt"/>
              <a:buAutoNum type="arabicPeriod"/>
            </a:pPr>
            <a:r>
              <a:rPr lang="zh-CN" altLang="en-US" dirty="0" smtClean="0"/>
              <a:t>当         时，</a:t>
            </a:r>
            <a:endParaRPr lang="en-US" altLang="zh-CN" dirty="0" smtClean="0"/>
          </a:p>
          <a:p>
            <a:pPr marL="1606550" lvl="4" indent="-514350">
              <a:buFont typeface="+mj-lt"/>
              <a:buAutoNum type="arabicPeriod"/>
            </a:pPr>
            <a:endParaRPr lang="en-US" altLang="zh-CN" dirty="0" smtClean="0"/>
          </a:p>
          <a:p>
            <a:pPr marL="1606550" lvl="1" indent="-514350">
              <a:buFont typeface="+mj-lt"/>
              <a:buAutoNum type="arabicPeriod"/>
            </a:pPr>
            <a:r>
              <a:rPr lang="zh-CN" altLang="en-US" dirty="0" smtClean="0"/>
              <a:t>当         时，</a:t>
            </a:r>
            <a:endParaRPr lang="en-US" altLang="zh-CN" dirty="0" smtClean="0"/>
          </a:p>
          <a:p>
            <a:pPr marL="1606550" lvl="2" indent="-514350">
              <a:buFont typeface="+mj-lt"/>
              <a:buAutoNum type="arabicPeriod"/>
            </a:pPr>
            <a:endParaRPr lang="en-US" altLang="zh-CN" dirty="0" smtClean="0"/>
          </a:p>
          <a:p>
            <a:pPr marL="1606550" lvl="1" indent="-514350">
              <a:buFont typeface="+mj-lt"/>
              <a:buAutoNum type="arabicPeriod"/>
            </a:pPr>
            <a:r>
              <a:rPr lang="zh-CN" altLang="en-US" dirty="0" smtClean="0"/>
              <a:t>当                   时，</a:t>
            </a:r>
            <a:endParaRPr lang="en-US" altLang="zh-CN" dirty="0" smtClean="0"/>
          </a:p>
          <a:p>
            <a:pPr marL="1606550" lvl="3" indent="-514350">
              <a:buFont typeface="+mj-lt"/>
              <a:buAutoNum type="arabicPeriod"/>
            </a:pPr>
            <a:endParaRPr lang="en-US" altLang="zh-CN" dirty="0" smtClean="0"/>
          </a:p>
          <a:p>
            <a:pPr marL="1606550" lvl="1" indent="-514350">
              <a:buFont typeface="+mj-lt"/>
              <a:buAutoNum type="arabicPeriod"/>
            </a:pPr>
            <a:r>
              <a:rPr lang="zh-CN" altLang="en-US" dirty="0" smtClean="0"/>
              <a:t> </a:t>
            </a:r>
            <a:endParaRPr lang="en-US" altLang="zh-CN" dirty="0" smtClean="0"/>
          </a:p>
          <a:p>
            <a:pPr marL="3378200" lvl="5" indent="-514350">
              <a:buFont typeface="+mj-lt"/>
              <a:buAutoNum type="arabicPeriod"/>
            </a:pPr>
            <a:endParaRPr lang="en-US" altLang="zh-CN" dirty="0" smtClean="0"/>
          </a:p>
          <a:p>
            <a:pPr marL="1606550" lvl="1" indent="-514350">
              <a:buFont typeface="+mj-lt"/>
              <a:buAutoNum type="arabicPeriod"/>
            </a:pPr>
            <a:r>
              <a:rPr lang="zh-CN" altLang="en-US" dirty="0" smtClean="0"/>
              <a:t>注意相移角为</a:t>
            </a:r>
            <a:endParaRPr lang="en-US" altLang="zh-CN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90800" y="1905000"/>
          <a:ext cx="79163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7" name="公式" r:id="rId3" imgW="431640" imgH="228600" progId="Equation.3">
                  <p:embed/>
                </p:oleObj>
              </mc:Choice>
              <mc:Fallback>
                <p:oleObj name="公式" r:id="rId3" imgW="4316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0"/>
                        <a:ext cx="79163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62400" y="1870275"/>
          <a:ext cx="1675279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8" name="公式" r:id="rId5" imgW="876240" imgH="215640" progId="Equation.3">
                  <p:embed/>
                </p:oleObj>
              </mc:Choice>
              <mc:Fallback>
                <p:oleObj name="公式" r:id="rId5" imgW="87624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70275"/>
                        <a:ext cx="1675279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2579688" y="2619375"/>
          <a:ext cx="81597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9" name="公式" r:id="rId7" imgW="444240" imgH="393480" progId="Equation.3">
                  <p:embed/>
                </p:oleObj>
              </mc:Choice>
              <mc:Fallback>
                <p:oleObj name="公式" r:id="rId7" imgW="4442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2619375"/>
                        <a:ext cx="81597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2532063" y="3581400"/>
          <a:ext cx="1887537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0" name="公式" r:id="rId9" imgW="1028520" imgH="393480" progId="Equation.3">
                  <p:embed/>
                </p:oleObj>
              </mc:Choice>
              <mc:Fallback>
                <p:oleObj name="公式" r:id="rId9" imgW="10285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3" y="3581400"/>
                        <a:ext cx="1887537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3989388" y="2600325"/>
          <a:ext cx="17732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1" name="公式" r:id="rId11" imgW="927000" imgH="393480" progId="Equation.3">
                  <p:embed/>
                </p:oleObj>
              </mc:Choice>
              <mc:Fallback>
                <p:oleObj name="公式" r:id="rId11" imgW="9270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2600325"/>
                        <a:ext cx="1773237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4875213" y="3544888"/>
          <a:ext cx="27701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2" name="公式" r:id="rId13" imgW="1447560" imgH="393480" progId="Equation.3">
                  <p:embed/>
                </p:oleObj>
              </mc:Choice>
              <mc:Fallback>
                <p:oleObj name="公式" r:id="rId13" imgW="14475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213" y="3544888"/>
                        <a:ext cx="2770187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2177986" y="4572000"/>
          <a:ext cx="12144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3" name="公式" r:id="rId15" imgW="634680" imgH="215640" progId="Equation.3">
                  <p:embed/>
                </p:oleObj>
              </mc:Choice>
              <mc:Fallback>
                <p:oleObj name="公式" r:id="rId15" imgW="63468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7986" y="4572000"/>
                        <a:ext cx="121443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4343400" y="5498592"/>
          <a:ext cx="14811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4" name="公式" r:id="rId17" imgW="774360" imgH="215640" progId="Equation.3">
                  <p:embed/>
                </p:oleObj>
              </mc:Choice>
              <mc:Fallback>
                <p:oleObj name="公式" r:id="rId17" imgW="77436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498592"/>
                        <a:ext cx="148113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圆角矩形 11"/>
          <p:cNvSpPr/>
          <p:nvPr/>
        </p:nvSpPr>
        <p:spPr bwMode="auto">
          <a:xfrm>
            <a:off x="1371600" y="5257800"/>
            <a:ext cx="4724400" cy="838200"/>
          </a:xfrm>
          <a:prstGeom prst="round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19"/>
              </a:buBlip>
              <a:tabLst/>
            </a:pPr>
            <a:endParaRPr kumimoji="0" lang="zh-CN" altLang="en-US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>
                <a:solidFill>
                  <a:srgbClr val="1C1C1C"/>
                </a:solidFill>
                <a:ea typeface="宋体" charset="-122"/>
              </a:rPr>
              <a:t>4. </a:t>
            </a:r>
            <a:r>
              <a:rPr lang="zh-CN" altLang="en-US" sz="4000" dirty="0" smtClean="0"/>
              <a:t>非均匀介质中光线的弯曲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dirty="0" smtClean="0"/>
              <a:t>光线在非均匀介质中的传播路线是曲线，并且总是有</a:t>
            </a:r>
            <a:r>
              <a:rPr lang="zh-CN" altLang="en-US" dirty="0" smtClean="0">
                <a:solidFill>
                  <a:srgbClr val="C00000"/>
                </a:solidFill>
              </a:rPr>
              <a:t>由低折射率区弯向高折射率区</a:t>
            </a:r>
            <a:r>
              <a:rPr lang="zh-CN" altLang="en-US" dirty="0" smtClean="0"/>
              <a:t>的趋势</a:t>
            </a:r>
          </a:p>
          <a:p>
            <a:pPr lvl="1"/>
            <a:endParaRPr lang="zh-CN" altLang="en-US" dirty="0" smtClean="0"/>
          </a:p>
          <a:p>
            <a:pPr lvl="1"/>
            <a:endParaRPr lang="zh-CN" altLang="en-US" dirty="0" smtClean="0"/>
          </a:p>
          <a:p>
            <a:pPr lvl="1"/>
            <a:endParaRPr lang="zh-CN" altLang="en-US" dirty="0" smtClean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6980" y="2590800"/>
            <a:ext cx="619542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57400" y="53340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400" dirty="0" smtClean="0"/>
              <a:t>假定介质的折射率只是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的函数，与</a:t>
            </a:r>
            <a:r>
              <a:rPr lang="en-US" altLang="zh-CN" sz="2400" dirty="0" smtClean="0"/>
              <a:t>z</a:t>
            </a:r>
            <a:r>
              <a:rPr lang="zh-CN" altLang="en-US" sz="2400" dirty="0" smtClean="0"/>
              <a:t>无关，且随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的增加而变大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dirty="0" smtClean="0"/>
              <a:t>传播过程中，路径连续弯曲，到达一个拐点后，又折向高折射率区。入射光经过拐点时也有相移，称为</a:t>
            </a:r>
            <a:r>
              <a:rPr lang="zh-CN" altLang="en-US" dirty="0" smtClean="0">
                <a:solidFill>
                  <a:srgbClr val="C00000"/>
                </a:solidFill>
              </a:rPr>
              <a:t>弯曲相移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TE</a:t>
            </a:r>
            <a:r>
              <a:rPr lang="zh-CN" altLang="en-US" dirty="0" smtClean="0"/>
              <a:t>波和</a:t>
            </a:r>
            <a:r>
              <a:rPr lang="en-US" altLang="zh-CN" dirty="0" smtClean="0"/>
              <a:t>TM</a:t>
            </a:r>
            <a:r>
              <a:rPr lang="zh-CN" altLang="en-US" dirty="0" smtClean="0"/>
              <a:t>波的光线在非均匀介质中发生弯曲的拐点处的相移为 </a:t>
            </a:r>
            <a:r>
              <a:rPr lang="en-US" altLang="zh-CN" dirty="0" smtClean="0">
                <a:solidFill>
                  <a:srgbClr val="C00000"/>
                </a:solidFill>
              </a:rPr>
              <a:t>π</a:t>
            </a:r>
            <a:endParaRPr lang="zh-CN" alt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/>
            <a:r>
              <a:rPr lang="en-US" altLang="zh-CN" sz="4000" dirty="0" smtClean="0"/>
              <a:t>5. </a:t>
            </a:r>
            <a:r>
              <a:rPr lang="zh-CN" altLang="en-US" sz="4000" dirty="0" smtClean="0"/>
              <a:t>古斯</a:t>
            </a:r>
            <a:r>
              <a:rPr lang="en-US" altLang="zh-CN" sz="4000" dirty="0" smtClean="0"/>
              <a:t>—</a:t>
            </a:r>
            <a:r>
              <a:rPr lang="zh-CN" altLang="en-US" sz="4000" dirty="0" smtClean="0"/>
              <a:t>汉欣位移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zh-CN" altLang="en-US" sz="2400" dirty="0" smtClean="0"/>
              <a:t>光从折射率为     的媒质入射到折射率为     的媒质中           ，且入射角大于临界角时，虽然是发生全反射，但光能量实际上是在进入了第二种媒质后才返回第一种媒质中</a:t>
            </a:r>
            <a:endParaRPr lang="en-US" altLang="zh-CN" sz="2400" dirty="0" smtClean="0"/>
          </a:p>
          <a:p>
            <a:pPr lvl="1">
              <a:lnSpc>
                <a:spcPct val="150000"/>
              </a:lnSpc>
            </a:pPr>
            <a:r>
              <a:rPr lang="zh-CN" altLang="en-US" sz="2000" dirty="0" smtClean="0"/>
              <a:t>在第二种媒质中，光波沿</a:t>
            </a:r>
            <a:r>
              <a:rPr lang="en-US" altLang="zh-CN" sz="2000" i="1" dirty="0" smtClean="0"/>
              <a:t>z</a:t>
            </a:r>
            <a:r>
              <a:rPr lang="zh-CN" altLang="en-US" sz="2000" dirty="0" smtClean="0"/>
              <a:t>方向是行波，沿</a:t>
            </a:r>
            <a:r>
              <a:rPr lang="en-US" altLang="zh-CN" sz="2000" i="1" dirty="0" smtClean="0"/>
              <a:t>x</a:t>
            </a:r>
            <a:r>
              <a:rPr lang="zh-CN" altLang="en-US" sz="2000" dirty="0" smtClean="0"/>
              <a:t>方向是衰减波</a:t>
            </a:r>
            <a:endParaRPr lang="en-US" altLang="zh-CN" sz="2000" dirty="0" smtClean="0"/>
          </a:p>
          <a:p>
            <a:pPr lvl="1">
              <a:lnSpc>
                <a:spcPct val="150000"/>
              </a:lnSpc>
            </a:pPr>
            <a:r>
              <a:rPr lang="zh-CN" altLang="en-US" sz="2000" dirty="0" smtClean="0"/>
              <a:t>原因是实际光线总是存在一定的空间谱宽，即入射角有一个小范围      ，而不是刚好</a:t>
            </a:r>
            <a:endParaRPr lang="en-US" altLang="zh-CN" sz="2000" dirty="0" smtClean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789904" y="1386348"/>
          <a:ext cx="345141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公式" r:id="rId3" imgW="152280" imgH="215640" progId="Equation.3">
                  <p:embed/>
                </p:oleObj>
              </mc:Choice>
              <mc:Fallback>
                <p:oleObj name="公式" r:id="rId3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904" y="1386348"/>
                        <a:ext cx="345141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6248400" y="1403556"/>
          <a:ext cx="3730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公式" r:id="rId5" imgW="164880" imgH="215640" progId="Equation.3">
                  <p:embed/>
                </p:oleObj>
              </mc:Choice>
              <mc:Fallback>
                <p:oleObj name="公式" r:id="rId5" imgW="1648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403556"/>
                        <a:ext cx="37306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143000" y="1981200"/>
          <a:ext cx="10048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公式" r:id="rId7" imgW="444240" imgH="215640" progId="Equation.3">
                  <p:embed/>
                </p:oleObj>
              </mc:Choice>
              <mc:Fallback>
                <p:oleObj name="公式" r:id="rId7" imgW="44424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100488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1447800" y="4648200"/>
          <a:ext cx="5461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公式" r:id="rId9" imgW="241200" imgH="177480" progId="Equation.3">
                  <p:embed/>
                </p:oleObj>
              </mc:Choice>
              <mc:Fallback>
                <p:oleObj name="公式" r:id="rId9" imgW="24120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5461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3566652" y="4616244"/>
          <a:ext cx="34607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公式" r:id="rId11" imgW="152280" imgH="228600" progId="Equation.3">
                  <p:embed/>
                </p:oleObj>
              </mc:Choice>
              <mc:Fallback>
                <p:oleObj name="公式" r:id="rId11" imgW="15228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652" y="4616244"/>
                        <a:ext cx="346075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600200" y="2971800"/>
            <a:ext cx="5968619" cy="3124200"/>
            <a:chOff x="1371600" y="2133600"/>
            <a:chExt cx="5968619" cy="3124200"/>
          </a:xfrm>
        </p:grpSpPr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13" cstate="print"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1371600" y="2133600"/>
              <a:ext cx="5968619" cy="31242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cxnSp>
          <p:nvCxnSpPr>
            <p:cNvPr id="14" name="Straight Arrow Connector 13"/>
            <p:cNvCxnSpPr/>
            <p:nvPr/>
          </p:nvCxnSpPr>
          <p:spPr bwMode="auto">
            <a:xfrm>
              <a:off x="5791200" y="4191000"/>
              <a:ext cx="381000" cy="304800"/>
            </a:xfrm>
            <a:prstGeom prst="straightConnector1">
              <a:avLst/>
            </a:prstGeom>
            <a:noFill/>
            <a:ln w="412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5 L -0.00139 -0.38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smtClean="0"/>
              <a:t>像电信号一样，光也可以作为信息的载体。那么，通过什么样的方式来传输光信号呢？</a:t>
            </a:r>
            <a:endParaRPr lang="en-US" altLang="zh-CN" sz="2800" smtClean="0"/>
          </a:p>
          <a:p>
            <a:pPr lvl="1">
              <a:lnSpc>
                <a:spcPct val="150000"/>
              </a:lnSpc>
            </a:pPr>
            <a:r>
              <a:rPr lang="zh-CN" altLang="en-US" sz="2400" smtClean="0"/>
              <a:t>激光</a:t>
            </a:r>
            <a:r>
              <a:rPr lang="zh-CN" altLang="en-US" sz="2400" dirty="0" smtClean="0"/>
              <a:t>通过大气无法长距离传输，</a:t>
            </a:r>
            <a:r>
              <a:rPr lang="zh-CN" altLang="en-US" sz="2400" dirty="0" smtClean="0">
                <a:solidFill>
                  <a:srgbClr val="C00000"/>
                </a:solidFill>
              </a:rPr>
              <a:t>介质光波导</a:t>
            </a:r>
            <a:r>
              <a:rPr lang="zh-CN" altLang="en-US" sz="2400" dirty="0" smtClean="0"/>
              <a:t>能够引导光束的传播，并使损耗达到最小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800" smtClean="0"/>
              <a:t>类比集成电路（</a:t>
            </a:r>
            <a:r>
              <a:rPr lang="en-US" altLang="zh-CN" sz="2800" smtClean="0"/>
              <a:t>IC</a:t>
            </a:r>
            <a:r>
              <a:rPr lang="zh-CN" altLang="en-US" sz="2800" smtClean="0"/>
              <a:t>）</a:t>
            </a:r>
            <a:endParaRPr lang="en-US" altLang="zh-CN" sz="2800" smtClean="0"/>
          </a:p>
          <a:p>
            <a:pPr lvl="1">
              <a:lnSpc>
                <a:spcPct val="150000"/>
              </a:lnSpc>
            </a:pPr>
            <a:r>
              <a:rPr lang="zh-CN" altLang="en-US" sz="2400" smtClean="0"/>
              <a:t>光波导</a:t>
            </a:r>
            <a:r>
              <a:rPr lang="zh-CN" altLang="en-US" sz="2400" dirty="0" smtClean="0"/>
              <a:t>是“</a:t>
            </a:r>
            <a:r>
              <a:rPr lang="zh-CN" altLang="en-US" sz="2400" dirty="0" smtClean="0">
                <a:solidFill>
                  <a:srgbClr val="C00000"/>
                </a:solidFill>
              </a:rPr>
              <a:t>集成光路</a:t>
            </a:r>
            <a:r>
              <a:rPr lang="zh-CN" altLang="en-US" sz="2400" dirty="0" smtClean="0"/>
              <a:t>”（</a:t>
            </a:r>
            <a:r>
              <a:rPr lang="en-US" altLang="zh-CN" sz="2400" dirty="0" smtClean="0"/>
              <a:t>OIC</a:t>
            </a:r>
            <a:r>
              <a:rPr lang="zh-CN" altLang="en-US" sz="2400" dirty="0" smtClean="0"/>
              <a:t>）的</a:t>
            </a:r>
            <a:r>
              <a:rPr lang="zh-CN" altLang="en-US" sz="2400" smtClean="0"/>
              <a:t>底层器件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C00000"/>
                </a:solidFill>
              </a:rPr>
              <a:t>导波光学</a:t>
            </a:r>
            <a:r>
              <a:rPr lang="zh-CN" altLang="en-US" sz="2800" dirty="0" smtClean="0"/>
              <a:t>是光学纤维和其它导波光学器件的研究的共同的理论基础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2400" dirty="0" smtClean="0"/>
              <a:t>当光在波导中传播时，在包层及衬底中都有光线到达，反射点都深入到包层及衬底中，光线传播的路径如图所示。穿入的厚度为</a:t>
            </a:r>
            <a:r>
              <a:rPr lang="zh-CN" altLang="en-US" sz="2400" dirty="0" smtClean="0">
                <a:solidFill>
                  <a:srgbClr val="00B050"/>
                </a:solidFill>
              </a:rPr>
              <a:t>穿透深度</a:t>
            </a:r>
            <a:endParaRPr lang="en-US" altLang="zh-CN" sz="2400" dirty="0" smtClean="0">
              <a:solidFill>
                <a:srgbClr val="00B050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 smtClean="0"/>
              <a:t>因此，波导具有比实际厚度更大的</a:t>
            </a:r>
            <a:r>
              <a:rPr lang="zh-CN" altLang="en-US" sz="2400" dirty="0" smtClean="0">
                <a:solidFill>
                  <a:srgbClr val="00B050"/>
                </a:solidFill>
              </a:rPr>
              <a:t>有效厚度，</a:t>
            </a:r>
            <a:endParaRPr lang="zh-CN" altLang="en-US" sz="24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52825"/>
            <a:ext cx="505835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324600" y="39243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CN" altLang="en-US" dirty="0" smtClean="0"/>
              <a:t>有效厚度为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400800" y="4991100"/>
          <a:ext cx="2317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公式" r:id="rId4" imgW="927000" imgH="228600" progId="Equation.3">
                  <p:embed/>
                </p:oleObj>
              </mc:Choice>
              <mc:Fallback>
                <p:oleObj name="公式" r:id="rId4" imgW="927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991100"/>
                        <a:ext cx="2317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726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980728"/>
            <a:ext cx="7344816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CN" altLang="en-US" sz="2400" b="1" dirty="0"/>
              <a:t>版权声</a:t>
            </a:r>
            <a:r>
              <a:rPr lang="zh-CN" altLang="en-US" sz="2400" b="1" dirty="0" smtClean="0"/>
              <a:t>明</a:t>
            </a:r>
            <a:endParaRPr lang="en-US" altLang="zh-CN" sz="2400" b="1" dirty="0" smtClean="0"/>
          </a:p>
          <a:p>
            <a:pPr algn="just">
              <a:buNone/>
            </a:pP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sz="2400" dirty="0"/>
              <a:t>本课件根据作者多年教学经验制作。课件中 </a:t>
            </a:r>
            <a:r>
              <a:rPr lang="en-US" altLang="zh-CN" sz="2400" dirty="0"/>
              <a:t>Flash </a:t>
            </a:r>
            <a:r>
              <a:rPr lang="zh-CN" altLang="en-US" sz="2400" dirty="0"/>
              <a:t>动画和图片由课件作者从网络上搜集，原作者不详，所有版权归原作者所有，请勿另作它用，否则责任自负，本课件作者不承担连带责任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algn="just"/>
            <a:endParaRPr lang="en-US" altLang="zh-CN" sz="2400" dirty="0" smtClean="0"/>
          </a:p>
          <a:p>
            <a:pPr algn="just">
              <a:buNone/>
            </a:pPr>
            <a:r>
              <a:rPr lang="zh-CN" altLang="en-US" sz="2400" dirty="0" smtClean="0"/>
              <a:t>由发布者设</a:t>
            </a:r>
            <a:r>
              <a:rPr lang="zh-CN" altLang="en-US" sz="2400" dirty="0"/>
              <a:t>计和编写的内容采用 </a:t>
            </a:r>
            <a:r>
              <a:rPr lang="zh-CN" altLang="en-US" sz="2400" dirty="0">
                <a:hlinkClick r:id="rId2"/>
              </a:rPr>
              <a:t>知识共享 署名</a:t>
            </a:r>
            <a:r>
              <a:rPr lang="en-US" altLang="zh-CN" sz="2400" dirty="0">
                <a:hlinkClick r:id="rId2"/>
              </a:rPr>
              <a:t>-</a:t>
            </a:r>
            <a:r>
              <a:rPr lang="zh-CN" altLang="en-US" sz="2400" dirty="0">
                <a:hlinkClick r:id="rId2"/>
              </a:rPr>
              <a:t>相同方式共享 </a:t>
            </a:r>
            <a:r>
              <a:rPr lang="en-US" altLang="zh-CN" sz="2400" dirty="0">
                <a:hlinkClick r:id="rId2"/>
              </a:rPr>
              <a:t>3.0 </a:t>
            </a:r>
            <a:r>
              <a:rPr lang="zh-CN" altLang="en-US" sz="2400" dirty="0">
                <a:hlinkClick r:id="rId2"/>
              </a:rPr>
              <a:t>未本地化版本 许可协议</a:t>
            </a:r>
            <a:r>
              <a:rPr lang="zh-CN" altLang="en-US" sz="2400" dirty="0"/>
              <a:t>进行许可</a:t>
            </a:r>
            <a:r>
              <a:rPr lang="zh-CN" altLang="en-US" sz="2400" dirty="0" smtClean="0"/>
              <a:t>。课件内容会经常更新，详见作者网站上的</a:t>
            </a:r>
            <a:r>
              <a:rPr lang="en-US" altLang="zh-CN" sz="2400" dirty="0" smtClean="0">
                <a:hlinkClick r:id="rId3"/>
              </a:rPr>
              <a:t>《</a:t>
            </a:r>
            <a:r>
              <a:rPr lang="zh-CN" altLang="en-US" sz="2400" dirty="0" smtClean="0">
                <a:hlinkClick r:id="rId3"/>
              </a:rPr>
              <a:t>光电子学</a:t>
            </a:r>
            <a:r>
              <a:rPr lang="en-US" altLang="zh-CN" sz="2400" dirty="0" smtClean="0">
                <a:hlinkClick r:id="rId3"/>
              </a:rPr>
              <a:t>》</a:t>
            </a:r>
            <a:r>
              <a:rPr lang="zh-CN" altLang="en-US" sz="2400" dirty="0" smtClean="0">
                <a:hlinkClick r:id="rId3"/>
              </a:rPr>
              <a:t>课件发布页面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8649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§2</a:t>
            </a:r>
            <a:r>
              <a:rPr lang="zh-CN" altLang="en-US" dirty="0" smtClean="0">
                <a:ea typeface="宋体" charset="-122"/>
              </a:rPr>
              <a:t> </a:t>
            </a:r>
            <a:r>
              <a:rPr lang="zh-CN" altLang="en-US" sz="4800" kern="1200" dirty="0" smtClean="0">
                <a:solidFill>
                  <a:srgbClr val="1C1C1C"/>
                </a:solidFill>
                <a:latin typeface="Arial" charset="0"/>
                <a:ea typeface="宋体" charset="-122"/>
              </a:rPr>
              <a:t>光辐射在介质波导中的传播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分析方法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20574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dirty="0" smtClean="0"/>
              <a:t>2.1</a:t>
            </a:r>
            <a:r>
              <a:rPr lang="zh-CN" altLang="en-US" dirty="0" smtClean="0"/>
              <a:t>  </a:t>
            </a:r>
            <a:r>
              <a:rPr lang="zh-CN" altLang="en-US" dirty="0" smtClean="0">
                <a:solidFill>
                  <a:srgbClr val="2602BE"/>
                </a:solidFill>
              </a:rPr>
              <a:t>光线在介质界面的反射与折射（</a:t>
            </a:r>
            <a:r>
              <a:rPr lang="en-US" altLang="zh-CN" dirty="0" smtClean="0">
                <a:solidFill>
                  <a:srgbClr val="2602BE"/>
                </a:solidFill>
              </a:rPr>
              <a:t>1.6</a:t>
            </a:r>
            <a:r>
              <a:rPr lang="zh-CN" altLang="en-US" dirty="0" smtClean="0">
                <a:solidFill>
                  <a:srgbClr val="2602BE"/>
                </a:solidFill>
              </a:rPr>
              <a:t>）</a:t>
            </a:r>
            <a:endParaRPr lang="zh-CN" altLang="en-US" dirty="0">
              <a:solidFill>
                <a:srgbClr val="2602B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7432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dirty="0" smtClean="0"/>
              <a:t>2.2</a:t>
            </a:r>
            <a:r>
              <a:rPr lang="zh-CN" altLang="en-US" dirty="0" smtClean="0"/>
              <a:t>  平板介质波导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429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dirty="0" smtClean="0"/>
              <a:t>2.3</a:t>
            </a:r>
            <a:r>
              <a:rPr lang="zh-CN" altLang="en-US" dirty="0" smtClean="0"/>
              <a:t>  光纤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8869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dirty="0" smtClean="0"/>
              <a:t>1  </a:t>
            </a:r>
            <a:r>
              <a:rPr lang="zh-CN" altLang="en-US" dirty="0" smtClean="0"/>
              <a:t>射线光学</a:t>
            </a:r>
            <a:endParaRPr lang="en-US" altLang="zh-CN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362200" y="55727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dirty="0" smtClean="0"/>
              <a:t>2  </a:t>
            </a:r>
            <a:r>
              <a:rPr lang="zh-CN" altLang="en-US" dirty="0" smtClean="0"/>
              <a:t>波动理论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>
                <a:ea typeface="宋体" charset="-122"/>
              </a:rPr>
              <a:t>§</a:t>
            </a:r>
            <a:r>
              <a:rPr lang="en-US" altLang="zh-CN" sz="4000" dirty="0" smtClean="0"/>
              <a:t>2.1</a:t>
            </a:r>
            <a:r>
              <a:rPr lang="zh-CN" altLang="en-US" sz="4000" dirty="0" smtClean="0"/>
              <a:t>  光线在介质界面的反射与折射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571500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00" dirty="0" smtClean="0"/>
              <a:t>光波</a:t>
            </a:r>
            <a:r>
              <a:rPr lang="en-US" altLang="zh-CN" sz="2800" dirty="0" smtClean="0"/>
              <a:t>——</a:t>
            </a:r>
            <a:r>
              <a:rPr lang="zh-CN" altLang="en-US" sz="2800" dirty="0" smtClean="0"/>
              <a:t>光频电磁波，交变的</a:t>
            </a:r>
            <a:r>
              <a:rPr lang="en-US" altLang="zh-CN" sz="2800" dirty="0" smtClean="0"/>
              <a:t>E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H</a:t>
            </a:r>
            <a:r>
              <a:rPr lang="zh-CN" altLang="en-US" sz="2800" dirty="0" smtClean="0"/>
              <a:t>场</a:t>
            </a:r>
            <a:endParaRPr lang="en-US" altLang="zh-CN" sz="2800" dirty="0" smtClean="0"/>
          </a:p>
          <a:p>
            <a:pPr marL="571500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00" dirty="0" smtClean="0"/>
              <a:t>光线</a:t>
            </a:r>
            <a:r>
              <a:rPr lang="en-US" altLang="zh-CN" sz="2800" dirty="0" smtClean="0"/>
              <a:t>——</a:t>
            </a:r>
            <a:r>
              <a:rPr lang="zh-CN" altLang="en-US" sz="2800" dirty="0" smtClean="0"/>
              <a:t>光波能量的传播路线</a:t>
            </a:r>
            <a:endParaRPr lang="en-US" altLang="zh-CN" sz="2800" dirty="0" smtClean="0"/>
          </a:p>
          <a:p>
            <a:pPr marL="571500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00" dirty="0" smtClean="0"/>
              <a:t>光线的传播</a:t>
            </a:r>
            <a:endParaRPr lang="en-US" altLang="zh-CN" sz="2800" dirty="0" smtClean="0"/>
          </a:p>
          <a:p>
            <a:pPr lvl="1">
              <a:lnSpc>
                <a:spcPct val="150000"/>
              </a:lnSpc>
            </a:pPr>
            <a:r>
              <a:rPr lang="zh-CN" altLang="en-US" sz="2400" dirty="0" smtClean="0"/>
              <a:t>均匀介质中</a:t>
            </a:r>
            <a:endParaRPr lang="en-US" altLang="zh-CN" sz="2400" dirty="0" smtClean="0"/>
          </a:p>
          <a:p>
            <a:pPr lvl="1">
              <a:lnSpc>
                <a:spcPct val="150000"/>
              </a:lnSpc>
            </a:pPr>
            <a:r>
              <a:rPr lang="zh-CN" altLang="en-US" sz="2400" dirty="0" smtClean="0"/>
              <a:t>非均匀介质中</a:t>
            </a:r>
            <a:endParaRPr lang="en-US" altLang="zh-CN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62400" y="3581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CN" altLang="en-US" sz="2400" dirty="0" smtClean="0"/>
              <a:t>沿直线传播</a:t>
            </a:r>
            <a:endParaRPr lang="en-US" altLang="zh-CN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62400" y="423077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CN" altLang="en-US" sz="2400" dirty="0" smtClean="0"/>
              <a:t>沿曲线传播</a:t>
            </a:r>
            <a:endParaRPr lang="zh-CN" altLang="en-US" sz="2400" dirty="0"/>
          </a:p>
        </p:txBody>
      </p:sp>
      <p:sp>
        <p:nvSpPr>
          <p:cNvPr id="6" name="Striped Right Arrow 5"/>
          <p:cNvSpPr/>
          <p:nvPr/>
        </p:nvSpPr>
        <p:spPr bwMode="auto">
          <a:xfrm>
            <a:off x="3352800" y="3752981"/>
            <a:ext cx="533400" cy="152400"/>
          </a:xfrm>
          <a:prstGeom prst="striped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Striped Right Arrow 6"/>
          <p:cNvSpPr/>
          <p:nvPr/>
        </p:nvSpPr>
        <p:spPr bwMode="auto">
          <a:xfrm>
            <a:off x="3352800" y="4375899"/>
            <a:ext cx="533400" cy="152400"/>
          </a:xfrm>
          <a:prstGeom prst="striped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912167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zh-CN" altLang="en-US" sz="2400" dirty="0" smtClean="0"/>
              <a:t>教材 </a:t>
            </a:r>
            <a:r>
              <a:rPr lang="en-US" altLang="zh-CN" sz="2400" dirty="0" smtClean="0"/>
              <a:t>1.6</a:t>
            </a:r>
            <a:r>
              <a:rPr lang="en-US" altLang="zh-CN" sz="2400" dirty="0"/>
              <a:t>.</a:t>
            </a:r>
            <a:r>
              <a:rPr lang="en-US" altLang="zh-CN" sz="2400" dirty="0" smtClean="0"/>
              <a:t>5 </a:t>
            </a:r>
            <a:r>
              <a:rPr lang="zh-CN" altLang="en-US" sz="2400" dirty="0" smtClean="0"/>
              <a:t>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介质界面上光线的传输规律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光线在两种介质的分界面上的传播服从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sz="2400" dirty="0" smtClean="0"/>
              <a:t>角度关系：</a:t>
            </a:r>
          </a:p>
          <a:p>
            <a:pPr lvl="2">
              <a:lnSpc>
                <a:spcPct val="150000"/>
              </a:lnSpc>
            </a:pPr>
            <a:r>
              <a:rPr lang="zh-CN" altLang="en-US" sz="2000" dirty="0" smtClean="0"/>
              <a:t>反射定律</a:t>
            </a:r>
            <a:endParaRPr lang="en-US" altLang="zh-CN" sz="2000" dirty="0" smtClean="0"/>
          </a:p>
          <a:p>
            <a:pPr lvl="2">
              <a:lnSpc>
                <a:spcPct val="150000"/>
              </a:lnSpc>
            </a:pPr>
            <a:r>
              <a:rPr lang="zh-CN" altLang="en-US" sz="2000" dirty="0" smtClean="0"/>
              <a:t>折射定律</a:t>
            </a:r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438400"/>
            <a:ext cx="3859338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872425"/>
              </p:ext>
            </p:extLst>
          </p:nvPr>
        </p:nvGraphicFramePr>
        <p:xfrm>
          <a:off x="1981200" y="3733800"/>
          <a:ext cx="2667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Equation" r:id="rId4" imgW="1206360" imgH="482400" progId="Equation.3">
                  <p:embed/>
                </p:oleObj>
              </mc:Choice>
              <mc:Fallback>
                <p:oleObj name="Equation" r:id="rId4" imgW="120636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33800"/>
                        <a:ext cx="26670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2"/>
          </a:xfrm>
        </p:spPr>
        <p:txBody>
          <a:bodyPr/>
          <a:lstStyle/>
          <a:p>
            <a:pPr lvl="1"/>
            <a:r>
              <a:rPr lang="en-US" altLang="zh-CN" dirty="0" smtClean="0"/>
              <a:t>Fresnel</a:t>
            </a:r>
            <a:r>
              <a:rPr lang="zh-CN" altLang="en-US" dirty="0" smtClean="0"/>
              <a:t>公式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给出了反射波与入射波的</a:t>
            </a:r>
            <a:r>
              <a:rPr lang="zh-CN" altLang="en-US" dirty="0" smtClean="0">
                <a:solidFill>
                  <a:srgbClr val="C00000"/>
                </a:solidFill>
              </a:rPr>
              <a:t>振幅</a:t>
            </a:r>
            <a:r>
              <a:rPr lang="zh-CN" altLang="en-US" dirty="0" smtClean="0"/>
              <a:t>关系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47862"/>
            <a:ext cx="19507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00200" y="255746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CN" altLang="en-US" sz="2400" dirty="0" smtClean="0"/>
              <a:t>式中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9372" y="2524125"/>
            <a:ext cx="871028" cy="48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124200" y="2557462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CN" altLang="en-US" sz="2400" dirty="0" smtClean="0"/>
              <a:t>为</a:t>
            </a:r>
            <a:r>
              <a:rPr lang="zh-CN" altLang="en-US" sz="2400" dirty="0" smtClean="0">
                <a:solidFill>
                  <a:srgbClr val="2602BE"/>
                </a:solidFill>
              </a:rPr>
              <a:t>反射系数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301466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CN" altLang="en-US" sz="2400" dirty="0" smtClean="0"/>
              <a:t>其值取决于</a:t>
            </a:r>
            <a:r>
              <a:rPr lang="zh-CN" altLang="en-US" sz="2400" dirty="0" smtClean="0">
                <a:solidFill>
                  <a:srgbClr val="C00000"/>
                </a:solidFill>
              </a:rPr>
              <a:t>入射角</a:t>
            </a:r>
            <a:r>
              <a:rPr lang="zh-CN" altLang="en-US" sz="2400" dirty="0" smtClean="0"/>
              <a:t>和光波的</a:t>
            </a:r>
            <a:r>
              <a:rPr lang="zh-CN" altLang="en-US" sz="2400" dirty="0" smtClean="0">
                <a:solidFill>
                  <a:srgbClr val="C00000"/>
                </a:solidFill>
              </a:rPr>
              <a:t>偏振态</a:t>
            </a: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462337"/>
            <a:ext cx="38671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443287"/>
            <a:ext cx="40100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8738"/>
            <a:ext cx="8458200" cy="4843462"/>
          </a:xfrm>
        </p:spPr>
        <p:txBody>
          <a:bodyPr/>
          <a:lstStyle/>
          <a:p>
            <a:pPr lvl="1"/>
            <a:r>
              <a:rPr lang="en-US" altLang="zh-CN" dirty="0" smtClean="0"/>
              <a:t>TE</a:t>
            </a:r>
            <a:r>
              <a:rPr lang="zh-CN" altLang="en-US" dirty="0" smtClean="0"/>
              <a:t>波的反射系数为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TM</a:t>
            </a:r>
            <a:r>
              <a:rPr lang="zh-CN" altLang="en-US" dirty="0" smtClean="0"/>
              <a:t>波的反射系数为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由上两式可以看出</a:t>
            </a:r>
            <a:r>
              <a:rPr lang="zh-CN" altLang="en-US" dirty="0" smtClean="0">
                <a:solidFill>
                  <a:srgbClr val="C00000"/>
                </a:solidFill>
              </a:rPr>
              <a:t>反射系数与入射角有关</a:t>
            </a:r>
            <a:endParaRPr lang="zh-CN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2057400" y="3733800"/>
          <a:ext cx="52720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公式" r:id="rId4" imgW="2197080" imgH="634680" progId="Equation.3">
                  <p:embed/>
                </p:oleObj>
              </mc:Choice>
              <mc:Fallback>
                <p:oleObj name="公式" r:id="rId4" imgW="2197080" imgH="634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33800"/>
                        <a:ext cx="527208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>
                <a:solidFill>
                  <a:srgbClr val="1C1C1C"/>
                </a:solidFill>
                <a:ea typeface="宋体" charset="-122"/>
              </a:rPr>
              <a:t>2. </a:t>
            </a:r>
            <a:r>
              <a:rPr lang="zh-CN" altLang="en-US" sz="4000" dirty="0" smtClean="0">
                <a:solidFill>
                  <a:srgbClr val="1C1C1C"/>
                </a:solidFill>
                <a:ea typeface="宋体" charset="-122"/>
              </a:rPr>
              <a:t>两种波模式的反射系数</a:t>
            </a:r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133600" y="1676400"/>
          <a:ext cx="484632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4" name="公式" r:id="rId6" imgW="2019240" imgH="634680" progId="Equation.3">
                  <p:embed/>
                </p:oleObj>
              </mc:Choice>
              <mc:Fallback>
                <p:oleObj name="公式" r:id="rId6" imgW="2019240" imgH="6346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76400"/>
                        <a:ext cx="484632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反射系数与入射角的关系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4" name="Group 3"/>
          <p:cNvGrpSpPr/>
          <p:nvPr/>
        </p:nvGrpSpPr>
        <p:grpSpPr>
          <a:xfrm>
            <a:off x="838200" y="990600"/>
            <a:ext cx="7543800" cy="5607689"/>
            <a:chOff x="914400" y="1295401"/>
            <a:chExt cx="7543800" cy="5607689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1295401"/>
              <a:ext cx="7543800" cy="560768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None/>
              </a:pPr>
              <a:r>
                <a:rPr lang="zh-CN" altLang="en-US" dirty="0" smtClean="0"/>
                <a:t>可以看出</a:t>
              </a:r>
              <a:endParaRPr lang="en-US" altLang="zh-CN" dirty="0" smtClean="0"/>
            </a:p>
            <a:p>
              <a:pPr marL="514350" indent="-51435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 smtClean="0"/>
                <a:t>当入射角                     时，</a:t>
              </a:r>
              <a:r>
                <a:rPr lang="en-US" altLang="zh-CN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zh-CN" altLang="en-US" dirty="0" smtClean="0"/>
                <a:t>为小于</a:t>
              </a:r>
              <a:r>
                <a:rPr lang="en-US" altLang="zh-CN" dirty="0" smtClean="0"/>
                <a:t>1</a:t>
              </a:r>
              <a:r>
                <a:rPr lang="zh-CN" altLang="en-US" dirty="0" smtClean="0"/>
                <a:t>的实数，即一部分光被反射，另一部分光被折射</a:t>
              </a:r>
              <a:endParaRPr lang="en-US" altLang="zh-CN" dirty="0" smtClean="0"/>
            </a:p>
            <a:p>
              <a:pPr marL="514350" indent="-51435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 smtClean="0"/>
                <a:t>逐渐增大    ，当                    时，         ，折射光只在分界面上传播</a:t>
              </a:r>
              <a:endParaRPr lang="en-US" altLang="zh-CN" dirty="0" smtClean="0"/>
            </a:p>
            <a:p>
              <a:pPr marL="514350" indent="-514350">
                <a:lnSpc>
                  <a:spcPct val="150000"/>
                </a:lnSpc>
                <a:buFont typeface="+mj-lt"/>
                <a:buAutoNum type="arabicPeriod"/>
              </a:pPr>
              <a:endParaRPr lang="en-US" altLang="zh-CN" dirty="0" smtClean="0"/>
            </a:p>
            <a:p>
              <a:pPr marL="514350" indent="-51435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 smtClean="0"/>
                <a:t>进一步增大    ，当        时，没有折射光存在，即发生</a:t>
              </a:r>
              <a:r>
                <a:rPr lang="zh-CN" altLang="en-US" dirty="0" smtClean="0">
                  <a:solidFill>
                    <a:srgbClr val="00B050"/>
                  </a:solidFill>
                </a:rPr>
                <a:t>全反射</a:t>
              </a:r>
              <a:r>
                <a:rPr lang="en-US" altLang="zh-CN" dirty="0" smtClean="0">
                  <a:solidFill>
                    <a:srgbClr val="0070C0"/>
                  </a:solidFill>
                </a:rPr>
                <a:t>——</a:t>
              </a:r>
              <a:r>
                <a:rPr lang="zh-CN" altLang="en-US" dirty="0" smtClean="0">
                  <a:solidFill>
                    <a:srgbClr val="0070C0"/>
                  </a:solidFill>
                </a:rPr>
                <a:t>光波导理论的基础</a:t>
              </a:r>
              <a:endParaRPr lang="en-US" altLang="zh-CN" dirty="0" smtClean="0">
                <a:solidFill>
                  <a:srgbClr val="0070C0"/>
                </a:solidFill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2971800" y="2256504"/>
            <a:ext cx="202565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0" name="Equation" r:id="rId3" imgW="1104840" imgH="228600" progId="Equation.3">
                    <p:embed/>
                  </p:oleObj>
                </mc:Choice>
                <mc:Fallback>
                  <p:oleObj name="Equation" r:id="rId3" imgW="110484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2256504"/>
                          <a:ext cx="2025650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2971800" y="3657601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1" name="Equation" r:id="rId5" imgW="152280" imgH="228600" progId="Equation.3">
                    <p:embed/>
                  </p:oleObj>
                </mc:Choice>
                <mc:Fallback>
                  <p:oleObj name="Equation" r:id="rId5" imgW="1522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3657601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4"/>
            <p:cNvGraphicFramePr>
              <a:graphicFrameLocks noChangeAspect="1"/>
            </p:cNvGraphicFramePr>
            <p:nvPr/>
          </p:nvGraphicFramePr>
          <p:xfrm>
            <a:off x="4023852" y="3613357"/>
            <a:ext cx="202565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2" name="Equation" r:id="rId7" imgW="1104840" imgH="228600" progId="Equation.3">
                    <p:embed/>
                  </p:oleObj>
                </mc:Choice>
                <mc:Fallback>
                  <p:oleObj name="Equation" r:id="rId7" imgW="110484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3852" y="3613357"/>
                          <a:ext cx="2025650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5"/>
            <p:cNvGraphicFramePr>
              <a:graphicFrameLocks noChangeAspect="1"/>
            </p:cNvGraphicFramePr>
            <p:nvPr/>
          </p:nvGraphicFramePr>
          <p:xfrm>
            <a:off x="6629400" y="3657601"/>
            <a:ext cx="954088" cy="420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3" name="Equation" r:id="rId9" imgW="520560" imgH="228600" progId="Equation.3">
                    <p:embed/>
                  </p:oleObj>
                </mc:Choice>
                <mc:Fallback>
                  <p:oleObj name="Equation" r:id="rId9" imgW="52056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9400" y="3657601"/>
                          <a:ext cx="954088" cy="4206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6"/>
            <p:cNvGraphicFramePr>
              <a:graphicFrameLocks noChangeAspect="1"/>
            </p:cNvGraphicFramePr>
            <p:nvPr/>
          </p:nvGraphicFramePr>
          <p:xfrm>
            <a:off x="3352800" y="5715001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4" name="Equation" r:id="rId11" imgW="152280" imgH="228600" progId="Equation.3">
                    <p:embed/>
                  </p:oleObj>
                </mc:Choice>
                <mc:Fallback>
                  <p:oleObj name="Equation" r:id="rId11" imgW="15228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5715001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7"/>
            <p:cNvGraphicFramePr>
              <a:graphicFrameLocks noChangeAspect="1"/>
            </p:cNvGraphicFramePr>
            <p:nvPr/>
          </p:nvGraphicFramePr>
          <p:xfrm>
            <a:off x="2743200" y="4953001"/>
            <a:ext cx="204787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5" name="Equation" r:id="rId12" imgW="1117440" imgH="228600" progId="Equation.3">
                    <p:embed/>
                  </p:oleObj>
                </mc:Choice>
                <mc:Fallback>
                  <p:oleObj name="Equation" r:id="rId12" imgW="1117440" imgH="2286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0" y="4953001"/>
                          <a:ext cx="2047875" cy="419100"/>
                        </a:xfrm>
                        <a:prstGeom prst="rect">
                          <a:avLst/>
                        </a:prstGeom>
                        <a:solidFill>
                          <a:srgbClr val="99CC00">
                            <a:alpha val="48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5029200" y="4876801"/>
              <a:ext cx="1828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dirty="0" smtClean="0"/>
                <a:t>为</a:t>
              </a:r>
              <a:r>
                <a:rPr lang="zh-CN" altLang="en-US" dirty="0" smtClean="0">
                  <a:solidFill>
                    <a:srgbClr val="00B050"/>
                  </a:solidFill>
                </a:rPr>
                <a:t>临界角</a:t>
              </a:r>
            </a:p>
          </p:txBody>
        </p:sp>
        <p:graphicFrame>
          <p:nvGraphicFramePr>
            <p:cNvPr id="13" name="Object 8"/>
            <p:cNvGraphicFramePr>
              <a:graphicFrameLocks noChangeAspect="1"/>
            </p:cNvGraphicFramePr>
            <p:nvPr/>
          </p:nvGraphicFramePr>
          <p:xfrm>
            <a:off x="4419600" y="5715001"/>
            <a:ext cx="79057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6" name="Equation" r:id="rId14" imgW="431640" imgH="228600" progId="Equation.3">
                    <p:embed/>
                  </p:oleObj>
                </mc:Choice>
                <mc:Fallback>
                  <p:oleObj name="Equation" r:id="rId14" imgW="431640" imgH="2286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5715001"/>
                          <a:ext cx="790575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838200" y="2971800"/>
            <a:ext cx="7543800" cy="22036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endParaRPr lang="en-US" altLang="zh-CN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838200" y="5181600"/>
            <a:ext cx="7543800" cy="1471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lnSpc>
                <a:spcPct val="150000"/>
              </a:lnSpc>
            </a:pPr>
            <a:r>
              <a:rPr lang="en-US" altLang="zh-CN" sz="4000" dirty="0" smtClean="0"/>
              <a:t>3. </a:t>
            </a:r>
            <a:r>
              <a:rPr lang="zh-CN" altLang="en-US" sz="4000" dirty="0" smtClean="0"/>
              <a:t>全反射的相移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8738"/>
            <a:ext cx="8229600" cy="5148262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2400" dirty="0" smtClean="0"/>
              <a:t>当全反射发生时，</a:t>
            </a:r>
            <a:r>
              <a:rPr lang="en-US" altLang="zh-CN" sz="2400" dirty="0" smtClean="0"/>
              <a:t>|r|=1</a:t>
            </a:r>
            <a:r>
              <a:rPr lang="zh-CN" altLang="en-US" sz="2400" dirty="0" smtClean="0"/>
              <a:t>，表示反射波与入射波振幅相同，但在界面上，</a:t>
            </a:r>
            <a:r>
              <a:rPr lang="zh-CN" altLang="en-US" sz="2400" dirty="0" smtClean="0">
                <a:solidFill>
                  <a:schemeClr val="tx1"/>
                </a:solidFill>
              </a:rPr>
              <a:t>反射光相对于入射光产生了</a:t>
            </a:r>
            <a:r>
              <a:rPr lang="zh-CN" altLang="en-US" sz="2400" dirty="0" smtClean="0">
                <a:solidFill>
                  <a:srgbClr val="C00000"/>
                </a:solidFill>
              </a:rPr>
              <a:t>相位变化</a:t>
            </a:r>
            <a:r>
              <a:rPr lang="zh-CN" altLang="en-US" sz="2400" dirty="0" smtClean="0"/>
              <a:t>，反射系数可写为</a:t>
            </a:r>
            <a:endParaRPr lang="en-US" altLang="zh-CN" sz="2400" dirty="0" smtClean="0"/>
          </a:p>
          <a:p>
            <a:pPr lvl="3">
              <a:lnSpc>
                <a:spcPct val="150000"/>
              </a:lnSpc>
            </a:pPr>
            <a:endParaRPr lang="en-US" altLang="zh-CN" sz="1800" dirty="0" smtClean="0"/>
          </a:p>
          <a:p>
            <a:pPr lvl="1">
              <a:lnSpc>
                <a:spcPct val="150000"/>
              </a:lnSpc>
            </a:pPr>
            <a:r>
              <a:rPr lang="zh-CN" altLang="en-US" sz="2400" dirty="0" smtClean="0"/>
              <a:t>式中      为全反射相移角</a:t>
            </a:r>
            <a:endParaRPr lang="zh-CN" alt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6452" y="3642852"/>
            <a:ext cx="47752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组合 9"/>
          <p:cNvGrpSpPr/>
          <p:nvPr/>
        </p:nvGrpSpPr>
        <p:grpSpPr>
          <a:xfrm>
            <a:off x="838200" y="4296430"/>
            <a:ext cx="3662947" cy="1599545"/>
            <a:chOff x="838200" y="4296430"/>
            <a:chExt cx="3662947" cy="1599545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8200" y="4591050"/>
              <a:ext cx="3662947" cy="1304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1143000" y="429643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altLang="zh-CN" dirty="0" smtClean="0"/>
                <a:t>TE</a:t>
              </a:r>
              <a:r>
                <a:rPr lang="zh-CN" altLang="en-US" dirty="0" smtClean="0"/>
                <a:t>波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572000" y="4296430"/>
            <a:ext cx="4159956" cy="1647170"/>
            <a:chOff x="4572000" y="4296430"/>
            <a:chExt cx="4159956" cy="164717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0" y="4667250"/>
              <a:ext cx="4159956" cy="127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4572000" y="429643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altLang="zh-CN" dirty="0" smtClean="0"/>
                <a:t>TM</a:t>
              </a:r>
              <a:r>
                <a:rPr lang="zh-CN" altLang="en-US" dirty="0" smtClean="0"/>
                <a:t>波</a:t>
              </a:r>
            </a:p>
          </p:txBody>
        </p:sp>
      </p:grp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3657600" y="2819400"/>
          <a:ext cx="19050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1" name="公式" r:id="rId6" imgW="609480" imgH="241200" progId="Equation.3">
                  <p:embed/>
                </p:oleObj>
              </mc:Choice>
              <mc:Fallback>
                <p:oleObj name="公式" r:id="rId6" imgW="609480" imgH="241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19400"/>
                        <a:ext cx="19050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Rh_027_natural">
  <a:themeElements>
    <a:clrScheme name="Rh_027_natural 1">
      <a:dk1>
        <a:srgbClr val="1C1C1C"/>
      </a:dk1>
      <a:lt1>
        <a:srgbClr val="FFFFFF"/>
      </a:lt1>
      <a:dk2>
        <a:srgbClr val="080808"/>
      </a:dk2>
      <a:lt2>
        <a:srgbClr val="DDDDDD"/>
      </a:lt2>
      <a:accent1>
        <a:srgbClr val="EE3516"/>
      </a:accent1>
      <a:accent2>
        <a:srgbClr val="F3BD33"/>
      </a:accent2>
      <a:accent3>
        <a:srgbClr val="FFFFFF"/>
      </a:accent3>
      <a:accent4>
        <a:srgbClr val="161616"/>
      </a:accent4>
      <a:accent5>
        <a:srgbClr val="F5AEAB"/>
      </a:accent5>
      <a:accent6>
        <a:srgbClr val="DCAB2D"/>
      </a:accent6>
      <a:hlink>
        <a:srgbClr val="AED925"/>
      </a:hlink>
      <a:folHlink>
        <a:srgbClr val="4E9D41"/>
      </a:folHlink>
    </a:clrScheme>
    <a:fontScheme name="Rh_027_natu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  <a:ea typeface="宋体" pitchFamily="2" charset="-122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2400" smtClean="0"/>
        </a:defPPr>
      </a:lstStyle>
    </a:txDef>
  </a:objectDefaults>
  <a:extraClrSchemeLst>
    <a:extraClrScheme>
      <a:clrScheme name="Rh_027_natural 1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EE3516"/>
        </a:accent1>
        <a:accent2>
          <a:srgbClr val="F3BD33"/>
        </a:accent2>
        <a:accent3>
          <a:srgbClr val="FFFFFF"/>
        </a:accent3>
        <a:accent4>
          <a:srgbClr val="161616"/>
        </a:accent4>
        <a:accent5>
          <a:srgbClr val="F5AEAB"/>
        </a:accent5>
        <a:accent6>
          <a:srgbClr val="DCAB2D"/>
        </a:accent6>
        <a:hlink>
          <a:srgbClr val="AED925"/>
        </a:hlink>
        <a:folHlink>
          <a:srgbClr val="4E9D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h_027_natural 2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25A757"/>
        </a:accent1>
        <a:accent2>
          <a:srgbClr val="8DA955"/>
        </a:accent2>
        <a:accent3>
          <a:srgbClr val="FFFFFF"/>
        </a:accent3>
        <a:accent4>
          <a:srgbClr val="161616"/>
        </a:accent4>
        <a:accent5>
          <a:srgbClr val="ACD0B4"/>
        </a:accent5>
        <a:accent6>
          <a:srgbClr val="7F994C"/>
        </a:accent6>
        <a:hlink>
          <a:srgbClr val="D5B35D"/>
        </a:hlink>
        <a:folHlink>
          <a:srgbClr val="B86A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h_027_natural 3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EFC119"/>
        </a:accent1>
        <a:accent2>
          <a:srgbClr val="8CCF49"/>
        </a:accent2>
        <a:accent3>
          <a:srgbClr val="FFFFFF"/>
        </a:accent3>
        <a:accent4>
          <a:srgbClr val="161616"/>
        </a:accent4>
        <a:accent5>
          <a:srgbClr val="F6DDAB"/>
        </a:accent5>
        <a:accent6>
          <a:srgbClr val="7EBB41"/>
        </a:accent6>
        <a:hlink>
          <a:srgbClr val="74D3FE"/>
        </a:hlink>
        <a:folHlink>
          <a:srgbClr val="3075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演示文稿10</Template>
  <TotalTime>1087</TotalTime>
  <Words>1095</Words>
  <Application>Microsoft Office PowerPoint</Application>
  <PresentationFormat>On-screen Show (4:3)</PresentationFormat>
  <Paragraphs>106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Rh_027_natural</vt:lpstr>
      <vt:lpstr>Equation</vt:lpstr>
      <vt:lpstr>公式</vt:lpstr>
      <vt:lpstr>PowerPoint Presentation</vt:lpstr>
      <vt:lpstr>PowerPoint Presentation</vt:lpstr>
      <vt:lpstr>§2 光辐射在介质波导中的传播</vt:lpstr>
      <vt:lpstr>§2.1  光线在介质界面的反射与折射</vt:lpstr>
      <vt:lpstr>1. 介质界面上光线的传输规律</vt:lpstr>
      <vt:lpstr>PowerPoint Presentation</vt:lpstr>
      <vt:lpstr>2. 两种波模式的反射系数</vt:lpstr>
      <vt:lpstr>反射系数与入射角的关系</vt:lpstr>
      <vt:lpstr>3. 全反射的相移</vt:lpstr>
      <vt:lpstr>简单证明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非均匀介质中光线的弯曲</vt:lpstr>
      <vt:lpstr>PowerPoint Presentation</vt:lpstr>
      <vt:lpstr>5. 古斯—汉欣位移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微软用户</cp:lastModifiedBy>
  <cp:revision>162</cp:revision>
  <cp:lastPrinted>1601-01-01T00:00:00Z</cp:lastPrinted>
  <dcterms:created xsi:type="dcterms:W3CDTF">1601-01-01T00:00:00Z</dcterms:created>
  <dcterms:modified xsi:type="dcterms:W3CDTF">2014-03-23T15:22:32Z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