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74" r:id="rId3"/>
  </p:sldMasterIdLst>
  <p:notesMasterIdLst>
    <p:notesMasterId r:id="rId80"/>
  </p:notesMasterIdLst>
  <p:handoutMasterIdLst>
    <p:handoutMasterId r:id="rId81"/>
  </p:handoutMasterIdLst>
  <p:sldIdLst>
    <p:sldId id="434" r:id="rId4"/>
    <p:sldId id="459" r:id="rId5"/>
    <p:sldId id="457" r:id="rId6"/>
    <p:sldId id="463" r:id="rId7"/>
    <p:sldId id="460" r:id="rId8"/>
    <p:sldId id="461" r:id="rId9"/>
    <p:sldId id="462" r:id="rId10"/>
    <p:sldId id="464" r:id="rId11"/>
    <p:sldId id="468" r:id="rId12"/>
    <p:sldId id="469" r:id="rId13"/>
    <p:sldId id="470" r:id="rId14"/>
    <p:sldId id="472" r:id="rId15"/>
    <p:sldId id="473" r:id="rId16"/>
    <p:sldId id="474" r:id="rId17"/>
    <p:sldId id="475" r:id="rId18"/>
    <p:sldId id="478" r:id="rId19"/>
    <p:sldId id="479" r:id="rId20"/>
    <p:sldId id="480" r:id="rId21"/>
    <p:sldId id="481" r:id="rId22"/>
    <p:sldId id="482" r:id="rId23"/>
    <p:sldId id="483" r:id="rId24"/>
    <p:sldId id="484" r:id="rId25"/>
    <p:sldId id="499" r:id="rId26"/>
    <p:sldId id="485" r:id="rId27"/>
    <p:sldId id="486" r:id="rId28"/>
    <p:sldId id="487" r:id="rId29"/>
    <p:sldId id="488" r:id="rId30"/>
    <p:sldId id="489" r:id="rId31"/>
    <p:sldId id="490" r:id="rId32"/>
    <p:sldId id="491" r:id="rId33"/>
    <p:sldId id="492" r:id="rId34"/>
    <p:sldId id="500" r:id="rId35"/>
    <p:sldId id="493" r:id="rId36"/>
    <p:sldId id="494" r:id="rId37"/>
    <p:sldId id="495" r:id="rId38"/>
    <p:sldId id="496" r:id="rId39"/>
    <p:sldId id="497" r:id="rId40"/>
    <p:sldId id="504" r:id="rId41"/>
    <p:sldId id="505" r:id="rId42"/>
    <p:sldId id="506" r:id="rId43"/>
    <p:sldId id="507" r:id="rId44"/>
    <p:sldId id="508" r:id="rId45"/>
    <p:sldId id="509" r:id="rId46"/>
    <p:sldId id="510" r:id="rId47"/>
    <p:sldId id="511" r:id="rId48"/>
    <p:sldId id="512" r:id="rId49"/>
    <p:sldId id="513" r:id="rId50"/>
    <p:sldId id="514" r:id="rId51"/>
    <p:sldId id="515" r:id="rId52"/>
    <p:sldId id="516" r:id="rId53"/>
    <p:sldId id="517" r:id="rId54"/>
    <p:sldId id="518" r:id="rId55"/>
    <p:sldId id="519" r:id="rId56"/>
    <p:sldId id="520" r:id="rId57"/>
    <p:sldId id="521" r:id="rId58"/>
    <p:sldId id="522" r:id="rId59"/>
    <p:sldId id="523" r:id="rId60"/>
    <p:sldId id="524" r:id="rId61"/>
    <p:sldId id="525" r:id="rId62"/>
    <p:sldId id="526" r:id="rId63"/>
    <p:sldId id="527" r:id="rId64"/>
    <p:sldId id="528" r:id="rId65"/>
    <p:sldId id="529" r:id="rId66"/>
    <p:sldId id="530" r:id="rId67"/>
    <p:sldId id="531" r:id="rId68"/>
    <p:sldId id="532" r:id="rId69"/>
    <p:sldId id="533" r:id="rId70"/>
    <p:sldId id="534" r:id="rId71"/>
    <p:sldId id="535" r:id="rId72"/>
    <p:sldId id="540" r:id="rId73"/>
    <p:sldId id="541" r:id="rId74"/>
    <p:sldId id="542" r:id="rId75"/>
    <p:sldId id="536" r:id="rId76"/>
    <p:sldId id="537" r:id="rId77"/>
    <p:sldId id="538" r:id="rId78"/>
    <p:sldId id="539" r:id="rId79"/>
  </p:sldIdLst>
  <p:sldSz cx="9144000" cy="6858000" type="screen4x3"/>
  <p:notesSz cx="9723438" cy="6858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000"/>
    <a:srgbClr val="A5F1ED"/>
    <a:srgbClr val="92EEEA"/>
    <a:srgbClr val="1C1C1C"/>
    <a:srgbClr val="777777"/>
    <a:srgbClr val="B2B2B2"/>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78" y="-17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zh-CN" altLang="en-US"/>
          </a:p>
        </p:txBody>
      </p:sp>
      <p:sp>
        <p:nvSpPr>
          <p:cNvPr id="27651" name="Rectangle 3"/>
          <p:cNvSpPr>
            <a:spLocks noGrp="1" noChangeArrowheads="1"/>
          </p:cNvSpPr>
          <p:nvPr>
            <p:ph type="dt" sz="quarter"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CN"/>
          </a:p>
        </p:txBody>
      </p:sp>
      <p:sp>
        <p:nvSpPr>
          <p:cNvPr id="27652" name="Rectangle 4"/>
          <p:cNvSpPr>
            <a:spLocks noGrp="1" noChangeArrowheads="1"/>
          </p:cNvSpPr>
          <p:nvPr>
            <p:ph type="ftr" sz="quarter" idx="2"/>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CN"/>
          </a:p>
        </p:txBody>
      </p:sp>
      <p:sp>
        <p:nvSpPr>
          <p:cNvPr id="27653" name="Rectangle 5"/>
          <p:cNvSpPr>
            <a:spLocks noGrp="1" noChangeArrowheads="1"/>
          </p:cNvSpPr>
          <p:nvPr>
            <p:ph type="sldNum" sz="quarter" idx="3"/>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A1E00B23-0F26-43DD-9F10-2060C1967689}" type="slidenum">
              <a:rPr lang="zh-CN" altLang="en-US"/>
              <a:pPr/>
              <a:t>‹#›</a:t>
            </a:fld>
            <a:endParaRPr lang="en-US" altLang="zh-CN"/>
          </a:p>
        </p:txBody>
      </p:sp>
    </p:spTree>
    <p:extLst>
      <p:ext uri="{BB962C8B-B14F-4D97-AF65-F5344CB8AC3E}">
        <p14:creationId xmlns:p14="http://schemas.microsoft.com/office/powerpoint/2010/main" val="239487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zh-CN" altLang="en-US"/>
          </a:p>
        </p:txBody>
      </p:sp>
      <p:sp>
        <p:nvSpPr>
          <p:cNvPr id="161795" name="Rectangle 3"/>
          <p:cNvSpPr>
            <a:spLocks noGrp="1" noChangeArrowheads="1"/>
          </p:cNvSpPr>
          <p:nvPr>
            <p:ph type="dt"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CN"/>
          </a:p>
        </p:txBody>
      </p:sp>
      <p:sp>
        <p:nvSpPr>
          <p:cNvPr id="161796" name="Rectangle 4"/>
          <p:cNvSpPr>
            <a:spLocks noGrp="1" noRot="1" noChangeAspect="1" noChangeArrowheads="1" noTextEdit="1"/>
          </p:cNvSpPr>
          <p:nvPr>
            <p:ph type="sldImg" idx="2"/>
          </p:nvPr>
        </p:nvSpPr>
        <p:spPr bwMode="auto">
          <a:xfrm>
            <a:off x="3148013" y="514350"/>
            <a:ext cx="3429000" cy="2571750"/>
          </a:xfrm>
          <a:prstGeom prst="rect">
            <a:avLst/>
          </a:prstGeom>
          <a:noFill/>
          <a:ln w="9525">
            <a:solidFill>
              <a:srgbClr val="000000"/>
            </a:solidFill>
            <a:miter lim="800000"/>
            <a:headEnd/>
            <a:tailEnd/>
          </a:ln>
          <a:effectLst/>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CN"/>
          </a:p>
        </p:txBody>
      </p:sp>
      <p:sp>
        <p:nvSpPr>
          <p:cNvPr id="161799" name="Rectangle 7"/>
          <p:cNvSpPr>
            <a:spLocks noGrp="1" noChangeArrowheads="1"/>
          </p:cNvSpPr>
          <p:nvPr>
            <p:ph type="sldNum" sz="quarter" idx="5"/>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B125210-7603-4069-BC48-BB8063EC6A35}" type="slidenum">
              <a:rPr lang="zh-CN" altLang="en-US"/>
              <a:pPr/>
              <a:t>‹#›</a:t>
            </a:fld>
            <a:endParaRPr lang="en-US" altLang="zh-CN"/>
          </a:p>
        </p:txBody>
      </p:sp>
    </p:spTree>
    <p:extLst>
      <p:ext uri="{BB962C8B-B14F-4D97-AF65-F5344CB8AC3E}">
        <p14:creationId xmlns:p14="http://schemas.microsoft.com/office/powerpoint/2010/main" val="19363632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rgbClr val="FFFFFF"/>
        </a:solidFill>
        <a:effectLst/>
      </p:bgPr>
    </p:bg>
    <p:spTree>
      <p:nvGrpSpPr>
        <p:cNvPr id="1" name=""/>
        <p:cNvGrpSpPr/>
        <p:nvPr/>
      </p:nvGrpSpPr>
      <p:grpSpPr>
        <a:xfrm>
          <a:off x="0" y="0"/>
          <a:ext cx="0" cy="0"/>
          <a:chOff x="0" y="0"/>
          <a:chExt cx="0" cy="0"/>
        </a:xfrm>
      </p:grpSpPr>
      <p:sp>
        <p:nvSpPr>
          <p:cNvPr id="436633" name="Rectangle 1433"/>
          <p:cNvSpPr>
            <a:spLocks noChangeArrowheads="1"/>
          </p:cNvSpPr>
          <p:nvPr/>
        </p:nvSpPr>
        <p:spPr bwMode="gray">
          <a:xfrm>
            <a:off x="0" y="0"/>
            <a:ext cx="9144000" cy="1435100"/>
          </a:xfrm>
          <a:prstGeom prst="rect">
            <a:avLst/>
          </a:prstGeom>
          <a:gradFill rotWithShape="1">
            <a:gsLst>
              <a:gs pos="0">
                <a:schemeClr val="folHlink">
                  <a:alpha val="50000"/>
                </a:schemeClr>
              </a:gs>
              <a:gs pos="100000">
                <a:schemeClr val="folHlink">
                  <a:gamma/>
                  <a:tint val="0"/>
                  <a:invGamma/>
                </a:schemeClr>
              </a:gs>
            </a:gsLst>
            <a:lin ang="5400000" scaled="1"/>
          </a:gradFill>
          <a:ln w="9525" algn="ctr">
            <a:noFill/>
            <a:miter lim="800000"/>
            <a:headEnd/>
            <a:tailEnd/>
          </a:ln>
          <a:effectLst/>
        </p:spPr>
        <p:txBody>
          <a:bodyPr wrap="none" anchor="ctr"/>
          <a:lstStyle/>
          <a:p>
            <a:endParaRPr lang="zh-CN" altLang="en-US"/>
          </a:p>
        </p:txBody>
      </p:sp>
      <p:pic>
        <p:nvPicPr>
          <p:cNvPr id="436634" name="Picture 1434" descr="haba"/>
          <p:cNvPicPr>
            <a:picLocks noChangeAspect="1" noChangeArrowheads="1"/>
          </p:cNvPicPr>
          <p:nvPr/>
        </p:nvPicPr>
        <p:blipFill>
          <a:blip r:embed="rId2" cstate="print"/>
          <a:srcRect/>
          <a:stretch>
            <a:fillRect/>
          </a:stretch>
        </p:blipFill>
        <p:spPr bwMode="gray">
          <a:xfrm rot="4625498">
            <a:off x="8093075" y="5561013"/>
            <a:ext cx="406400" cy="908050"/>
          </a:xfrm>
          <a:prstGeom prst="rect">
            <a:avLst/>
          </a:prstGeom>
          <a:noFill/>
        </p:spPr>
      </p:pic>
      <p:grpSp>
        <p:nvGrpSpPr>
          <p:cNvPr id="436635" name="Group 1435"/>
          <p:cNvGrpSpPr>
            <a:grpSpLocks/>
          </p:cNvGrpSpPr>
          <p:nvPr/>
        </p:nvGrpSpPr>
        <p:grpSpPr bwMode="auto">
          <a:xfrm>
            <a:off x="-1028700" y="1887538"/>
            <a:ext cx="2230438" cy="5002212"/>
            <a:chOff x="1696" y="160"/>
            <a:chExt cx="1148" cy="2575"/>
          </a:xfrm>
        </p:grpSpPr>
        <p:sp>
          <p:nvSpPr>
            <p:cNvPr id="436636" name="Freeform 1436"/>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pic>
          <p:nvPicPr>
            <p:cNvPr id="436637" name="Picture 1437"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p:spPr>
        </p:pic>
      </p:grpSp>
      <p:grpSp>
        <p:nvGrpSpPr>
          <p:cNvPr id="436638" name="Group 1438"/>
          <p:cNvGrpSpPr>
            <a:grpSpLocks/>
          </p:cNvGrpSpPr>
          <p:nvPr/>
        </p:nvGrpSpPr>
        <p:grpSpPr bwMode="auto">
          <a:xfrm rot="2126661">
            <a:off x="339725" y="2987675"/>
            <a:ext cx="1914525" cy="4295775"/>
            <a:chOff x="1696" y="160"/>
            <a:chExt cx="1148" cy="2575"/>
          </a:xfrm>
        </p:grpSpPr>
        <p:sp>
          <p:nvSpPr>
            <p:cNvPr id="436639" name="Freeform 1439"/>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pic>
          <p:nvPicPr>
            <p:cNvPr id="436640" name="Picture 1440"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p:spPr>
        </p:pic>
      </p:grpSp>
      <p:grpSp>
        <p:nvGrpSpPr>
          <p:cNvPr id="436641" name="Group 1441"/>
          <p:cNvGrpSpPr>
            <a:grpSpLocks/>
          </p:cNvGrpSpPr>
          <p:nvPr/>
        </p:nvGrpSpPr>
        <p:grpSpPr bwMode="auto">
          <a:xfrm rot="4666960">
            <a:off x="1066007" y="4420393"/>
            <a:ext cx="1822450" cy="4087813"/>
            <a:chOff x="1696" y="160"/>
            <a:chExt cx="1148" cy="2575"/>
          </a:xfrm>
        </p:grpSpPr>
        <p:sp>
          <p:nvSpPr>
            <p:cNvPr id="436642" name="Freeform 1442"/>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pic>
          <p:nvPicPr>
            <p:cNvPr id="436643" name="Picture 1443"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p:spPr>
        </p:pic>
      </p:grpSp>
      <p:grpSp>
        <p:nvGrpSpPr>
          <p:cNvPr id="436647" name="Group 1447"/>
          <p:cNvGrpSpPr>
            <a:grpSpLocks/>
          </p:cNvGrpSpPr>
          <p:nvPr/>
        </p:nvGrpSpPr>
        <p:grpSpPr bwMode="auto">
          <a:xfrm rot="1366339">
            <a:off x="5407025" y="5013325"/>
            <a:ext cx="1273175" cy="571500"/>
            <a:chOff x="2044" y="2133"/>
            <a:chExt cx="1329" cy="596"/>
          </a:xfrm>
        </p:grpSpPr>
        <p:pic>
          <p:nvPicPr>
            <p:cNvPr id="436648" name="Picture 1448" descr="haba"/>
            <p:cNvPicPr>
              <a:picLocks noChangeAspect="1" noChangeArrowheads="1"/>
            </p:cNvPicPr>
            <p:nvPr userDrawn="1"/>
          </p:nvPicPr>
          <p:blipFill>
            <a:blip r:embed="rId4" cstate="print"/>
            <a:srcRect/>
            <a:stretch>
              <a:fillRect/>
            </a:stretch>
          </p:blipFill>
          <p:spPr bwMode="gray">
            <a:xfrm rot="4260956">
              <a:off x="2409" y="1772"/>
              <a:ext cx="592" cy="1322"/>
            </a:xfrm>
            <a:prstGeom prst="rect">
              <a:avLst/>
            </a:prstGeom>
            <a:noFill/>
          </p:spPr>
        </p:pic>
        <p:sp>
          <p:nvSpPr>
            <p:cNvPr id="436649" name="Freeform 1449"/>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endParaRPr lang="zh-CN" altLang="en-US"/>
            </a:p>
          </p:txBody>
        </p:sp>
      </p:grpSp>
      <p:sp>
        <p:nvSpPr>
          <p:cNvPr id="436650" name="Oval 1450"/>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endParaRPr lang="zh-CN" altLang="en-US"/>
          </a:p>
        </p:txBody>
      </p:sp>
      <p:sp>
        <p:nvSpPr>
          <p:cNvPr id="436651" name="Oval 1451"/>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endParaRPr lang="zh-CN" altLang="en-US"/>
          </a:p>
        </p:txBody>
      </p:sp>
      <p:sp>
        <p:nvSpPr>
          <p:cNvPr id="436652" name="Oval 1452"/>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endParaRPr lang="zh-CN" altLang="en-US"/>
          </a:p>
        </p:txBody>
      </p:sp>
      <p:sp>
        <p:nvSpPr>
          <p:cNvPr id="436653" name="Oval 1453"/>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endParaRPr lang="zh-CN" altLang="en-US"/>
          </a:p>
        </p:txBody>
      </p:sp>
      <p:sp>
        <p:nvSpPr>
          <p:cNvPr id="436655" name="Rectangle 1455"/>
          <p:cNvSpPr>
            <a:spLocks noGrp="1" noChangeArrowheads="1"/>
          </p:cNvSpPr>
          <p:nvPr>
            <p:ph type="ctrTitle" sz="quarter"/>
          </p:nvPr>
        </p:nvSpPr>
        <p:spPr>
          <a:xfrm>
            <a:off x="3200400" y="2130425"/>
            <a:ext cx="5551488" cy="1470025"/>
          </a:xfrm>
          <a:effectLst/>
        </p:spPr>
        <p:txBody>
          <a:bodyPr/>
          <a:lstStyle>
            <a:lvl1pPr>
              <a:defRPr/>
            </a:lvl1pPr>
          </a:lstStyle>
          <a:p>
            <a:r>
              <a:rPr lang="zh-CN" altLang="en-US" smtClean="0"/>
              <a:t>单击此处编辑母版标题样式</a:t>
            </a:r>
            <a:endParaRPr lang="zh-CN" altLang="en-US"/>
          </a:p>
        </p:txBody>
      </p:sp>
      <p:sp>
        <p:nvSpPr>
          <p:cNvPr id="436656" name="Rectangle 1456"/>
          <p:cNvSpPr>
            <a:spLocks noGrp="1" noChangeArrowheads="1"/>
          </p:cNvSpPr>
          <p:nvPr>
            <p:ph type="subTitle" sz="quarter" idx="1"/>
          </p:nvPr>
        </p:nvSpPr>
        <p:spPr>
          <a:xfrm>
            <a:off x="3362325" y="1066800"/>
            <a:ext cx="4984750" cy="1077913"/>
          </a:xfrm>
        </p:spPr>
        <p:txBody>
          <a:bodyPr/>
          <a:lstStyle>
            <a:lvl1pPr marL="0" indent="0" algn="ctr">
              <a:buFontTx/>
              <a:buNone/>
              <a:defRPr/>
            </a:lvl1pPr>
          </a:lstStyle>
          <a:p>
            <a:r>
              <a:rPr lang="zh-CN" altLang="en-US" smtClean="0"/>
              <a:t>单击此处编辑母版副标题样式</a:t>
            </a:r>
            <a:endParaRPr lang="zh-CN" altLang="en-US"/>
          </a:p>
        </p:txBody>
      </p:sp>
      <p:grpSp>
        <p:nvGrpSpPr>
          <p:cNvPr id="436659" name="Group 1459"/>
          <p:cNvGrpSpPr>
            <a:grpSpLocks/>
          </p:cNvGrpSpPr>
          <p:nvPr/>
        </p:nvGrpSpPr>
        <p:grpSpPr bwMode="auto">
          <a:xfrm>
            <a:off x="3598863" y="3860800"/>
            <a:ext cx="2101850" cy="941388"/>
            <a:chOff x="2267" y="2432"/>
            <a:chExt cx="1324" cy="593"/>
          </a:xfrm>
        </p:grpSpPr>
        <p:sp>
          <p:nvSpPr>
            <p:cNvPr id="436646" name="Freeform 1446"/>
            <p:cNvSpPr>
              <a:spLocks/>
            </p:cNvSpPr>
            <p:nvPr userDrawn="1"/>
          </p:nvSpPr>
          <p:spPr bwMode="gray">
            <a:xfrm rot="4463845">
              <a:off x="2636" y="20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pic>
          <p:nvPicPr>
            <p:cNvPr id="436657" name="Picture 1457" descr="haba_02"/>
            <p:cNvPicPr>
              <a:picLocks noChangeAspect="1" noChangeArrowheads="1"/>
            </p:cNvPicPr>
            <p:nvPr userDrawn="1"/>
          </p:nvPicPr>
          <p:blipFill>
            <a:blip r:embed="rId5" cstate="print"/>
            <a:srcRect/>
            <a:stretch>
              <a:fillRect/>
            </a:stretch>
          </p:blipFill>
          <p:spPr bwMode="gray">
            <a:xfrm rot="4477534">
              <a:off x="2634" y="2069"/>
              <a:ext cx="593" cy="131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635"/>
                                        </p:tgtEl>
                                        <p:attrNameLst>
                                          <p:attrName>style.visibility</p:attrName>
                                        </p:attrNameLst>
                                      </p:cBhvr>
                                      <p:to>
                                        <p:strVal val="visible"/>
                                      </p:to>
                                    </p:set>
                                    <p:animEffect transition="in" filter="fade">
                                      <p:cBhvr>
                                        <p:cTn id="7" dur="1000"/>
                                        <p:tgtEl>
                                          <p:spTgt spid="436635"/>
                                        </p:tgtEl>
                                      </p:cBhvr>
                                    </p:animEffect>
                                  </p:childTnLst>
                                </p:cTn>
                              </p:par>
                              <p:par>
                                <p:cTn id="8" presetID="10" presetClass="entr" presetSubtype="0" fill="hold" nodeType="withEffect">
                                  <p:stCondLst>
                                    <p:cond delay="800"/>
                                  </p:stCondLst>
                                  <p:childTnLst>
                                    <p:set>
                                      <p:cBhvr>
                                        <p:cTn id="9" dur="1" fill="hold">
                                          <p:stCondLst>
                                            <p:cond delay="0"/>
                                          </p:stCondLst>
                                        </p:cTn>
                                        <p:tgtEl>
                                          <p:spTgt spid="436638"/>
                                        </p:tgtEl>
                                        <p:attrNameLst>
                                          <p:attrName>style.visibility</p:attrName>
                                        </p:attrNameLst>
                                      </p:cBhvr>
                                      <p:to>
                                        <p:strVal val="visible"/>
                                      </p:to>
                                    </p:set>
                                    <p:animEffect transition="in" filter="fade">
                                      <p:cBhvr>
                                        <p:cTn id="10" dur="1000"/>
                                        <p:tgtEl>
                                          <p:spTgt spid="436638"/>
                                        </p:tgtEl>
                                      </p:cBhvr>
                                    </p:animEffect>
                                  </p:childTnLst>
                                </p:cTn>
                              </p:par>
                              <p:par>
                                <p:cTn id="11" presetID="10" presetClass="entr" presetSubtype="0" fill="hold" nodeType="withEffect">
                                  <p:stCondLst>
                                    <p:cond delay="1700"/>
                                  </p:stCondLst>
                                  <p:childTnLst>
                                    <p:set>
                                      <p:cBhvr>
                                        <p:cTn id="12" dur="1" fill="hold">
                                          <p:stCondLst>
                                            <p:cond delay="0"/>
                                          </p:stCondLst>
                                        </p:cTn>
                                        <p:tgtEl>
                                          <p:spTgt spid="436641"/>
                                        </p:tgtEl>
                                        <p:attrNameLst>
                                          <p:attrName>style.visibility</p:attrName>
                                        </p:attrNameLst>
                                      </p:cBhvr>
                                      <p:to>
                                        <p:strVal val="visible"/>
                                      </p:to>
                                    </p:set>
                                    <p:animEffect transition="in" filter="fade">
                                      <p:cBhvr>
                                        <p:cTn id="13" dur="1000"/>
                                        <p:tgtEl>
                                          <p:spTgt spid="436641"/>
                                        </p:tgtEl>
                                      </p:cBhvr>
                                    </p:animEffect>
                                  </p:childTnLst>
                                </p:cTn>
                              </p:par>
                              <p:par>
                                <p:cTn id="14" presetID="42" presetClass="entr" presetSubtype="0" fill="hold" nodeType="withEffect">
                                  <p:stCondLst>
                                    <p:cond delay="2400"/>
                                  </p:stCondLst>
                                  <p:childTnLst>
                                    <p:set>
                                      <p:cBhvr>
                                        <p:cTn id="15" dur="1" fill="hold">
                                          <p:stCondLst>
                                            <p:cond delay="0"/>
                                          </p:stCondLst>
                                        </p:cTn>
                                        <p:tgtEl>
                                          <p:spTgt spid="436659"/>
                                        </p:tgtEl>
                                        <p:attrNameLst>
                                          <p:attrName>style.visibility</p:attrName>
                                        </p:attrNameLst>
                                      </p:cBhvr>
                                      <p:to>
                                        <p:strVal val="visible"/>
                                      </p:to>
                                    </p:set>
                                    <p:animEffect transition="in" filter="fade">
                                      <p:cBhvr>
                                        <p:cTn id="16" dur="1000"/>
                                        <p:tgtEl>
                                          <p:spTgt spid="436659"/>
                                        </p:tgtEl>
                                      </p:cBhvr>
                                    </p:animEffect>
                                    <p:anim calcmode="lin" valueType="num">
                                      <p:cBhvr>
                                        <p:cTn id="17" dur="1000" fill="hold"/>
                                        <p:tgtEl>
                                          <p:spTgt spid="436659"/>
                                        </p:tgtEl>
                                        <p:attrNameLst>
                                          <p:attrName>ppt_x</p:attrName>
                                        </p:attrNameLst>
                                      </p:cBhvr>
                                      <p:tavLst>
                                        <p:tav tm="0">
                                          <p:val>
                                            <p:strVal val="#ppt_x"/>
                                          </p:val>
                                        </p:tav>
                                        <p:tav tm="100000">
                                          <p:val>
                                            <p:strVal val="#ppt_x"/>
                                          </p:val>
                                        </p:tav>
                                      </p:tavLst>
                                    </p:anim>
                                    <p:anim calcmode="lin" valueType="num">
                                      <p:cBhvr>
                                        <p:cTn id="18" dur="1000" fill="hold"/>
                                        <p:tgtEl>
                                          <p:spTgt spid="436659"/>
                                        </p:tgtEl>
                                        <p:attrNameLst>
                                          <p:attrName>ppt_y</p:attrName>
                                        </p:attrNameLst>
                                      </p:cBhvr>
                                      <p:tavLst>
                                        <p:tav tm="0">
                                          <p:val>
                                            <p:strVal val="#ppt_y+.1"/>
                                          </p:val>
                                        </p:tav>
                                        <p:tav tm="100000">
                                          <p:val>
                                            <p:strVal val="#ppt_y"/>
                                          </p:val>
                                        </p:tav>
                                      </p:tavLst>
                                    </p:anim>
                                  </p:childTnLst>
                                </p:cTn>
                              </p:par>
                              <p:par>
                                <p:cTn id="19" presetID="0" presetClass="path" presetSubtype="0" accel="50000" decel="50000" fill="hold" nodeType="withEffect">
                                  <p:stCondLst>
                                    <p:cond delay="2400"/>
                                  </p:stCondLst>
                                  <p:childTnLst>
                                    <p:animMotion origin="layout" path="M -0.36441 0.19316 C -0.32413 0.10664 -0.28368 0.02013 -0.22292 -0.01202 C -0.16232 -0.04418 -0.03715 -0.00208 -4.44444E-6 -1.50821E-6 " pathEditMode="relative" ptsTypes="aaA">
                                      <p:cBhvr>
                                        <p:cTn id="20" dur="1000" fill="hold"/>
                                        <p:tgtEl>
                                          <p:spTgt spid="436659"/>
                                        </p:tgtEl>
                                        <p:attrNameLst>
                                          <p:attrName>ppt_x</p:attrName>
                                          <p:attrName>ppt_y</p:attrName>
                                        </p:attrNameLst>
                                      </p:cBhvr>
                                    </p:animMotion>
                                  </p:childTnLst>
                                </p:cTn>
                              </p:par>
                              <p:par>
                                <p:cTn id="21" presetID="42" presetClass="entr" presetSubtype="0" fill="hold" nodeType="withEffect">
                                  <p:stCondLst>
                                    <p:cond delay="3100"/>
                                  </p:stCondLst>
                                  <p:childTnLst>
                                    <p:set>
                                      <p:cBhvr>
                                        <p:cTn id="22" dur="1" fill="hold">
                                          <p:stCondLst>
                                            <p:cond delay="0"/>
                                          </p:stCondLst>
                                        </p:cTn>
                                        <p:tgtEl>
                                          <p:spTgt spid="436647"/>
                                        </p:tgtEl>
                                        <p:attrNameLst>
                                          <p:attrName>style.visibility</p:attrName>
                                        </p:attrNameLst>
                                      </p:cBhvr>
                                      <p:to>
                                        <p:strVal val="visible"/>
                                      </p:to>
                                    </p:set>
                                    <p:animEffect transition="in" filter="fade">
                                      <p:cBhvr>
                                        <p:cTn id="23" dur="1000"/>
                                        <p:tgtEl>
                                          <p:spTgt spid="436647"/>
                                        </p:tgtEl>
                                      </p:cBhvr>
                                    </p:animEffect>
                                    <p:anim calcmode="lin" valueType="num">
                                      <p:cBhvr>
                                        <p:cTn id="24" dur="1000" fill="hold"/>
                                        <p:tgtEl>
                                          <p:spTgt spid="436647"/>
                                        </p:tgtEl>
                                        <p:attrNameLst>
                                          <p:attrName>ppt_x</p:attrName>
                                        </p:attrNameLst>
                                      </p:cBhvr>
                                      <p:tavLst>
                                        <p:tav tm="0">
                                          <p:val>
                                            <p:strVal val="#ppt_x"/>
                                          </p:val>
                                        </p:tav>
                                        <p:tav tm="100000">
                                          <p:val>
                                            <p:strVal val="#ppt_x"/>
                                          </p:val>
                                        </p:tav>
                                      </p:tavLst>
                                    </p:anim>
                                    <p:anim calcmode="lin" valueType="num">
                                      <p:cBhvr>
                                        <p:cTn id="25" dur="1000" fill="hold"/>
                                        <p:tgtEl>
                                          <p:spTgt spid="436647"/>
                                        </p:tgtEl>
                                        <p:attrNameLst>
                                          <p:attrName>ppt_y</p:attrName>
                                        </p:attrNameLst>
                                      </p:cBhvr>
                                      <p:tavLst>
                                        <p:tav tm="0">
                                          <p:val>
                                            <p:strVal val="#ppt_y+.1"/>
                                          </p:val>
                                        </p:tav>
                                        <p:tav tm="100000">
                                          <p:val>
                                            <p:strVal val="#ppt_y"/>
                                          </p:val>
                                        </p:tav>
                                      </p:tavLst>
                                    </p:anim>
                                  </p:childTnLst>
                                </p:cTn>
                              </p:par>
                              <p:par>
                                <p:cTn id="26" presetID="0" presetClass="path" presetSubtype="0" accel="50000" decel="50000" fill="hold" nodeType="withEffect">
                                  <p:stCondLst>
                                    <p:cond delay="3100"/>
                                  </p:stCondLst>
                                  <p:childTnLst>
                                    <p:animMotion origin="layout" path="M -0.15538 -0.15125 C -0.13941 -0.14362 -0.08507 -0.12928 -0.0592 -0.10407 C -0.03333 -0.07887 -0.01232 -0.02174 -1.38889E-6 4.04255E-6 " pathEditMode="relative" rAng="0" ptsTypes="aaa">
                                      <p:cBhvr>
                                        <p:cTn id="27" dur="1000" fill="hold"/>
                                        <p:tgtEl>
                                          <p:spTgt spid="436647"/>
                                        </p:tgtEl>
                                        <p:attrNameLst>
                                          <p:attrName>ppt_x</p:attrName>
                                          <p:attrName>ppt_y</p:attrName>
                                        </p:attrNameLst>
                                      </p:cBhvr>
                                      <p:rCtr x="7800" y="7600"/>
                                    </p:animMotion>
                                  </p:childTnLst>
                                </p:cTn>
                              </p:par>
                              <p:par>
                                <p:cTn id="28" presetID="42" presetClass="entr" presetSubtype="0" fill="hold" nodeType="withEffect">
                                  <p:stCondLst>
                                    <p:cond delay="3800"/>
                                  </p:stCondLst>
                                  <p:childTnLst>
                                    <p:set>
                                      <p:cBhvr>
                                        <p:cTn id="29" dur="1" fill="hold">
                                          <p:stCondLst>
                                            <p:cond delay="0"/>
                                          </p:stCondLst>
                                        </p:cTn>
                                        <p:tgtEl>
                                          <p:spTgt spid="436634"/>
                                        </p:tgtEl>
                                        <p:attrNameLst>
                                          <p:attrName>style.visibility</p:attrName>
                                        </p:attrNameLst>
                                      </p:cBhvr>
                                      <p:to>
                                        <p:strVal val="visible"/>
                                      </p:to>
                                    </p:set>
                                    <p:animEffect transition="in" filter="fade">
                                      <p:cBhvr>
                                        <p:cTn id="30" dur="1000"/>
                                        <p:tgtEl>
                                          <p:spTgt spid="436634"/>
                                        </p:tgtEl>
                                      </p:cBhvr>
                                    </p:animEffect>
                                    <p:anim calcmode="lin" valueType="num">
                                      <p:cBhvr>
                                        <p:cTn id="31" dur="1000" fill="hold"/>
                                        <p:tgtEl>
                                          <p:spTgt spid="436634"/>
                                        </p:tgtEl>
                                        <p:attrNameLst>
                                          <p:attrName>ppt_x</p:attrName>
                                        </p:attrNameLst>
                                      </p:cBhvr>
                                      <p:tavLst>
                                        <p:tav tm="0">
                                          <p:val>
                                            <p:strVal val="#ppt_x"/>
                                          </p:val>
                                        </p:tav>
                                        <p:tav tm="100000">
                                          <p:val>
                                            <p:strVal val="#ppt_x"/>
                                          </p:val>
                                        </p:tav>
                                      </p:tavLst>
                                    </p:anim>
                                    <p:anim calcmode="lin" valueType="num">
                                      <p:cBhvr>
                                        <p:cTn id="32" dur="1000" fill="hold"/>
                                        <p:tgtEl>
                                          <p:spTgt spid="436634"/>
                                        </p:tgtEl>
                                        <p:attrNameLst>
                                          <p:attrName>ppt_y</p:attrName>
                                        </p:attrNameLst>
                                      </p:cBhvr>
                                      <p:tavLst>
                                        <p:tav tm="0">
                                          <p:val>
                                            <p:strVal val="#ppt_y+.1"/>
                                          </p:val>
                                        </p:tav>
                                        <p:tav tm="100000">
                                          <p:val>
                                            <p:strVal val="#ppt_y"/>
                                          </p:val>
                                        </p:tav>
                                      </p:tavLst>
                                    </p:anim>
                                  </p:childTnLst>
                                </p:cTn>
                              </p:par>
                              <p:par>
                                <p:cTn id="33" presetID="0" presetClass="path" presetSubtype="0" accel="50000" decel="50000" fill="hold" nodeType="withEffect">
                                  <p:stCondLst>
                                    <p:cond delay="3800"/>
                                  </p:stCondLst>
                                  <p:childTnLst>
                                    <p:animMotion origin="layout" path="M -0.25538 -0.14283 C -0.23385 -0.12315 -0.16823 -0.04885 -0.12569 -0.025 C -0.08316 -0.00116 -0.02621 -0.0051 -1.66667E-6 4.81481E-6 " pathEditMode="relative" rAng="0" ptsTypes="aaa">
                                      <p:cBhvr>
                                        <p:cTn id="34" dur="1000" fill="hold"/>
                                        <p:tgtEl>
                                          <p:spTgt spid="436634"/>
                                        </p:tgtEl>
                                        <p:attrNameLst>
                                          <p:attrName>ppt_x</p:attrName>
                                          <p:attrName>ppt_y</p:attrName>
                                        </p:attrNameLst>
                                      </p:cBhvr>
                                      <p:rCtr x="12800" y="7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48996F1A-3F65-4E0F-9EB4-5CE95BF58F4E}" type="slidenum">
              <a:rPr lang="zh-CN" altLang="en-US"/>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8463" y="0"/>
            <a:ext cx="2171700" cy="5854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3363" y="0"/>
            <a:ext cx="6362700" cy="58547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879CCB3D-2DF2-47CC-A8CC-3DB24BC00A9B}" type="slidenum">
              <a:rPr lang="zh-CN" altLang="en-US"/>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rgbClr val="FFFFFF"/>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gray">
          <a:xfrm>
            <a:off x="0" y="0"/>
            <a:ext cx="9144000" cy="1435100"/>
          </a:xfrm>
          <a:prstGeom prst="rect">
            <a:avLst/>
          </a:prstGeom>
          <a:gradFill rotWithShape="1">
            <a:gsLst>
              <a:gs pos="0">
                <a:schemeClr val="folHlink">
                  <a:alpha val="50000"/>
                </a:schemeClr>
              </a:gs>
              <a:gs pos="100000">
                <a:schemeClr val="folHlink">
                  <a:gamma/>
                  <a:tint val="0"/>
                  <a:invGamma/>
                </a:schemeClr>
              </a:gs>
            </a:gsLst>
            <a:lin ang="5400000" scaled="1"/>
          </a:gradFill>
          <a:ln w="9525" algn="ctr">
            <a:noFill/>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pic>
        <p:nvPicPr>
          <p:cNvPr id="20483" name="Picture 3" descr="haba"/>
          <p:cNvPicPr>
            <a:picLocks noChangeAspect="1" noChangeArrowheads="1"/>
          </p:cNvPicPr>
          <p:nvPr/>
        </p:nvPicPr>
        <p:blipFill>
          <a:blip r:embed="rId2" cstate="print"/>
          <a:srcRect/>
          <a:stretch>
            <a:fillRect/>
          </a:stretch>
        </p:blipFill>
        <p:spPr bwMode="gray">
          <a:xfrm rot="4625498">
            <a:off x="8093075" y="5561013"/>
            <a:ext cx="406400" cy="908050"/>
          </a:xfrm>
          <a:prstGeom prst="rect">
            <a:avLst/>
          </a:prstGeom>
          <a:noFill/>
        </p:spPr>
      </p:pic>
      <p:grpSp>
        <p:nvGrpSpPr>
          <p:cNvPr id="2" name="Group 4"/>
          <p:cNvGrpSpPr>
            <a:grpSpLocks/>
          </p:cNvGrpSpPr>
          <p:nvPr/>
        </p:nvGrpSpPr>
        <p:grpSpPr bwMode="auto">
          <a:xfrm>
            <a:off x="-1028700" y="1887538"/>
            <a:ext cx="2230438" cy="5002212"/>
            <a:chOff x="1696" y="160"/>
            <a:chExt cx="1148" cy="2575"/>
          </a:xfrm>
        </p:grpSpPr>
        <p:sp>
          <p:nvSpPr>
            <p:cNvPr id="20485" name="Freeform 5"/>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pic>
          <p:nvPicPr>
            <p:cNvPr id="20486" name="Picture 6"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p:spPr>
        </p:pic>
      </p:grpSp>
      <p:grpSp>
        <p:nvGrpSpPr>
          <p:cNvPr id="3" name="Group 7"/>
          <p:cNvGrpSpPr>
            <a:grpSpLocks/>
          </p:cNvGrpSpPr>
          <p:nvPr/>
        </p:nvGrpSpPr>
        <p:grpSpPr bwMode="auto">
          <a:xfrm rot="2126661">
            <a:off x="339725" y="2987675"/>
            <a:ext cx="1914525" cy="4295775"/>
            <a:chOff x="1696" y="160"/>
            <a:chExt cx="1148" cy="2575"/>
          </a:xfrm>
        </p:grpSpPr>
        <p:sp>
          <p:nvSpPr>
            <p:cNvPr id="20488" name="Freeform 8"/>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pic>
          <p:nvPicPr>
            <p:cNvPr id="20489" name="Picture 9"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p:spPr>
        </p:pic>
      </p:grpSp>
      <p:grpSp>
        <p:nvGrpSpPr>
          <p:cNvPr id="4" name="Group 10"/>
          <p:cNvGrpSpPr>
            <a:grpSpLocks/>
          </p:cNvGrpSpPr>
          <p:nvPr/>
        </p:nvGrpSpPr>
        <p:grpSpPr bwMode="auto">
          <a:xfrm rot="4666960">
            <a:off x="1066007" y="4420393"/>
            <a:ext cx="1822450" cy="4087813"/>
            <a:chOff x="1696" y="160"/>
            <a:chExt cx="1148" cy="2575"/>
          </a:xfrm>
        </p:grpSpPr>
        <p:sp>
          <p:nvSpPr>
            <p:cNvPr id="20491" name="Freeform 11"/>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pic>
          <p:nvPicPr>
            <p:cNvPr id="20492" name="Picture 12"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p:spPr>
        </p:pic>
      </p:grpSp>
      <p:grpSp>
        <p:nvGrpSpPr>
          <p:cNvPr id="5" name="Group 13"/>
          <p:cNvGrpSpPr>
            <a:grpSpLocks/>
          </p:cNvGrpSpPr>
          <p:nvPr/>
        </p:nvGrpSpPr>
        <p:grpSpPr bwMode="auto">
          <a:xfrm rot="1366339">
            <a:off x="5407025" y="5013325"/>
            <a:ext cx="1273175" cy="571500"/>
            <a:chOff x="2044" y="2133"/>
            <a:chExt cx="1329" cy="596"/>
          </a:xfrm>
        </p:grpSpPr>
        <p:pic>
          <p:nvPicPr>
            <p:cNvPr id="20494" name="Picture 14" descr="haba"/>
            <p:cNvPicPr>
              <a:picLocks noChangeAspect="1" noChangeArrowheads="1"/>
            </p:cNvPicPr>
            <p:nvPr userDrawn="1"/>
          </p:nvPicPr>
          <p:blipFill>
            <a:blip r:embed="rId4" cstate="print"/>
            <a:srcRect/>
            <a:stretch>
              <a:fillRect/>
            </a:stretch>
          </p:blipFill>
          <p:spPr bwMode="gray">
            <a:xfrm rot="4260956">
              <a:off x="2409" y="1772"/>
              <a:ext cx="592" cy="1322"/>
            </a:xfrm>
            <a:prstGeom prst="rect">
              <a:avLst/>
            </a:prstGeom>
            <a:noFill/>
          </p:spPr>
        </p:pic>
        <p:sp>
          <p:nvSpPr>
            <p:cNvPr id="20495" name="Freeform 15"/>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grpSp>
      <p:sp>
        <p:nvSpPr>
          <p:cNvPr id="20496" name="Oval 16"/>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20497" name="Oval 17"/>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20498" name="Oval 18"/>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20499" name="Oval 19"/>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20501" name="Rectangle 21"/>
          <p:cNvSpPr>
            <a:spLocks noGrp="1" noChangeArrowheads="1"/>
          </p:cNvSpPr>
          <p:nvPr>
            <p:ph type="ctrTitle" sz="quarter"/>
          </p:nvPr>
        </p:nvSpPr>
        <p:spPr>
          <a:xfrm>
            <a:off x="3200400" y="2130425"/>
            <a:ext cx="5551488" cy="1470025"/>
          </a:xfrm>
          <a:effectLst/>
        </p:spPr>
        <p:txBody>
          <a:bodyPr/>
          <a:lstStyle>
            <a:lvl1pPr>
              <a:defRPr/>
            </a:lvl1pPr>
          </a:lstStyle>
          <a:p>
            <a:r>
              <a:rPr lang="zh-CN" altLang="en-US"/>
              <a:t>单击此处编辑母版标题样式</a:t>
            </a:r>
          </a:p>
        </p:txBody>
      </p:sp>
      <p:sp>
        <p:nvSpPr>
          <p:cNvPr id="20502" name="Rectangle 22"/>
          <p:cNvSpPr>
            <a:spLocks noGrp="1" noChangeArrowheads="1"/>
          </p:cNvSpPr>
          <p:nvPr>
            <p:ph type="subTitle" sz="quarter" idx="1"/>
          </p:nvPr>
        </p:nvSpPr>
        <p:spPr>
          <a:xfrm>
            <a:off x="3362325" y="1066800"/>
            <a:ext cx="4984750" cy="1077913"/>
          </a:xfrm>
        </p:spPr>
        <p:txBody>
          <a:bodyPr/>
          <a:lstStyle>
            <a:lvl1pPr marL="0" indent="0" algn="ctr">
              <a:buFontTx/>
              <a:buNone/>
              <a:defRPr/>
            </a:lvl1pPr>
          </a:lstStyle>
          <a:p>
            <a:r>
              <a:rPr lang="zh-CN" altLang="en-US"/>
              <a:t>单击此处编辑母版副标题样式</a:t>
            </a:r>
          </a:p>
        </p:txBody>
      </p:sp>
      <p:grpSp>
        <p:nvGrpSpPr>
          <p:cNvPr id="6" name="Group 23"/>
          <p:cNvGrpSpPr>
            <a:grpSpLocks/>
          </p:cNvGrpSpPr>
          <p:nvPr/>
        </p:nvGrpSpPr>
        <p:grpSpPr bwMode="auto">
          <a:xfrm>
            <a:off x="3598863" y="3860800"/>
            <a:ext cx="2101850" cy="941388"/>
            <a:chOff x="2267" y="2432"/>
            <a:chExt cx="1324" cy="593"/>
          </a:xfrm>
        </p:grpSpPr>
        <p:sp>
          <p:nvSpPr>
            <p:cNvPr id="20504" name="Freeform 24"/>
            <p:cNvSpPr>
              <a:spLocks/>
            </p:cNvSpPr>
            <p:nvPr userDrawn="1"/>
          </p:nvSpPr>
          <p:spPr bwMode="gray">
            <a:xfrm rot="4463845">
              <a:off x="2636" y="20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pic>
          <p:nvPicPr>
            <p:cNvPr id="20505" name="Picture 25" descr="haba_02"/>
            <p:cNvPicPr>
              <a:picLocks noChangeAspect="1" noChangeArrowheads="1"/>
            </p:cNvPicPr>
            <p:nvPr userDrawn="1"/>
          </p:nvPicPr>
          <p:blipFill>
            <a:blip r:embed="rId5" cstate="print"/>
            <a:srcRect/>
            <a:stretch>
              <a:fillRect/>
            </a:stretch>
          </p:blipFill>
          <p:spPr bwMode="gray">
            <a:xfrm rot="4477534">
              <a:off x="2634" y="2069"/>
              <a:ext cx="593" cy="131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8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17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42" presetClass="entr" presetSubtype="0" fill="hold" nodeType="withEffect">
                                  <p:stCondLst>
                                    <p:cond delay="24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0" presetClass="path" presetSubtype="0" accel="50000" decel="50000" fill="hold" nodeType="withEffect">
                                  <p:stCondLst>
                                    <p:cond delay="2400"/>
                                  </p:stCondLst>
                                  <p:childTnLst>
                                    <p:animMotion origin="layout" path="M -0.36441 0.19316 C -0.32413 0.10664 -0.28368 0.02013 -0.22292 -0.01202 C -0.16232 -0.04418 -0.03715 -0.00208 -4.44444E-6 -1.50821E-6 " pathEditMode="relative" ptsTypes="aaA">
                                      <p:cBhvr>
                                        <p:cTn id="20" dur="1000" fill="hold"/>
                                        <p:tgtEl>
                                          <p:spTgt spid="6"/>
                                        </p:tgtEl>
                                        <p:attrNameLst>
                                          <p:attrName>ppt_x</p:attrName>
                                          <p:attrName>ppt_y</p:attrName>
                                        </p:attrNameLst>
                                      </p:cBhvr>
                                    </p:animMotion>
                                  </p:childTnLst>
                                </p:cTn>
                              </p:par>
                              <p:par>
                                <p:cTn id="21" presetID="42" presetClass="entr" presetSubtype="0" fill="hold" nodeType="withEffect">
                                  <p:stCondLst>
                                    <p:cond delay="31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0" presetClass="path" presetSubtype="0" accel="50000" decel="50000" fill="hold" nodeType="withEffect">
                                  <p:stCondLst>
                                    <p:cond delay="3100"/>
                                  </p:stCondLst>
                                  <p:childTnLst>
                                    <p:animMotion origin="layout" path="M -0.15538 -0.15125 C -0.13941 -0.14362 -0.08507 -0.12928 -0.0592 -0.10407 C -0.03333 -0.07887 -0.01232 -0.02174 -1.38889E-6 4.04255E-6 " pathEditMode="relative" rAng="0" ptsTypes="aaa">
                                      <p:cBhvr>
                                        <p:cTn id="27" dur="1000" fill="hold"/>
                                        <p:tgtEl>
                                          <p:spTgt spid="5"/>
                                        </p:tgtEl>
                                        <p:attrNameLst>
                                          <p:attrName>ppt_x</p:attrName>
                                          <p:attrName>ppt_y</p:attrName>
                                        </p:attrNameLst>
                                      </p:cBhvr>
                                      <p:rCtr x="7800" y="7600"/>
                                    </p:animMotion>
                                  </p:childTnLst>
                                </p:cTn>
                              </p:par>
                              <p:par>
                                <p:cTn id="28" presetID="42" presetClass="entr" presetSubtype="0" fill="hold" nodeType="withEffect">
                                  <p:stCondLst>
                                    <p:cond delay="3800"/>
                                  </p:stCondLst>
                                  <p:childTnLst>
                                    <p:set>
                                      <p:cBhvr>
                                        <p:cTn id="29" dur="1" fill="hold">
                                          <p:stCondLst>
                                            <p:cond delay="0"/>
                                          </p:stCondLst>
                                        </p:cTn>
                                        <p:tgtEl>
                                          <p:spTgt spid="20483"/>
                                        </p:tgtEl>
                                        <p:attrNameLst>
                                          <p:attrName>style.visibility</p:attrName>
                                        </p:attrNameLst>
                                      </p:cBhvr>
                                      <p:to>
                                        <p:strVal val="visible"/>
                                      </p:to>
                                    </p:set>
                                    <p:animEffect transition="in" filter="fade">
                                      <p:cBhvr>
                                        <p:cTn id="30" dur="1000"/>
                                        <p:tgtEl>
                                          <p:spTgt spid="20483"/>
                                        </p:tgtEl>
                                      </p:cBhvr>
                                    </p:animEffect>
                                    <p:anim calcmode="lin" valueType="num">
                                      <p:cBhvr>
                                        <p:cTn id="31" dur="1000" fill="hold"/>
                                        <p:tgtEl>
                                          <p:spTgt spid="20483"/>
                                        </p:tgtEl>
                                        <p:attrNameLst>
                                          <p:attrName>ppt_x</p:attrName>
                                        </p:attrNameLst>
                                      </p:cBhvr>
                                      <p:tavLst>
                                        <p:tav tm="0">
                                          <p:val>
                                            <p:strVal val="#ppt_x"/>
                                          </p:val>
                                        </p:tav>
                                        <p:tav tm="100000">
                                          <p:val>
                                            <p:strVal val="#ppt_x"/>
                                          </p:val>
                                        </p:tav>
                                      </p:tavLst>
                                    </p:anim>
                                    <p:anim calcmode="lin" valueType="num">
                                      <p:cBhvr>
                                        <p:cTn id="32" dur="1000" fill="hold"/>
                                        <p:tgtEl>
                                          <p:spTgt spid="20483"/>
                                        </p:tgtEl>
                                        <p:attrNameLst>
                                          <p:attrName>ppt_y</p:attrName>
                                        </p:attrNameLst>
                                      </p:cBhvr>
                                      <p:tavLst>
                                        <p:tav tm="0">
                                          <p:val>
                                            <p:strVal val="#ppt_y+.1"/>
                                          </p:val>
                                        </p:tav>
                                        <p:tav tm="100000">
                                          <p:val>
                                            <p:strVal val="#ppt_y"/>
                                          </p:val>
                                        </p:tav>
                                      </p:tavLst>
                                    </p:anim>
                                  </p:childTnLst>
                                </p:cTn>
                              </p:par>
                              <p:par>
                                <p:cTn id="33" presetID="0" presetClass="path" presetSubtype="0" accel="50000" decel="50000" fill="hold" nodeType="withEffect">
                                  <p:stCondLst>
                                    <p:cond delay="3800"/>
                                  </p:stCondLst>
                                  <p:childTnLst>
                                    <p:animMotion origin="layout" path="M -0.25538 -0.14283 C -0.23385 -0.12315 -0.16823 -0.04885 -0.12569 -0.025 C -0.08316 -0.00116 -0.02621 -0.0051 -1.66667E-6 4.81481E-6 " pathEditMode="relative" rAng="0" ptsTypes="aaa">
                                      <p:cBhvr>
                                        <p:cTn id="34" dur="1000" fill="hold"/>
                                        <p:tgtEl>
                                          <p:spTgt spid="20483"/>
                                        </p:tgtEl>
                                        <p:attrNameLst>
                                          <p:attrName>ppt_x</p:attrName>
                                          <p:attrName>ppt_y</p:attrName>
                                        </p:attrNameLst>
                                      </p:cBhvr>
                                      <p:rCtr x="12800" y="7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buFont typeface="ZapfDingbats" pitchFamily="82" charset="2"/>
              <a:buChar char=""/>
              <a:defRPr>
                <a:solidFill>
                  <a:srgbClr val="0070C0"/>
                </a:solidFill>
              </a:defRPr>
            </a:lvl1pPr>
            <a:lvl2pPr>
              <a:buFont typeface="Wingdings 3" pitchFamily="18" charset="2"/>
              <a:buChar char=""/>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页脚占位符 3"/>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5" name="灯片编号占位符 4"/>
          <p:cNvSpPr>
            <a:spLocks noGrp="1"/>
          </p:cNvSpPr>
          <p:nvPr>
            <p:ph type="sldNum" sz="quarter" idx="11"/>
          </p:nvPr>
        </p:nvSpPr>
        <p:spPr/>
        <p:txBody>
          <a:bodyPr/>
          <a:lstStyle>
            <a:lvl1pPr>
              <a:defRPr/>
            </a:lvl1pPr>
          </a:lstStyle>
          <a:p>
            <a:pPr algn="r" rtl="0" fontAlgn="base">
              <a:spcBef>
                <a:spcPct val="0"/>
              </a:spcBef>
              <a:spcAft>
                <a:spcPct val="0"/>
              </a:spcAft>
            </a:pPr>
            <a:fld id="{C321C907-E55F-4AC6-A493-BDB23ED6D2F9}"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6" name="日期占位符 5"/>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5" name="灯片编号占位符 4"/>
          <p:cNvSpPr>
            <a:spLocks noGrp="1"/>
          </p:cNvSpPr>
          <p:nvPr>
            <p:ph type="sldNum" sz="quarter" idx="11"/>
          </p:nvPr>
        </p:nvSpPr>
        <p:spPr/>
        <p:txBody>
          <a:bodyPr/>
          <a:lstStyle>
            <a:lvl1pPr>
              <a:defRPr/>
            </a:lvl1pPr>
          </a:lstStyle>
          <a:p>
            <a:pPr algn="r" rtl="0" fontAlgn="base">
              <a:spcBef>
                <a:spcPct val="0"/>
              </a:spcBef>
              <a:spcAft>
                <a:spcPct val="0"/>
              </a:spcAft>
            </a:pPr>
            <a:fld id="{6C610ACC-1C28-4DA7-B026-464121A16744}"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6" name="日期占位符 5"/>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6" name="灯片编号占位符 5"/>
          <p:cNvSpPr>
            <a:spLocks noGrp="1"/>
          </p:cNvSpPr>
          <p:nvPr>
            <p:ph type="sldNum" sz="quarter" idx="11"/>
          </p:nvPr>
        </p:nvSpPr>
        <p:spPr/>
        <p:txBody>
          <a:bodyPr/>
          <a:lstStyle>
            <a:lvl1pPr>
              <a:defRPr/>
            </a:lvl1pPr>
          </a:lstStyle>
          <a:p>
            <a:pPr algn="r" rtl="0" fontAlgn="base">
              <a:spcBef>
                <a:spcPct val="0"/>
              </a:spcBef>
              <a:spcAft>
                <a:spcPct val="0"/>
              </a:spcAft>
            </a:pPr>
            <a:fld id="{5B633BCC-5EE9-4B06-AFD7-F4F29BB258A8}"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7" name="日期占位符 6"/>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8" name="灯片编号占位符 7"/>
          <p:cNvSpPr>
            <a:spLocks noGrp="1"/>
          </p:cNvSpPr>
          <p:nvPr>
            <p:ph type="sldNum" sz="quarter" idx="11"/>
          </p:nvPr>
        </p:nvSpPr>
        <p:spPr/>
        <p:txBody>
          <a:bodyPr/>
          <a:lstStyle>
            <a:lvl1pPr>
              <a:defRPr/>
            </a:lvl1pPr>
          </a:lstStyle>
          <a:p>
            <a:pPr algn="r" rtl="0" fontAlgn="base">
              <a:spcBef>
                <a:spcPct val="0"/>
              </a:spcBef>
              <a:spcAft>
                <a:spcPct val="0"/>
              </a:spcAft>
            </a:pPr>
            <a:fld id="{0DEE133F-99FB-44EB-9954-150A7CCACD25}"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9" name="日期占位符 8"/>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4" name="灯片编号占位符 3"/>
          <p:cNvSpPr>
            <a:spLocks noGrp="1"/>
          </p:cNvSpPr>
          <p:nvPr>
            <p:ph type="sldNum" sz="quarter" idx="11"/>
          </p:nvPr>
        </p:nvSpPr>
        <p:spPr/>
        <p:txBody>
          <a:bodyPr/>
          <a:lstStyle>
            <a:lvl1pPr>
              <a:defRPr/>
            </a:lvl1pPr>
          </a:lstStyle>
          <a:p>
            <a:pPr algn="r" rtl="0" fontAlgn="base">
              <a:spcBef>
                <a:spcPct val="0"/>
              </a:spcBef>
              <a:spcAft>
                <a:spcPct val="0"/>
              </a:spcAft>
            </a:pPr>
            <a:fld id="{4AA84814-1A29-4082-A2C1-9479FD8A12D6}"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5" name="日期占位符 4"/>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3" name="灯片编号占位符 2"/>
          <p:cNvSpPr>
            <a:spLocks noGrp="1"/>
          </p:cNvSpPr>
          <p:nvPr>
            <p:ph type="sldNum" sz="quarter" idx="11"/>
          </p:nvPr>
        </p:nvSpPr>
        <p:spPr/>
        <p:txBody>
          <a:bodyPr/>
          <a:lstStyle>
            <a:lvl1pPr>
              <a:defRPr/>
            </a:lvl1pPr>
          </a:lstStyle>
          <a:p>
            <a:pPr algn="r" rtl="0" fontAlgn="base">
              <a:spcBef>
                <a:spcPct val="0"/>
              </a:spcBef>
              <a:spcAft>
                <a:spcPct val="0"/>
              </a:spcAft>
            </a:pPr>
            <a:fld id="{629FE884-8439-4189-A654-5399914671B8}"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4" name="日期占位符 3"/>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6" name="灯片编号占位符 5"/>
          <p:cNvSpPr>
            <a:spLocks noGrp="1"/>
          </p:cNvSpPr>
          <p:nvPr>
            <p:ph type="sldNum" sz="quarter" idx="11"/>
          </p:nvPr>
        </p:nvSpPr>
        <p:spPr/>
        <p:txBody>
          <a:bodyPr/>
          <a:lstStyle>
            <a:lvl1pPr>
              <a:defRPr/>
            </a:lvl1pPr>
          </a:lstStyle>
          <a:p>
            <a:pPr algn="r" rtl="0" fontAlgn="base">
              <a:spcBef>
                <a:spcPct val="0"/>
              </a:spcBef>
              <a:spcAft>
                <a:spcPct val="0"/>
              </a:spcAft>
            </a:pPr>
            <a:fld id="{119B5EDC-47D6-4EBB-91DC-26E7D080DAB7}"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7" name="日期占位符 6"/>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33E17D7C-2948-46FA-95E5-084BC6163743}" type="slidenum">
              <a:rPr lang="zh-CN" altLang="en-US"/>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6" name="灯片编号占位符 5"/>
          <p:cNvSpPr>
            <a:spLocks noGrp="1"/>
          </p:cNvSpPr>
          <p:nvPr>
            <p:ph type="sldNum" sz="quarter" idx="11"/>
          </p:nvPr>
        </p:nvSpPr>
        <p:spPr/>
        <p:txBody>
          <a:bodyPr/>
          <a:lstStyle>
            <a:lvl1pPr>
              <a:defRPr/>
            </a:lvl1pPr>
          </a:lstStyle>
          <a:p>
            <a:pPr algn="r" rtl="0" fontAlgn="base">
              <a:spcBef>
                <a:spcPct val="0"/>
              </a:spcBef>
              <a:spcAft>
                <a:spcPct val="0"/>
              </a:spcAft>
            </a:pPr>
            <a:fld id="{EB0CBA41-BBF1-49BE-92F6-52706F774746}"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7" name="日期占位符 6"/>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5" name="灯片编号占位符 4"/>
          <p:cNvSpPr>
            <a:spLocks noGrp="1"/>
          </p:cNvSpPr>
          <p:nvPr>
            <p:ph type="sldNum" sz="quarter" idx="11"/>
          </p:nvPr>
        </p:nvSpPr>
        <p:spPr/>
        <p:txBody>
          <a:bodyPr/>
          <a:lstStyle>
            <a:lvl1pPr>
              <a:defRPr/>
            </a:lvl1pPr>
          </a:lstStyle>
          <a:p>
            <a:pPr algn="r" rtl="0" fontAlgn="base">
              <a:spcBef>
                <a:spcPct val="0"/>
              </a:spcBef>
              <a:spcAft>
                <a:spcPct val="0"/>
              </a:spcAft>
            </a:pPr>
            <a:fld id="{8AD11288-0AEE-4A0F-8B7B-A54F8312DD3D}"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6" name="日期占位符 5"/>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8463" y="0"/>
            <a:ext cx="2171700" cy="5854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3363" y="0"/>
            <a:ext cx="6362700" cy="58547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5" name="灯片编号占位符 4"/>
          <p:cNvSpPr>
            <a:spLocks noGrp="1"/>
          </p:cNvSpPr>
          <p:nvPr>
            <p:ph type="sldNum" sz="quarter" idx="11"/>
          </p:nvPr>
        </p:nvSpPr>
        <p:spPr/>
        <p:txBody>
          <a:bodyPr/>
          <a:lstStyle>
            <a:lvl1pPr>
              <a:defRPr/>
            </a:lvl1pPr>
          </a:lstStyle>
          <a:p>
            <a:pPr algn="r" rtl="0" fontAlgn="base">
              <a:spcBef>
                <a:spcPct val="0"/>
              </a:spcBef>
              <a:spcAft>
                <a:spcPct val="0"/>
              </a:spcAft>
            </a:pPr>
            <a:fld id="{A4B24A20-7390-4161-964C-FD63807933FB}" type="slidenum">
              <a:rPr lang="en-US" altLang="zh-CN" sz="1400" kern="1200">
                <a:solidFill>
                  <a:srgbClr val="1C1C1C"/>
                </a:solidFill>
                <a:latin typeface="Arial" pitchFamily="34" charset="0"/>
                <a:ea typeface="宋体" pitchFamily="2" charset="-122"/>
                <a:cs typeface="+mn-cs"/>
              </a:rPr>
              <a:pPr algn="r" rtl="0" fontAlgn="base">
                <a:spcBef>
                  <a:spcPct val="0"/>
                </a:spcBef>
                <a:spcAft>
                  <a:spcPct val="0"/>
                </a:spcAft>
              </a:pPr>
              <a:t>‹#›</a:t>
            </a:fld>
            <a:endParaRPr lang="en-US" altLang="zh-CN" sz="1400" kern="1200">
              <a:solidFill>
                <a:srgbClr val="1C1C1C"/>
              </a:solidFill>
              <a:latin typeface="Arial" pitchFamily="34" charset="0"/>
              <a:ea typeface="宋体" pitchFamily="2" charset="-122"/>
              <a:cs typeface="+mn-cs"/>
            </a:endParaRPr>
          </a:p>
        </p:txBody>
      </p:sp>
      <p:sp>
        <p:nvSpPr>
          <p:cNvPr id="6" name="日期占位符 5"/>
          <p:cNvSpPr>
            <a:spLocks noGrp="1"/>
          </p:cNvSpPr>
          <p:nvPr>
            <p:ph type="dt" sz="half" idx="12"/>
          </p:nvPr>
        </p:nvSpPr>
        <p:spPr/>
        <p:txBody>
          <a:bodyPr/>
          <a:lstStyle>
            <a:lvl1pPr>
              <a:defRPr/>
            </a:lvl1p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rgbClr val="FFFFFF"/>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0" y="0"/>
            <a:ext cx="9144000" cy="1435100"/>
          </a:xfrm>
          <a:prstGeom prst="rect">
            <a:avLst/>
          </a:prstGeom>
          <a:gradFill rotWithShape="1">
            <a:gsLst>
              <a:gs pos="0">
                <a:schemeClr val="folHlink">
                  <a:alpha val="50000"/>
                </a:schemeClr>
              </a:gs>
              <a:gs pos="100000">
                <a:schemeClr val="folHlink">
                  <a:gamma/>
                  <a:tint val="0"/>
                  <a:invGamma/>
                </a:schemeClr>
              </a:gs>
            </a:gsLst>
            <a:lin ang="5400000" scaled="1"/>
          </a:gradFill>
          <a:ln w="9525" algn="ctr">
            <a:noFill/>
            <a:miter lim="800000"/>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pic>
        <p:nvPicPr>
          <p:cNvPr id="5" name="Picture 3" descr="haba"/>
          <p:cNvPicPr>
            <a:picLocks noChangeAspect="1" noChangeArrowheads="1"/>
          </p:cNvPicPr>
          <p:nvPr/>
        </p:nvPicPr>
        <p:blipFill>
          <a:blip r:embed="rId2" cstate="print"/>
          <a:srcRect/>
          <a:stretch>
            <a:fillRect/>
          </a:stretch>
        </p:blipFill>
        <p:spPr bwMode="gray">
          <a:xfrm rot="4625498">
            <a:off x="8093075" y="5561013"/>
            <a:ext cx="406400" cy="908050"/>
          </a:xfrm>
          <a:prstGeom prst="rect">
            <a:avLst/>
          </a:prstGeom>
          <a:noFill/>
          <a:ln w="9525">
            <a:noFill/>
            <a:miter lim="800000"/>
            <a:headEnd/>
            <a:tailEnd/>
          </a:ln>
        </p:spPr>
      </p:pic>
      <p:grpSp>
        <p:nvGrpSpPr>
          <p:cNvPr id="6" name="Group 4"/>
          <p:cNvGrpSpPr>
            <a:grpSpLocks/>
          </p:cNvGrpSpPr>
          <p:nvPr/>
        </p:nvGrpSpPr>
        <p:grpSpPr bwMode="auto">
          <a:xfrm>
            <a:off x="-1028700" y="1887538"/>
            <a:ext cx="2230438" cy="5002212"/>
            <a:chOff x="1696" y="160"/>
            <a:chExt cx="1148" cy="2575"/>
          </a:xfrm>
        </p:grpSpPr>
        <p:sp>
          <p:nvSpPr>
            <p:cNvPr id="7" name="Freeform 5"/>
            <p:cNvSpPr>
              <a:spLocks/>
            </p:cNvSpPr>
            <p:nvPr userDrawn="1"/>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pic>
          <p:nvPicPr>
            <p:cNvPr id="8" name="Picture 6"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a:ln w="9525">
              <a:noFill/>
              <a:miter lim="800000"/>
              <a:headEnd/>
              <a:tailEnd/>
            </a:ln>
          </p:spPr>
        </p:pic>
      </p:grpSp>
      <p:grpSp>
        <p:nvGrpSpPr>
          <p:cNvPr id="9" name="Group 7"/>
          <p:cNvGrpSpPr>
            <a:grpSpLocks/>
          </p:cNvGrpSpPr>
          <p:nvPr/>
        </p:nvGrpSpPr>
        <p:grpSpPr bwMode="auto">
          <a:xfrm rot="2126661">
            <a:off x="339725" y="2987675"/>
            <a:ext cx="1914525" cy="4295775"/>
            <a:chOff x="1696" y="160"/>
            <a:chExt cx="1148" cy="2575"/>
          </a:xfrm>
        </p:grpSpPr>
        <p:sp>
          <p:nvSpPr>
            <p:cNvPr id="10" name="Freeform 8"/>
            <p:cNvSpPr>
              <a:spLocks/>
            </p:cNvSpPr>
            <p:nvPr userDrawn="1"/>
          </p:nvSpPr>
          <p:spPr bwMode="gray">
            <a:xfrm>
              <a:off x="1706"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pic>
          <p:nvPicPr>
            <p:cNvPr id="11" name="Picture 9"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a:ln w="9525">
              <a:noFill/>
              <a:miter lim="800000"/>
              <a:headEnd/>
              <a:tailEnd/>
            </a:ln>
          </p:spPr>
        </p:pic>
      </p:grpSp>
      <p:grpSp>
        <p:nvGrpSpPr>
          <p:cNvPr id="12" name="Group 10"/>
          <p:cNvGrpSpPr>
            <a:grpSpLocks/>
          </p:cNvGrpSpPr>
          <p:nvPr/>
        </p:nvGrpSpPr>
        <p:grpSpPr bwMode="auto">
          <a:xfrm rot="4666960">
            <a:off x="1066007" y="4420393"/>
            <a:ext cx="1822450" cy="4087813"/>
            <a:chOff x="1696" y="160"/>
            <a:chExt cx="1148" cy="2575"/>
          </a:xfrm>
        </p:grpSpPr>
        <p:sp>
          <p:nvSpPr>
            <p:cNvPr id="13" name="Freeform 11"/>
            <p:cNvSpPr>
              <a:spLocks/>
            </p:cNvSpPr>
            <p:nvPr userDrawn="1"/>
          </p:nvSpPr>
          <p:spPr bwMode="gray">
            <a:xfrm>
              <a:off x="1706" y="172"/>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pic>
          <p:nvPicPr>
            <p:cNvPr id="14" name="Picture 12" descr="haba_03"/>
            <p:cNvPicPr>
              <a:picLocks noChangeAspect="1" noChangeArrowheads="1"/>
            </p:cNvPicPr>
            <p:nvPr userDrawn="1"/>
          </p:nvPicPr>
          <p:blipFill>
            <a:blip r:embed="rId3" cstate="print">
              <a:lum bright="-90000" contrast="48000"/>
              <a:grayscl/>
              <a:biLevel thresh="50000"/>
            </a:blip>
            <a:srcRect/>
            <a:stretch>
              <a:fillRect/>
            </a:stretch>
          </p:blipFill>
          <p:spPr bwMode="gray">
            <a:xfrm>
              <a:off x="1696" y="160"/>
              <a:ext cx="1143" cy="2575"/>
            </a:xfrm>
            <a:prstGeom prst="rect">
              <a:avLst/>
            </a:prstGeom>
            <a:noFill/>
            <a:ln w="9525">
              <a:noFill/>
              <a:miter lim="800000"/>
              <a:headEnd/>
              <a:tailEnd/>
            </a:ln>
          </p:spPr>
        </p:pic>
      </p:grpSp>
      <p:grpSp>
        <p:nvGrpSpPr>
          <p:cNvPr id="15" name="Group 13"/>
          <p:cNvGrpSpPr>
            <a:grpSpLocks/>
          </p:cNvGrpSpPr>
          <p:nvPr/>
        </p:nvGrpSpPr>
        <p:grpSpPr bwMode="auto">
          <a:xfrm rot="1366339">
            <a:off x="5407025" y="5013325"/>
            <a:ext cx="1273175" cy="571500"/>
            <a:chOff x="2044" y="2133"/>
            <a:chExt cx="1329" cy="596"/>
          </a:xfrm>
        </p:grpSpPr>
        <p:pic>
          <p:nvPicPr>
            <p:cNvPr id="16" name="Picture 14" descr="haba"/>
            <p:cNvPicPr>
              <a:picLocks noChangeAspect="1" noChangeArrowheads="1"/>
            </p:cNvPicPr>
            <p:nvPr userDrawn="1"/>
          </p:nvPicPr>
          <p:blipFill>
            <a:blip r:embed="rId4" cstate="print"/>
            <a:srcRect/>
            <a:stretch>
              <a:fillRect/>
            </a:stretch>
          </p:blipFill>
          <p:spPr bwMode="gray">
            <a:xfrm rot="4260956">
              <a:off x="2409" y="1772"/>
              <a:ext cx="592" cy="1322"/>
            </a:xfrm>
            <a:prstGeom prst="rect">
              <a:avLst/>
            </a:prstGeom>
            <a:noFill/>
            <a:ln w="9525">
              <a:noFill/>
              <a:miter lim="800000"/>
              <a:headEnd/>
              <a:tailEnd/>
            </a:ln>
          </p:spPr>
        </p:pic>
        <p:sp>
          <p:nvSpPr>
            <p:cNvPr id="17" name="Freeform 15"/>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grpSp>
      <p:sp>
        <p:nvSpPr>
          <p:cNvPr id="18" name="Oval 16"/>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sp>
        <p:nvSpPr>
          <p:cNvPr id="19" name="Oval 17"/>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sp>
        <p:nvSpPr>
          <p:cNvPr id="20" name="Oval 18"/>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sp>
        <p:nvSpPr>
          <p:cNvPr id="21" name="Oval 19"/>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grpSp>
        <p:nvGrpSpPr>
          <p:cNvPr id="22" name="Group 23"/>
          <p:cNvGrpSpPr>
            <a:grpSpLocks/>
          </p:cNvGrpSpPr>
          <p:nvPr/>
        </p:nvGrpSpPr>
        <p:grpSpPr bwMode="auto">
          <a:xfrm>
            <a:off x="3598863" y="3860800"/>
            <a:ext cx="2101850" cy="941388"/>
            <a:chOff x="2267" y="2432"/>
            <a:chExt cx="1324" cy="593"/>
          </a:xfrm>
        </p:grpSpPr>
        <p:sp>
          <p:nvSpPr>
            <p:cNvPr id="23" name="Freeform 24"/>
            <p:cNvSpPr>
              <a:spLocks/>
            </p:cNvSpPr>
            <p:nvPr userDrawn="1"/>
          </p:nvSpPr>
          <p:spPr bwMode="gray">
            <a:xfrm rot="4463845">
              <a:off x="2636" y="20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pic>
          <p:nvPicPr>
            <p:cNvPr id="24" name="Picture 25" descr="haba_02"/>
            <p:cNvPicPr>
              <a:picLocks noChangeAspect="1" noChangeArrowheads="1"/>
            </p:cNvPicPr>
            <p:nvPr userDrawn="1"/>
          </p:nvPicPr>
          <p:blipFill>
            <a:blip r:embed="rId5" cstate="print"/>
            <a:srcRect/>
            <a:stretch>
              <a:fillRect/>
            </a:stretch>
          </p:blipFill>
          <p:spPr bwMode="gray">
            <a:xfrm rot="4477534">
              <a:off x="2634" y="2069"/>
              <a:ext cx="593" cy="1319"/>
            </a:xfrm>
            <a:prstGeom prst="rect">
              <a:avLst/>
            </a:prstGeom>
            <a:noFill/>
            <a:ln w="9525">
              <a:noFill/>
              <a:miter lim="800000"/>
              <a:headEnd/>
              <a:tailEnd/>
            </a:ln>
          </p:spPr>
        </p:pic>
      </p:grpSp>
      <p:sp>
        <p:nvSpPr>
          <p:cNvPr id="20501" name="Rectangle 21"/>
          <p:cNvSpPr>
            <a:spLocks noGrp="1" noChangeArrowheads="1"/>
          </p:cNvSpPr>
          <p:nvPr>
            <p:ph type="ctrTitle" sz="quarter"/>
          </p:nvPr>
        </p:nvSpPr>
        <p:spPr>
          <a:xfrm>
            <a:off x="3200400" y="2130425"/>
            <a:ext cx="5551488" cy="1470025"/>
          </a:xfrm>
          <a:effectLst/>
        </p:spPr>
        <p:txBody>
          <a:bodyPr/>
          <a:lstStyle>
            <a:lvl1pPr>
              <a:defRPr/>
            </a:lvl1pPr>
          </a:lstStyle>
          <a:p>
            <a:r>
              <a:rPr lang="zh-CN" altLang="en-US"/>
              <a:t>单击此处编辑母版标题样式</a:t>
            </a:r>
          </a:p>
        </p:txBody>
      </p:sp>
      <p:sp>
        <p:nvSpPr>
          <p:cNvPr id="20502" name="Rectangle 22"/>
          <p:cNvSpPr>
            <a:spLocks noGrp="1" noChangeArrowheads="1"/>
          </p:cNvSpPr>
          <p:nvPr>
            <p:ph type="subTitle" sz="quarter" idx="1"/>
          </p:nvPr>
        </p:nvSpPr>
        <p:spPr>
          <a:xfrm>
            <a:off x="3362325" y="1066800"/>
            <a:ext cx="4984750" cy="1077913"/>
          </a:xfrm>
        </p:spPr>
        <p:txBody>
          <a:bodyPr/>
          <a:lstStyle>
            <a:lvl1pPr marL="0" indent="0" algn="ctr">
              <a:buFontTx/>
              <a:buNone/>
              <a:defRPr/>
            </a:lvl1pPr>
          </a:lstStyle>
          <a:p>
            <a:r>
              <a:rPr lang="zh-CN" altLang="en-US"/>
              <a:t>单击此处编辑母版副标题样式</a:t>
            </a:r>
          </a:p>
        </p:txBody>
      </p:sp>
    </p:spTree>
    <p:extLst>
      <p:ext uri="{BB962C8B-B14F-4D97-AF65-F5344CB8AC3E}">
        <p14:creationId xmlns:p14="http://schemas.microsoft.com/office/powerpoint/2010/main" val="23942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17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42" presetClass="entr" presetSubtype="0" fill="hold" nodeType="withEffect">
                                  <p:stCondLst>
                                    <p:cond delay="24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0" presetClass="path" presetSubtype="0" accel="50000" decel="50000" fill="hold" nodeType="withEffect">
                                  <p:stCondLst>
                                    <p:cond delay="2400"/>
                                  </p:stCondLst>
                                  <p:childTnLst>
                                    <p:animMotion origin="layout" path="M -0.36441 0.19316 C -0.32413 0.10664 -0.28368 0.02013 -0.22292 -0.01202 C -0.16232 -0.04418 -0.03715 -0.00208 -4.44444E-6 -1.50821E-6 " pathEditMode="relative" ptsTypes="aaA">
                                      <p:cBhvr>
                                        <p:cTn id="20" dur="1000" fill="hold"/>
                                        <p:tgtEl>
                                          <p:spTgt spid="22"/>
                                        </p:tgtEl>
                                        <p:attrNameLst>
                                          <p:attrName>ppt_x</p:attrName>
                                          <p:attrName>ppt_y</p:attrName>
                                        </p:attrNameLst>
                                      </p:cBhvr>
                                    </p:animMotion>
                                  </p:childTnLst>
                                </p:cTn>
                              </p:par>
                              <p:par>
                                <p:cTn id="21" presetID="42" presetClass="entr" presetSubtype="0" fill="hold" nodeType="withEffect">
                                  <p:stCondLst>
                                    <p:cond delay="31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0" presetClass="path" presetSubtype="0" accel="50000" decel="50000" fill="hold" nodeType="withEffect">
                                  <p:stCondLst>
                                    <p:cond delay="3100"/>
                                  </p:stCondLst>
                                  <p:childTnLst>
                                    <p:animMotion origin="layout" path="M -0.15538 -0.15125 C -0.13941 -0.14362 -0.08507 -0.12928 -0.0592 -0.10407 C -0.03333 -0.07887 -0.01232 -0.02174 -1.38889E-6 4.04255E-6 " pathEditMode="relative" rAng="0" ptsTypes="aaa">
                                      <p:cBhvr>
                                        <p:cTn id="27" dur="1000" fill="hold"/>
                                        <p:tgtEl>
                                          <p:spTgt spid="15"/>
                                        </p:tgtEl>
                                        <p:attrNameLst>
                                          <p:attrName>ppt_x</p:attrName>
                                          <p:attrName>ppt_y</p:attrName>
                                        </p:attrNameLst>
                                      </p:cBhvr>
                                      <p:rCtr x="7800" y="7600"/>
                                    </p:animMotion>
                                  </p:childTnLst>
                                </p:cTn>
                              </p:par>
                              <p:par>
                                <p:cTn id="28" presetID="42" presetClass="entr" presetSubtype="0" fill="hold" nodeType="withEffect">
                                  <p:stCondLst>
                                    <p:cond delay="38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0" presetClass="path" presetSubtype="0" accel="50000" decel="50000" fill="hold" nodeType="withEffect">
                                  <p:stCondLst>
                                    <p:cond delay="3800"/>
                                  </p:stCondLst>
                                  <p:childTnLst>
                                    <p:animMotion origin="layout" path="M -0.25538 -0.14283 C -0.23385 -0.12315 -0.16823 -0.04885 -0.12569 -0.025 C -0.08316 -0.00116 -0.02621 -0.0051 -1.66667E-6 4.81481E-6 " pathEditMode="relative" rAng="0" ptsTypes="aaa">
                                      <p:cBhvr>
                                        <p:cTn id="34" dur="1000" fill="hold"/>
                                        <p:tgtEl>
                                          <p:spTgt spid="5"/>
                                        </p:tgtEl>
                                        <p:attrNameLst>
                                          <p:attrName>ppt_x</p:attrName>
                                          <p:attrName>ppt_y</p:attrName>
                                        </p:attrNameLst>
                                      </p:cBhvr>
                                      <p:rCtr x="12800" y="7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buFont typeface="ZapfDingbats" pitchFamily="82" charset="2"/>
              <a:buChar char=""/>
              <a:defRPr>
                <a:solidFill>
                  <a:srgbClr val="0070C0"/>
                </a:solidFill>
              </a:defRPr>
            </a:lvl1pPr>
            <a:lvl2pPr>
              <a:buFont typeface="Wingdings 3" pitchFamily="18" charset="2"/>
              <a:buChar char=""/>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51F0C207-7D10-4AB2-81AE-7127B696B72A}" type="slidenum">
              <a:rPr lang="en-US" altLang="zh-CN">
                <a:solidFill>
                  <a:srgbClr val="1C1C1C"/>
                </a:solidFill>
              </a:rPr>
              <a:pPr>
                <a:defRPr/>
              </a:pPr>
              <a:t>‹#›</a:t>
            </a:fld>
            <a:endParaRPr lang="en-US" altLang="zh-CN">
              <a:solidFill>
                <a:srgbClr val="1C1C1C"/>
              </a:solidFill>
            </a:endParaRPr>
          </a:p>
        </p:txBody>
      </p:sp>
      <p:sp>
        <p:nvSpPr>
          <p:cNvPr id="6"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3682446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E08484A8-13A8-45C8-84CC-45549B3F733E}" type="slidenum">
              <a:rPr lang="en-US" altLang="zh-CN">
                <a:solidFill>
                  <a:srgbClr val="1C1C1C"/>
                </a:solidFill>
              </a:rPr>
              <a:pPr>
                <a:defRPr/>
              </a:pPr>
              <a:t>‹#›</a:t>
            </a:fld>
            <a:endParaRPr lang="en-US" altLang="zh-CN">
              <a:solidFill>
                <a:srgbClr val="1C1C1C"/>
              </a:solidFill>
            </a:endParaRPr>
          </a:p>
        </p:txBody>
      </p:sp>
      <p:sp>
        <p:nvSpPr>
          <p:cNvPr id="6"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2327710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6" name="Rectangle 12"/>
          <p:cNvSpPr>
            <a:spLocks noGrp="1" noChangeArrowheads="1"/>
          </p:cNvSpPr>
          <p:nvPr>
            <p:ph type="sldNum" sz="quarter" idx="11"/>
          </p:nvPr>
        </p:nvSpPr>
        <p:spPr>
          <a:ln/>
        </p:spPr>
        <p:txBody>
          <a:bodyPr/>
          <a:lstStyle>
            <a:lvl1pPr>
              <a:defRPr/>
            </a:lvl1pPr>
          </a:lstStyle>
          <a:p>
            <a:pPr>
              <a:defRPr/>
            </a:pPr>
            <a:fld id="{67390CA3-8B92-46F0-AABF-F97F462C95D1}" type="slidenum">
              <a:rPr lang="en-US" altLang="zh-CN">
                <a:solidFill>
                  <a:srgbClr val="1C1C1C"/>
                </a:solidFill>
              </a:rPr>
              <a:pPr>
                <a:defRPr/>
              </a:pPr>
              <a:t>‹#›</a:t>
            </a:fld>
            <a:endParaRPr lang="en-US" altLang="zh-CN">
              <a:solidFill>
                <a:srgbClr val="1C1C1C"/>
              </a:solidFill>
            </a:endParaRPr>
          </a:p>
        </p:txBody>
      </p:sp>
      <p:sp>
        <p:nvSpPr>
          <p:cNvPr id="7"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2645243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8" name="Rectangle 12"/>
          <p:cNvSpPr>
            <a:spLocks noGrp="1" noChangeArrowheads="1"/>
          </p:cNvSpPr>
          <p:nvPr>
            <p:ph type="sldNum" sz="quarter" idx="11"/>
          </p:nvPr>
        </p:nvSpPr>
        <p:spPr>
          <a:ln/>
        </p:spPr>
        <p:txBody>
          <a:bodyPr/>
          <a:lstStyle>
            <a:lvl1pPr>
              <a:defRPr/>
            </a:lvl1pPr>
          </a:lstStyle>
          <a:p>
            <a:pPr>
              <a:defRPr/>
            </a:pPr>
            <a:fld id="{6EC52021-21D7-404B-BB35-6CD70A684CFA}" type="slidenum">
              <a:rPr lang="en-US" altLang="zh-CN">
                <a:solidFill>
                  <a:srgbClr val="1C1C1C"/>
                </a:solidFill>
              </a:rPr>
              <a:pPr>
                <a:defRPr/>
              </a:pPr>
              <a:t>‹#›</a:t>
            </a:fld>
            <a:endParaRPr lang="en-US" altLang="zh-CN">
              <a:solidFill>
                <a:srgbClr val="1C1C1C"/>
              </a:solidFill>
            </a:endParaRPr>
          </a:p>
        </p:txBody>
      </p:sp>
      <p:sp>
        <p:nvSpPr>
          <p:cNvPr id="9"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3220743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4" name="Rectangle 12"/>
          <p:cNvSpPr>
            <a:spLocks noGrp="1" noChangeArrowheads="1"/>
          </p:cNvSpPr>
          <p:nvPr>
            <p:ph type="sldNum" sz="quarter" idx="11"/>
          </p:nvPr>
        </p:nvSpPr>
        <p:spPr>
          <a:ln/>
        </p:spPr>
        <p:txBody>
          <a:bodyPr/>
          <a:lstStyle>
            <a:lvl1pPr>
              <a:defRPr/>
            </a:lvl1pPr>
          </a:lstStyle>
          <a:p>
            <a:pPr>
              <a:defRPr/>
            </a:pPr>
            <a:fld id="{7511C11E-F882-446C-B653-5CC432B16DEF}" type="slidenum">
              <a:rPr lang="en-US" altLang="zh-CN">
                <a:solidFill>
                  <a:srgbClr val="1C1C1C"/>
                </a:solidFill>
              </a:rPr>
              <a:pPr>
                <a:defRPr/>
              </a:pPr>
              <a:t>‹#›</a:t>
            </a:fld>
            <a:endParaRPr lang="en-US" altLang="zh-CN">
              <a:solidFill>
                <a:srgbClr val="1C1C1C"/>
              </a:solidFill>
            </a:endParaRPr>
          </a:p>
        </p:txBody>
      </p:sp>
      <p:sp>
        <p:nvSpPr>
          <p:cNvPr id="5"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648258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3" name="Rectangle 12"/>
          <p:cNvSpPr>
            <a:spLocks noGrp="1" noChangeArrowheads="1"/>
          </p:cNvSpPr>
          <p:nvPr>
            <p:ph type="sldNum" sz="quarter" idx="11"/>
          </p:nvPr>
        </p:nvSpPr>
        <p:spPr>
          <a:ln/>
        </p:spPr>
        <p:txBody>
          <a:bodyPr/>
          <a:lstStyle>
            <a:lvl1pPr>
              <a:defRPr/>
            </a:lvl1pPr>
          </a:lstStyle>
          <a:p>
            <a:pPr>
              <a:defRPr/>
            </a:pPr>
            <a:fld id="{E44F8738-920E-41DA-9F83-60771C84D4CC}" type="slidenum">
              <a:rPr lang="en-US" altLang="zh-CN">
                <a:solidFill>
                  <a:srgbClr val="1C1C1C"/>
                </a:solidFill>
              </a:rPr>
              <a:pPr>
                <a:defRPr/>
              </a:pPr>
              <a:t>‹#›</a:t>
            </a:fld>
            <a:endParaRPr lang="en-US" altLang="zh-CN">
              <a:solidFill>
                <a:srgbClr val="1C1C1C"/>
              </a:solidFill>
            </a:endParaRPr>
          </a:p>
        </p:txBody>
      </p:sp>
      <p:sp>
        <p:nvSpPr>
          <p:cNvPr id="4"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61621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lang="en-US" altLang="zh-CN"/>
          </a:p>
        </p:txBody>
      </p:sp>
      <p:sp>
        <p:nvSpPr>
          <p:cNvPr id="5" name="灯片编号占位符 4"/>
          <p:cNvSpPr>
            <a:spLocks noGrp="1"/>
          </p:cNvSpPr>
          <p:nvPr>
            <p:ph type="sldNum" sz="quarter" idx="11"/>
          </p:nvPr>
        </p:nvSpPr>
        <p:spPr/>
        <p:txBody>
          <a:bodyPr/>
          <a:lstStyle>
            <a:lvl1pPr>
              <a:defRPr/>
            </a:lvl1pPr>
          </a:lstStyle>
          <a:p>
            <a:fld id="{C067B39B-72D4-4799-9C39-F8E0939AA207}" type="slidenum">
              <a:rPr lang="zh-CN" altLang="en-US"/>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6" name="Rectangle 12"/>
          <p:cNvSpPr>
            <a:spLocks noGrp="1" noChangeArrowheads="1"/>
          </p:cNvSpPr>
          <p:nvPr>
            <p:ph type="sldNum" sz="quarter" idx="11"/>
          </p:nvPr>
        </p:nvSpPr>
        <p:spPr>
          <a:ln/>
        </p:spPr>
        <p:txBody>
          <a:bodyPr/>
          <a:lstStyle>
            <a:lvl1pPr>
              <a:defRPr/>
            </a:lvl1pPr>
          </a:lstStyle>
          <a:p>
            <a:pPr>
              <a:defRPr/>
            </a:pPr>
            <a:fld id="{FBF8CBF8-B417-444D-8B9D-9B0FA59EAEEB}" type="slidenum">
              <a:rPr lang="en-US" altLang="zh-CN">
                <a:solidFill>
                  <a:srgbClr val="1C1C1C"/>
                </a:solidFill>
              </a:rPr>
              <a:pPr>
                <a:defRPr/>
              </a:pPr>
              <a:t>‹#›</a:t>
            </a:fld>
            <a:endParaRPr lang="en-US" altLang="zh-CN">
              <a:solidFill>
                <a:srgbClr val="1C1C1C"/>
              </a:solidFill>
            </a:endParaRPr>
          </a:p>
        </p:txBody>
      </p:sp>
      <p:sp>
        <p:nvSpPr>
          <p:cNvPr id="7"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3501324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6" name="Rectangle 12"/>
          <p:cNvSpPr>
            <a:spLocks noGrp="1" noChangeArrowheads="1"/>
          </p:cNvSpPr>
          <p:nvPr>
            <p:ph type="sldNum" sz="quarter" idx="11"/>
          </p:nvPr>
        </p:nvSpPr>
        <p:spPr>
          <a:ln/>
        </p:spPr>
        <p:txBody>
          <a:bodyPr/>
          <a:lstStyle>
            <a:lvl1pPr>
              <a:defRPr/>
            </a:lvl1pPr>
          </a:lstStyle>
          <a:p>
            <a:pPr>
              <a:defRPr/>
            </a:pPr>
            <a:fld id="{AD10FA51-A65D-4687-BABF-F68DAF55AF12}" type="slidenum">
              <a:rPr lang="en-US" altLang="zh-CN">
                <a:solidFill>
                  <a:srgbClr val="1C1C1C"/>
                </a:solidFill>
              </a:rPr>
              <a:pPr>
                <a:defRPr/>
              </a:pPr>
              <a:t>‹#›</a:t>
            </a:fld>
            <a:endParaRPr lang="en-US" altLang="zh-CN">
              <a:solidFill>
                <a:srgbClr val="1C1C1C"/>
              </a:solidFill>
            </a:endParaRPr>
          </a:p>
        </p:txBody>
      </p:sp>
      <p:sp>
        <p:nvSpPr>
          <p:cNvPr id="7"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1004710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EEECA305-FC68-4633-AA95-4EB8B73AD44C}" type="slidenum">
              <a:rPr lang="en-US" altLang="zh-CN">
                <a:solidFill>
                  <a:srgbClr val="1C1C1C"/>
                </a:solidFill>
              </a:rPr>
              <a:pPr>
                <a:defRPr/>
              </a:pPr>
              <a:t>‹#›</a:t>
            </a:fld>
            <a:endParaRPr lang="en-US" altLang="zh-CN">
              <a:solidFill>
                <a:srgbClr val="1C1C1C"/>
              </a:solidFill>
            </a:endParaRPr>
          </a:p>
        </p:txBody>
      </p:sp>
      <p:sp>
        <p:nvSpPr>
          <p:cNvPr id="6"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977523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8463" y="0"/>
            <a:ext cx="2171700" cy="5854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3363" y="0"/>
            <a:ext cx="6362700" cy="58547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ftr" sz="quarter" idx="10"/>
          </p:nvPr>
        </p:nvSpPr>
        <p:spPr>
          <a:ln/>
        </p:spPr>
        <p:txBody>
          <a:bodyPr/>
          <a:lstStyle>
            <a:lvl1pPr>
              <a:defRPr/>
            </a:lvl1pPr>
          </a:lstStyle>
          <a:p>
            <a:pPr>
              <a:defRPr/>
            </a:pPr>
            <a:endParaRPr lang="en-US" altLang="zh-CN">
              <a:solidFill>
                <a:srgbClr val="1C1C1C"/>
              </a:solidFill>
            </a:endParaRPr>
          </a:p>
        </p:txBody>
      </p:sp>
      <p:sp>
        <p:nvSpPr>
          <p:cNvPr id="5" name="Rectangle 12"/>
          <p:cNvSpPr>
            <a:spLocks noGrp="1" noChangeArrowheads="1"/>
          </p:cNvSpPr>
          <p:nvPr>
            <p:ph type="sldNum" sz="quarter" idx="11"/>
          </p:nvPr>
        </p:nvSpPr>
        <p:spPr>
          <a:ln/>
        </p:spPr>
        <p:txBody>
          <a:bodyPr/>
          <a:lstStyle>
            <a:lvl1pPr>
              <a:defRPr/>
            </a:lvl1pPr>
          </a:lstStyle>
          <a:p>
            <a:pPr>
              <a:defRPr/>
            </a:pPr>
            <a:fld id="{E879277D-78BA-45D1-8C13-2816AEE64F96}" type="slidenum">
              <a:rPr lang="en-US" altLang="zh-CN">
                <a:solidFill>
                  <a:srgbClr val="1C1C1C"/>
                </a:solidFill>
              </a:rPr>
              <a:pPr>
                <a:defRPr/>
              </a:pPr>
              <a:t>‹#›</a:t>
            </a:fld>
            <a:endParaRPr lang="en-US" altLang="zh-CN">
              <a:solidFill>
                <a:srgbClr val="1C1C1C"/>
              </a:solidFill>
            </a:endParaRPr>
          </a:p>
        </p:txBody>
      </p:sp>
      <p:sp>
        <p:nvSpPr>
          <p:cNvPr id="6" name="Rectangle 14"/>
          <p:cNvSpPr>
            <a:spLocks noGrp="1" noChangeArrowheads="1"/>
          </p:cNvSpPr>
          <p:nvPr>
            <p:ph type="dt" sz="half" idx="12"/>
          </p:nvPr>
        </p:nvSpPr>
        <p:spPr>
          <a:ln/>
        </p:spPr>
        <p:txBody>
          <a:bodyPr/>
          <a:lstStyle>
            <a:lvl1pPr>
              <a:defRPr/>
            </a:lvl1pPr>
          </a:lstStyle>
          <a:p>
            <a:pPr>
              <a:defRPr/>
            </a:pPr>
            <a:endParaRPr lang="en-US" altLang="zh-CN">
              <a:solidFill>
                <a:srgbClr val="1C1C1C"/>
              </a:solidFill>
            </a:endParaRPr>
          </a:p>
        </p:txBody>
      </p:sp>
    </p:spTree>
    <p:extLst>
      <p:ext uri="{BB962C8B-B14F-4D97-AF65-F5344CB8AC3E}">
        <p14:creationId xmlns:p14="http://schemas.microsoft.com/office/powerpoint/2010/main" val="201132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FA6A5DE9-B5FB-4C2A-90EF-6CD62A9F91BE}" type="slidenum">
              <a:rPr lang="zh-CN" altLang="en-US"/>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en-US" altLang="zh-CN"/>
          </a:p>
        </p:txBody>
      </p:sp>
      <p:sp>
        <p:nvSpPr>
          <p:cNvPr id="8" name="灯片编号占位符 7"/>
          <p:cNvSpPr>
            <a:spLocks noGrp="1"/>
          </p:cNvSpPr>
          <p:nvPr>
            <p:ph type="sldNum" sz="quarter" idx="11"/>
          </p:nvPr>
        </p:nvSpPr>
        <p:spPr/>
        <p:txBody>
          <a:bodyPr/>
          <a:lstStyle>
            <a:lvl1pPr>
              <a:defRPr/>
            </a:lvl1pPr>
          </a:lstStyle>
          <a:p>
            <a:fld id="{DE71D995-C36D-40D3-A34D-A61F2510B566}" type="slidenum">
              <a:rPr lang="zh-CN" altLang="en-US"/>
              <a:pPr/>
              <a:t>‹#›</a:t>
            </a:fld>
            <a:endParaRPr lang="en-US" altLang="zh-CN"/>
          </a:p>
        </p:txBody>
      </p:sp>
      <p:sp>
        <p:nvSpPr>
          <p:cNvPr id="9" name="日期占位符 8"/>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en-US" altLang="zh-CN"/>
          </a:p>
        </p:txBody>
      </p:sp>
      <p:sp>
        <p:nvSpPr>
          <p:cNvPr id="4" name="灯片编号占位符 3"/>
          <p:cNvSpPr>
            <a:spLocks noGrp="1"/>
          </p:cNvSpPr>
          <p:nvPr>
            <p:ph type="sldNum" sz="quarter" idx="11"/>
          </p:nvPr>
        </p:nvSpPr>
        <p:spPr/>
        <p:txBody>
          <a:bodyPr/>
          <a:lstStyle>
            <a:lvl1pPr>
              <a:defRPr/>
            </a:lvl1pPr>
          </a:lstStyle>
          <a:p>
            <a:fld id="{A495C7DF-1BB2-407A-AAEE-A5A752AEA689}" type="slidenum">
              <a:rPr lang="zh-CN" altLang="en-US"/>
              <a:pPr/>
              <a:t>‹#›</a:t>
            </a:fld>
            <a:endParaRPr lang="en-US" altLang="zh-CN"/>
          </a:p>
        </p:txBody>
      </p:sp>
      <p:sp>
        <p:nvSpPr>
          <p:cNvPr id="5" name="日期占位符 4"/>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en-US" altLang="zh-CN"/>
          </a:p>
        </p:txBody>
      </p:sp>
      <p:sp>
        <p:nvSpPr>
          <p:cNvPr id="3" name="灯片编号占位符 2"/>
          <p:cNvSpPr>
            <a:spLocks noGrp="1"/>
          </p:cNvSpPr>
          <p:nvPr>
            <p:ph type="sldNum" sz="quarter" idx="11"/>
          </p:nvPr>
        </p:nvSpPr>
        <p:spPr/>
        <p:txBody>
          <a:bodyPr/>
          <a:lstStyle>
            <a:lvl1pPr>
              <a:defRPr/>
            </a:lvl1pPr>
          </a:lstStyle>
          <a:p>
            <a:fld id="{F30AB718-CB65-4C97-B450-F5E779459F16}" type="slidenum">
              <a:rPr lang="zh-CN" altLang="en-US"/>
              <a:pPr/>
              <a:t>‹#›</a:t>
            </a:fld>
            <a:endParaRPr lang="en-US" altLang="zh-CN"/>
          </a:p>
        </p:txBody>
      </p:sp>
      <p:sp>
        <p:nvSpPr>
          <p:cNvPr id="4" name="日期占位符 3"/>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53AE6F13-F0A1-4779-9BA8-1FCB7DB22415}" type="slidenum">
              <a:rPr lang="zh-CN" altLang="en-US"/>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p>
        </p:txBody>
      </p:sp>
      <p:sp>
        <p:nvSpPr>
          <p:cNvPr id="6" name="灯片编号占位符 5"/>
          <p:cNvSpPr>
            <a:spLocks noGrp="1"/>
          </p:cNvSpPr>
          <p:nvPr>
            <p:ph type="sldNum" sz="quarter" idx="11"/>
          </p:nvPr>
        </p:nvSpPr>
        <p:spPr/>
        <p:txBody>
          <a:bodyPr/>
          <a:lstStyle>
            <a:lvl1pPr>
              <a:defRPr/>
            </a:lvl1pPr>
          </a:lstStyle>
          <a:p>
            <a:fld id="{5F88F21F-BBFB-4DC5-814A-55346E17A625}" type="slidenum">
              <a:rPr lang="zh-CN" altLang="en-US"/>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1013" name="Rectangle 485"/>
          <p:cNvSpPr>
            <a:spLocks noChangeArrowheads="1"/>
          </p:cNvSpPr>
          <p:nvPr/>
        </p:nvSpPr>
        <p:spPr bwMode="gray">
          <a:xfrm>
            <a:off x="0" y="0"/>
            <a:ext cx="9144000" cy="1435100"/>
          </a:xfrm>
          <a:prstGeom prst="rect">
            <a:avLst/>
          </a:prstGeom>
          <a:gradFill rotWithShape="1">
            <a:gsLst>
              <a:gs pos="0">
                <a:schemeClr val="folHlink">
                  <a:alpha val="39999"/>
                </a:schemeClr>
              </a:gs>
              <a:gs pos="100000">
                <a:schemeClr val="folHlink">
                  <a:gamma/>
                  <a:tint val="0"/>
                  <a:invGamma/>
                  <a:alpha val="39999"/>
                </a:schemeClr>
              </a:gs>
            </a:gsLst>
            <a:lin ang="5400000" scaled="1"/>
          </a:gradFill>
          <a:ln w="9525" algn="ctr">
            <a:noFill/>
            <a:miter lim="800000"/>
            <a:headEnd/>
            <a:tailEnd/>
          </a:ln>
          <a:effectLst/>
        </p:spPr>
        <p:txBody>
          <a:bodyPr wrap="none" anchor="ctr"/>
          <a:lstStyle/>
          <a:p>
            <a:endParaRPr lang="zh-CN" altLang="en-US"/>
          </a:p>
        </p:txBody>
      </p:sp>
      <p:sp>
        <p:nvSpPr>
          <p:cNvPr id="151008" name="Oval 480"/>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endParaRPr lang="zh-CN" altLang="en-US"/>
          </a:p>
        </p:txBody>
      </p:sp>
      <p:sp>
        <p:nvSpPr>
          <p:cNvPr id="151009" name="Oval 481"/>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endParaRPr lang="zh-CN" altLang="en-US"/>
          </a:p>
        </p:txBody>
      </p:sp>
      <p:sp>
        <p:nvSpPr>
          <p:cNvPr id="151010" name="Oval 482"/>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endParaRPr lang="zh-CN" altLang="en-US"/>
          </a:p>
        </p:txBody>
      </p:sp>
      <p:sp>
        <p:nvSpPr>
          <p:cNvPr id="151011" name="Oval 483"/>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endParaRPr lang="zh-CN" altLang="en-US"/>
          </a:p>
        </p:txBody>
      </p:sp>
      <p:sp>
        <p:nvSpPr>
          <p:cNvPr id="150533" name="Rectangle 5"/>
          <p:cNvSpPr>
            <a:spLocks noGrp="1" noChangeArrowheads="1"/>
          </p:cNvSpPr>
          <p:nvPr>
            <p:ph type="body" idx="1"/>
          </p:nvPr>
        </p:nvSpPr>
        <p:spPr bwMode="gray">
          <a:xfrm>
            <a:off x="457200" y="13287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50834" name="Rectangle 306"/>
          <p:cNvSpPr>
            <a:spLocks noChangeArrowheads="1"/>
          </p:cNvSpPr>
          <p:nvPr/>
        </p:nvSpPr>
        <p:spPr bwMode="gray">
          <a:xfrm>
            <a:off x="3124200" y="6245225"/>
            <a:ext cx="2895600" cy="476250"/>
          </a:xfrm>
          <a:prstGeom prst="rect">
            <a:avLst/>
          </a:prstGeom>
          <a:noFill/>
          <a:ln w="9525">
            <a:noFill/>
            <a:miter lim="800000"/>
            <a:headEnd/>
            <a:tailEnd/>
          </a:ln>
          <a:effectLst/>
        </p:spPr>
        <p:txBody>
          <a:bodyPr/>
          <a:lstStyle/>
          <a:p>
            <a:endParaRPr lang="en-US" altLang="zh-CN" sz="1400" b="0">
              <a:ea typeface="宋体" charset="-122"/>
            </a:endParaRPr>
          </a:p>
        </p:txBody>
      </p:sp>
      <p:sp>
        <p:nvSpPr>
          <p:cNvPr id="150835" name="Rectangle 307"/>
          <p:cNvSpPr>
            <a:spLocks noChangeArrowheads="1"/>
          </p:cNvSpPr>
          <p:nvPr/>
        </p:nvSpPr>
        <p:spPr bwMode="gray">
          <a:xfrm>
            <a:off x="6553200" y="6245225"/>
            <a:ext cx="2133600" cy="476250"/>
          </a:xfrm>
          <a:prstGeom prst="rect">
            <a:avLst/>
          </a:prstGeom>
          <a:noFill/>
          <a:ln w="9525">
            <a:noFill/>
            <a:miter lim="800000"/>
            <a:headEnd/>
            <a:tailEnd/>
          </a:ln>
          <a:effectLst/>
        </p:spPr>
        <p:txBody>
          <a:bodyPr/>
          <a:lstStyle/>
          <a:p>
            <a:pPr algn="r"/>
            <a:endParaRPr lang="zh-CN" altLang="en-US" sz="1400" b="0">
              <a:ea typeface="宋体" charset="-122"/>
            </a:endParaRPr>
          </a:p>
        </p:txBody>
      </p:sp>
      <p:sp>
        <p:nvSpPr>
          <p:cNvPr id="150954" name="Rectangle 426"/>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endParaRPr lang="en-US" altLang="zh-CN"/>
          </a:p>
        </p:txBody>
      </p:sp>
      <p:sp>
        <p:nvSpPr>
          <p:cNvPr id="150955" name="Rectangle 427"/>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fld id="{74B01025-B9F4-45DB-BED5-8D5ADB6F117D}" type="slidenum">
              <a:rPr lang="zh-CN" altLang="en-US"/>
              <a:pPr/>
              <a:t>‹#›</a:t>
            </a:fld>
            <a:endParaRPr lang="en-US" altLang="zh-CN" dirty="0"/>
          </a:p>
        </p:txBody>
      </p:sp>
      <p:sp>
        <p:nvSpPr>
          <p:cNvPr id="150833" name="Rectangle 305"/>
          <p:cNvSpPr>
            <a:spLocks noChangeArrowheads="1"/>
          </p:cNvSpPr>
          <p:nvPr/>
        </p:nvSpPr>
        <p:spPr bwMode="gray">
          <a:xfrm>
            <a:off x="457200" y="6245225"/>
            <a:ext cx="2133600" cy="476250"/>
          </a:xfrm>
          <a:prstGeom prst="rect">
            <a:avLst/>
          </a:prstGeom>
          <a:noFill/>
          <a:ln w="9525">
            <a:noFill/>
            <a:miter lim="800000"/>
            <a:headEnd/>
            <a:tailEnd/>
          </a:ln>
          <a:effectLst/>
        </p:spPr>
        <p:txBody>
          <a:bodyPr/>
          <a:lstStyle/>
          <a:p>
            <a:pPr algn="l"/>
            <a:endParaRPr lang="en-US" altLang="zh-CN" sz="1400" b="0">
              <a:ea typeface="宋体" charset="-122"/>
            </a:endParaRPr>
          </a:p>
        </p:txBody>
      </p:sp>
      <p:sp>
        <p:nvSpPr>
          <p:cNvPr id="150953" name="Rectangle 425"/>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a typeface="宋体" charset="-122"/>
              </a:defRPr>
            </a:lvl1pPr>
          </a:lstStyle>
          <a:p>
            <a:endParaRPr lang="en-US" altLang="zh-CN"/>
          </a:p>
        </p:txBody>
      </p:sp>
      <p:sp>
        <p:nvSpPr>
          <p:cNvPr id="150987" name="Rectangle 459"/>
          <p:cNvSpPr>
            <a:spLocks noGrp="1" noChangeArrowheads="1"/>
          </p:cNvSpPr>
          <p:nvPr>
            <p:ph type="title"/>
          </p:nvPr>
        </p:nvSpPr>
        <p:spPr bwMode="gray">
          <a:xfrm>
            <a:off x="233363" y="0"/>
            <a:ext cx="8686800" cy="1087438"/>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pic>
        <p:nvPicPr>
          <p:cNvPr id="150996" name="Picture 468" descr="haba"/>
          <p:cNvPicPr>
            <a:picLocks noChangeAspect="1" noChangeArrowheads="1"/>
          </p:cNvPicPr>
          <p:nvPr/>
        </p:nvPicPr>
        <p:blipFill>
          <a:blip r:embed="rId13" cstate="print"/>
          <a:srcRect/>
          <a:stretch>
            <a:fillRect/>
          </a:stretch>
        </p:blipFill>
        <p:spPr bwMode="gray">
          <a:xfrm rot="4625498">
            <a:off x="2315369" y="6269831"/>
            <a:ext cx="222250" cy="496888"/>
          </a:xfrm>
          <a:prstGeom prst="rect">
            <a:avLst/>
          </a:prstGeom>
          <a:noFill/>
        </p:spPr>
      </p:pic>
      <p:grpSp>
        <p:nvGrpSpPr>
          <p:cNvPr id="150997" name="Group 469"/>
          <p:cNvGrpSpPr>
            <a:grpSpLocks/>
          </p:cNvGrpSpPr>
          <p:nvPr/>
        </p:nvGrpSpPr>
        <p:grpSpPr bwMode="auto">
          <a:xfrm rot="264869">
            <a:off x="165100" y="5657850"/>
            <a:ext cx="787400" cy="352425"/>
            <a:chOff x="2044" y="2133"/>
            <a:chExt cx="1329" cy="596"/>
          </a:xfrm>
        </p:grpSpPr>
        <p:pic>
          <p:nvPicPr>
            <p:cNvPr id="150998" name="Picture 470" descr="haba"/>
            <p:cNvPicPr>
              <a:picLocks noChangeAspect="1" noChangeArrowheads="1"/>
            </p:cNvPicPr>
            <p:nvPr userDrawn="1"/>
          </p:nvPicPr>
          <p:blipFill>
            <a:blip r:embed="rId14" cstate="print"/>
            <a:srcRect/>
            <a:stretch>
              <a:fillRect/>
            </a:stretch>
          </p:blipFill>
          <p:spPr bwMode="gray">
            <a:xfrm rot="4260956">
              <a:off x="2409" y="1772"/>
              <a:ext cx="592" cy="1322"/>
            </a:xfrm>
            <a:prstGeom prst="rect">
              <a:avLst/>
            </a:prstGeom>
            <a:noFill/>
          </p:spPr>
        </p:pic>
        <p:sp>
          <p:nvSpPr>
            <p:cNvPr id="150999" name="Freeform 471"/>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zh-CN" altLang="en-US"/>
            </a:p>
          </p:txBody>
        </p:sp>
      </p:grpSp>
      <p:grpSp>
        <p:nvGrpSpPr>
          <p:cNvPr id="151000" name="Group 472"/>
          <p:cNvGrpSpPr>
            <a:grpSpLocks/>
          </p:cNvGrpSpPr>
          <p:nvPr/>
        </p:nvGrpSpPr>
        <p:grpSpPr bwMode="auto">
          <a:xfrm rot="1366339" flipV="1">
            <a:off x="1071563" y="5967413"/>
            <a:ext cx="650875" cy="292100"/>
            <a:chOff x="2044" y="2133"/>
            <a:chExt cx="1329" cy="596"/>
          </a:xfrm>
        </p:grpSpPr>
        <p:pic>
          <p:nvPicPr>
            <p:cNvPr id="151001" name="Picture 473" descr="haba"/>
            <p:cNvPicPr>
              <a:picLocks noChangeAspect="1" noChangeArrowheads="1"/>
            </p:cNvPicPr>
            <p:nvPr userDrawn="1"/>
          </p:nvPicPr>
          <p:blipFill>
            <a:blip r:embed="rId15" cstate="print"/>
            <a:srcRect/>
            <a:stretch>
              <a:fillRect/>
            </a:stretch>
          </p:blipFill>
          <p:spPr bwMode="gray">
            <a:xfrm rot="4260956">
              <a:off x="2409" y="1772"/>
              <a:ext cx="592" cy="1322"/>
            </a:xfrm>
            <a:prstGeom prst="rect">
              <a:avLst/>
            </a:prstGeom>
            <a:noFill/>
          </p:spPr>
        </p:pic>
        <p:sp>
          <p:nvSpPr>
            <p:cNvPr id="151002" name="Freeform 474"/>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endParaRPr lang="zh-CN" altLang="en-US"/>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0997"/>
                                        </p:tgtEl>
                                        <p:attrNameLst>
                                          <p:attrName>style.visibility</p:attrName>
                                        </p:attrNameLst>
                                      </p:cBhvr>
                                      <p:to>
                                        <p:strVal val="visible"/>
                                      </p:to>
                                    </p:set>
                                    <p:animEffect transition="in" filter="fade">
                                      <p:cBhvr>
                                        <p:cTn id="7" dur="1000"/>
                                        <p:tgtEl>
                                          <p:spTgt spid="150997"/>
                                        </p:tgtEl>
                                      </p:cBhvr>
                                    </p:animEffect>
                                    <p:anim calcmode="lin" valueType="num">
                                      <p:cBhvr>
                                        <p:cTn id="8" dur="1000" fill="hold"/>
                                        <p:tgtEl>
                                          <p:spTgt spid="150997"/>
                                        </p:tgtEl>
                                        <p:attrNameLst>
                                          <p:attrName>ppt_x</p:attrName>
                                        </p:attrNameLst>
                                      </p:cBhvr>
                                      <p:tavLst>
                                        <p:tav tm="0">
                                          <p:val>
                                            <p:strVal val="#ppt_x"/>
                                          </p:val>
                                        </p:tav>
                                        <p:tav tm="100000">
                                          <p:val>
                                            <p:strVal val="#ppt_x"/>
                                          </p:val>
                                        </p:tav>
                                      </p:tavLst>
                                    </p:anim>
                                    <p:anim calcmode="lin" valueType="num">
                                      <p:cBhvr>
                                        <p:cTn id="9" dur="1000" fill="hold"/>
                                        <p:tgtEl>
                                          <p:spTgt spid="150997"/>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29618 0.16535 C -0.27587 0.10476 -0.25556 0.0444 -0.20625 0.01688 C -0.15695 -0.01064 -0.0342 0.00277 -2.77778E-7 3.92229E-6 " pathEditMode="relative" ptsTypes="aaA">
                                      <p:cBhvr>
                                        <p:cTn id="11" dur="1000" fill="hold"/>
                                        <p:tgtEl>
                                          <p:spTgt spid="150997"/>
                                        </p:tgtEl>
                                        <p:attrNameLst>
                                          <p:attrName>ppt_x</p:attrName>
                                          <p:attrName>ppt_y</p:attrName>
                                        </p:attrNameLst>
                                      </p:cBhvr>
                                    </p:animMotion>
                                  </p:childTnLst>
                                </p:cTn>
                              </p:par>
                              <p:par>
                                <p:cTn id="12" presetID="42" presetClass="entr" presetSubtype="0" fill="hold" nodeType="withEffect">
                                  <p:stCondLst>
                                    <p:cond delay="700"/>
                                  </p:stCondLst>
                                  <p:childTnLst>
                                    <p:set>
                                      <p:cBhvr>
                                        <p:cTn id="13" dur="1" fill="hold">
                                          <p:stCondLst>
                                            <p:cond delay="0"/>
                                          </p:stCondLst>
                                        </p:cTn>
                                        <p:tgtEl>
                                          <p:spTgt spid="151000"/>
                                        </p:tgtEl>
                                        <p:attrNameLst>
                                          <p:attrName>style.visibility</p:attrName>
                                        </p:attrNameLst>
                                      </p:cBhvr>
                                      <p:to>
                                        <p:strVal val="visible"/>
                                      </p:to>
                                    </p:set>
                                    <p:animEffect transition="in" filter="fade">
                                      <p:cBhvr>
                                        <p:cTn id="14" dur="1000"/>
                                        <p:tgtEl>
                                          <p:spTgt spid="151000"/>
                                        </p:tgtEl>
                                      </p:cBhvr>
                                    </p:animEffect>
                                    <p:anim calcmode="lin" valueType="num">
                                      <p:cBhvr>
                                        <p:cTn id="15" dur="1000" fill="hold"/>
                                        <p:tgtEl>
                                          <p:spTgt spid="151000"/>
                                        </p:tgtEl>
                                        <p:attrNameLst>
                                          <p:attrName>ppt_x</p:attrName>
                                        </p:attrNameLst>
                                      </p:cBhvr>
                                      <p:tavLst>
                                        <p:tav tm="0">
                                          <p:val>
                                            <p:strVal val="#ppt_x"/>
                                          </p:val>
                                        </p:tav>
                                        <p:tav tm="100000">
                                          <p:val>
                                            <p:strVal val="#ppt_x"/>
                                          </p:val>
                                        </p:tav>
                                      </p:tavLst>
                                    </p:anim>
                                    <p:anim calcmode="lin" valueType="num">
                                      <p:cBhvr>
                                        <p:cTn id="16" dur="1000" fill="hold"/>
                                        <p:tgtEl>
                                          <p:spTgt spid="151000"/>
                                        </p:tgtEl>
                                        <p:attrNameLst>
                                          <p:attrName>ppt_y</p:attrName>
                                        </p:attrNameLst>
                                      </p:cBhvr>
                                      <p:tavLst>
                                        <p:tav tm="0">
                                          <p:val>
                                            <p:strVal val="#ppt_y+.1"/>
                                          </p:val>
                                        </p:tav>
                                        <p:tav tm="100000">
                                          <p:val>
                                            <p:strVal val="#ppt_y"/>
                                          </p:val>
                                        </p:tav>
                                      </p:tavLst>
                                    </p:anim>
                                  </p:childTnLst>
                                </p:cTn>
                              </p:par>
                              <p:par>
                                <p:cTn id="17" presetID="0" presetClass="path" presetSubtype="0" accel="50000" decel="50000" fill="hold" nodeType="withEffect">
                                  <p:stCondLst>
                                    <p:cond delay="700"/>
                                  </p:stCondLst>
                                  <p:childTnLst>
                                    <p:animMotion origin="layout" path="M -0.09358 -0.04237 C -0.08611 -0.04098 -0.06545 -0.04237 -0.04879 -0.03357 C -0.03212 -0.02477 -0.00521 0.00138 0.00625 0.01041 " pathEditMode="relative" rAng="0" ptsTypes="aaa">
                                      <p:cBhvr>
                                        <p:cTn id="18" dur="1000" fill="hold"/>
                                        <p:tgtEl>
                                          <p:spTgt spid="151000"/>
                                        </p:tgtEl>
                                        <p:attrNameLst>
                                          <p:attrName>ppt_x</p:attrName>
                                          <p:attrName>ppt_y</p:attrName>
                                        </p:attrNameLst>
                                      </p:cBhvr>
                                      <p:rCtr x="5000" y="2600"/>
                                    </p:animMotion>
                                  </p:childTnLst>
                                </p:cTn>
                              </p:par>
                              <p:par>
                                <p:cTn id="19" presetID="42" presetClass="entr" presetSubtype="0" fill="hold" nodeType="withEffect">
                                  <p:stCondLst>
                                    <p:cond delay="1400"/>
                                  </p:stCondLst>
                                  <p:childTnLst>
                                    <p:set>
                                      <p:cBhvr>
                                        <p:cTn id="20" dur="1" fill="hold">
                                          <p:stCondLst>
                                            <p:cond delay="0"/>
                                          </p:stCondLst>
                                        </p:cTn>
                                        <p:tgtEl>
                                          <p:spTgt spid="150996"/>
                                        </p:tgtEl>
                                        <p:attrNameLst>
                                          <p:attrName>style.visibility</p:attrName>
                                        </p:attrNameLst>
                                      </p:cBhvr>
                                      <p:to>
                                        <p:strVal val="visible"/>
                                      </p:to>
                                    </p:set>
                                    <p:animEffect transition="in" filter="fade">
                                      <p:cBhvr>
                                        <p:cTn id="21" dur="1000"/>
                                        <p:tgtEl>
                                          <p:spTgt spid="150996"/>
                                        </p:tgtEl>
                                      </p:cBhvr>
                                    </p:animEffect>
                                    <p:anim calcmode="lin" valueType="num">
                                      <p:cBhvr>
                                        <p:cTn id="22" dur="1000" fill="hold"/>
                                        <p:tgtEl>
                                          <p:spTgt spid="150996"/>
                                        </p:tgtEl>
                                        <p:attrNameLst>
                                          <p:attrName>ppt_x</p:attrName>
                                        </p:attrNameLst>
                                      </p:cBhvr>
                                      <p:tavLst>
                                        <p:tav tm="0">
                                          <p:val>
                                            <p:strVal val="#ppt_x"/>
                                          </p:val>
                                        </p:tav>
                                        <p:tav tm="100000">
                                          <p:val>
                                            <p:strVal val="#ppt_x"/>
                                          </p:val>
                                        </p:tav>
                                      </p:tavLst>
                                    </p:anim>
                                    <p:anim calcmode="lin" valueType="num">
                                      <p:cBhvr>
                                        <p:cTn id="23" dur="1000" fill="hold"/>
                                        <p:tgtEl>
                                          <p:spTgt spid="150996"/>
                                        </p:tgtEl>
                                        <p:attrNameLst>
                                          <p:attrName>ppt_y</p:attrName>
                                        </p:attrNameLst>
                                      </p:cBhvr>
                                      <p:tavLst>
                                        <p:tav tm="0">
                                          <p:val>
                                            <p:strVal val="#ppt_y+.1"/>
                                          </p:val>
                                        </p:tav>
                                        <p:tav tm="100000">
                                          <p:val>
                                            <p:strVal val="#ppt_y"/>
                                          </p:val>
                                        </p:tav>
                                      </p:tavLst>
                                    </p:anim>
                                  </p:childTnLst>
                                </p:cTn>
                              </p:par>
                              <p:par>
                                <p:cTn id="24" presetID="0" presetClass="path" presetSubtype="0" accel="50000" decel="50000" fill="hold" nodeType="withEffect">
                                  <p:stCondLst>
                                    <p:cond delay="1400"/>
                                  </p:stCondLst>
                                  <p:childTnLst>
                                    <p:animMotion origin="layout" path="M -0.11129 -0.06273 C -0.10486 -0.05486 -0.09167 -0.02569 -0.07309 -0.01527 C -0.05452 -0.00486 -0.01528 -0.00324 2.22222E-6 -2.96296E-6 " pathEditMode="relative" rAng="0" ptsTypes="aaa">
                                      <p:cBhvr>
                                        <p:cTn id="25" dur="1000" fill="hold"/>
                                        <p:tgtEl>
                                          <p:spTgt spid="150996"/>
                                        </p:tgtEl>
                                        <p:attrNameLst>
                                          <p:attrName>ppt_x</p:attrName>
                                          <p:attrName>ppt_y</p:attrName>
                                        </p:attrNameLst>
                                      </p:cBhvr>
                                      <p:rCtr x="56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600" b="1">
          <a:solidFill>
            <a:schemeClr val="tx1"/>
          </a:solidFill>
          <a:latin typeface="+mj-lt"/>
          <a:ea typeface="+mj-ea"/>
          <a:cs typeface="+mj-cs"/>
        </a:defRPr>
      </a:lvl1pPr>
      <a:lvl2pPr algn="ctr" rtl="0" eaLnBrk="1" fontAlgn="base" hangingPunct="1">
        <a:spcBef>
          <a:spcPct val="0"/>
        </a:spcBef>
        <a:spcAft>
          <a:spcPct val="0"/>
        </a:spcAft>
        <a:defRPr sz="4600" b="1">
          <a:solidFill>
            <a:schemeClr val="tx1"/>
          </a:solidFill>
          <a:latin typeface="Arial" charset="0"/>
        </a:defRPr>
      </a:lvl2pPr>
      <a:lvl3pPr algn="ctr" rtl="0" eaLnBrk="1" fontAlgn="base" hangingPunct="1">
        <a:spcBef>
          <a:spcPct val="0"/>
        </a:spcBef>
        <a:spcAft>
          <a:spcPct val="0"/>
        </a:spcAft>
        <a:defRPr sz="4600" b="1">
          <a:solidFill>
            <a:schemeClr val="tx1"/>
          </a:solidFill>
          <a:latin typeface="Arial" charset="0"/>
        </a:defRPr>
      </a:lvl3pPr>
      <a:lvl4pPr algn="ctr" rtl="0" eaLnBrk="1" fontAlgn="base" hangingPunct="1">
        <a:spcBef>
          <a:spcPct val="0"/>
        </a:spcBef>
        <a:spcAft>
          <a:spcPct val="0"/>
        </a:spcAft>
        <a:defRPr sz="4600" b="1">
          <a:solidFill>
            <a:schemeClr val="tx1"/>
          </a:solidFill>
          <a:latin typeface="Arial" charset="0"/>
        </a:defRPr>
      </a:lvl4pPr>
      <a:lvl5pPr algn="ctr" rtl="0" eaLnBrk="1" fontAlgn="base" hangingPunct="1">
        <a:spcBef>
          <a:spcPct val="0"/>
        </a:spcBef>
        <a:spcAft>
          <a:spcPct val="0"/>
        </a:spcAft>
        <a:defRPr sz="4600" b="1">
          <a:solidFill>
            <a:schemeClr val="tx1"/>
          </a:solidFill>
          <a:latin typeface="Arial" charset="0"/>
        </a:defRPr>
      </a:lvl5pPr>
      <a:lvl6pPr marL="457200" algn="ctr" rtl="0" eaLnBrk="1" fontAlgn="base" hangingPunct="1">
        <a:spcBef>
          <a:spcPct val="0"/>
        </a:spcBef>
        <a:spcAft>
          <a:spcPct val="0"/>
        </a:spcAft>
        <a:defRPr sz="4600" b="1">
          <a:solidFill>
            <a:schemeClr val="tx1"/>
          </a:solidFill>
          <a:latin typeface="Arial" charset="0"/>
        </a:defRPr>
      </a:lvl6pPr>
      <a:lvl7pPr marL="914400" algn="ctr" rtl="0" eaLnBrk="1" fontAlgn="base" hangingPunct="1">
        <a:spcBef>
          <a:spcPct val="0"/>
        </a:spcBef>
        <a:spcAft>
          <a:spcPct val="0"/>
        </a:spcAft>
        <a:defRPr sz="4600" b="1">
          <a:solidFill>
            <a:schemeClr val="tx1"/>
          </a:solidFill>
          <a:latin typeface="Arial" charset="0"/>
        </a:defRPr>
      </a:lvl7pPr>
      <a:lvl8pPr marL="1371600" algn="ctr" rtl="0" eaLnBrk="1" fontAlgn="base" hangingPunct="1">
        <a:spcBef>
          <a:spcPct val="0"/>
        </a:spcBef>
        <a:spcAft>
          <a:spcPct val="0"/>
        </a:spcAft>
        <a:defRPr sz="4600" b="1">
          <a:solidFill>
            <a:schemeClr val="tx1"/>
          </a:solidFill>
          <a:latin typeface="Arial" charset="0"/>
        </a:defRPr>
      </a:lvl8pPr>
      <a:lvl9pPr marL="1828800" algn="ctr" rtl="0" eaLnBrk="1" fontAlgn="base" hangingPunct="1">
        <a:spcBef>
          <a:spcPct val="0"/>
        </a:spcBef>
        <a:spcAft>
          <a:spcPct val="0"/>
        </a:spcAft>
        <a:defRPr sz="4600" b="1">
          <a:solidFill>
            <a:schemeClr val="tx1"/>
          </a:solidFill>
          <a:latin typeface="Arial" charset="0"/>
        </a:defRPr>
      </a:lvl9pPr>
    </p:titleStyle>
    <p:bodyStyle>
      <a:lvl1pPr marL="342900" indent="-342900" algn="l" rtl="0" eaLnBrk="1" fontAlgn="base" hangingPunct="1">
        <a:spcBef>
          <a:spcPct val="20000"/>
        </a:spcBef>
        <a:spcAft>
          <a:spcPct val="0"/>
        </a:spcAft>
        <a:buFont typeface="ZapfDingbats" pitchFamily="82" charset="2"/>
        <a:buChar char="ª"/>
        <a:defRPr sz="3200" b="1">
          <a:solidFill>
            <a:srgbClr val="0070C0"/>
          </a:solidFill>
          <a:latin typeface="+mn-lt"/>
          <a:ea typeface="+mn-ea"/>
          <a:cs typeface="+mn-cs"/>
        </a:defRPr>
      </a:lvl1pPr>
      <a:lvl2pPr marL="742950" indent="-285750" algn="l" rtl="0" eaLnBrk="1" fontAlgn="base" hangingPunct="1">
        <a:spcBef>
          <a:spcPct val="20000"/>
        </a:spcBef>
        <a:spcAft>
          <a:spcPct val="0"/>
        </a:spcAft>
        <a:buFont typeface="Wingdings 3" pitchFamily="18" charset="2"/>
        <a:buChar char=""/>
        <a:defRPr sz="3200" b="1">
          <a:solidFill>
            <a:schemeClr val="tx2"/>
          </a:solidFill>
          <a:latin typeface="+mn-lt"/>
        </a:defRPr>
      </a:lvl2pPr>
      <a:lvl3pPr marL="1143000" indent="-228600" algn="l" rtl="0" eaLnBrk="1" fontAlgn="base" hangingPunct="1">
        <a:spcBef>
          <a:spcPct val="20000"/>
        </a:spcBef>
        <a:spcAft>
          <a:spcPct val="0"/>
        </a:spcAft>
        <a:buChar char="•"/>
        <a:defRPr sz="2800" b="1">
          <a:solidFill>
            <a:schemeClr val="tx2"/>
          </a:solidFill>
          <a:latin typeface="+mn-lt"/>
        </a:defRPr>
      </a:lvl3pPr>
      <a:lvl4pPr marL="1600200" indent="-228600" algn="l" rtl="0" eaLnBrk="1" fontAlgn="base" hangingPunct="1">
        <a:spcBef>
          <a:spcPct val="20000"/>
        </a:spcBef>
        <a:spcAft>
          <a:spcPct val="0"/>
        </a:spcAft>
        <a:buChar char="–"/>
        <a:defRPr sz="2400" b="1">
          <a:solidFill>
            <a:schemeClr val="tx2"/>
          </a:solidFill>
          <a:latin typeface="+mn-lt"/>
        </a:defRPr>
      </a:lvl4pPr>
      <a:lvl5pPr marL="2057400" indent="-228600" algn="l" rtl="0" eaLnBrk="1" fontAlgn="base" hangingPunct="1">
        <a:spcBef>
          <a:spcPct val="20000"/>
        </a:spcBef>
        <a:spcAft>
          <a:spcPct val="0"/>
        </a:spcAft>
        <a:buChar char="»"/>
        <a:defRPr sz="2400" b="1">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gray">
          <a:xfrm>
            <a:off x="0" y="0"/>
            <a:ext cx="9144000" cy="1435100"/>
          </a:xfrm>
          <a:prstGeom prst="rect">
            <a:avLst/>
          </a:prstGeom>
          <a:gradFill rotWithShape="1">
            <a:gsLst>
              <a:gs pos="0">
                <a:schemeClr val="folHlink">
                  <a:alpha val="39999"/>
                </a:schemeClr>
              </a:gs>
              <a:gs pos="100000">
                <a:schemeClr val="folHlink">
                  <a:gamma/>
                  <a:tint val="0"/>
                  <a:invGamma/>
                  <a:alpha val="39999"/>
                </a:schemeClr>
              </a:gs>
            </a:gsLst>
            <a:lin ang="5400000" scaled="1"/>
          </a:gradFill>
          <a:ln w="9525" algn="ctr">
            <a:noFill/>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19459" name="Oval 3"/>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19460" name="Oval 4"/>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19461" name="Oval 5"/>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19462" name="Oval 6"/>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19464" name="Rectangle 8"/>
          <p:cNvSpPr>
            <a:spLocks noGrp="1" noChangeArrowheads="1"/>
          </p:cNvSpPr>
          <p:nvPr>
            <p:ph type="body" idx="1"/>
          </p:nvPr>
        </p:nvSpPr>
        <p:spPr bwMode="gray">
          <a:xfrm>
            <a:off x="457200" y="13287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9465" name="Rectangle 9"/>
          <p:cNvSpPr>
            <a:spLocks noChangeArrowheads="1"/>
          </p:cNvSpPr>
          <p:nvPr/>
        </p:nvSpPr>
        <p:spPr bwMode="gray">
          <a:xfrm>
            <a:off x="3124200" y="6245225"/>
            <a:ext cx="2895600" cy="476250"/>
          </a:xfrm>
          <a:prstGeom prst="rect">
            <a:avLst/>
          </a:prstGeom>
          <a:noFill/>
          <a:ln w="9525">
            <a:noFill/>
            <a:miter lim="800000"/>
            <a:headEnd/>
            <a:tailEnd/>
          </a:ln>
          <a:effectLst/>
        </p:spPr>
        <p:txBody>
          <a:bodyPr/>
          <a:lstStyle/>
          <a:p>
            <a:pPr algn="ctr"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19466" name="Rectangle 10"/>
          <p:cNvSpPr>
            <a:spLocks noChangeArrowheads="1"/>
          </p:cNvSpPr>
          <p:nvPr/>
        </p:nvSpPr>
        <p:spPr bwMode="gray">
          <a:xfrm>
            <a:off x="6553200" y="6245225"/>
            <a:ext cx="2133600" cy="476250"/>
          </a:xfrm>
          <a:prstGeom prst="rect">
            <a:avLst/>
          </a:prstGeom>
          <a:noFill/>
          <a:ln w="9525">
            <a:noFill/>
            <a:miter lim="800000"/>
            <a:headEnd/>
            <a:tailEnd/>
          </a:ln>
          <a:effectLst/>
        </p:spPr>
        <p:txBody>
          <a:bodyPr/>
          <a:lstStyle/>
          <a:p>
            <a:pPr algn="r" rtl="0" fontAlgn="base">
              <a:spcBef>
                <a:spcPct val="0"/>
              </a:spcBef>
              <a:spcAft>
                <a:spcPct val="0"/>
              </a:spcAft>
            </a:pPr>
            <a:endParaRPr lang="zh-CN" altLang="zh-CN" sz="1400" kern="1200">
              <a:solidFill>
                <a:srgbClr val="1C1C1C"/>
              </a:solidFill>
              <a:latin typeface="Arial" pitchFamily="34" charset="0"/>
              <a:ea typeface="宋体" pitchFamily="2" charset="-122"/>
              <a:cs typeface="+mn-cs"/>
            </a:endParaRPr>
          </a:p>
        </p:txBody>
      </p:sp>
      <p:sp>
        <p:nvSpPr>
          <p:cNvPr id="19467" name="Rectangle 11"/>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defRPr>
            </a:lvl1pPr>
          </a:lstStyle>
          <a:p>
            <a:pPr rtl="0" fontAlgn="base">
              <a:spcAft>
                <a:spcPct val="0"/>
              </a:spcAft>
            </a:pPr>
            <a:endParaRPr lang="en-US" altLang="zh-CN" kern="1200">
              <a:solidFill>
                <a:srgbClr val="1C1C1C"/>
              </a:solidFill>
              <a:latin typeface="Arial" pitchFamily="34" charset="0"/>
              <a:ea typeface="宋体" pitchFamily="2" charset="-122"/>
              <a:cs typeface="+mn-cs"/>
            </a:endParaRPr>
          </a:p>
        </p:txBody>
      </p:sp>
      <p:sp>
        <p:nvSpPr>
          <p:cNvPr id="19468" name="Rectangle 12"/>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defRPr>
            </a:lvl1pPr>
          </a:lstStyle>
          <a:p>
            <a:pPr rtl="0" fontAlgn="base">
              <a:spcAft>
                <a:spcPct val="0"/>
              </a:spcAft>
            </a:pPr>
            <a:fld id="{D58419CE-C664-4E56-B872-C96A13E288E3}" type="slidenum">
              <a:rPr lang="en-US" altLang="zh-CN" kern="1200">
                <a:solidFill>
                  <a:srgbClr val="1C1C1C"/>
                </a:solidFill>
                <a:latin typeface="Arial" pitchFamily="34" charset="0"/>
                <a:ea typeface="宋体" pitchFamily="2" charset="-122"/>
                <a:cs typeface="+mn-cs"/>
              </a:rPr>
              <a:pPr rtl="0" fontAlgn="base">
                <a:spcAft>
                  <a:spcPct val="0"/>
                </a:spcAft>
              </a:pPr>
              <a:t>‹#›</a:t>
            </a:fld>
            <a:endParaRPr lang="en-US" altLang="zh-CN" kern="1200">
              <a:solidFill>
                <a:srgbClr val="1C1C1C"/>
              </a:solidFill>
              <a:latin typeface="Arial" pitchFamily="34" charset="0"/>
              <a:ea typeface="宋体" pitchFamily="2" charset="-122"/>
              <a:cs typeface="+mn-cs"/>
            </a:endParaRPr>
          </a:p>
        </p:txBody>
      </p:sp>
      <p:sp>
        <p:nvSpPr>
          <p:cNvPr id="19469" name="Rectangle 13"/>
          <p:cNvSpPr>
            <a:spLocks noChangeArrowheads="1"/>
          </p:cNvSpPr>
          <p:nvPr/>
        </p:nvSpPr>
        <p:spPr bwMode="gray">
          <a:xfrm>
            <a:off x="457200" y="6245225"/>
            <a:ext cx="2133600" cy="476250"/>
          </a:xfrm>
          <a:prstGeom prst="rect">
            <a:avLst/>
          </a:prstGeom>
          <a:noFill/>
          <a:ln w="9525">
            <a:noFill/>
            <a:miter lim="800000"/>
            <a:headEnd/>
            <a:tailEnd/>
          </a:ln>
          <a:effectLst/>
        </p:spPr>
        <p:txBody>
          <a:bodyPr/>
          <a:lstStyle/>
          <a:p>
            <a:pPr algn="l" rtl="0" fontAlgn="base">
              <a:spcBef>
                <a:spcPct val="0"/>
              </a:spcBef>
              <a:spcAft>
                <a:spcPct val="0"/>
              </a:spcAft>
            </a:pPr>
            <a:endParaRPr lang="en-US" altLang="zh-CN" sz="1400" kern="1200">
              <a:solidFill>
                <a:srgbClr val="1C1C1C"/>
              </a:solidFill>
              <a:latin typeface="Arial" pitchFamily="34" charset="0"/>
              <a:ea typeface="宋体" pitchFamily="2" charset="-122"/>
              <a:cs typeface="+mn-cs"/>
            </a:endParaRPr>
          </a:p>
        </p:txBody>
      </p:sp>
      <p:sp>
        <p:nvSpPr>
          <p:cNvPr id="19470" name="Rectangle 1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defRPr>
            </a:lvl1pPr>
          </a:lstStyle>
          <a:p>
            <a:pPr algn="l" rtl="0" fontAlgn="base">
              <a:spcAft>
                <a:spcPct val="0"/>
              </a:spcAft>
            </a:pPr>
            <a:endParaRPr lang="en-US" altLang="zh-CN" kern="1200">
              <a:solidFill>
                <a:srgbClr val="1C1C1C"/>
              </a:solidFill>
              <a:latin typeface="Arial" pitchFamily="34" charset="0"/>
              <a:ea typeface="宋体" pitchFamily="2" charset="-122"/>
              <a:cs typeface="+mn-cs"/>
            </a:endParaRPr>
          </a:p>
        </p:txBody>
      </p:sp>
      <p:sp>
        <p:nvSpPr>
          <p:cNvPr id="19471" name="Rectangle 15"/>
          <p:cNvSpPr>
            <a:spLocks noGrp="1" noChangeArrowheads="1"/>
          </p:cNvSpPr>
          <p:nvPr>
            <p:ph type="title"/>
          </p:nvPr>
        </p:nvSpPr>
        <p:spPr bwMode="gray">
          <a:xfrm>
            <a:off x="233363" y="0"/>
            <a:ext cx="8686800" cy="1087438"/>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pic>
        <p:nvPicPr>
          <p:cNvPr id="19472" name="Picture 16" descr="haba"/>
          <p:cNvPicPr>
            <a:picLocks noChangeAspect="1" noChangeArrowheads="1"/>
          </p:cNvPicPr>
          <p:nvPr/>
        </p:nvPicPr>
        <p:blipFill>
          <a:blip r:embed="rId13" cstate="print"/>
          <a:srcRect/>
          <a:stretch>
            <a:fillRect/>
          </a:stretch>
        </p:blipFill>
        <p:spPr bwMode="gray">
          <a:xfrm rot="4625498">
            <a:off x="2315369" y="6269831"/>
            <a:ext cx="222250" cy="496888"/>
          </a:xfrm>
          <a:prstGeom prst="rect">
            <a:avLst/>
          </a:prstGeom>
          <a:noFill/>
        </p:spPr>
      </p:pic>
      <p:grpSp>
        <p:nvGrpSpPr>
          <p:cNvPr id="2" name="Group 17"/>
          <p:cNvGrpSpPr>
            <a:grpSpLocks/>
          </p:cNvGrpSpPr>
          <p:nvPr/>
        </p:nvGrpSpPr>
        <p:grpSpPr bwMode="auto">
          <a:xfrm rot="264869">
            <a:off x="165100" y="5657850"/>
            <a:ext cx="787400" cy="352425"/>
            <a:chOff x="2044" y="2133"/>
            <a:chExt cx="1329" cy="596"/>
          </a:xfrm>
        </p:grpSpPr>
        <p:pic>
          <p:nvPicPr>
            <p:cNvPr id="19474" name="Picture 18" descr="haba"/>
            <p:cNvPicPr>
              <a:picLocks noChangeAspect="1" noChangeArrowheads="1"/>
            </p:cNvPicPr>
            <p:nvPr userDrawn="1"/>
          </p:nvPicPr>
          <p:blipFill>
            <a:blip r:embed="rId14" cstate="print"/>
            <a:srcRect/>
            <a:stretch>
              <a:fillRect/>
            </a:stretch>
          </p:blipFill>
          <p:spPr bwMode="gray">
            <a:xfrm rot="4260956">
              <a:off x="2409" y="1772"/>
              <a:ext cx="592" cy="1322"/>
            </a:xfrm>
            <a:prstGeom prst="rect">
              <a:avLst/>
            </a:prstGeom>
            <a:noFill/>
          </p:spPr>
        </p:pic>
        <p:sp>
          <p:nvSpPr>
            <p:cNvPr id="19475" name="Freeform 19"/>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grpSp>
      <p:grpSp>
        <p:nvGrpSpPr>
          <p:cNvPr id="3" name="Group 20"/>
          <p:cNvGrpSpPr>
            <a:grpSpLocks/>
          </p:cNvGrpSpPr>
          <p:nvPr/>
        </p:nvGrpSpPr>
        <p:grpSpPr bwMode="auto">
          <a:xfrm rot="1366339" flipV="1">
            <a:off x="1071563" y="5967413"/>
            <a:ext cx="650875" cy="292100"/>
            <a:chOff x="2044" y="2133"/>
            <a:chExt cx="1329" cy="596"/>
          </a:xfrm>
        </p:grpSpPr>
        <p:pic>
          <p:nvPicPr>
            <p:cNvPr id="19477" name="Picture 21" descr="haba"/>
            <p:cNvPicPr>
              <a:picLocks noChangeAspect="1" noChangeArrowheads="1"/>
            </p:cNvPicPr>
            <p:nvPr userDrawn="1"/>
          </p:nvPicPr>
          <p:blipFill>
            <a:blip r:embed="rId15" cstate="print"/>
            <a:srcRect/>
            <a:stretch>
              <a:fillRect/>
            </a:stretch>
          </p:blipFill>
          <p:spPr bwMode="gray">
            <a:xfrm rot="4260956">
              <a:off x="2409" y="1772"/>
              <a:ext cx="592" cy="1322"/>
            </a:xfrm>
            <a:prstGeom prst="rect">
              <a:avLst/>
            </a:prstGeom>
            <a:noFill/>
          </p:spPr>
        </p:pic>
        <p:sp>
          <p:nvSpPr>
            <p:cNvPr id="19478" name="Freeform 22"/>
            <p:cNvSpPr>
              <a:spLocks/>
            </p:cNvSpPr>
            <p:nvPr userDrawn="1"/>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29618 0.16535 C -0.27587 0.10476 -0.25556 0.0444 -0.20625 0.01688 C -0.15695 -0.01064 -0.0342 0.00277 -2.77778E-7 3.92229E-6 " pathEditMode="relative" ptsTypes="aaA">
                                      <p:cBhvr>
                                        <p:cTn id="11" dur="1000" fill="hold"/>
                                        <p:tgtEl>
                                          <p:spTgt spid="2"/>
                                        </p:tgtEl>
                                        <p:attrNameLst>
                                          <p:attrName>ppt_x</p:attrName>
                                          <p:attrName>ppt_y</p:attrName>
                                        </p:attrNameLst>
                                      </p:cBhvr>
                                    </p:animMotion>
                                  </p:childTnLst>
                                </p:cTn>
                              </p:par>
                              <p:par>
                                <p:cTn id="12" presetID="42" presetClass="entr" presetSubtype="0"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0" presetClass="path" presetSubtype="0" accel="50000" decel="50000" fill="hold" nodeType="withEffect">
                                  <p:stCondLst>
                                    <p:cond delay="700"/>
                                  </p:stCondLst>
                                  <p:childTnLst>
                                    <p:animMotion origin="layout" path="M -0.09358 -0.04237 C -0.08611 -0.04098 -0.06545 -0.04237 -0.04879 -0.03357 C -0.03212 -0.02477 -0.00521 0.00138 0.00625 0.01041 " pathEditMode="relative" rAng="0" ptsTypes="aaa">
                                      <p:cBhvr>
                                        <p:cTn id="18" dur="1000" fill="hold"/>
                                        <p:tgtEl>
                                          <p:spTgt spid="3"/>
                                        </p:tgtEl>
                                        <p:attrNameLst>
                                          <p:attrName>ppt_x</p:attrName>
                                          <p:attrName>ppt_y</p:attrName>
                                        </p:attrNameLst>
                                      </p:cBhvr>
                                      <p:rCtr x="5000" y="2600"/>
                                    </p:animMotion>
                                  </p:childTnLst>
                                </p:cTn>
                              </p:par>
                              <p:par>
                                <p:cTn id="19" presetID="42" presetClass="entr" presetSubtype="0" fill="hold" nodeType="withEffect">
                                  <p:stCondLst>
                                    <p:cond delay="1400"/>
                                  </p:stCondLst>
                                  <p:childTnLst>
                                    <p:set>
                                      <p:cBhvr>
                                        <p:cTn id="20" dur="1" fill="hold">
                                          <p:stCondLst>
                                            <p:cond delay="0"/>
                                          </p:stCondLst>
                                        </p:cTn>
                                        <p:tgtEl>
                                          <p:spTgt spid="19472"/>
                                        </p:tgtEl>
                                        <p:attrNameLst>
                                          <p:attrName>style.visibility</p:attrName>
                                        </p:attrNameLst>
                                      </p:cBhvr>
                                      <p:to>
                                        <p:strVal val="visible"/>
                                      </p:to>
                                    </p:set>
                                    <p:animEffect transition="in" filter="fade">
                                      <p:cBhvr>
                                        <p:cTn id="21" dur="1000"/>
                                        <p:tgtEl>
                                          <p:spTgt spid="19472"/>
                                        </p:tgtEl>
                                      </p:cBhvr>
                                    </p:animEffect>
                                    <p:anim calcmode="lin" valueType="num">
                                      <p:cBhvr>
                                        <p:cTn id="22" dur="1000" fill="hold"/>
                                        <p:tgtEl>
                                          <p:spTgt spid="19472"/>
                                        </p:tgtEl>
                                        <p:attrNameLst>
                                          <p:attrName>ppt_x</p:attrName>
                                        </p:attrNameLst>
                                      </p:cBhvr>
                                      <p:tavLst>
                                        <p:tav tm="0">
                                          <p:val>
                                            <p:strVal val="#ppt_x"/>
                                          </p:val>
                                        </p:tav>
                                        <p:tav tm="100000">
                                          <p:val>
                                            <p:strVal val="#ppt_x"/>
                                          </p:val>
                                        </p:tav>
                                      </p:tavLst>
                                    </p:anim>
                                    <p:anim calcmode="lin" valueType="num">
                                      <p:cBhvr>
                                        <p:cTn id="23" dur="1000" fill="hold"/>
                                        <p:tgtEl>
                                          <p:spTgt spid="19472"/>
                                        </p:tgtEl>
                                        <p:attrNameLst>
                                          <p:attrName>ppt_y</p:attrName>
                                        </p:attrNameLst>
                                      </p:cBhvr>
                                      <p:tavLst>
                                        <p:tav tm="0">
                                          <p:val>
                                            <p:strVal val="#ppt_y+.1"/>
                                          </p:val>
                                        </p:tav>
                                        <p:tav tm="100000">
                                          <p:val>
                                            <p:strVal val="#ppt_y"/>
                                          </p:val>
                                        </p:tav>
                                      </p:tavLst>
                                    </p:anim>
                                  </p:childTnLst>
                                </p:cTn>
                              </p:par>
                              <p:par>
                                <p:cTn id="24" presetID="0" presetClass="path" presetSubtype="0" accel="50000" decel="50000" fill="hold" nodeType="withEffect">
                                  <p:stCondLst>
                                    <p:cond delay="1400"/>
                                  </p:stCondLst>
                                  <p:childTnLst>
                                    <p:animMotion origin="layout" path="M -0.11129 -0.06273 C -0.10486 -0.05486 -0.09167 -0.02569 -0.07309 -0.01527 C -0.05452 -0.00486 -0.01528 -0.00324 2.22222E-6 -2.96296E-6 " pathEditMode="relative" rAng="0" ptsTypes="aaa">
                                      <p:cBhvr>
                                        <p:cTn id="25" dur="1000" fill="hold"/>
                                        <p:tgtEl>
                                          <p:spTgt spid="19472"/>
                                        </p:tgtEl>
                                        <p:attrNameLst>
                                          <p:attrName>ppt_x</p:attrName>
                                          <p:attrName>ppt_y</p:attrName>
                                        </p:attrNameLst>
                                      </p:cBhvr>
                                      <p:rCtr x="56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600" b="1">
          <a:solidFill>
            <a:schemeClr val="tx1"/>
          </a:solidFill>
          <a:latin typeface="+mj-lt"/>
          <a:ea typeface="+mj-ea"/>
          <a:cs typeface="+mj-cs"/>
        </a:defRPr>
      </a:lvl1pPr>
      <a:lvl2pPr algn="ctr" rtl="0" fontAlgn="base">
        <a:spcBef>
          <a:spcPct val="0"/>
        </a:spcBef>
        <a:spcAft>
          <a:spcPct val="0"/>
        </a:spcAft>
        <a:defRPr sz="4600" b="1">
          <a:solidFill>
            <a:schemeClr val="tx1"/>
          </a:solidFill>
          <a:latin typeface="Arial" pitchFamily="34" charset="0"/>
          <a:ea typeface=""/>
          <a:cs typeface=""/>
        </a:defRPr>
      </a:lvl2pPr>
      <a:lvl3pPr algn="ctr" rtl="0" fontAlgn="base">
        <a:spcBef>
          <a:spcPct val="0"/>
        </a:spcBef>
        <a:spcAft>
          <a:spcPct val="0"/>
        </a:spcAft>
        <a:defRPr sz="4600" b="1">
          <a:solidFill>
            <a:schemeClr val="tx1"/>
          </a:solidFill>
          <a:latin typeface="Arial" pitchFamily="34" charset="0"/>
          <a:ea typeface=""/>
          <a:cs typeface=""/>
        </a:defRPr>
      </a:lvl3pPr>
      <a:lvl4pPr algn="ctr" rtl="0" fontAlgn="base">
        <a:spcBef>
          <a:spcPct val="0"/>
        </a:spcBef>
        <a:spcAft>
          <a:spcPct val="0"/>
        </a:spcAft>
        <a:defRPr sz="4600" b="1">
          <a:solidFill>
            <a:schemeClr val="tx1"/>
          </a:solidFill>
          <a:latin typeface="Arial" pitchFamily="34" charset="0"/>
          <a:ea typeface=""/>
          <a:cs typeface=""/>
        </a:defRPr>
      </a:lvl4pPr>
      <a:lvl5pPr algn="ctr" rtl="0" fontAlgn="base">
        <a:spcBef>
          <a:spcPct val="0"/>
        </a:spcBef>
        <a:spcAft>
          <a:spcPct val="0"/>
        </a:spcAft>
        <a:defRPr sz="4600" b="1">
          <a:solidFill>
            <a:schemeClr val="tx1"/>
          </a:solidFill>
          <a:latin typeface="Arial" pitchFamily="34" charset="0"/>
          <a:ea typeface=""/>
          <a:cs typeface=""/>
        </a:defRPr>
      </a:lvl5pPr>
      <a:lvl6pPr marL="457200" algn="ctr" rtl="0" fontAlgn="base">
        <a:spcBef>
          <a:spcPct val="0"/>
        </a:spcBef>
        <a:spcAft>
          <a:spcPct val="0"/>
        </a:spcAft>
        <a:defRPr sz="4600" b="1">
          <a:solidFill>
            <a:schemeClr val="tx1"/>
          </a:solidFill>
          <a:latin typeface="Arial" pitchFamily="34" charset="0"/>
          <a:ea typeface=""/>
          <a:cs typeface=""/>
        </a:defRPr>
      </a:lvl6pPr>
      <a:lvl7pPr marL="914400" algn="ctr" rtl="0" fontAlgn="base">
        <a:spcBef>
          <a:spcPct val="0"/>
        </a:spcBef>
        <a:spcAft>
          <a:spcPct val="0"/>
        </a:spcAft>
        <a:defRPr sz="4600" b="1">
          <a:solidFill>
            <a:schemeClr val="tx1"/>
          </a:solidFill>
          <a:latin typeface="Arial" pitchFamily="34" charset="0"/>
          <a:ea typeface=""/>
          <a:cs typeface=""/>
        </a:defRPr>
      </a:lvl7pPr>
      <a:lvl8pPr marL="1371600" algn="ctr" rtl="0" fontAlgn="base">
        <a:spcBef>
          <a:spcPct val="0"/>
        </a:spcBef>
        <a:spcAft>
          <a:spcPct val="0"/>
        </a:spcAft>
        <a:defRPr sz="4600" b="1">
          <a:solidFill>
            <a:schemeClr val="tx1"/>
          </a:solidFill>
          <a:latin typeface="Arial" pitchFamily="34" charset="0"/>
          <a:ea typeface=""/>
          <a:cs typeface=""/>
        </a:defRPr>
      </a:lvl8pPr>
      <a:lvl9pPr marL="1828800" algn="ctr" rtl="0" fontAlgn="base">
        <a:spcBef>
          <a:spcPct val="0"/>
        </a:spcBef>
        <a:spcAft>
          <a:spcPct val="0"/>
        </a:spcAft>
        <a:defRPr sz="4600" b="1">
          <a:solidFill>
            <a:schemeClr val="tx1"/>
          </a:solidFill>
          <a:latin typeface="Arial" pitchFamily="34" charset="0"/>
          <a:ea typeface=""/>
          <a:cs typeface=""/>
        </a:defRPr>
      </a:lvl9pPr>
    </p:titleStyle>
    <p:bodyStyle>
      <a:lvl1pPr marL="342900" indent="-342900" algn="l" rtl="0" fontAlgn="base">
        <a:spcBef>
          <a:spcPct val="20000"/>
        </a:spcBef>
        <a:spcAft>
          <a:spcPct val="0"/>
        </a:spcAft>
        <a:buChar char="•"/>
        <a:defRPr sz="3200" b="1">
          <a:solidFill>
            <a:schemeClr val="accent1"/>
          </a:solidFill>
          <a:latin typeface="+mn-lt"/>
          <a:ea typeface="+mn-ea"/>
          <a:cs typeface="+mn-cs"/>
        </a:defRPr>
      </a:lvl1pPr>
      <a:lvl2pPr marL="742950" indent="-285750" algn="l" rtl="0" fontAlgn="base">
        <a:spcBef>
          <a:spcPct val="20000"/>
        </a:spcBef>
        <a:spcAft>
          <a:spcPct val="0"/>
        </a:spcAft>
        <a:buFont typeface="Wingdings" pitchFamily="2" charset="2"/>
        <a:buChar char="Ø"/>
        <a:defRPr sz="2800" b="1">
          <a:solidFill>
            <a:schemeClr val="tx2"/>
          </a:solidFill>
          <a:latin typeface="+mn-lt"/>
        </a:defRPr>
      </a:lvl2pPr>
      <a:lvl3pPr marL="1143000" indent="-228600" algn="l" rtl="0" fontAlgn="base">
        <a:spcBef>
          <a:spcPct val="20000"/>
        </a:spcBef>
        <a:spcAft>
          <a:spcPct val="0"/>
        </a:spcAft>
        <a:buChar char="•"/>
        <a:defRPr sz="2400" b="1">
          <a:solidFill>
            <a:schemeClr val="tx2"/>
          </a:solidFill>
          <a:latin typeface="+mn-lt"/>
        </a:defRPr>
      </a:lvl3pPr>
      <a:lvl4pPr marL="1600200" indent="-228600" algn="l" rtl="0" fontAlgn="base">
        <a:spcBef>
          <a:spcPct val="20000"/>
        </a:spcBef>
        <a:spcAft>
          <a:spcPct val="0"/>
        </a:spcAft>
        <a:buChar char="–"/>
        <a:defRPr sz="2000" b="1">
          <a:solidFill>
            <a:schemeClr val="tx2"/>
          </a:solidFill>
          <a:latin typeface="+mn-lt"/>
        </a:defRPr>
      </a:lvl4pPr>
      <a:lvl5pPr marL="2057400" indent="-228600" algn="l" rtl="0" fontAlgn="base">
        <a:spcBef>
          <a:spcPct val="20000"/>
        </a:spcBef>
        <a:spcAft>
          <a:spcPct val="0"/>
        </a:spcAft>
        <a:buChar char="»"/>
        <a:defRPr sz="2000" b="1">
          <a:solidFill>
            <a:schemeClr val="tx2"/>
          </a:solidFill>
          <a:latin typeface="+mn-lt"/>
        </a:defRPr>
      </a:lvl5pPr>
      <a:lvl6pPr marL="2514600" indent="-228600" algn="l" rtl="0" fontAlgn="base">
        <a:spcBef>
          <a:spcPct val="20000"/>
        </a:spcBef>
        <a:spcAft>
          <a:spcPct val="0"/>
        </a:spcAft>
        <a:buChar char="»"/>
        <a:defRPr sz="2000" b="1">
          <a:solidFill>
            <a:schemeClr val="tx2"/>
          </a:solidFill>
          <a:latin typeface="+mn-lt"/>
        </a:defRPr>
      </a:lvl6pPr>
      <a:lvl7pPr marL="2971800" indent="-228600" algn="l" rtl="0" fontAlgn="base">
        <a:spcBef>
          <a:spcPct val="20000"/>
        </a:spcBef>
        <a:spcAft>
          <a:spcPct val="0"/>
        </a:spcAft>
        <a:buChar char="»"/>
        <a:defRPr sz="2000" b="1">
          <a:solidFill>
            <a:schemeClr val="tx2"/>
          </a:solidFill>
          <a:latin typeface="+mn-lt"/>
        </a:defRPr>
      </a:lvl7pPr>
      <a:lvl8pPr marL="3429000" indent="-228600" algn="l" rtl="0" fontAlgn="base">
        <a:spcBef>
          <a:spcPct val="20000"/>
        </a:spcBef>
        <a:spcAft>
          <a:spcPct val="0"/>
        </a:spcAft>
        <a:buChar char="»"/>
        <a:defRPr sz="2000" b="1">
          <a:solidFill>
            <a:schemeClr val="tx2"/>
          </a:solidFill>
          <a:latin typeface="+mn-lt"/>
        </a:defRPr>
      </a:lvl8pPr>
      <a:lvl9pPr marL="3886200" indent="-228600" algn="l" rtl="0" fontAlgn="base">
        <a:spcBef>
          <a:spcPct val="20000"/>
        </a:spcBef>
        <a:spcAft>
          <a:spcPct val="0"/>
        </a:spcAft>
        <a:buChar char="»"/>
        <a:defRPr sz="2000" b="1">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gray">
          <a:xfrm>
            <a:off x="0" y="0"/>
            <a:ext cx="9144000" cy="1435100"/>
          </a:xfrm>
          <a:prstGeom prst="rect">
            <a:avLst/>
          </a:prstGeom>
          <a:gradFill rotWithShape="1">
            <a:gsLst>
              <a:gs pos="0">
                <a:schemeClr val="folHlink">
                  <a:alpha val="39999"/>
                </a:schemeClr>
              </a:gs>
              <a:gs pos="100000">
                <a:schemeClr val="folHlink">
                  <a:gamma/>
                  <a:tint val="0"/>
                  <a:invGamma/>
                  <a:alpha val="39999"/>
                </a:schemeClr>
              </a:gs>
            </a:gsLst>
            <a:lin ang="5400000" scaled="1"/>
          </a:gradFill>
          <a:ln w="9525" algn="ctr">
            <a:noFill/>
            <a:miter lim="800000"/>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sp>
        <p:nvSpPr>
          <p:cNvPr id="19459" name="Oval 3"/>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sp>
        <p:nvSpPr>
          <p:cNvPr id="19460" name="Oval 4"/>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sp>
        <p:nvSpPr>
          <p:cNvPr id="19461" name="Oval 5"/>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sp>
        <p:nvSpPr>
          <p:cNvPr id="19462" name="Oval 6"/>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sp>
        <p:nvSpPr>
          <p:cNvPr id="6151" name="Rectangle 8"/>
          <p:cNvSpPr>
            <a:spLocks noGrp="1" noChangeArrowheads="1"/>
          </p:cNvSpPr>
          <p:nvPr>
            <p:ph type="body" idx="1"/>
          </p:nvPr>
        </p:nvSpPr>
        <p:spPr bwMode="gray">
          <a:xfrm>
            <a:off x="457200" y="13287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9465" name="Rectangle 9"/>
          <p:cNvSpPr>
            <a:spLocks noChangeArrowheads="1"/>
          </p:cNvSpPr>
          <p:nvPr/>
        </p:nvSpPr>
        <p:spPr bwMode="gray">
          <a:xfrm>
            <a:off x="3124200" y="6245225"/>
            <a:ext cx="2895600" cy="476250"/>
          </a:xfrm>
          <a:prstGeom prst="rect">
            <a:avLst/>
          </a:prstGeom>
          <a:noFill/>
          <a:ln w="9525">
            <a:noFill/>
            <a:miter lim="800000"/>
            <a:headEnd/>
            <a:tailEnd/>
          </a:ln>
          <a:effectLst/>
        </p:spPr>
        <p:txBody>
          <a:bodyPr/>
          <a:lstStyle/>
          <a:p>
            <a:pPr>
              <a:defRPr/>
            </a:pPr>
            <a:endParaRPr lang="en-US" altLang="zh-CN" sz="1400" b="0">
              <a:solidFill>
                <a:srgbClr val="1C1C1C"/>
              </a:solidFill>
              <a:latin typeface="Arial" pitchFamily="34" charset="0"/>
              <a:ea typeface="宋体" pitchFamily="2" charset="-122"/>
            </a:endParaRPr>
          </a:p>
        </p:txBody>
      </p:sp>
      <p:sp>
        <p:nvSpPr>
          <p:cNvPr id="19466" name="Rectangle 10"/>
          <p:cNvSpPr>
            <a:spLocks noChangeArrowheads="1"/>
          </p:cNvSpPr>
          <p:nvPr/>
        </p:nvSpPr>
        <p:spPr bwMode="gray">
          <a:xfrm>
            <a:off x="6553200" y="6245225"/>
            <a:ext cx="2133600" cy="476250"/>
          </a:xfrm>
          <a:prstGeom prst="rect">
            <a:avLst/>
          </a:prstGeom>
          <a:noFill/>
          <a:ln w="9525">
            <a:noFill/>
            <a:miter lim="800000"/>
            <a:headEnd/>
            <a:tailEnd/>
          </a:ln>
          <a:effectLst/>
        </p:spPr>
        <p:txBody>
          <a:bodyPr/>
          <a:lstStyle/>
          <a:p>
            <a:pPr algn="r">
              <a:defRPr/>
            </a:pPr>
            <a:endParaRPr lang="zh-CN" altLang="zh-CN" sz="1400" b="0">
              <a:solidFill>
                <a:srgbClr val="1C1C1C"/>
              </a:solidFill>
              <a:latin typeface="Arial" pitchFamily="34" charset="0"/>
              <a:ea typeface="宋体" pitchFamily="2" charset="-122"/>
            </a:endParaRPr>
          </a:p>
        </p:txBody>
      </p:sp>
      <p:sp>
        <p:nvSpPr>
          <p:cNvPr id="19467" name="Rectangle 11"/>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Arial" pitchFamily="34" charset="0"/>
                <a:ea typeface="宋体" pitchFamily="2" charset="-122"/>
              </a:defRPr>
            </a:lvl1pPr>
          </a:lstStyle>
          <a:p>
            <a:pPr>
              <a:defRPr/>
            </a:pPr>
            <a:endParaRPr lang="en-US" altLang="zh-CN">
              <a:solidFill>
                <a:srgbClr val="1C1C1C"/>
              </a:solidFill>
            </a:endParaRPr>
          </a:p>
        </p:txBody>
      </p:sp>
      <p:sp>
        <p:nvSpPr>
          <p:cNvPr id="19468" name="Rectangle 12"/>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latin typeface="Arial" pitchFamily="34" charset="0"/>
                <a:ea typeface="宋体" pitchFamily="2" charset="-122"/>
              </a:defRPr>
            </a:lvl1pPr>
          </a:lstStyle>
          <a:p>
            <a:pPr>
              <a:defRPr/>
            </a:pPr>
            <a:fld id="{3B56B934-983C-461E-94BD-A7FA533FDD8E}" type="slidenum">
              <a:rPr lang="en-US" altLang="zh-CN">
                <a:solidFill>
                  <a:srgbClr val="1C1C1C"/>
                </a:solidFill>
              </a:rPr>
              <a:pPr>
                <a:defRPr/>
              </a:pPr>
              <a:t>‹#›</a:t>
            </a:fld>
            <a:endParaRPr lang="en-US" altLang="zh-CN">
              <a:solidFill>
                <a:srgbClr val="1C1C1C"/>
              </a:solidFill>
            </a:endParaRPr>
          </a:p>
        </p:txBody>
      </p:sp>
      <p:sp>
        <p:nvSpPr>
          <p:cNvPr id="19469" name="Rectangle 13"/>
          <p:cNvSpPr>
            <a:spLocks noChangeArrowheads="1"/>
          </p:cNvSpPr>
          <p:nvPr/>
        </p:nvSpPr>
        <p:spPr bwMode="gray">
          <a:xfrm>
            <a:off x="457200" y="6245225"/>
            <a:ext cx="2133600" cy="476250"/>
          </a:xfrm>
          <a:prstGeom prst="rect">
            <a:avLst/>
          </a:prstGeom>
          <a:noFill/>
          <a:ln w="9525">
            <a:noFill/>
            <a:miter lim="800000"/>
            <a:headEnd/>
            <a:tailEnd/>
          </a:ln>
          <a:effectLst/>
        </p:spPr>
        <p:txBody>
          <a:bodyPr/>
          <a:lstStyle/>
          <a:p>
            <a:pPr algn="l">
              <a:defRPr/>
            </a:pPr>
            <a:endParaRPr lang="en-US" altLang="zh-CN" sz="1400" b="0">
              <a:solidFill>
                <a:srgbClr val="1C1C1C"/>
              </a:solidFill>
              <a:latin typeface="Arial" pitchFamily="34" charset="0"/>
              <a:ea typeface="宋体" pitchFamily="2" charset="-122"/>
            </a:endParaRPr>
          </a:p>
        </p:txBody>
      </p:sp>
      <p:sp>
        <p:nvSpPr>
          <p:cNvPr id="19470" name="Rectangle 1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latin typeface="Arial" pitchFamily="34" charset="0"/>
                <a:ea typeface="宋体" pitchFamily="2" charset="-122"/>
              </a:defRPr>
            </a:lvl1pPr>
          </a:lstStyle>
          <a:p>
            <a:pPr algn="l">
              <a:defRPr/>
            </a:pPr>
            <a:endParaRPr lang="en-US" altLang="zh-CN">
              <a:solidFill>
                <a:srgbClr val="1C1C1C"/>
              </a:solidFill>
            </a:endParaRPr>
          </a:p>
        </p:txBody>
      </p:sp>
      <p:sp>
        <p:nvSpPr>
          <p:cNvPr id="19471" name="Rectangle 15"/>
          <p:cNvSpPr>
            <a:spLocks noGrp="1" noChangeArrowheads="1"/>
          </p:cNvSpPr>
          <p:nvPr>
            <p:ph type="title"/>
          </p:nvPr>
        </p:nvSpPr>
        <p:spPr bwMode="gray">
          <a:xfrm>
            <a:off x="233363" y="0"/>
            <a:ext cx="8686800" cy="1087438"/>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pic>
        <p:nvPicPr>
          <p:cNvPr id="19472" name="Picture 16" descr="haba"/>
          <p:cNvPicPr>
            <a:picLocks noChangeAspect="1" noChangeArrowheads="1"/>
          </p:cNvPicPr>
          <p:nvPr/>
        </p:nvPicPr>
        <p:blipFill>
          <a:blip r:embed="rId13" cstate="print"/>
          <a:srcRect/>
          <a:stretch>
            <a:fillRect/>
          </a:stretch>
        </p:blipFill>
        <p:spPr bwMode="gray">
          <a:xfrm rot="4625498">
            <a:off x="2315369" y="6269831"/>
            <a:ext cx="222250" cy="496888"/>
          </a:xfrm>
          <a:prstGeom prst="rect">
            <a:avLst/>
          </a:prstGeom>
          <a:noFill/>
          <a:ln w="9525">
            <a:noFill/>
            <a:miter lim="800000"/>
            <a:headEnd/>
            <a:tailEnd/>
          </a:ln>
        </p:spPr>
      </p:pic>
      <p:grpSp>
        <p:nvGrpSpPr>
          <p:cNvPr id="2" name="Group 17"/>
          <p:cNvGrpSpPr>
            <a:grpSpLocks/>
          </p:cNvGrpSpPr>
          <p:nvPr/>
        </p:nvGrpSpPr>
        <p:grpSpPr bwMode="auto">
          <a:xfrm rot="264869">
            <a:off x="165100" y="5657850"/>
            <a:ext cx="787400" cy="352425"/>
            <a:chOff x="2044" y="2133"/>
            <a:chExt cx="1329" cy="596"/>
          </a:xfrm>
        </p:grpSpPr>
        <p:pic>
          <p:nvPicPr>
            <p:cNvPr id="6164" name="Picture 18" descr="haba"/>
            <p:cNvPicPr>
              <a:picLocks noChangeAspect="1" noChangeArrowheads="1"/>
            </p:cNvPicPr>
            <p:nvPr userDrawn="1"/>
          </p:nvPicPr>
          <p:blipFill>
            <a:blip r:embed="rId14" cstate="print"/>
            <a:srcRect/>
            <a:stretch>
              <a:fillRect/>
            </a:stretch>
          </p:blipFill>
          <p:spPr bwMode="gray">
            <a:xfrm rot="4260956">
              <a:off x="2409" y="1772"/>
              <a:ext cx="592" cy="1322"/>
            </a:xfrm>
            <a:prstGeom prst="rect">
              <a:avLst/>
            </a:prstGeom>
            <a:noFill/>
            <a:ln w="9525">
              <a:noFill/>
              <a:miter lim="800000"/>
              <a:headEnd/>
              <a:tailEnd/>
            </a:ln>
          </p:spPr>
        </p:pic>
        <p:sp>
          <p:nvSpPr>
            <p:cNvPr id="19475" name="Freeform 19"/>
            <p:cNvSpPr>
              <a:spLocks/>
            </p:cNvSpPr>
            <p:nvPr userDrawn="1"/>
          </p:nvSpPr>
          <p:spPr bwMode="gray">
            <a:xfrm rot="4245780">
              <a:off x="2418" y="1764"/>
              <a:ext cx="585"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grpSp>
      <p:grpSp>
        <p:nvGrpSpPr>
          <p:cNvPr id="3" name="Group 20"/>
          <p:cNvGrpSpPr>
            <a:grpSpLocks/>
          </p:cNvGrpSpPr>
          <p:nvPr/>
        </p:nvGrpSpPr>
        <p:grpSpPr bwMode="auto">
          <a:xfrm rot="1366339" flipV="1">
            <a:off x="1071563" y="5967413"/>
            <a:ext cx="650875" cy="292100"/>
            <a:chOff x="2044" y="2133"/>
            <a:chExt cx="1329" cy="596"/>
          </a:xfrm>
        </p:grpSpPr>
        <p:pic>
          <p:nvPicPr>
            <p:cNvPr id="6162" name="Picture 21" descr="haba"/>
            <p:cNvPicPr>
              <a:picLocks noChangeAspect="1" noChangeArrowheads="1"/>
            </p:cNvPicPr>
            <p:nvPr userDrawn="1"/>
          </p:nvPicPr>
          <p:blipFill>
            <a:blip r:embed="rId15" cstate="print"/>
            <a:srcRect/>
            <a:stretch>
              <a:fillRect/>
            </a:stretch>
          </p:blipFill>
          <p:spPr bwMode="gray">
            <a:xfrm rot="4260956">
              <a:off x="2409" y="1772"/>
              <a:ext cx="592" cy="1322"/>
            </a:xfrm>
            <a:prstGeom prst="rect">
              <a:avLst/>
            </a:prstGeom>
            <a:noFill/>
            <a:ln w="9525">
              <a:noFill/>
              <a:miter lim="800000"/>
              <a:headEnd/>
              <a:tailEnd/>
            </a:ln>
          </p:spPr>
        </p:pic>
        <p:sp>
          <p:nvSpPr>
            <p:cNvPr id="19478" name="Freeform 22"/>
            <p:cNvSpPr>
              <a:spLocks/>
            </p:cNvSpPr>
            <p:nvPr userDrawn="1"/>
          </p:nvSpPr>
          <p:spPr bwMode="gray">
            <a:xfrm rot="4245780">
              <a:off x="2417" y="1765"/>
              <a:ext cx="586" cy="1323"/>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pPr algn="l">
                <a:spcBef>
                  <a:spcPct val="20000"/>
                </a:spcBef>
                <a:buFontTx/>
                <a:buChar char="–"/>
                <a:defRPr/>
              </a:pPr>
              <a:endParaRPr lang="zh-CN" altLang="en-US" sz="2800">
                <a:solidFill>
                  <a:srgbClr val="080808"/>
                </a:solidFill>
                <a:latin typeface="Arial" pitchFamily="34" charset="0"/>
                <a:ea typeface="宋体" pitchFamily="2" charset="-122"/>
              </a:endParaRPr>
            </a:p>
          </p:txBody>
        </p:sp>
      </p:grpSp>
    </p:spTree>
    <p:extLst>
      <p:ext uri="{BB962C8B-B14F-4D97-AF65-F5344CB8AC3E}">
        <p14:creationId xmlns:p14="http://schemas.microsoft.com/office/powerpoint/2010/main" val="21332621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29618 0.16535 C -0.27587 0.10476 -0.25556 0.0444 -0.20625 0.01688 C -0.15695 -0.01064 -0.0342 0.00277 -2.77778E-7 3.92229E-6 " pathEditMode="relative" ptsTypes="aaA">
                                      <p:cBhvr>
                                        <p:cTn id="11" dur="1000" fill="hold"/>
                                        <p:tgtEl>
                                          <p:spTgt spid="2"/>
                                        </p:tgtEl>
                                        <p:attrNameLst>
                                          <p:attrName>ppt_x</p:attrName>
                                          <p:attrName>ppt_y</p:attrName>
                                        </p:attrNameLst>
                                      </p:cBhvr>
                                    </p:animMotion>
                                  </p:childTnLst>
                                </p:cTn>
                              </p:par>
                              <p:par>
                                <p:cTn id="12" presetID="42" presetClass="entr" presetSubtype="0"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0" presetClass="path" presetSubtype="0" accel="50000" decel="50000" fill="hold" nodeType="withEffect">
                                  <p:stCondLst>
                                    <p:cond delay="700"/>
                                  </p:stCondLst>
                                  <p:childTnLst>
                                    <p:animMotion origin="layout" path="M -0.09358 -0.04237 C -0.08611 -0.04098 -0.06545 -0.04237 -0.04879 -0.03357 C -0.03212 -0.02477 -0.00521 0.00138 0.00625 0.01041 " pathEditMode="relative" rAng="0" ptsTypes="aaa">
                                      <p:cBhvr>
                                        <p:cTn id="18" dur="1000" fill="hold"/>
                                        <p:tgtEl>
                                          <p:spTgt spid="3"/>
                                        </p:tgtEl>
                                        <p:attrNameLst>
                                          <p:attrName>ppt_x</p:attrName>
                                          <p:attrName>ppt_y</p:attrName>
                                        </p:attrNameLst>
                                      </p:cBhvr>
                                      <p:rCtr x="5000" y="2600"/>
                                    </p:animMotion>
                                  </p:childTnLst>
                                </p:cTn>
                              </p:par>
                              <p:par>
                                <p:cTn id="19" presetID="42" presetClass="entr" presetSubtype="0" fill="hold" nodeType="withEffect">
                                  <p:stCondLst>
                                    <p:cond delay="1400"/>
                                  </p:stCondLst>
                                  <p:childTnLst>
                                    <p:set>
                                      <p:cBhvr>
                                        <p:cTn id="20" dur="1" fill="hold">
                                          <p:stCondLst>
                                            <p:cond delay="0"/>
                                          </p:stCondLst>
                                        </p:cTn>
                                        <p:tgtEl>
                                          <p:spTgt spid="19472"/>
                                        </p:tgtEl>
                                        <p:attrNameLst>
                                          <p:attrName>style.visibility</p:attrName>
                                        </p:attrNameLst>
                                      </p:cBhvr>
                                      <p:to>
                                        <p:strVal val="visible"/>
                                      </p:to>
                                    </p:set>
                                    <p:animEffect transition="in" filter="fade">
                                      <p:cBhvr>
                                        <p:cTn id="21" dur="1000"/>
                                        <p:tgtEl>
                                          <p:spTgt spid="19472"/>
                                        </p:tgtEl>
                                      </p:cBhvr>
                                    </p:animEffect>
                                    <p:anim calcmode="lin" valueType="num">
                                      <p:cBhvr>
                                        <p:cTn id="22" dur="1000" fill="hold"/>
                                        <p:tgtEl>
                                          <p:spTgt spid="19472"/>
                                        </p:tgtEl>
                                        <p:attrNameLst>
                                          <p:attrName>ppt_x</p:attrName>
                                        </p:attrNameLst>
                                      </p:cBhvr>
                                      <p:tavLst>
                                        <p:tav tm="0">
                                          <p:val>
                                            <p:strVal val="#ppt_x"/>
                                          </p:val>
                                        </p:tav>
                                        <p:tav tm="100000">
                                          <p:val>
                                            <p:strVal val="#ppt_x"/>
                                          </p:val>
                                        </p:tav>
                                      </p:tavLst>
                                    </p:anim>
                                    <p:anim calcmode="lin" valueType="num">
                                      <p:cBhvr>
                                        <p:cTn id="23" dur="1000" fill="hold"/>
                                        <p:tgtEl>
                                          <p:spTgt spid="19472"/>
                                        </p:tgtEl>
                                        <p:attrNameLst>
                                          <p:attrName>ppt_y</p:attrName>
                                        </p:attrNameLst>
                                      </p:cBhvr>
                                      <p:tavLst>
                                        <p:tav tm="0">
                                          <p:val>
                                            <p:strVal val="#ppt_y+.1"/>
                                          </p:val>
                                        </p:tav>
                                        <p:tav tm="100000">
                                          <p:val>
                                            <p:strVal val="#ppt_y"/>
                                          </p:val>
                                        </p:tav>
                                      </p:tavLst>
                                    </p:anim>
                                  </p:childTnLst>
                                </p:cTn>
                              </p:par>
                              <p:par>
                                <p:cTn id="24" presetID="0" presetClass="path" presetSubtype="0" accel="50000" decel="50000" fill="hold" nodeType="withEffect">
                                  <p:stCondLst>
                                    <p:cond delay="1400"/>
                                  </p:stCondLst>
                                  <p:childTnLst>
                                    <p:animMotion origin="layout" path="M -0.11129 -0.06273 C -0.10486 -0.05486 -0.09167 -0.02569 -0.07309 -0.01527 C -0.05452 -0.00486 -0.01528 -0.00324 2.22222E-6 -2.96296E-6 " pathEditMode="relative" rAng="0" ptsTypes="aaa">
                                      <p:cBhvr>
                                        <p:cTn id="25" dur="1000" fill="hold"/>
                                        <p:tgtEl>
                                          <p:spTgt spid="19472"/>
                                        </p:tgtEl>
                                        <p:attrNameLst>
                                          <p:attrName>ppt_x</p:attrName>
                                          <p:attrName>ppt_y</p:attrName>
                                        </p:attrNameLst>
                                      </p:cBhvr>
                                      <p:rCtr x="56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600" b="1">
          <a:solidFill>
            <a:schemeClr val="tx1"/>
          </a:solidFill>
          <a:latin typeface="+mj-lt"/>
          <a:ea typeface="+mj-ea"/>
          <a:cs typeface="+mj-cs"/>
        </a:defRPr>
      </a:lvl1pPr>
      <a:lvl2pPr algn="ctr" rtl="0" eaLnBrk="0" fontAlgn="base" hangingPunct="0">
        <a:spcBef>
          <a:spcPct val="0"/>
        </a:spcBef>
        <a:spcAft>
          <a:spcPct val="0"/>
        </a:spcAft>
        <a:defRPr sz="4600" b="1">
          <a:solidFill>
            <a:schemeClr val="tx1"/>
          </a:solidFill>
          <a:latin typeface="Arial" pitchFamily="34" charset="0"/>
          <a:ea typeface=""/>
          <a:cs typeface=""/>
        </a:defRPr>
      </a:lvl2pPr>
      <a:lvl3pPr algn="ctr" rtl="0" eaLnBrk="0" fontAlgn="base" hangingPunct="0">
        <a:spcBef>
          <a:spcPct val="0"/>
        </a:spcBef>
        <a:spcAft>
          <a:spcPct val="0"/>
        </a:spcAft>
        <a:defRPr sz="4600" b="1">
          <a:solidFill>
            <a:schemeClr val="tx1"/>
          </a:solidFill>
          <a:latin typeface="Arial" pitchFamily="34" charset="0"/>
          <a:ea typeface=""/>
          <a:cs typeface=""/>
        </a:defRPr>
      </a:lvl3pPr>
      <a:lvl4pPr algn="ctr" rtl="0" eaLnBrk="0" fontAlgn="base" hangingPunct="0">
        <a:spcBef>
          <a:spcPct val="0"/>
        </a:spcBef>
        <a:spcAft>
          <a:spcPct val="0"/>
        </a:spcAft>
        <a:defRPr sz="4600" b="1">
          <a:solidFill>
            <a:schemeClr val="tx1"/>
          </a:solidFill>
          <a:latin typeface="Arial" pitchFamily="34" charset="0"/>
          <a:ea typeface=""/>
          <a:cs typeface=""/>
        </a:defRPr>
      </a:lvl4pPr>
      <a:lvl5pPr algn="ctr" rtl="0" eaLnBrk="0" fontAlgn="base" hangingPunct="0">
        <a:spcBef>
          <a:spcPct val="0"/>
        </a:spcBef>
        <a:spcAft>
          <a:spcPct val="0"/>
        </a:spcAft>
        <a:defRPr sz="4600" b="1">
          <a:solidFill>
            <a:schemeClr val="tx1"/>
          </a:solidFill>
          <a:latin typeface="Arial" pitchFamily="34" charset="0"/>
          <a:ea typeface=""/>
          <a:cs typeface=""/>
        </a:defRPr>
      </a:lvl5pPr>
      <a:lvl6pPr marL="457200" algn="ctr" rtl="0" fontAlgn="base">
        <a:spcBef>
          <a:spcPct val="0"/>
        </a:spcBef>
        <a:spcAft>
          <a:spcPct val="0"/>
        </a:spcAft>
        <a:defRPr sz="4600" b="1">
          <a:solidFill>
            <a:schemeClr val="tx1"/>
          </a:solidFill>
          <a:latin typeface="Arial" pitchFamily="34" charset="0"/>
          <a:ea typeface=""/>
          <a:cs typeface=""/>
        </a:defRPr>
      </a:lvl6pPr>
      <a:lvl7pPr marL="914400" algn="ctr" rtl="0" fontAlgn="base">
        <a:spcBef>
          <a:spcPct val="0"/>
        </a:spcBef>
        <a:spcAft>
          <a:spcPct val="0"/>
        </a:spcAft>
        <a:defRPr sz="4600" b="1">
          <a:solidFill>
            <a:schemeClr val="tx1"/>
          </a:solidFill>
          <a:latin typeface="Arial" pitchFamily="34" charset="0"/>
          <a:ea typeface=""/>
          <a:cs typeface=""/>
        </a:defRPr>
      </a:lvl7pPr>
      <a:lvl8pPr marL="1371600" algn="ctr" rtl="0" fontAlgn="base">
        <a:spcBef>
          <a:spcPct val="0"/>
        </a:spcBef>
        <a:spcAft>
          <a:spcPct val="0"/>
        </a:spcAft>
        <a:defRPr sz="4600" b="1">
          <a:solidFill>
            <a:schemeClr val="tx1"/>
          </a:solidFill>
          <a:latin typeface="Arial" pitchFamily="34" charset="0"/>
          <a:ea typeface=""/>
          <a:cs typeface=""/>
        </a:defRPr>
      </a:lvl8pPr>
      <a:lvl9pPr marL="1828800" algn="ctr" rtl="0" fontAlgn="base">
        <a:spcBef>
          <a:spcPct val="0"/>
        </a:spcBef>
        <a:spcAft>
          <a:spcPct val="0"/>
        </a:spcAft>
        <a:defRPr sz="4600" b="1">
          <a:solidFill>
            <a:schemeClr val="tx1"/>
          </a:solidFill>
          <a:latin typeface="Arial" pitchFamily="34" charset="0"/>
          <a:ea typeface=""/>
          <a:cs typeface=""/>
        </a:defRPr>
      </a:lvl9pPr>
    </p:titleStyle>
    <p:bodyStyle>
      <a:lvl1pPr marL="342900" indent="-342900" algn="l" rtl="0" eaLnBrk="0" fontAlgn="base" hangingPunct="0">
        <a:spcBef>
          <a:spcPct val="20000"/>
        </a:spcBef>
        <a:spcAft>
          <a:spcPct val="0"/>
        </a:spcAft>
        <a:buChar char="•"/>
        <a:defRPr sz="3200" b="1">
          <a:solidFill>
            <a:schemeClr val="accent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b="1">
          <a:solidFill>
            <a:schemeClr val="tx2"/>
          </a:solidFill>
          <a:latin typeface="+mn-lt"/>
        </a:defRPr>
      </a:lvl2pPr>
      <a:lvl3pPr marL="1143000" indent="-228600" algn="l" rtl="0" eaLnBrk="0" fontAlgn="base" hangingPunct="0">
        <a:spcBef>
          <a:spcPct val="20000"/>
        </a:spcBef>
        <a:spcAft>
          <a:spcPct val="0"/>
        </a:spcAft>
        <a:buChar char="•"/>
        <a:defRPr sz="2400" b="1">
          <a:solidFill>
            <a:schemeClr val="tx2"/>
          </a:solidFill>
          <a:latin typeface="+mn-lt"/>
        </a:defRPr>
      </a:lvl3pPr>
      <a:lvl4pPr marL="1600200" indent="-228600" algn="l" rtl="0" eaLnBrk="0" fontAlgn="base" hangingPunct="0">
        <a:spcBef>
          <a:spcPct val="20000"/>
        </a:spcBef>
        <a:spcAft>
          <a:spcPct val="0"/>
        </a:spcAft>
        <a:buChar char="–"/>
        <a:defRPr sz="2000" b="1">
          <a:solidFill>
            <a:schemeClr val="tx2"/>
          </a:solidFill>
          <a:latin typeface="+mn-lt"/>
        </a:defRPr>
      </a:lvl4pPr>
      <a:lvl5pPr marL="2057400" indent="-228600" algn="l" rtl="0" eaLnBrk="0" fontAlgn="base" hangingPunct="0">
        <a:spcBef>
          <a:spcPct val="20000"/>
        </a:spcBef>
        <a:spcAft>
          <a:spcPct val="0"/>
        </a:spcAft>
        <a:buChar char="»"/>
        <a:defRPr sz="2000" b="1">
          <a:solidFill>
            <a:schemeClr val="tx2"/>
          </a:solidFill>
          <a:latin typeface="+mn-lt"/>
        </a:defRPr>
      </a:lvl5pPr>
      <a:lvl6pPr marL="2514600" indent="-228600" algn="l" rtl="0" fontAlgn="base">
        <a:spcBef>
          <a:spcPct val="20000"/>
        </a:spcBef>
        <a:spcAft>
          <a:spcPct val="0"/>
        </a:spcAft>
        <a:buChar char="»"/>
        <a:defRPr sz="2000" b="1">
          <a:solidFill>
            <a:schemeClr val="tx2"/>
          </a:solidFill>
          <a:latin typeface="+mn-lt"/>
        </a:defRPr>
      </a:lvl6pPr>
      <a:lvl7pPr marL="2971800" indent="-228600" algn="l" rtl="0" fontAlgn="base">
        <a:spcBef>
          <a:spcPct val="20000"/>
        </a:spcBef>
        <a:spcAft>
          <a:spcPct val="0"/>
        </a:spcAft>
        <a:buChar char="»"/>
        <a:defRPr sz="2000" b="1">
          <a:solidFill>
            <a:schemeClr val="tx2"/>
          </a:solidFill>
          <a:latin typeface="+mn-lt"/>
        </a:defRPr>
      </a:lvl7pPr>
      <a:lvl8pPr marL="3429000" indent="-228600" algn="l" rtl="0" fontAlgn="base">
        <a:spcBef>
          <a:spcPct val="20000"/>
        </a:spcBef>
        <a:spcAft>
          <a:spcPct val="0"/>
        </a:spcAft>
        <a:buChar char="»"/>
        <a:defRPr sz="2000" b="1">
          <a:solidFill>
            <a:schemeClr val="tx2"/>
          </a:solidFill>
          <a:latin typeface="+mn-lt"/>
        </a:defRPr>
      </a:lvl8pPr>
      <a:lvl9pPr marL="3886200" indent="-228600" algn="l" rtl="0" fontAlgn="base">
        <a:spcBef>
          <a:spcPct val="20000"/>
        </a:spcBef>
        <a:spcAft>
          <a:spcPct val="0"/>
        </a:spcAft>
        <a:buChar char="»"/>
        <a:defRPr sz="2000" b="1">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43.wmf"/><Relationship Id="rId5" Type="http://schemas.openxmlformats.org/officeDocument/2006/relationships/oleObject" Target="../embeddings/oleObject3.bin"/><Relationship Id="rId4" Type="http://schemas.openxmlformats.org/officeDocument/2006/relationships/image" Target="../media/image42.wmf"/></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hyperlink" Target="http://www.hudong.com/wiki/%E8%87%AA%E7%94%B1%E7%94%B5%E5%AD%90%E6%BF%80%E5%85%89%E5%99%A8" TargetMode="External"/><Relationship Id="rId2" Type="http://schemas.openxmlformats.org/officeDocument/2006/relationships/hyperlink" Target="http://zh.wikipedia.org/wiki/%E8%87%AA%E7%94%B1%E7%94%B5%E5%AD%90%E6%BF%80%E5%85%89%E5%99%A8" TargetMode="External"/><Relationship Id="rId1" Type="http://schemas.openxmlformats.org/officeDocument/2006/relationships/slideLayout" Target="../slideLayouts/slideLayout24.xml"/><Relationship Id="rId5" Type="http://schemas.openxmlformats.org/officeDocument/2006/relationships/image" Target="../media/image61.gif"/><Relationship Id="rId4" Type="http://schemas.openxmlformats.org/officeDocument/2006/relationships/image" Target="../media/image60.jpeg"/></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gif"/><Relationship Id="rId1" Type="http://schemas.openxmlformats.org/officeDocument/2006/relationships/slideLayout" Target="../slideLayouts/slideLayout24.xml"/><Relationship Id="rId4" Type="http://schemas.openxmlformats.org/officeDocument/2006/relationships/image" Target="../media/image6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hyperlink" Target="http://cnzhx.net/teaching/2014/03/optoelectronics-courseware/" TargetMode="External"/><Relationship Id="rId2" Type="http://schemas.openxmlformats.org/officeDocument/2006/relationships/hyperlink" Target="http://creativecommons.org/licenses/by-sa/3.0/deed.zh"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ctrTitle" sz="quarter"/>
          </p:nvPr>
        </p:nvSpPr>
        <p:spPr>
          <a:xfrm>
            <a:off x="2476547" y="1572285"/>
            <a:ext cx="6251590" cy="1470025"/>
          </a:xfrm>
        </p:spPr>
        <p:txBody>
          <a:bodyPr/>
          <a:lstStyle/>
          <a:p>
            <a:pPr lvl="0">
              <a:spcBef>
                <a:spcPct val="50000"/>
              </a:spcBef>
            </a:pPr>
            <a:r>
              <a:rPr lang="zh-CN" altLang="en-US" sz="4400" kern="1200" dirty="0" smtClean="0">
                <a:solidFill>
                  <a:srgbClr val="1C1C1C"/>
                </a:solidFill>
                <a:latin typeface="Arial" charset="0"/>
                <a:ea typeface="宋体" charset="-122"/>
                <a:cs typeface="+mn-cs"/>
              </a:rPr>
              <a:t>光的基础知识及发光源</a:t>
            </a:r>
            <a:endParaRPr lang="en-US" altLang="zh-CN" sz="4400" kern="1200" dirty="0">
              <a:solidFill>
                <a:srgbClr val="1C1C1C"/>
              </a:solidFill>
              <a:latin typeface="Arial" charset="0"/>
              <a:ea typeface="宋体" charset="-122"/>
              <a:cs typeface="+mn-cs"/>
            </a:endParaRPr>
          </a:p>
        </p:txBody>
      </p:sp>
      <p:sp>
        <p:nvSpPr>
          <p:cNvPr id="7" name="副标题 2"/>
          <p:cNvSpPr>
            <a:spLocks noGrp="1"/>
          </p:cNvSpPr>
          <p:nvPr>
            <p:ph type="subTitle" sz="quarter" idx="1"/>
          </p:nvPr>
        </p:nvSpPr>
        <p:spPr>
          <a:xfrm>
            <a:off x="3089200" y="1048911"/>
            <a:ext cx="4984750" cy="644539"/>
          </a:xfrm>
        </p:spPr>
        <p:txBody>
          <a:bodyPr/>
          <a:lstStyle/>
          <a:p>
            <a:r>
              <a:rPr lang="zh-CN" altLang="en-US" dirty="0" smtClean="0">
                <a:solidFill>
                  <a:srgbClr val="FF0000"/>
                </a:solidFill>
              </a:rPr>
              <a:t>第</a:t>
            </a:r>
            <a:r>
              <a:rPr lang="en-US" altLang="zh-CN" dirty="0" smtClean="0">
                <a:solidFill>
                  <a:srgbClr val="FF0000"/>
                </a:solidFill>
              </a:rPr>
              <a:t>1</a:t>
            </a:r>
            <a:r>
              <a:rPr lang="zh-CN" altLang="en-US" dirty="0" smtClean="0">
                <a:solidFill>
                  <a:srgbClr val="FF0000"/>
                </a:solidFill>
              </a:rPr>
              <a:t>章</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08185"/>
            <a:ext cx="8229600" cy="5305529"/>
          </a:xfrm>
        </p:spPr>
        <p:txBody>
          <a:bodyPr/>
          <a:lstStyle/>
          <a:p>
            <a:pPr>
              <a:lnSpc>
                <a:spcPct val="150000"/>
              </a:lnSpc>
            </a:pPr>
            <a:r>
              <a:rPr lang="zh-CN" altLang="en-US" sz="2800" dirty="0" smtClean="0"/>
              <a:t>工作物质</a:t>
            </a:r>
            <a:endParaRPr lang="en-US" altLang="zh-CN" sz="2800" dirty="0" smtClean="0"/>
          </a:p>
          <a:p>
            <a:pPr lvl="1">
              <a:lnSpc>
                <a:spcPct val="150000"/>
              </a:lnSpc>
            </a:pPr>
            <a:r>
              <a:rPr lang="zh-CN" altLang="en-US" sz="2800" dirty="0" smtClean="0"/>
              <a:t>两类：</a:t>
            </a:r>
            <a:endParaRPr lang="en-US" altLang="zh-CN" sz="2800" dirty="0" smtClean="0"/>
          </a:p>
          <a:p>
            <a:pPr lvl="2">
              <a:lnSpc>
                <a:spcPct val="150000"/>
              </a:lnSpc>
            </a:pPr>
            <a:r>
              <a:rPr lang="zh-CN" altLang="en-US" sz="2400" dirty="0" smtClean="0"/>
              <a:t>掺钕钇铝石榴石晶体（</a:t>
            </a:r>
            <a:r>
              <a:rPr lang="en-US" altLang="zh-CN" sz="2400" dirty="0" smtClean="0"/>
              <a:t>Nd</a:t>
            </a:r>
            <a:r>
              <a:rPr lang="en-US" altLang="zh-CN" sz="2400" baseline="30000" dirty="0" smtClean="0"/>
              <a:t>3+</a:t>
            </a:r>
            <a:r>
              <a:rPr lang="en-US" altLang="zh-CN" sz="2400" dirty="0" smtClean="0"/>
              <a:t>:YAG</a:t>
            </a:r>
            <a:r>
              <a:rPr lang="zh-CN" altLang="en-US" sz="2400" dirty="0" smtClean="0"/>
              <a:t>）</a:t>
            </a:r>
            <a:endParaRPr lang="en-US" altLang="zh-CN" sz="2400" dirty="0" smtClean="0"/>
          </a:p>
          <a:p>
            <a:pPr lvl="2">
              <a:lnSpc>
                <a:spcPct val="150000"/>
              </a:lnSpc>
            </a:pPr>
            <a:r>
              <a:rPr lang="zh-CN" altLang="en-US" sz="2400" dirty="0" smtClean="0"/>
              <a:t>钕玻璃：在光学玻璃中掺入适量</a:t>
            </a:r>
            <a:r>
              <a:rPr lang="en-US" altLang="zh-CN" sz="2400" dirty="0" smtClean="0"/>
              <a:t>Nd</a:t>
            </a:r>
            <a:r>
              <a:rPr lang="en-US" altLang="zh-CN" sz="2400" baseline="-25000" dirty="0" smtClean="0"/>
              <a:t>2</a:t>
            </a:r>
            <a:r>
              <a:rPr lang="en-US" altLang="zh-CN" sz="2400" dirty="0" smtClean="0"/>
              <a:t>O</a:t>
            </a:r>
            <a:r>
              <a:rPr lang="en-US" altLang="zh-CN" sz="2400" baseline="-25000" dirty="0" smtClean="0"/>
              <a:t>3</a:t>
            </a:r>
            <a:r>
              <a:rPr lang="zh-CN" altLang="en-US" sz="2400" dirty="0" smtClean="0"/>
              <a:t>（质量比</a:t>
            </a:r>
            <a:r>
              <a:rPr lang="en-US" altLang="zh-CN" sz="2400" dirty="0" smtClean="0"/>
              <a:t>1%~5%</a:t>
            </a:r>
            <a:r>
              <a:rPr lang="zh-CN" altLang="en-US" sz="2400" dirty="0" smtClean="0"/>
              <a:t>）</a:t>
            </a:r>
            <a:endParaRPr lang="en-US" altLang="zh-CN" sz="2400" dirty="0" smtClean="0"/>
          </a:p>
          <a:p>
            <a:pPr lvl="1">
              <a:lnSpc>
                <a:spcPct val="150000"/>
              </a:lnSpc>
            </a:pPr>
            <a:r>
              <a:rPr lang="zh-CN" altLang="en-US" sz="2800" dirty="0" smtClean="0"/>
              <a:t>这两种物质的激活离子都是</a:t>
            </a:r>
            <a:r>
              <a:rPr lang="en-US" altLang="zh-CN" sz="2800" dirty="0" smtClean="0"/>
              <a:t>Nd</a:t>
            </a:r>
            <a:r>
              <a:rPr lang="en-US" altLang="zh-CN" sz="2800" baseline="30000" dirty="0" smtClean="0"/>
              <a:t>3+</a:t>
            </a:r>
            <a:r>
              <a:rPr lang="zh-CN" altLang="en-US" sz="2800" dirty="0" smtClean="0"/>
              <a:t>，但是它们的</a:t>
            </a:r>
            <a:r>
              <a:rPr lang="zh-CN" altLang="en-US" sz="2800" dirty="0" smtClean="0">
                <a:solidFill>
                  <a:srgbClr val="00B050"/>
                </a:solidFill>
              </a:rPr>
              <a:t>能级对应的能量和宽度</a:t>
            </a:r>
            <a:r>
              <a:rPr lang="zh-CN" altLang="en-US" sz="2800" dirty="0" smtClean="0"/>
              <a:t>略有差异</a:t>
            </a:r>
            <a:endParaRPr lang="en-US" altLang="zh-CN" sz="2800" dirty="0" smtClean="0"/>
          </a:p>
          <a:p>
            <a:pPr lvl="1">
              <a:lnSpc>
                <a:spcPct val="150000"/>
              </a:lnSpc>
            </a:pPr>
            <a:r>
              <a:rPr lang="zh-CN" altLang="en-US" sz="2800" dirty="0" smtClean="0"/>
              <a:t>工作能级</a:t>
            </a:r>
            <a:endParaRPr lang="en-US" altLang="zh-CN" sz="2800" dirty="0" smtClean="0"/>
          </a:p>
        </p:txBody>
      </p:sp>
      <p:grpSp>
        <p:nvGrpSpPr>
          <p:cNvPr id="9" name="组合 7"/>
          <p:cNvGrpSpPr/>
          <p:nvPr/>
        </p:nvGrpSpPr>
        <p:grpSpPr>
          <a:xfrm>
            <a:off x="0" y="0"/>
            <a:ext cx="4748519" cy="766763"/>
            <a:chOff x="2072421" y="3015273"/>
            <a:chExt cx="4748519" cy="766763"/>
          </a:xfrm>
        </p:grpSpPr>
        <p:sp>
          <p:nvSpPr>
            <p:cNvPr id="10" name="Rectangle 175"/>
            <p:cNvSpPr>
              <a:spLocks noChangeArrowheads="1"/>
            </p:cNvSpPr>
            <p:nvPr/>
          </p:nvSpPr>
          <p:spPr bwMode="gray">
            <a:xfrm>
              <a:off x="2072421" y="3015273"/>
              <a:ext cx="4748519" cy="766763"/>
            </a:xfrm>
            <a:prstGeom prst="rect">
              <a:avLst/>
            </a:prstGeom>
            <a:solidFill>
              <a:schemeClr val="accent1"/>
            </a:solidFill>
            <a:ln w="12700" algn="ctr">
              <a:noFill/>
              <a:prstDash val="dash"/>
              <a:miter lim="800000"/>
              <a:headEnd/>
              <a:tailEnd/>
            </a:ln>
            <a:effectLst/>
          </p:spPr>
          <p:txBody>
            <a:bodyPr wrap="none" anchor="ctr"/>
            <a:lstStyle/>
            <a:p>
              <a:endParaRPr lang="zh-CN" altLang="en-US"/>
            </a:p>
          </p:txBody>
        </p:sp>
        <p:sp>
          <p:nvSpPr>
            <p:cNvPr id="11" name="Rectangle 178"/>
            <p:cNvSpPr>
              <a:spLocks noChangeArrowheads="1"/>
            </p:cNvSpPr>
            <p:nvPr/>
          </p:nvSpPr>
          <p:spPr bwMode="white">
            <a:xfrm>
              <a:off x="2576757" y="3211390"/>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钕激光器</a:t>
              </a:r>
              <a:endParaRPr lang="en-US" altLang="zh-CN" sz="2400" dirty="0">
                <a:solidFill>
                  <a:srgbClr val="FFFFFF"/>
                </a:solidFill>
                <a:ea typeface="宋体"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1" name="Content Placeholder 10" descr="untitled.bmp"/>
          <p:cNvPicPr>
            <a:picLocks noGrp="1" noChangeAspect="1"/>
          </p:cNvPicPr>
          <p:nvPr>
            <p:ph idx="1"/>
          </p:nvPr>
        </p:nvPicPr>
        <p:blipFill>
          <a:blip r:embed="rId2" cstate="print"/>
          <a:stretch>
            <a:fillRect/>
          </a:stretch>
        </p:blipFill>
        <p:spPr>
          <a:xfrm>
            <a:off x="821803" y="816684"/>
            <a:ext cx="3326876" cy="5010235"/>
          </a:xfrm>
        </p:spPr>
      </p:pic>
      <p:sp>
        <p:nvSpPr>
          <p:cNvPr id="10" name="Text Box 6"/>
          <p:cNvSpPr txBox="1">
            <a:spLocks noChangeArrowheads="1"/>
          </p:cNvSpPr>
          <p:nvPr/>
        </p:nvSpPr>
        <p:spPr bwMode="auto">
          <a:xfrm>
            <a:off x="4211638" y="2442586"/>
            <a:ext cx="4537075" cy="1171732"/>
          </a:xfrm>
          <a:prstGeom prst="rect">
            <a:avLst/>
          </a:prstGeom>
          <a:noFill/>
          <a:ln w="9525">
            <a:solidFill>
              <a:schemeClr val="hlink"/>
            </a:solidFill>
            <a:miter lim="800000"/>
            <a:headEnd/>
            <a:tailEnd/>
          </a:ln>
          <a:effectLst/>
        </p:spPr>
        <p:txBody>
          <a:bodyPr lIns="90000" tIns="46800" rIns="90000" bIns="46800">
            <a:spAutoFit/>
          </a:bodyPr>
          <a:lstStyle/>
          <a:p>
            <a:pPr>
              <a:spcBef>
                <a:spcPct val="50000"/>
              </a:spcBef>
            </a:pPr>
            <a:r>
              <a:rPr lang="zh-CN" altLang="en-US" sz="2800" dirty="0">
                <a:latin typeface="MathSoftText" pitchFamily="2" charset="0"/>
              </a:rPr>
              <a:t>中心波长：</a:t>
            </a:r>
          </a:p>
          <a:p>
            <a:pPr>
              <a:spcBef>
                <a:spcPct val="50000"/>
              </a:spcBef>
            </a:pPr>
            <a:r>
              <a:rPr lang="en-US" altLang="zh-CN" sz="2800" dirty="0" smtClean="0">
                <a:latin typeface="MathSoftText" pitchFamily="2" charset="0"/>
              </a:rPr>
              <a:t>920nm</a:t>
            </a:r>
            <a:r>
              <a:rPr lang="zh-CN" altLang="en-US" sz="2800" dirty="0">
                <a:latin typeface="MathSoftText" pitchFamily="2" charset="0"/>
              </a:rPr>
              <a:t>，</a:t>
            </a:r>
            <a:r>
              <a:rPr lang="en-US" altLang="zh-CN" sz="2800" dirty="0" smtClean="0">
                <a:solidFill>
                  <a:srgbClr val="00B050"/>
                </a:solidFill>
                <a:latin typeface="MathSoftText" pitchFamily="2" charset="0"/>
              </a:rPr>
              <a:t>1060nm</a:t>
            </a:r>
            <a:r>
              <a:rPr lang="zh-CN" altLang="en-US" sz="2800" dirty="0">
                <a:latin typeface="MathSoftText" pitchFamily="2" charset="0"/>
              </a:rPr>
              <a:t>，</a:t>
            </a:r>
            <a:r>
              <a:rPr lang="en-US" altLang="zh-CN" sz="2800" dirty="0" smtClean="0">
                <a:latin typeface="MathSoftText" pitchFamily="2" charset="0"/>
              </a:rPr>
              <a:t>1370nm</a:t>
            </a:r>
            <a:endParaRPr lang="en-US" altLang="zh-CN" sz="2800" dirty="0">
              <a:latin typeface="MathSoftText" pitchFamily="2" charset="0"/>
            </a:endParaRPr>
          </a:p>
        </p:txBody>
      </p:sp>
      <p:sp>
        <p:nvSpPr>
          <p:cNvPr id="12" name="TextBox 11"/>
          <p:cNvSpPr txBox="1"/>
          <p:nvPr/>
        </p:nvSpPr>
        <p:spPr>
          <a:xfrm>
            <a:off x="2789481" y="5845216"/>
            <a:ext cx="4224760" cy="461665"/>
          </a:xfrm>
          <a:prstGeom prst="rect">
            <a:avLst/>
          </a:prstGeom>
          <a:noFill/>
        </p:spPr>
        <p:txBody>
          <a:bodyPr wrap="square" rtlCol="0">
            <a:spAutoFit/>
          </a:bodyPr>
          <a:lstStyle/>
          <a:p>
            <a:r>
              <a:rPr lang="en-US" altLang="zh-CN" sz="2400" dirty="0" smtClean="0"/>
              <a:t>Nd</a:t>
            </a:r>
            <a:r>
              <a:rPr lang="en-US" altLang="zh-CN" sz="2400" baseline="30000" dirty="0" smtClean="0"/>
              <a:t>3+</a:t>
            </a:r>
            <a:r>
              <a:rPr lang="zh-CN" altLang="en-US" sz="2400" dirty="0" smtClean="0"/>
              <a:t>在玻璃中的部分能级图</a:t>
            </a:r>
            <a:endParaRPr lang="zh-CN" altLang="en-US" sz="2400" dirty="0"/>
          </a:p>
        </p:txBody>
      </p:sp>
      <p:grpSp>
        <p:nvGrpSpPr>
          <p:cNvPr id="13" name="组合 7"/>
          <p:cNvGrpSpPr/>
          <p:nvPr/>
        </p:nvGrpSpPr>
        <p:grpSpPr>
          <a:xfrm>
            <a:off x="0" y="0"/>
            <a:ext cx="4748519" cy="766763"/>
            <a:chOff x="2072421" y="3015273"/>
            <a:chExt cx="4748519" cy="766763"/>
          </a:xfrm>
        </p:grpSpPr>
        <p:sp>
          <p:nvSpPr>
            <p:cNvPr id="14" name="Rectangle 175"/>
            <p:cNvSpPr>
              <a:spLocks noChangeArrowheads="1"/>
            </p:cNvSpPr>
            <p:nvPr/>
          </p:nvSpPr>
          <p:spPr bwMode="gray">
            <a:xfrm>
              <a:off x="2072421" y="3015273"/>
              <a:ext cx="4748519" cy="766763"/>
            </a:xfrm>
            <a:prstGeom prst="rect">
              <a:avLst/>
            </a:prstGeom>
            <a:solidFill>
              <a:schemeClr val="accent1"/>
            </a:solidFill>
            <a:ln w="12700" algn="ctr">
              <a:noFill/>
              <a:prstDash val="dash"/>
              <a:miter lim="800000"/>
              <a:headEnd/>
              <a:tailEnd/>
            </a:ln>
            <a:effectLst/>
          </p:spPr>
          <p:txBody>
            <a:bodyPr wrap="none" anchor="ctr"/>
            <a:lstStyle/>
            <a:p>
              <a:endParaRPr lang="zh-CN" altLang="en-US"/>
            </a:p>
          </p:txBody>
        </p:sp>
        <p:sp>
          <p:nvSpPr>
            <p:cNvPr id="15" name="Rectangle 178"/>
            <p:cNvSpPr>
              <a:spLocks noChangeArrowheads="1"/>
            </p:cNvSpPr>
            <p:nvPr/>
          </p:nvSpPr>
          <p:spPr bwMode="white">
            <a:xfrm>
              <a:off x="2576757" y="3211390"/>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钕激光器</a:t>
              </a:r>
              <a:endParaRPr lang="en-US" altLang="zh-CN" sz="2400" dirty="0">
                <a:solidFill>
                  <a:srgbClr val="FFFFFF"/>
                </a:solidFill>
                <a:ea typeface="宋体" charset="-12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08185"/>
            <a:ext cx="8229600" cy="5655851"/>
          </a:xfrm>
        </p:spPr>
        <p:txBody>
          <a:bodyPr/>
          <a:lstStyle/>
          <a:p>
            <a:pPr lvl="0"/>
            <a:r>
              <a:rPr lang="zh-CN" altLang="en-US" sz="2800" dirty="0" smtClean="0"/>
              <a:t>两种钕激光器特点比较</a:t>
            </a:r>
          </a:p>
          <a:p>
            <a:pPr lvl="1">
              <a:lnSpc>
                <a:spcPct val="150000"/>
              </a:lnSpc>
            </a:pPr>
            <a:r>
              <a:rPr lang="en-US" altLang="zh-CN" sz="2400" dirty="0" smtClean="0"/>
              <a:t>Nd</a:t>
            </a:r>
            <a:r>
              <a:rPr lang="en-US" altLang="zh-CN" sz="2400" baseline="30000" dirty="0" smtClean="0"/>
              <a:t>3+</a:t>
            </a:r>
            <a:r>
              <a:rPr lang="en-US" altLang="zh-CN" sz="2400" dirty="0" smtClean="0"/>
              <a:t>:YAG</a:t>
            </a:r>
          </a:p>
          <a:p>
            <a:pPr lvl="2">
              <a:lnSpc>
                <a:spcPct val="150000"/>
              </a:lnSpc>
            </a:pPr>
            <a:r>
              <a:rPr lang="zh-CN" altLang="en-US" sz="2200" dirty="0" smtClean="0"/>
              <a:t>阈值低，效率高，晶体使用寿命长</a:t>
            </a:r>
            <a:endParaRPr lang="en-US" altLang="zh-CN" sz="2200" dirty="0" smtClean="0"/>
          </a:p>
          <a:p>
            <a:pPr lvl="2">
              <a:lnSpc>
                <a:spcPct val="150000"/>
              </a:lnSpc>
            </a:pPr>
            <a:r>
              <a:rPr lang="zh-CN" altLang="en-US" sz="2200" dirty="0" smtClean="0"/>
              <a:t>导热率远比玻璃好，可以制成连续波输出的激光器，也可以制成重复率较高的脉冲激光器</a:t>
            </a:r>
            <a:endParaRPr lang="en-US" altLang="zh-CN" sz="2200" dirty="0" smtClean="0"/>
          </a:p>
          <a:p>
            <a:pPr lvl="2">
              <a:lnSpc>
                <a:spcPct val="150000"/>
              </a:lnSpc>
            </a:pPr>
            <a:r>
              <a:rPr lang="zh-CN" altLang="en-US" sz="2200" dirty="0" smtClean="0"/>
              <a:t>光束质量也很好，几乎是所有固体激光器中应用最广泛的一种</a:t>
            </a:r>
            <a:endParaRPr lang="en-US" altLang="zh-CN" sz="2200" dirty="0" smtClean="0"/>
          </a:p>
          <a:p>
            <a:pPr lvl="1">
              <a:lnSpc>
                <a:spcPct val="150000"/>
              </a:lnSpc>
            </a:pPr>
            <a:r>
              <a:rPr lang="zh-CN" altLang="en-US" sz="2400" dirty="0" smtClean="0"/>
              <a:t>钕玻璃</a:t>
            </a:r>
            <a:endParaRPr lang="en-US" altLang="zh-CN" sz="2400" dirty="0" smtClean="0"/>
          </a:p>
          <a:p>
            <a:pPr lvl="2">
              <a:lnSpc>
                <a:spcPct val="150000"/>
              </a:lnSpc>
            </a:pPr>
            <a:r>
              <a:rPr lang="zh-CN" altLang="en-US" sz="2200" dirty="0" smtClean="0"/>
              <a:t>钕玻璃易于加工，价格低廉，可以制成很大尺寸的钕玻璃棒，获得极大的能量输出</a:t>
            </a:r>
            <a:endParaRPr lang="zh-CN" altLang="en-US" sz="2200" dirty="0"/>
          </a:p>
        </p:txBody>
      </p:sp>
      <p:grpSp>
        <p:nvGrpSpPr>
          <p:cNvPr id="4" name="组合 7"/>
          <p:cNvGrpSpPr/>
          <p:nvPr/>
        </p:nvGrpSpPr>
        <p:grpSpPr>
          <a:xfrm>
            <a:off x="0" y="0"/>
            <a:ext cx="4748519" cy="766763"/>
            <a:chOff x="2072421" y="3015273"/>
            <a:chExt cx="4748519" cy="766763"/>
          </a:xfrm>
        </p:grpSpPr>
        <p:sp>
          <p:nvSpPr>
            <p:cNvPr id="5" name="Rectangle 175"/>
            <p:cNvSpPr>
              <a:spLocks noChangeArrowheads="1"/>
            </p:cNvSpPr>
            <p:nvPr/>
          </p:nvSpPr>
          <p:spPr bwMode="gray">
            <a:xfrm>
              <a:off x="2072421" y="3015273"/>
              <a:ext cx="4748519" cy="766763"/>
            </a:xfrm>
            <a:prstGeom prst="rect">
              <a:avLst/>
            </a:prstGeom>
            <a:solidFill>
              <a:schemeClr val="accent1"/>
            </a:solidFill>
            <a:ln w="12700" algn="ctr">
              <a:noFill/>
              <a:prstDash val="dash"/>
              <a:miter lim="800000"/>
              <a:headEnd/>
              <a:tailEnd/>
            </a:ln>
            <a:effectLst/>
          </p:spPr>
          <p:txBody>
            <a:bodyPr wrap="none" anchor="ctr"/>
            <a:lstStyle/>
            <a:p>
              <a:endParaRPr lang="zh-CN" altLang="en-US"/>
            </a:p>
          </p:txBody>
        </p:sp>
        <p:sp>
          <p:nvSpPr>
            <p:cNvPr id="6" name="Rectangle 178"/>
            <p:cNvSpPr>
              <a:spLocks noChangeArrowheads="1"/>
            </p:cNvSpPr>
            <p:nvPr/>
          </p:nvSpPr>
          <p:spPr bwMode="white">
            <a:xfrm>
              <a:off x="2576757" y="3211390"/>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钕激光器</a:t>
              </a:r>
              <a:endParaRPr lang="en-US" altLang="zh-CN" sz="2400" dirty="0">
                <a:solidFill>
                  <a:srgbClr val="FFFFFF"/>
                </a:solidFill>
                <a:ea typeface="宋体"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08185"/>
            <a:ext cx="8229600" cy="4846515"/>
          </a:xfrm>
        </p:spPr>
        <p:txBody>
          <a:bodyPr/>
          <a:lstStyle/>
          <a:p>
            <a:pPr>
              <a:lnSpc>
                <a:spcPct val="150000"/>
              </a:lnSpc>
            </a:pPr>
            <a:r>
              <a:rPr lang="zh-CN" altLang="en-US" sz="2800" dirty="0" smtClean="0"/>
              <a:t>可调谐固体激光器</a:t>
            </a:r>
            <a:endParaRPr lang="en-US" altLang="zh-CN" sz="2800" dirty="0" smtClean="0"/>
          </a:p>
          <a:p>
            <a:pPr>
              <a:lnSpc>
                <a:spcPct val="150000"/>
              </a:lnSpc>
            </a:pPr>
            <a:r>
              <a:rPr lang="zh-CN" altLang="en-US" sz="2800" dirty="0" smtClean="0"/>
              <a:t>输出波长在</a:t>
            </a:r>
            <a:r>
              <a:rPr lang="en-US" altLang="zh-CN" sz="2800" dirty="0" smtClean="0">
                <a:solidFill>
                  <a:srgbClr val="00B050"/>
                </a:solidFill>
              </a:rPr>
              <a:t>660nm~1180nm</a:t>
            </a:r>
            <a:r>
              <a:rPr lang="zh-CN" altLang="en-US" sz="2800" dirty="0" smtClean="0">
                <a:solidFill>
                  <a:srgbClr val="00B050"/>
                </a:solidFill>
              </a:rPr>
              <a:t>连续可调</a:t>
            </a:r>
            <a:endParaRPr lang="en-US" altLang="zh-CN" sz="2800" dirty="0" smtClean="0">
              <a:solidFill>
                <a:srgbClr val="00B050"/>
              </a:solidFill>
            </a:endParaRPr>
          </a:p>
          <a:p>
            <a:pPr>
              <a:lnSpc>
                <a:spcPct val="150000"/>
              </a:lnSpc>
            </a:pPr>
            <a:r>
              <a:rPr lang="zh-CN" altLang="en-US" sz="2800" dirty="0" smtClean="0"/>
              <a:t>应用</a:t>
            </a:r>
            <a:endParaRPr lang="en-US" altLang="zh-CN" sz="2800" dirty="0" smtClean="0"/>
          </a:p>
          <a:p>
            <a:pPr lvl="1">
              <a:lnSpc>
                <a:spcPct val="150000"/>
              </a:lnSpc>
            </a:pPr>
            <a:r>
              <a:rPr lang="zh-CN" altLang="en-US" sz="2800" dirty="0" smtClean="0"/>
              <a:t>可用作光通信的信号源</a:t>
            </a:r>
            <a:endParaRPr lang="en-US" altLang="zh-CN" sz="2800" dirty="0" smtClean="0"/>
          </a:p>
          <a:p>
            <a:pPr lvl="1">
              <a:lnSpc>
                <a:spcPct val="150000"/>
              </a:lnSpc>
            </a:pPr>
            <a:r>
              <a:rPr lang="zh-CN" altLang="en-US" sz="2800" dirty="0" smtClean="0"/>
              <a:t>可用于诊疗肿瘤</a:t>
            </a:r>
            <a:endParaRPr lang="en-US" altLang="zh-CN" sz="2800" dirty="0" smtClean="0"/>
          </a:p>
          <a:p>
            <a:pPr lvl="1">
              <a:lnSpc>
                <a:spcPct val="150000"/>
              </a:lnSpc>
            </a:pPr>
            <a:r>
              <a:rPr lang="zh-CN" altLang="en-US" sz="2800" dirty="0" smtClean="0"/>
              <a:t>可制作自锁模的超短脉冲激光器</a:t>
            </a:r>
            <a:r>
              <a:rPr lang="en-US" altLang="zh-CN" sz="2800" dirty="0" err="1" smtClean="0"/>
              <a:t>ps</a:t>
            </a:r>
            <a:r>
              <a:rPr lang="zh-CN" altLang="en-US" sz="2800" dirty="0" smtClean="0"/>
              <a:t>、</a:t>
            </a:r>
            <a:r>
              <a:rPr lang="en-US" altLang="zh-CN" sz="2800" dirty="0" err="1" smtClean="0"/>
              <a:t>fs</a:t>
            </a:r>
            <a:endParaRPr lang="zh-CN" altLang="en-US" sz="2800" dirty="0"/>
          </a:p>
        </p:txBody>
      </p:sp>
      <p:grpSp>
        <p:nvGrpSpPr>
          <p:cNvPr id="4" name="组合 11"/>
          <p:cNvGrpSpPr/>
          <p:nvPr/>
        </p:nvGrpSpPr>
        <p:grpSpPr>
          <a:xfrm>
            <a:off x="0" y="0"/>
            <a:ext cx="4748519" cy="766763"/>
            <a:chOff x="2072421" y="3815373"/>
            <a:chExt cx="4748519" cy="766763"/>
          </a:xfrm>
        </p:grpSpPr>
        <p:sp>
          <p:nvSpPr>
            <p:cNvPr id="5" name="Rectangle 176"/>
            <p:cNvSpPr>
              <a:spLocks noChangeArrowheads="1"/>
            </p:cNvSpPr>
            <p:nvPr/>
          </p:nvSpPr>
          <p:spPr bwMode="gray">
            <a:xfrm>
              <a:off x="2072421" y="3815373"/>
              <a:ext cx="4748519" cy="766763"/>
            </a:xfrm>
            <a:prstGeom prst="rect">
              <a:avLst/>
            </a:prstGeom>
            <a:solidFill>
              <a:schemeClr val="folHlink"/>
            </a:solidFill>
            <a:ln w="12700" algn="ctr">
              <a:noFill/>
              <a:prstDash val="dash"/>
              <a:miter lim="800000"/>
              <a:headEnd/>
              <a:tailEnd/>
            </a:ln>
            <a:effectLst/>
          </p:spPr>
          <p:txBody>
            <a:bodyPr wrap="none" anchor="ctr"/>
            <a:lstStyle/>
            <a:p>
              <a:endParaRPr lang="zh-CN" altLang="en-US"/>
            </a:p>
          </p:txBody>
        </p:sp>
        <p:sp>
          <p:nvSpPr>
            <p:cNvPr id="6" name="Rectangle 178"/>
            <p:cNvSpPr>
              <a:spLocks noChangeArrowheads="1"/>
            </p:cNvSpPr>
            <p:nvPr/>
          </p:nvSpPr>
          <p:spPr bwMode="white">
            <a:xfrm>
              <a:off x="2600203" y="4008559"/>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钛宝石激光器</a:t>
              </a:r>
              <a:endParaRPr lang="en-US" altLang="zh-CN" sz="2400" dirty="0">
                <a:solidFill>
                  <a:srgbClr val="FFFFFF"/>
                </a:solidFill>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08185"/>
            <a:ext cx="8229600" cy="4846515"/>
          </a:xfrm>
        </p:spPr>
        <p:txBody>
          <a:bodyPr/>
          <a:lstStyle/>
          <a:p>
            <a:pPr>
              <a:lnSpc>
                <a:spcPct val="150000"/>
              </a:lnSpc>
            </a:pPr>
            <a:r>
              <a:rPr lang="zh-CN" altLang="en-US" sz="2800" dirty="0" smtClean="0"/>
              <a:t>工作物质</a:t>
            </a:r>
            <a:endParaRPr lang="en-US" altLang="zh-CN" sz="2800" dirty="0" smtClean="0"/>
          </a:p>
          <a:p>
            <a:pPr lvl="1">
              <a:lnSpc>
                <a:spcPct val="150000"/>
              </a:lnSpc>
            </a:pPr>
            <a:r>
              <a:rPr lang="en-US" altLang="zh-CN" sz="2800" dirty="0" smtClean="0"/>
              <a:t>Ti</a:t>
            </a:r>
            <a:r>
              <a:rPr lang="en-US" altLang="zh-CN" sz="2800" baseline="30000" dirty="0" smtClean="0"/>
              <a:t>3+</a:t>
            </a:r>
            <a:r>
              <a:rPr lang="en-US" altLang="zh-CN" sz="2800" dirty="0" smtClean="0"/>
              <a:t>:Al</a:t>
            </a:r>
            <a:r>
              <a:rPr lang="en-US" altLang="zh-CN" sz="2800" baseline="-25000" dirty="0" smtClean="0"/>
              <a:t>2</a:t>
            </a:r>
            <a:r>
              <a:rPr lang="en-US" altLang="zh-CN" sz="2800" dirty="0" smtClean="0"/>
              <a:t>O</a:t>
            </a:r>
            <a:r>
              <a:rPr lang="en-US" altLang="zh-CN" sz="2800" baseline="-25000" dirty="0" smtClean="0"/>
              <a:t>3</a:t>
            </a:r>
            <a:r>
              <a:rPr lang="zh-CN" altLang="en-US" sz="2800" dirty="0" smtClean="0"/>
              <a:t>：少量</a:t>
            </a:r>
            <a:r>
              <a:rPr lang="en-US" altLang="zh-CN" sz="2800" dirty="0" smtClean="0"/>
              <a:t>Ti</a:t>
            </a:r>
            <a:r>
              <a:rPr lang="en-US" altLang="zh-CN" sz="2800" baseline="30000" dirty="0" smtClean="0"/>
              <a:t>3+</a:t>
            </a:r>
            <a:r>
              <a:rPr lang="zh-CN" altLang="en-US" sz="2800" dirty="0" smtClean="0"/>
              <a:t>（约</a:t>
            </a:r>
            <a:r>
              <a:rPr lang="en-US" altLang="zh-CN" sz="2800" dirty="0" smtClean="0"/>
              <a:t>1.2%</a:t>
            </a:r>
            <a:r>
              <a:rPr lang="zh-CN" altLang="en-US" sz="2800" dirty="0" smtClean="0"/>
              <a:t>）取代了</a:t>
            </a:r>
            <a:r>
              <a:rPr lang="en-US" altLang="zh-CN" sz="2800" dirty="0" smtClean="0"/>
              <a:t>Al</a:t>
            </a:r>
            <a:r>
              <a:rPr lang="en-US" altLang="zh-CN" sz="2800" baseline="-25000" dirty="0" smtClean="0"/>
              <a:t>2</a:t>
            </a:r>
            <a:r>
              <a:rPr lang="en-US" altLang="zh-CN" sz="2800" dirty="0" smtClean="0"/>
              <a:t>O</a:t>
            </a:r>
            <a:r>
              <a:rPr lang="en-US" altLang="zh-CN" sz="2800" baseline="-25000" dirty="0" smtClean="0"/>
              <a:t>3</a:t>
            </a:r>
            <a:r>
              <a:rPr lang="zh-CN" altLang="en-US" sz="2800" dirty="0" smtClean="0"/>
              <a:t>中的</a:t>
            </a:r>
            <a:r>
              <a:rPr lang="en-US" altLang="zh-CN" sz="2800" dirty="0" smtClean="0"/>
              <a:t>Al</a:t>
            </a:r>
            <a:r>
              <a:rPr lang="en-US" altLang="zh-CN" sz="2800" baseline="30000" dirty="0" smtClean="0"/>
              <a:t>3+</a:t>
            </a:r>
            <a:r>
              <a:rPr lang="zh-CN" altLang="en-US" sz="2800" dirty="0" smtClean="0"/>
              <a:t>，</a:t>
            </a:r>
            <a:r>
              <a:rPr lang="en-US" altLang="zh-CN" sz="2800" dirty="0" smtClean="0"/>
              <a:t> Ti</a:t>
            </a:r>
            <a:r>
              <a:rPr lang="en-US" altLang="zh-CN" sz="2800" baseline="30000" dirty="0" smtClean="0"/>
              <a:t>3+</a:t>
            </a:r>
            <a:r>
              <a:rPr lang="zh-CN" altLang="en-US" sz="2800" dirty="0" smtClean="0"/>
              <a:t>为激活粒子</a:t>
            </a:r>
            <a:endParaRPr lang="en-US" altLang="zh-CN" sz="2800" dirty="0" smtClean="0"/>
          </a:p>
          <a:p>
            <a:pPr lvl="1">
              <a:lnSpc>
                <a:spcPct val="150000"/>
              </a:lnSpc>
            </a:pPr>
            <a:r>
              <a:rPr lang="zh-CN" altLang="en-US" sz="2800" dirty="0" smtClean="0"/>
              <a:t>工作能级</a:t>
            </a:r>
            <a:endParaRPr lang="en-US" altLang="zh-CN" sz="2800" dirty="0" smtClean="0"/>
          </a:p>
          <a:p>
            <a:pPr lvl="2">
              <a:lnSpc>
                <a:spcPct val="150000"/>
              </a:lnSpc>
            </a:pPr>
            <a:r>
              <a:rPr lang="zh-CN" altLang="en-US" sz="2400" dirty="0" smtClean="0"/>
              <a:t>四能级特征</a:t>
            </a:r>
            <a:endParaRPr lang="zh-CN" altLang="en-US" dirty="0"/>
          </a:p>
        </p:txBody>
      </p:sp>
      <p:grpSp>
        <p:nvGrpSpPr>
          <p:cNvPr id="4" name="组合 11"/>
          <p:cNvGrpSpPr/>
          <p:nvPr/>
        </p:nvGrpSpPr>
        <p:grpSpPr>
          <a:xfrm>
            <a:off x="0" y="0"/>
            <a:ext cx="4748519" cy="766763"/>
            <a:chOff x="2072421" y="3815373"/>
            <a:chExt cx="4748519" cy="766763"/>
          </a:xfrm>
        </p:grpSpPr>
        <p:sp>
          <p:nvSpPr>
            <p:cNvPr id="5" name="Rectangle 176"/>
            <p:cNvSpPr>
              <a:spLocks noChangeArrowheads="1"/>
            </p:cNvSpPr>
            <p:nvPr/>
          </p:nvSpPr>
          <p:spPr bwMode="gray">
            <a:xfrm>
              <a:off x="2072421" y="3815373"/>
              <a:ext cx="4748519" cy="766763"/>
            </a:xfrm>
            <a:prstGeom prst="rect">
              <a:avLst/>
            </a:prstGeom>
            <a:solidFill>
              <a:schemeClr val="folHlink"/>
            </a:solidFill>
            <a:ln w="12700" algn="ctr">
              <a:noFill/>
              <a:prstDash val="dash"/>
              <a:miter lim="800000"/>
              <a:headEnd/>
              <a:tailEnd/>
            </a:ln>
            <a:effectLst/>
          </p:spPr>
          <p:txBody>
            <a:bodyPr wrap="none" anchor="ctr"/>
            <a:lstStyle/>
            <a:p>
              <a:endParaRPr lang="zh-CN" altLang="en-US"/>
            </a:p>
          </p:txBody>
        </p:sp>
        <p:sp>
          <p:nvSpPr>
            <p:cNvPr id="6" name="Rectangle 178"/>
            <p:cNvSpPr>
              <a:spLocks noChangeArrowheads="1"/>
            </p:cNvSpPr>
            <p:nvPr/>
          </p:nvSpPr>
          <p:spPr bwMode="white">
            <a:xfrm>
              <a:off x="2600203" y="4008559"/>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钛宝石激光器</a:t>
              </a:r>
              <a:endParaRPr lang="en-US" altLang="zh-CN" sz="2400" dirty="0">
                <a:solidFill>
                  <a:srgbClr val="FFFFFF"/>
                </a:solidFill>
                <a:ea typeface="宋体" charset="-122"/>
              </a:endParaRPr>
            </a:p>
          </p:txBody>
        </p:sp>
      </p:grpSp>
      <p:pic>
        <p:nvPicPr>
          <p:cNvPr id="7" name="Picture 6" descr="Ti.bmp"/>
          <p:cNvPicPr>
            <a:picLocks noChangeAspect="1"/>
          </p:cNvPicPr>
          <p:nvPr/>
        </p:nvPicPr>
        <p:blipFill>
          <a:blip r:embed="rId2" cstate="print"/>
          <a:stretch>
            <a:fillRect/>
          </a:stretch>
        </p:blipFill>
        <p:spPr>
          <a:xfrm>
            <a:off x="2597250" y="1423987"/>
            <a:ext cx="3780401" cy="50525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    结</a:t>
            </a:r>
            <a:endParaRPr lang="zh-CN" altLang="en-US" dirty="0"/>
          </a:p>
        </p:txBody>
      </p:sp>
      <p:sp>
        <p:nvSpPr>
          <p:cNvPr id="3" name="Content Placeholder 2"/>
          <p:cNvSpPr>
            <a:spLocks noGrp="1"/>
          </p:cNvSpPr>
          <p:nvPr>
            <p:ph idx="1"/>
          </p:nvPr>
        </p:nvSpPr>
        <p:spPr/>
        <p:txBody>
          <a:bodyPr/>
          <a:lstStyle/>
          <a:p>
            <a:pPr>
              <a:lnSpc>
                <a:spcPct val="150000"/>
              </a:lnSpc>
            </a:pPr>
            <a:r>
              <a:rPr lang="zh-CN" altLang="en-US" sz="2800" smtClean="0"/>
              <a:t>优点</a:t>
            </a:r>
            <a:endParaRPr lang="en-US" altLang="zh-CN" sz="2800" smtClean="0"/>
          </a:p>
          <a:p>
            <a:pPr marL="914400" lvl="1" indent="-457200">
              <a:lnSpc>
                <a:spcPct val="150000"/>
              </a:lnSpc>
              <a:buFont typeface="+mj-lt"/>
              <a:buAutoNum type="arabicPeriod"/>
            </a:pPr>
            <a:r>
              <a:rPr lang="zh-CN" altLang="en-US" sz="2400" smtClean="0"/>
              <a:t>固体激光器</a:t>
            </a:r>
            <a:r>
              <a:rPr lang="zh-CN" altLang="en-US" sz="2400" dirty="0" smtClean="0"/>
              <a:t>的工作物质能储存较多的能量，比较容易获得大能量、大功率的激光脉冲</a:t>
            </a:r>
            <a:endParaRPr lang="en-US" altLang="zh-CN" sz="2400" dirty="0" smtClean="0"/>
          </a:p>
          <a:p>
            <a:pPr marL="914400" lvl="1" indent="-457200">
              <a:lnSpc>
                <a:spcPct val="150000"/>
              </a:lnSpc>
              <a:buFont typeface="+mj-lt"/>
              <a:buAutoNum type="arabicPeriod"/>
            </a:pPr>
            <a:r>
              <a:rPr lang="zh-CN" altLang="en-US" sz="2400" dirty="0" smtClean="0"/>
              <a:t>体积小，使用方便</a:t>
            </a:r>
            <a:endParaRPr lang="en-US" altLang="zh-CN" sz="2400" dirty="0" smtClean="0"/>
          </a:p>
          <a:p>
            <a:pPr>
              <a:lnSpc>
                <a:spcPct val="150000"/>
              </a:lnSpc>
            </a:pPr>
            <a:r>
              <a:rPr lang="zh-CN" altLang="en-US" sz="2800" smtClean="0"/>
              <a:t>缺点</a:t>
            </a:r>
            <a:endParaRPr lang="en-US" altLang="zh-CN" sz="2800" smtClean="0"/>
          </a:p>
          <a:p>
            <a:pPr lvl="1">
              <a:lnSpc>
                <a:spcPct val="150000"/>
              </a:lnSpc>
            </a:pPr>
            <a:r>
              <a:rPr lang="zh-CN" altLang="en-US" sz="2400" smtClean="0"/>
              <a:t>在</a:t>
            </a:r>
            <a:r>
              <a:rPr lang="zh-CN" altLang="en-US" sz="2400" dirty="0" smtClean="0"/>
              <a:t>效率和激光束的质量（频率稳定性、相干性等方面）都不如气体激光器</a:t>
            </a:r>
            <a:endParaRPr lang="zh-CN"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参考资料</a:t>
            </a:r>
            <a:endParaRPr lang="zh-CN" altLang="en-US" dirty="0"/>
          </a:p>
        </p:txBody>
      </p:sp>
      <p:sp>
        <p:nvSpPr>
          <p:cNvPr id="3" name="Content Placeholder 2"/>
          <p:cNvSpPr>
            <a:spLocks noGrp="1"/>
          </p:cNvSpPr>
          <p:nvPr>
            <p:ph idx="1"/>
          </p:nvPr>
        </p:nvSpPr>
        <p:spPr/>
        <p:txBody>
          <a:bodyPr/>
          <a:lstStyle/>
          <a:p>
            <a:pPr>
              <a:lnSpc>
                <a:spcPct val="150000"/>
              </a:lnSpc>
            </a:pPr>
            <a:r>
              <a:rPr lang="en-US" altLang="zh-CN" dirty="0" smtClean="0"/>
              <a:t>《</a:t>
            </a:r>
            <a:r>
              <a:rPr lang="zh-CN" altLang="en-US" dirty="0" smtClean="0"/>
              <a:t>固体激光器件</a:t>
            </a:r>
            <a:r>
              <a:rPr lang="en-US" altLang="zh-CN" dirty="0" smtClean="0"/>
              <a:t>》</a:t>
            </a:r>
            <a:r>
              <a:rPr lang="zh-CN" altLang="en-US" dirty="0" smtClean="0"/>
              <a:t>吕百达  北京邮电出版社</a:t>
            </a:r>
            <a:endParaRPr lang="en-US" altLang="zh-CN" dirty="0" smtClean="0"/>
          </a:p>
          <a:p>
            <a:pPr>
              <a:lnSpc>
                <a:spcPct val="150000"/>
              </a:lnSpc>
            </a:pPr>
            <a:r>
              <a:rPr lang="en-US" altLang="zh-CN" dirty="0" smtClean="0"/>
              <a:t>《</a:t>
            </a:r>
            <a:r>
              <a:rPr lang="zh-CN" altLang="en-US" dirty="0" smtClean="0"/>
              <a:t>固体激光工程</a:t>
            </a:r>
            <a:r>
              <a:rPr lang="en-US" altLang="zh-CN" dirty="0" smtClean="0"/>
              <a:t>》[</a:t>
            </a:r>
            <a:r>
              <a:rPr lang="zh-CN" altLang="en-US" dirty="0" smtClean="0"/>
              <a:t>美</a:t>
            </a:r>
            <a:r>
              <a:rPr lang="en-US" altLang="zh-CN" dirty="0" smtClean="0"/>
              <a:t>]</a:t>
            </a:r>
            <a:r>
              <a:rPr lang="en-US" altLang="zh-CN" dirty="0" err="1" smtClean="0"/>
              <a:t>W.Koechner</a:t>
            </a:r>
            <a:r>
              <a:rPr lang="zh-CN" altLang="en-US" dirty="0" smtClean="0"/>
              <a:t> </a:t>
            </a:r>
            <a:endParaRPr lang="en-US" altLang="zh-CN" dirty="0" smtClean="0"/>
          </a:p>
          <a:p>
            <a:pPr>
              <a:lnSpc>
                <a:spcPct val="150000"/>
              </a:lnSpc>
              <a:buNone/>
            </a:pPr>
            <a:r>
              <a:rPr lang="en-US" altLang="zh-CN" dirty="0" smtClean="0"/>
              <a:t>	</a:t>
            </a:r>
            <a:r>
              <a:rPr lang="zh-CN" altLang="en-US" dirty="0" smtClean="0"/>
              <a:t>孙文  等译  科学出版社</a:t>
            </a:r>
            <a:endParaRPr lang="en-US" altLang="zh-CN"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charset="-122"/>
              </a:rPr>
              <a:t>§1.4.2  </a:t>
            </a:r>
            <a:r>
              <a:rPr lang="zh-CN" altLang="en-US" dirty="0" smtClean="0">
                <a:ea typeface="宋体" charset="-122"/>
              </a:rPr>
              <a:t>气体激光器</a:t>
            </a:r>
            <a:endParaRPr lang="zh-CN" altLang="en-US" dirty="0"/>
          </a:p>
        </p:txBody>
      </p:sp>
      <p:sp>
        <p:nvSpPr>
          <p:cNvPr id="3" name="内容占位符 2"/>
          <p:cNvSpPr>
            <a:spLocks noGrp="1"/>
          </p:cNvSpPr>
          <p:nvPr>
            <p:ph idx="1"/>
          </p:nvPr>
        </p:nvSpPr>
        <p:spPr/>
        <p:txBody>
          <a:bodyPr/>
          <a:lstStyle/>
          <a:p>
            <a:r>
              <a:rPr lang="zh-CN" altLang="en-US" dirty="0" smtClean="0">
                <a:solidFill>
                  <a:schemeClr val="tx1"/>
                </a:solidFill>
              </a:rPr>
              <a:t>目前</a:t>
            </a:r>
            <a:r>
              <a:rPr lang="zh-CN" altLang="en-US" dirty="0" smtClean="0"/>
              <a:t>种类最多</a:t>
            </a:r>
            <a:r>
              <a:rPr lang="zh-CN" altLang="en-US" dirty="0" smtClean="0">
                <a:solidFill>
                  <a:schemeClr val="tx1"/>
                </a:solidFill>
              </a:rPr>
              <a:t>、</a:t>
            </a:r>
            <a:r>
              <a:rPr lang="zh-CN" altLang="en-US" dirty="0" smtClean="0"/>
              <a:t>波长分布区域最宽</a:t>
            </a:r>
            <a:r>
              <a:rPr lang="zh-CN" altLang="en-US" dirty="0" smtClean="0">
                <a:solidFill>
                  <a:schemeClr val="tx1"/>
                </a:solidFill>
              </a:rPr>
              <a:t>、</a:t>
            </a:r>
            <a:r>
              <a:rPr lang="zh-CN" altLang="en-US" dirty="0" smtClean="0"/>
              <a:t>应用最广</a:t>
            </a:r>
            <a:r>
              <a:rPr lang="zh-CN" altLang="en-US" dirty="0" smtClean="0">
                <a:solidFill>
                  <a:schemeClr val="tx1"/>
                </a:solidFill>
              </a:rPr>
              <a:t>的一类激光器</a:t>
            </a:r>
            <a:endParaRPr lang="en-US" altLang="zh-CN" dirty="0" smtClean="0">
              <a:solidFill>
                <a:schemeClr val="tx1"/>
              </a:solidFill>
            </a:endParaRPr>
          </a:p>
          <a:p>
            <a:r>
              <a:rPr lang="zh-CN" altLang="en-US" dirty="0" smtClean="0"/>
              <a:t>工作物质</a:t>
            </a:r>
            <a:endParaRPr lang="en-US" altLang="zh-CN" dirty="0" smtClean="0"/>
          </a:p>
          <a:p>
            <a:pPr lvl="1"/>
            <a:r>
              <a:rPr lang="zh-CN" altLang="en-US" dirty="0" smtClean="0"/>
              <a:t>气体或金属蒸气</a:t>
            </a:r>
            <a:endParaRPr lang="en-US" altLang="zh-CN" dirty="0" smtClean="0"/>
          </a:p>
          <a:p>
            <a:pPr lvl="1"/>
            <a:r>
              <a:rPr lang="zh-CN" altLang="en-US" dirty="0" smtClean="0"/>
              <a:t>特点</a:t>
            </a:r>
            <a:endParaRPr lang="en-US" altLang="zh-CN" dirty="0" smtClean="0"/>
          </a:p>
          <a:p>
            <a:pPr lvl="2"/>
            <a:r>
              <a:rPr lang="zh-CN" altLang="en-US" dirty="0" smtClean="0"/>
              <a:t>光学均匀性好</a:t>
            </a:r>
            <a:endParaRPr lang="en-US" altLang="zh-CN" dirty="0" smtClean="0"/>
          </a:p>
          <a:p>
            <a:pPr lvl="2"/>
            <a:r>
              <a:rPr lang="zh-CN" altLang="en-US" dirty="0" smtClean="0"/>
              <a:t>谱线宽度远小于固体</a:t>
            </a:r>
            <a:endParaRPr lang="en-US" altLang="zh-CN" dirty="0" smtClean="0"/>
          </a:p>
          <a:p>
            <a:pPr lvl="1"/>
            <a:r>
              <a:rPr lang="zh-CN" altLang="en-US" dirty="0" smtClean="0"/>
              <a:t>缺点</a:t>
            </a:r>
            <a:endParaRPr lang="en-US" altLang="zh-CN" dirty="0" smtClean="0"/>
          </a:p>
          <a:p>
            <a:pPr lvl="2"/>
            <a:r>
              <a:rPr lang="zh-CN" altLang="en-US" dirty="0" smtClean="0"/>
              <a:t>激活粒子密度小</a:t>
            </a:r>
            <a:endParaRPr lang="zh-CN" altLang="en-US" dirty="0"/>
          </a:p>
        </p:txBody>
      </p:sp>
      <p:sp>
        <p:nvSpPr>
          <p:cNvPr id="4" name="TextBox 3"/>
          <p:cNvSpPr txBox="1"/>
          <p:nvPr/>
        </p:nvSpPr>
        <p:spPr>
          <a:xfrm>
            <a:off x="5334000" y="5334000"/>
            <a:ext cx="2040943"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l" rtl="0" fontAlgn="base">
              <a:spcBef>
                <a:spcPct val="20000"/>
              </a:spcBef>
              <a:spcAft>
                <a:spcPct val="0"/>
              </a:spcAft>
            </a:pPr>
            <a:r>
              <a:rPr lang="zh-CN" altLang="en-US" sz="2400" b="1" kern="1200" dirty="0">
                <a:solidFill>
                  <a:srgbClr val="1C1C1C"/>
                </a:solidFill>
                <a:latin typeface="Arial"/>
                <a:ea typeface="+mn-ea"/>
                <a:cs typeface="+mn-cs"/>
              </a:rPr>
              <a:t>激光器体积大</a:t>
            </a:r>
          </a:p>
        </p:txBody>
      </p:sp>
      <p:sp>
        <p:nvSpPr>
          <p:cNvPr id="5" name="TextBox 4"/>
          <p:cNvSpPr txBox="1"/>
          <p:nvPr/>
        </p:nvSpPr>
        <p:spPr>
          <a:xfrm>
            <a:off x="5334000" y="4186535"/>
            <a:ext cx="3200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rtl="0" fontAlgn="base">
              <a:spcBef>
                <a:spcPct val="20000"/>
              </a:spcBef>
              <a:spcAft>
                <a:spcPct val="0"/>
              </a:spcAft>
            </a:pPr>
            <a:r>
              <a:rPr lang="zh-CN" altLang="en-US" sz="2400" b="1" kern="1200" dirty="0">
                <a:solidFill>
                  <a:srgbClr val="1C1C1C"/>
                </a:solidFill>
                <a:latin typeface="Arial"/>
                <a:ea typeface="+mn-ea"/>
                <a:cs typeface="+mn-cs"/>
              </a:rPr>
              <a:t>方向性好、单色性好</a:t>
            </a:r>
          </a:p>
        </p:txBody>
      </p:sp>
      <p:cxnSp>
        <p:nvCxnSpPr>
          <p:cNvPr id="6" name="直接连接符 14"/>
          <p:cNvCxnSpPr/>
          <p:nvPr/>
        </p:nvCxnSpPr>
        <p:spPr bwMode="auto">
          <a:xfrm>
            <a:off x="3657600" y="4267200"/>
            <a:ext cx="1629508" cy="76201"/>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cxnSp>
        <p:nvCxnSpPr>
          <p:cNvPr id="7" name="直接连接符 14"/>
          <p:cNvCxnSpPr/>
          <p:nvPr/>
        </p:nvCxnSpPr>
        <p:spPr bwMode="auto">
          <a:xfrm flipV="1">
            <a:off x="4572000" y="4495801"/>
            <a:ext cx="715108" cy="152399"/>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cxnSp>
        <p:nvCxnSpPr>
          <p:cNvPr id="8" name="直接连接符 14"/>
          <p:cNvCxnSpPr>
            <a:endCxn id="4" idx="1"/>
          </p:cNvCxnSpPr>
          <p:nvPr/>
        </p:nvCxnSpPr>
        <p:spPr bwMode="auto">
          <a:xfrm flipV="1">
            <a:off x="3962400" y="5564833"/>
            <a:ext cx="1371600" cy="73968"/>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sp>
        <p:nvSpPr>
          <p:cNvPr id="15" name="TextBox 14"/>
          <p:cNvSpPr txBox="1"/>
          <p:nvPr/>
        </p:nvSpPr>
        <p:spPr>
          <a:xfrm>
            <a:off x="5334000" y="2674203"/>
            <a:ext cx="33528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rtl="0" fontAlgn="base">
              <a:spcBef>
                <a:spcPct val="20000"/>
              </a:spcBef>
              <a:spcAft>
                <a:spcPct val="0"/>
              </a:spcAft>
            </a:pPr>
            <a:r>
              <a:rPr lang="zh-CN" altLang="en-US" sz="2400" b="1" kern="1200" dirty="0">
                <a:solidFill>
                  <a:srgbClr val="1C1C1C"/>
                </a:solidFill>
                <a:latin typeface="Arial"/>
                <a:ea typeface="+mn-ea"/>
                <a:cs typeface="+mn-cs"/>
              </a:rPr>
              <a:t>原子气体、离子气体、分子气体、准分子气体</a:t>
            </a:r>
          </a:p>
        </p:txBody>
      </p:sp>
      <p:cxnSp>
        <p:nvCxnSpPr>
          <p:cNvPr id="16" name="直接连接符 14"/>
          <p:cNvCxnSpPr/>
          <p:nvPr/>
        </p:nvCxnSpPr>
        <p:spPr bwMode="auto">
          <a:xfrm>
            <a:off x="3886200" y="3200400"/>
            <a:ext cx="1400908" cy="1"/>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1+#ppt_w/2"/>
                                          </p:val>
                                        </p:tav>
                                        <p:tav tm="100000">
                                          <p:val>
                                            <p:strVal val="#ppt_x"/>
                                          </p:val>
                                        </p:tav>
                                      </p:tavLst>
                                    </p:anim>
                                    <p:anim calcmode="lin" valueType="num">
                                      <p:cBhvr additive="base">
                                        <p:cTn id="66" dur="500" fill="hold"/>
                                        <p:tgtEl>
                                          <p:spTgt spid="4"/>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1+#ppt_w/2"/>
                                          </p:val>
                                        </p:tav>
                                        <p:tav tm="100000">
                                          <p:val>
                                            <p:strVal val="#ppt_x"/>
                                          </p:val>
                                        </p:tav>
                                      </p:tavLst>
                                    </p:anim>
                                    <p:anim calcmode="lin" valueType="num">
                                      <p:cBhvr additive="base">
                                        <p:cTn id="7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气体激光器分类</a:t>
            </a:r>
            <a:endParaRPr lang="zh-CN" altLang="en-US" dirty="0"/>
          </a:p>
        </p:txBody>
      </p:sp>
      <p:sp>
        <p:nvSpPr>
          <p:cNvPr id="3" name="内容占位符 2"/>
          <p:cNvSpPr>
            <a:spLocks noGrp="1"/>
          </p:cNvSpPr>
          <p:nvPr>
            <p:ph idx="1"/>
          </p:nvPr>
        </p:nvSpPr>
        <p:spPr/>
        <p:txBody>
          <a:bodyPr/>
          <a:lstStyle/>
          <a:p>
            <a:pPr>
              <a:lnSpc>
                <a:spcPct val="150000"/>
              </a:lnSpc>
            </a:pPr>
            <a:r>
              <a:rPr lang="zh-CN" altLang="en-US" sz="2800" dirty="0" smtClean="0"/>
              <a:t>按照气体的类型又可分为四类</a:t>
            </a:r>
            <a:endParaRPr lang="en-US" altLang="zh-CN" sz="2800" dirty="0" smtClean="0"/>
          </a:p>
          <a:p>
            <a:pPr lvl="1">
              <a:lnSpc>
                <a:spcPct val="150000"/>
              </a:lnSpc>
            </a:pPr>
            <a:r>
              <a:rPr lang="zh-CN" altLang="en-US" sz="2400" dirty="0" smtClean="0"/>
              <a:t>原子气体激光器</a:t>
            </a:r>
            <a:endParaRPr lang="en-US" altLang="zh-CN" sz="2400" dirty="0" smtClean="0"/>
          </a:p>
          <a:p>
            <a:pPr lvl="2">
              <a:lnSpc>
                <a:spcPct val="150000"/>
              </a:lnSpc>
            </a:pPr>
            <a:r>
              <a:rPr lang="zh-CN" altLang="en-US" sz="2000" dirty="0" smtClean="0"/>
              <a:t>以</a:t>
            </a:r>
            <a:r>
              <a:rPr lang="en-US" altLang="zh-CN" sz="2000" dirty="0" smtClean="0">
                <a:solidFill>
                  <a:srgbClr val="C00000"/>
                </a:solidFill>
              </a:rPr>
              <a:t>He-Ne</a:t>
            </a:r>
            <a:r>
              <a:rPr lang="zh-CN" altLang="en-US" sz="2000" dirty="0" smtClean="0">
                <a:solidFill>
                  <a:srgbClr val="C00000"/>
                </a:solidFill>
              </a:rPr>
              <a:t>激光器</a:t>
            </a:r>
            <a:r>
              <a:rPr lang="zh-CN" altLang="en-US" sz="2000" dirty="0" smtClean="0"/>
              <a:t>为代表；这种激光器大都是连续工作方式，输出功率在</a:t>
            </a:r>
            <a:r>
              <a:rPr lang="en-US" altLang="zh-CN" sz="2000" dirty="0" smtClean="0"/>
              <a:t>100mW</a:t>
            </a:r>
            <a:r>
              <a:rPr lang="zh-CN" altLang="en-US" sz="2000" dirty="0" smtClean="0"/>
              <a:t>以下，多用于检测和干涉计量</a:t>
            </a:r>
            <a:endParaRPr lang="en-US" altLang="zh-CN" sz="2000" dirty="0" smtClean="0"/>
          </a:p>
          <a:p>
            <a:pPr lvl="1">
              <a:lnSpc>
                <a:spcPct val="150000"/>
              </a:lnSpc>
            </a:pPr>
            <a:r>
              <a:rPr lang="zh-CN" altLang="en-US" sz="2400" dirty="0" smtClean="0"/>
              <a:t>离子气体激光器</a:t>
            </a:r>
            <a:endParaRPr lang="en-US" altLang="zh-CN" sz="2400" dirty="0" smtClean="0"/>
          </a:p>
          <a:p>
            <a:pPr lvl="2">
              <a:lnSpc>
                <a:spcPct val="150000"/>
              </a:lnSpc>
            </a:pPr>
            <a:r>
              <a:rPr lang="zh-CN" altLang="en-US" sz="2000" dirty="0" smtClean="0"/>
              <a:t>以</a:t>
            </a:r>
            <a:r>
              <a:rPr lang="zh-CN" altLang="en-US" sz="2000" dirty="0" smtClean="0">
                <a:solidFill>
                  <a:srgbClr val="C00000"/>
                </a:solidFill>
              </a:rPr>
              <a:t>氩离子激光器</a:t>
            </a:r>
            <a:r>
              <a:rPr lang="zh-CN" altLang="en-US" sz="2000" dirty="0" smtClean="0"/>
              <a:t>为代表；这种激光器可以发射较强的连续功率激光，功率可达几十瓦，是可见光中的重要激光器件，多用于扫描</a:t>
            </a:r>
            <a:r>
              <a:rPr lang="zh-CN" altLang="en-US" sz="2000" dirty="0"/>
              <a:t>、</a:t>
            </a:r>
            <a:r>
              <a:rPr lang="zh-CN" altLang="en-US" sz="2000" dirty="0" smtClean="0"/>
              <a:t>医学及全息学等方面</a:t>
            </a:r>
            <a:endParaRPr lang="en-US" altLang="zh-CN"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气体激光器分类</a:t>
            </a:r>
            <a:endParaRPr lang="zh-CN" altLang="en-US" dirty="0"/>
          </a:p>
        </p:txBody>
      </p:sp>
      <p:sp>
        <p:nvSpPr>
          <p:cNvPr id="3" name="Content Placeholder 2"/>
          <p:cNvSpPr>
            <a:spLocks noGrp="1"/>
          </p:cNvSpPr>
          <p:nvPr>
            <p:ph idx="1"/>
          </p:nvPr>
        </p:nvSpPr>
        <p:spPr/>
        <p:txBody>
          <a:bodyPr/>
          <a:lstStyle/>
          <a:p>
            <a:pPr lvl="1">
              <a:lnSpc>
                <a:spcPct val="150000"/>
              </a:lnSpc>
            </a:pPr>
            <a:r>
              <a:rPr lang="zh-CN" altLang="en-US" sz="2400" dirty="0" smtClean="0"/>
              <a:t>分子气体激光器</a:t>
            </a:r>
            <a:endParaRPr lang="en-US" altLang="zh-CN" sz="2400" dirty="0" smtClean="0"/>
          </a:p>
          <a:p>
            <a:pPr lvl="2">
              <a:lnSpc>
                <a:spcPct val="150000"/>
              </a:lnSpc>
            </a:pPr>
            <a:r>
              <a:rPr lang="zh-CN" altLang="en-US" sz="2000" dirty="0" smtClean="0"/>
              <a:t>以</a:t>
            </a:r>
            <a:r>
              <a:rPr lang="en-US" altLang="zh-CN" sz="2000" dirty="0" smtClean="0">
                <a:solidFill>
                  <a:srgbClr val="C00000"/>
                </a:solidFill>
              </a:rPr>
              <a:t>CO</a:t>
            </a:r>
            <a:r>
              <a:rPr lang="en-US" altLang="zh-CN" sz="2000" baseline="-25000" dirty="0" smtClean="0">
                <a:solidFill>
                  <a:srgbClr val="C00000"/>
                </a:solidFill>
              </a:rPr>
              <a:t>2</a:t>
            </a:r>
            <a:r>
              <a:rPr lang="zh-CN" altLang="en-US" sz="2000" dirty="0" smtClean="0">
                <a:solidFill>
                  <a:srgbClr val="C00000"/>
                </a:solidFill>
              </a:rPr>
              <a:t>激光器</a:t>
            </a:r>
            <a:r>
              <a:rPr lang="zh-CN" altLang="en-US" sz="2000" dirty="0" smtClean="0"/>
              <a:t>为代表，因红外波长激光的</a:t>
            </a:r>
            <a:r>
              <a:rPr lang="zh-CN" altLang="en-US" sz="2000" dirty="0" smtClean="0">
                <a:solidFill>
                  <a:srgbClr val="C00000"/>
                </a:solidFill>
              </a:rPr>
              <a:t>热效应高</a:t>
            </a:r>
            <a:r>
              <a:rPr lang="zh-CN" altLang="en-US" sz="2000" dirty="0" smtClean="0"/>
              <a:t>，故多用于激光刀、医疗、机械加工方面，还用于测距、通信</a:t>
            </a:r>
            <a:r>
              <a:rPr lang="zh-CN" altLang="en-US" sz="2000" dirty="0"/>
              <a:t>等</a:t>
            </a:r>
            <a:endParaRPr lang="en-US" altLang="zh-CN" sz="2000" dirty="0" smtClean="0"/>
          </a:p>
          <a:p>
            <a:pPr lvl="1">
              <a:lnSpc>
                <a:spcPct val="150000"/>
              </a:lnSpc>
            </a:pPr>
            <a:r>
              <a:rPr lang="zh-CN" altLang="en-US" sz="2400" dirty="0" smtClean="0"/>
              <a:t>准分子气体激光器</a:t>
            </a:r>
            <a:endParaRPr lang="en-US" altLang="zh-CN" sz="2400" dirty="0" smtClean="0"/>
          </a:p>
          <a:p>
            <a:pPr lvl="2">
              <a:lnSpc>
                <a:spcPct val="150000"/>
              </a:lnSpc>
            </a:pPr>
            <a:r>
              <a:rPr lang="zh-CN" altLang="en-US" sz="2000" dirty="0" smtClean="0"/>
              <a:t>工作物质由惰性气体（氖、氩、氪、氙等）和卤族元素（氟、氯、溴等）组成</a:t>
            </a:r>
            <a:endParaRPr lang="en-US" altLang="zh-CN" sz="2000" dirty="0" smtClean="0"/>
          </a:p>
          <a:p>
            <a:pPr lvl="2">
              <a:lnSpc>
                <a:spcPct val="150000"/>
              </a:lnSpc>
            </a:pPr>
            <a:r>
              <a:rPr lang="zh-CN" altLang="en-US" sz="2000" dirty="0" smtClean="0"/>
              <a:t>主要应用在材料加工、医疗、照相平版印刷、染料激光泵浦等领域</a:t>
            </a:r>
            <a:endParaRPr lang="en-US" altLang="zh-CN" sz="2000" dirty="0" smtClean="0"/>
          </a:p>
          <a:p>
            <a:pPr lvl="1"/>
            <a:endParaRPr lang="zh-CN" altLang="en-US" dirty="0"/>
          </a:p>
        </p:txBody>
      </p:sp>
      <p:sp>
        <p:nvSpPr>
          <p:cNvPr id="4" name="Rectangle 3"/>
          <p:cNvSpPr/>
          <p:nvPr/>
        </p:nvSpPr>
        <p:spPr>
          <a:xfrm>
            <a:off x="2590792" y="5339064"/>
            <a:ext cx="6123710" cy="12850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a:lnSpc>
                <a:spcPct val="150000"/>
              </a:lnSpc>
            </a:pPr>
            <a:r>
              <a:rPr lang="zh-CN" altLang="en-US" dirty="0" smtClean="0"/>
              <a:t>当 两种元素的原子被高能量的电脉冲激励时， 两种元素的原子在瞬态结合成的准分子的能级间跃迁产生的受激发光。发光后，分子很快分解成原子。发光都在紫外波段。</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charset="-122"/>
              </a:rPr>
              <a:t>§1.4  </a:t>
            </a:r>
            <a:r>
              <a:rPr lang="zh-CN" altLang="en-US" dirty="0" smtClean="0">
                <a:ea typeface="宋体" charset="-122"/>
              </a:rPr>
              <a:t>典型激光器</a:t>
            </a:r>
            <a:endParaRPr lang="zh-CN" altLang="en-US" dirty="0"/>
          </a:p>
        </p:txBody>
      </p:sp>
      <p:sp>
        <p:nvSpPr>
          <p:cNvPr id="3" name="Content Placeholder 2"/>
          <p:cNvSpPr>
            <a:spLocks noGrp="1"/>
          </p:cNvSpPr>
          <p:nvPr>
            <p:ph idx="1"/>
          </p:nvPr>
        </p:nvSpPr>
        <p:spPr/>
        <p:txBody>
          <a:bodyPr/>
          <a:lstStyle/>
          <a:p>
            <a:pPr>
              <a:lnSpc>
                <a:spcPct val="150000"/>
              </a:lnSpc>
            </a:pPr>
            <a:r>
              <a:rPr lang="zh-CN" altLang="en-US" dirty="0" smtClean="0"/>
              <a:t>激光器是光电子技术领域最主要的</a:t>
            </a:r>
            <a:r>
              <a:rPr lang="zh-CN" altLang="en-US" smtClean="0"/>
              <a:t>器件</a:t>
            </a:r>
            <a:endParaRPr lang="en-US" altLang="zh-CN" dirty="0" smtClean="0"/>
          </a:p>
          <a:p>
            <a:pPr>
              <a:lnSpc>
                <a:spcPct val="150000"/>
              </a:lnSpc>
            </a:pPr>
            <a:r>
              <a:rPr lang="zh-CN" altLang="en-US" dirty="0" smtClean="0"/>
              <a:t>激光器种类繁多，一般有如下分类方式</a:t>
            </a:r>
            <a:endParaRPr lang="en-US" altLang="zh-CN" dirty="0" smtClean="0"/>
          </a:p>
          <a:p>
            <a:endParaRPr lang="zh-CN" alt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767270165"/>
              </p:ext>
            </p:extLst>
          </p:nvPr>
        </p:nvGraphicFramePr>
        <p:xfrm>
          <a:off x="289368" y="3111230"/>
          <a:ext cx="8565265" cy="2316480"/>
        </p:xfrm>
        <a:graphic>
          <a:graphicData uri="http://schemas.openxmlformats.org/drawingml/2006/table">
            <a:tbl>
              <a:tblPr firstCol="1" bandRow="1">
                <a:tableStyleId>{5C22544A-7EE6-4342-B048-85BDC9FD1C3A}</a:tableStyleId>
              </a:tblPr>
              <a:tblGrid>
                <a:gridCol w="1257340"/>
                <a:gridCol w="1844674"/>
                <a:gridCol w="2037145"/>
                <a:gridCol w="1576104"/>
                <a:gridCol w="1850002"/>
              </a:tblGrid>
              <a:tr h="370840">
                <a:tc>
                  <a:txBody>
                    <a:bodyPr/>
                    <a:lstStyle/>
                    <a:p>
                      <a:r>
                        <a:rPr lang="zh-CN" altLang="en-US" sz="2000" b="1" dirty="0" smtClean="0"/>
                        <a:t>分类标准</a:t>
                      </a:r>
                      <a:endParaRPr lang="zh-CN" altLang="en-US" sz="2000" b="1" dirty="0"/>
                    </a:p>
                  </a:txBody>
                  <a:tcPr anchor="ctr" anchorCtr="1"/>
                </a:tc>
                <a:tc>
                  <a:txBody>
                    <a:bodyPr/>
                    <a:lstStyle/>
                    <a:p>
                      <a:r>
                        <a:rPr lang="zh-CN" altLang="en-US" sz="2000" b="1" dirty="0" smtClean="0"/>
                        <a:t>工作物质</a:t>
                      </a:r>
                      <a:endParaRPr lang="zh-CN" altLang="en-US" sz="2000" b="1" dirty="0"/>
                    </a:p>
                  </a:txBody>
                  <a:tcPr anchor="ctr" anchorCtr="1"/>
                </a:tc>
                <a:tc>
                  <a:txBody>
                    <a:bodyPr/>
                    <a:lstStyle/>
                    <a:p>
                      <a:r>
                        <a:rPr lang="zh-CN" altLang="en-US" sz="2000" b="1" dirty="0" smtClean="0"/>
                        <a:t>激励方式</a:t>
                      </a:r>
                      <a:endParaRPr lang="zh-CN" altLang="en-US" sz="2000" b="1" dirty="0"/>
                    </a:p>
                  </a:txBody>
                  <a:tcPr anchor="ctr" anchorCtr="1"/>
                </a:tc>
                <a:tc>
                  <a:txBody>
                    <a:bodyPr/>
                    <a:lstStyle/>
                    <a:p>
                      <a:r>
                        <a:rPr lang="zh-CN" altLang="en-US" sz="2000" b="1" dirty="0" smtClean="0"/>
                        <a:t>工作方式</a:t>
                      </a:r>
                      <a:endParaRPr lang="zh-CN" altLang="en-US" sz="2000" b="1" dirty="0"/>
                    </a:p>
                  </a:txBody>
                  <a:tcPr anchor="ctr" anchorCtr="1"/>
                </a:tc>
                <a:tc>
                  <a:txBody>
                    <a:bodyPr/>
                    <a:lstStyle/>
                    <a:p>
                      <a:r>
                        <a:rPr lang="zh-CN" altLang="en-US" sz="2000" b="1" dirty="0" smtClean="0"/>
                        <a:t>激光波长</a:t>
                      </a:r>
                      <a:endParaRPr lang="zh-CN" altLang="en-US" sz="2000" b="1" dirty="0"/>
                    </a:p>
                  </a:txBody>
                  <a:tcPr anchor="ctr" anchorCtr="1"/>
                </a:tc>
              </a:tr>
              <a:tr h="370840">
                <a:tc>
                  <a:txBody>
                    <a:bodyPr/>
                    <a:lstStyle/>
                    <a:p>
                      <a:r>
                        <a:rPr lang="zh-CN" altLang="en-US" sz="2000" b="1" dirty="0" smtClean="0"/>
                        <a:t>分       类</a:t>
                      </a:r>
                      <a:endParaRPr lang="zh-CN" altLang="en-US" sz="2000" b="1" dirty="0"/>
                    </a:p>
                  </a:txBody>
                  <a:tcPr anchor="ctr" anchorCtr="1"/>
                </a:tc>
                <a:tc>
                  <a:txBody>
                    <a:bodyPr/>
                    <a:lstStyle/>
                    <a:p>
                      <a:pPr>
                        <a:buFont typeface="Arial" pitchFamily="34" charset="0"/>
                        <a:buChar char="•"/>
                      </a:pPr>
                      <a:r>
                        <a:rPr lang="zh-CN" altLang="en-US" sz="2000" b="1" dirty="0" smtClean="0"/>
                        <a:t>固</a:t>
                      </a:r>
                      <a:r>
                        <a:rPr lang="zh-CN" altLang="en-US" sz="2000" b="1" dirty="0" smtClean="0"/>
                        <a:t>体</a:t>
                      </a:r>
                      <a:endParaRPr lang="en-US" altLang="zh-CN" sz="2000" b="1" dirty="0" smtClean="0"/>
                    </a:p>
                    <a:p>
                      <a:pPr>
                        <a:buFont typeface="Arial" pitchFamily="34" charset="0"/>
                        <a:buChar char="•"/>
                      </a:pPr>
                      <a:r>
                        <a:rPr lang="zh-CN" altLang="en-US" sz="2000" b="1" dirty="0" smtClean="0"/>
                        <a:t>气</a:t>
                      </a:r>
                      <a:r>
                        <a:rPr lang="zh-CN" altLang="en-US" sz="2000" b="1" dirty="0" smtClean="0"/>
                        <a:t>体</a:t>
                      </a:r>
                      <a:endParaRPr lang="en-US" altLang="zh-CN" sz="2000" b="1" dirty="0" smtClean="0"/>
                    </a:p>
                    <a:p>
                      <a:pPr>
                        <a:buFont typeface="Arial" pitchFamily="34" charset="0"/>
                        <a:buChar char="•"/>
                      </a:pPr>
                      <a:r>
                        <a:rPr lang="zh-CN" altLang="en-US" sz="2000" b="1" dirty="0" smtClean="0"/>
                        <a:t>液</a:t>
                      </a:r>
                      <a:r>
                        <a:rPr lang="zh-CN" altLang="en-US" sz="2000" b="1" dirty="0" smtClean="0"/>
                        <a:t>体</a:t>
                      </a:r>
                      <a:endParaRPr lang="en-US" altLang="zh-CN" sz="2000" b="1" dirty="0" smtClean="0"/>
                    </a:p>
                    <a:p>
                      <a:pPr>
                        <a:buFont typeface="Arial" pitchFamily="34" charset="0"/>
                        <a:buChar char="•"/>
                      </a:pPr>
                      <a:r>
                        <a:rPr lang="zh-CN" altLang="en-US" sz="2000" b="1" dirty="0" smtClean="0"/>
                        <a:t>半导</a:t>
                      </a:r>
                      <a:r>
                        <a:rPr lang="zh-CN" altLang="en-US" sz="2000" b="1" dirty="0" smtClean="0"/>
                        <a:t>体</a:t>
                      </a:r>
                      <a:endParaRPr lang="en-US" altLang="zh-CN" sz="2000" b="1" dirty="0" smtClean="0"/>
                    </a:p>
                    <a:p>
                      <a:pPr>
                        <a:buFont typeface="Arial" pitchFamily="34" charset="0"/>
                        <a:buChar char="•"/>
                      </a:pPr>
                      <a:r>
                        <a:rPr lang="zh-CN" altLang="en-US" sz="2000" b="1" dirty="0" smtClean="0"/>
                        <a:t>自由电</a:t>
                      </a:r>
                      <a:r>
                        <a:rPr lang="zh-CN" altLang="en-US" sz="2000" b="1" dirty="0" smtClean="0"/>
                        <a:t>子</a:t>
                      </a:r>
                      <a:endParaRPr lang="zh-CN" altLang="en-US" sz="2000" b="1" dirty="0"/>
                    </a:p>
                  </a:txBody>
                  <a:tcPr/>
                </a:tc>
                <a:tc>
                  <a:txBody>
                    <a:bodyPr/>
                    <a:lstStyle/>
                    <a:p>
                      <a:pPr>
                        <a:buFont typeface="Arial" pitchFamily="34" charset="0"/>
                        <a:buChar char="•"/>
                      </a:pPr>
                      <a:r>
                        <a:rPr lang="zh-CN" altLang="en-US" sz="2000" b="1" dirty="0" smtClean="0"/>
                        <a:t>光激</a:t>
                      </a:r>
                      <a:r>
                        <a:rPr lang="zh-CN" altLang="en-US" sz="2000" b="1" dirty="0" smtClean="0"/>
                        <a:t>励</a:t>
                      </a:r>
                      <a:endParaRPr lang="en-US" altLang="zh-CN" sz="2000" b="1" dirty="0" smtClean="0"/>
                    </a:p>
                    <a:p>
                      <a:pPr>
                        <a:buFont typeface="Arial" pitchFamily="34" charset="0"/>
                        <a:buChar char="•"/>
                      </a:pPr>
                      <a:r>
                        <a:rPr lang="zh-CN" altLang="en-US" sz="2000" b="1" dirty="0" smtClean="0"/>
                        <a:t>电激</a:t>
                      </a:r>
                      <a:r>
                        <a:rPr lang="zh-CN" altLang="en-US" sz="2000" b="1" dirty="0" smtClean="0"/>
                        <a:t>励</a:t>
                      </a:r>
                      <a:endParaRPr lang="en-US" altLang="zh-CN" sz="2000" b="1" dirty="0" smtClean="0"/>
                    </a:p>
                    <a:p>
                      <a:pPr>
                        <a:buFont typeface="Arial" pitchFamily="34" charset="0"/>
                        <a:buChar char="•"/>
                      </a:pPr>
                      <a:r>
                        <a:rPr lang="zh-CN" altLang="en-US" sz="2000" b="1" dirty="0" smtClean="0"/>
                        <a:t>热激</a:t>
                      </a:r>
                      <a:r>
                        <a:rPr lang="zh-CN" altLang="en-US" sz="2000" b="1" dirty="0" smtClean="0"/>
                        <a:t>励</a:t>
                      </a:r>
                      <a:endParaRPr lang="en-US" altLang="zh-CN" sz="2000" b="1" dirty="0" smtClean="0"/>
                    </a:p>
                    <a:p>
                      <a:pPr>
                        <a:buFont typeface="Arial" pitchFamily="34" charset="0"/>
                        <a:buChar char="•"/>
                      </a:pPr>
                      <a:r>
                        <a:rPr lang="zh-CN" altLang="en-US" sz="2000" b="1" dirty="0" smtClean="0"/>
                        <a:t>化学激</a:t>
                      </a:r>
                      <a:r>
                        <a:rPr lang="zh-CN" altLang="en-US" sz="2000" b="1" dirty="0" smtClean="0"/>
                        <a:t>励</a:t>
                      </a:r>
                      <a:endParaRPr lang="en-US" altLang="zh-CN" sz="2000" b="1" dirty="0" smtClean="0"/>
                    </a:p>
                    <a:p>
                      <a:pPr>
                        <a:buFont typeface="Arial" pitchFamily="34" charset="0"/>
                        <a:buChar char="•"/>
                      </a:pPr>
                      <a:r>
                        <a:rPr lang="zh-CN" altLang="en-US" sz="2000" b="1" dirty="0" smtClean="0"/>
                        <a:t>核激</a:t>
                      </a:r>
                      <a:r>
                        <a:rPr lang="zh-CN" altLang="en-US" sz="2000" b="1" dirty="0" smtClean="0"/>
                        <a:t>励</a:t>
                      </a:r>
                      <a:endParaRPr lang="zh-CN" altLang="en-US" sz="2000" b="1" dirty="0"/>
                    </a:p>
                  </a:txBody>
                  <a:tcPr/>
                </a:tc>
                <a:tc>
                  <a:txBody>
                    <a:bodyPr/>
                    <a:lstStyle/>
                    <a:p>
                      <a:pPr>
                        <a:buFont typeface="Arial" pitchFamily="34" charset="0"/>
                        <a:buChar char="•"/>
                      </a:pPr>
                      <a:r>
                        <a:rPr lang="zh-CN" altLang="en-US" sz="2000" b="1" dirty="0" smtClean="0"/>
                        <a:t>连</a:t>
                      </a:r>
                      <a:r>
                        <a:rPr lang="zh-CN" altLang="en-US" sz="2000" b="1" dirty="0" smtClean="0"/>
                        <a:t>续</a:t>
                      </a:r>
                      <a:endParaRPr lang="en-US" altLang="zh-CN" sz="2000" b="1" dirty="0" smtClean="0"/>
                    </a:p>
                    <a:p>
                      <a:pPr>
                        <a:buFont typeface="Arial" pitchFamily="34" charset="0"/>
                        <a:buChar char="•"/>
                      </a:pPr>
                      <a:r>
                        <a:rPr lang="zh-CN" altLang="en-US" sz="2000" b="1" dirty="0" smtClean="0"/>
                        <a:t>脉</a:t>
                      </a:r>
                      <a:r>
                        <a:rPr lang="zh-CN" altLang="en-US" sz="2000" b="1" dirty="0" smtClean="0"/>
                        <a:t>冲</a:t>
                      </a:r>
                      <a:endParaRPr lang="zh-CN" altLang="en-US" sz="2000" b="1" dirty="0"/>
                    </a:p>
                  </a:txBody>
                  <a:tcPr/>
                </a:tc>
                <a:tc>
                  <a:txBody>
                    <a:bodyPr/>
                    <a:lstStyle/>
                    <a:p>
                      <a:pPr>
                        <a:buFont typeface="Arial" pitchFamily="34" charset="0"/>
                        <a:buChar char="•"/>
                      </a:pPr>
                      <a:r>
                        <a:rPr lang="zh-CN" altLang="en-US" sz="2000" b="1" dirty="0" smtClean="0"/>
                        <a:t>红</a:t>
                      </a:r>
                      <a:r>
                        <a:rPr lang="zh-CN" altLang="en-US" sz="2000" b="1" dirty="0" smtClean="0"/>
                        <a:t>外</a:t>
                      </a:r>
                      <a:endParaRPr lang="en-US" altLang="zh-CN" sz="2000" b="1" dirty="0" smtClean="0"/>
                    </a:p>
                    <a:p>
                      <a:pPr>
                        <a:buFont typeface="Arial" pitchFamily="34" charset="0"/>
                        <a:buChar char="•"/>
                      </a:pPr>
                      <a:r>
                        <a:rPr lang="zh-CN" altLang="en-US" sz="2000" b="1" dirty="0" smtClean="0"/>
                        <a:t>可见</a:t>
                      </a:r>
                      <a:r>
                        <a:rPr lang="zh-CN" altLang="en-US" sz="2000" b="1" dirty="0" smtClean="0"/>
                        <a:t>光</a:t>
                      </a:r>
                      <a:endParaRPr lang="en-US" altLang="zh-CN" sz="2000" b="1" dirty="0" smtClean="0"/>
                    </a:p>
                    <a:p>
                      <a:pPr>
                        <a:buFont typeface="Arial" pitchFamily="34" charset="0"/>
                        <a:buChar char="•"/>
                      </a:pPr>
                      <a:r>
                        <a:rPr lang="zh-CN" altLang="en-US" sz="2000" b="1" dirty="0" smtClean="0"/>
                        <a:t>紫</a:t>
                      </a:r>
                      <a:r>
                        <a:rPr lang="zh-CN" altLang="en-US" sz="2000" b="1" dirty="0" smtClean="0"/>
                        <a:t>外</a:t>
                      </a:r>
                      <a:endParaRPr lang="en-US" altLang="zh-CN" sz="2000" b="1" dirty="0" smtClean="0"/>
                    </a:p>
                    <a:p>
                      <a:pPr>
                        <a:buFont typeface="Arial" pitchFamily="34" charset="0"/>
                        <a:buChar char="•"/>
                      </a:pPr>
                      <a:r>
                        <a:rPr lang="en-US" altLang="zh-CN" sz="2000" b="1" dirty="0" smtClean="0"/>
                        <a:t>X</a:t>
                      </a:r>
                      <a:r>
                        <a:rPr lang="zh-CN" altLang="en-US" sz="2000" b="1" dirty="0" smtClean="0"/>
                        <a:t>射</a:t>
                      </a:r>
                      <a:r>
                        <a:rPr lang="zh-CN" altLang="en-US" sz="2000" b="1" dirty="0" smtClean="0"/>
                        <a:t>线</a:t>
                      </a:r>
                      <a:endParaRPr lang="en-US" altLang="zh-CN" sz="2000" b="1" dirty="0" smtClean="0"/>
                    </a:p>
                    <a:p>
                      <a:pPr>
                        <a:buFont typeface="Arial" pitchFamily="34" charset="0"/>
                        <a:buChar char="•"/>
                      </a:pPr>
                      <a:r>
                        <a:rPr lang="zh-CN" altLang="en-US" sz="2000" b="1" dirty="0" smtClean="0"/>
                        <a:t>毫米</a:t>
                      </a:r>
                      <a:r>
                        <a:rPr lang="zh-CN" altLang="en-US" sz="2000" b="1" dirty="0" smtClean="0"/>
                        <a:t>波（</a:t>
                      </a:r>
                      <a:r>
                        <a:rPr lang="en-US" altLang="zh-CN" sz="2000" b="1" dirty="0" smtClean="0"/>
                        <a:t>THz</a:t>
                      </a:r>
                      <a:r>
                        <a:rPr lang="zh-CN" altLang="en-US" sz="2000" b="1" dirty="0" smtClean="0"/>
                        <a:t>）</a:t>
                      </a:r>
                      <a:endParaRPr lang="en-US" altLang="zh-CN" sz="2000" b="1" dirty="0" smtClean="0"/>
                    </a:p>
                    <a:p>
                      <a:pPr>
                        <a:buFont typeface="Arial" pitchFamily="34" charset="0"/>
                        <a:buChar char="•"/>
                      </a:pPr>
                      <a:r>
                        <a:rPr lang="el-GR" altLang="zh-CN" sz="2000" b="1" dirty="0" smtClean="0"/>
                        <a:t>γ</a:t>
                      </a:r>
                      <a:r>
                        <a:rPr lang="zh-CN" altLang="en-US" sz="2000" b="1" dirty="0" smtClean="0"/>
                        <a:t>射</a:t>
                      </a:r>
                      <a:r>
                        <a:rPr lang="zh-CN" altLang="en-US" sz="2000" b="1" dirty="0" smtClean="0"/>
                        <a:t>线</a:t>
                      </a:r>
                      <a:endParaRPr lang="zh-CN" altLang="en-US" sz="20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charset="-122"/>
              </a:rPr>
              <a:t>§1.4.2  </a:t>
            </a:r>
            <a:r>
              <a:rPr lang="zh-CN" altLang="en-US" dirty="0" smtClean="0">
                <a:ea typeface="宋体" charset="-122"/>
              </a:rPr>
              <a:t>气体激光器</a:t>
            </a:r>
            <a:endParaRPr lang="zh-CN" altLang="en-US" dirty="0"/>
          </a:p>
        </p:txBody>
      </p:sp>
      <p:sp>
        <p:nvSpPr>
          <p:cNvPr id="3" name="Content Placeholder 2"/>
          <p:cNvSpPr>
            <a:spLocks noGrp="1"/>
          </p:cNvSpPr>
          <p:nvPr>
            <p:ph idx="1"/>
          </p:nvPr>
        </p:nvSpPr>
        <p:spPr/>
        <p:txBody>
          <a:bodyPr/>
          <a:lstStyle/>
          <a:p>
            <a:pPr>
              <a:lnSpc>
                <a:spcPct val="150000"/>
              </a:lnSpc>
            </a:pPr>
            <a:r>
              <a:rPr lang="zh-CN" altLang="en-US" dirty="0" smtClean="0"/>
              <a:t>激励方式</a:t>
            </a:r>
            <a:endParaRPr lang="en-US" altLang="zh-CN" dirty="0" smtClean="0"/>
          </a:p>
          <a:p>
            <a:pPr lvl="1">
              <a:lnSpc>
                <a:spcPct val="150000"/>
              </a:lnSpc>
            </a:pPr>
            <a:r>
              <a:rPr lang="zh-CN" altLang="en-US" dirty="0" smtClean="0">
                <a:solidFill>
                  <a:srgbClr val="00B050"/>
                </a:solidFill>
              </a:rPr>
              <a:t>气体放电泵浦</a:t>
            </a:r>
            <a:endParaRPr lang="en-US" altLang="zh-CN" dirty="0" smtClean="0">
              <a:solidFill>
                <a:srgbClr val="00B050"/>
              </a:solidFill>
            </a:endParaRPr>
          </a:p>
          <a:p>
            <a:pPr lvl="1">
              <a:lnSpc>
                <a:spcPct val="150000"/>
              </a:lnSpc>
            </a:pPr>
            <a:r>
              <a:rPr lang="zh-CN" altLang="en-US" dirty="0" smtClean="0"/>
              <a:t>其它：化学泵浦、热泵浦、核泵浦</a:t>
            </a:r>
          </a:p>
          <a:p>
            <a:endParaRPr lang="zh-CN" altLang="en-US" dirty="0"/>
          </a:p>
        </p:txBody>
      </p:sp>
      <p:sp>
        <p:nvSpPr>
          <p:cNvPr id="4" name="TextBox 3"/>
          <p:cNvSpPr txBox="1"/>
          <p:nvPr/>
        </p:nvSpPr>
        <p:spPr>
          <a:xfrm>
            <a:off x="5105400" y="1524000"/>
            <a:ext cx="2969083"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l" rtl="0" fontAlgn="base">
              <a:spcBef>
                <a:spcPct val="20000"/>
              </a:spcBef>
              <a:spcAft>
                <a:spcPct val="0"/>
              </a:spcAft>
            </a:pPr>
            <a:r>
              <a:rPr lang="zh-CN" altLang="en-US" sz="2400" b="1" kern="1200" dirty="0">
                <a:solidFill>
                  <a:srgbClr val="1C1C1C"/>
                </a:solidFill>
                <a:latin typeface="Arial"/>
                <a:ea typeface="+mn-ea"/>
                <a:cs typeface="+mn-cs"/>
              </a:rPr>
              <a:t>最为常见的泵浦方式</a:t>
            </a:r>
          </a:p>
        </p:txBody>
      </p:sp>
      <p:cxnSp>
        <p:nvCxnSpPr>
          <p:cNvPr id="5" name="直接连接符 14"/>
          <p:cNvCxnSpPr>
            <a:endCxn id="4" idx="1"/>
          </p:cNvCxnSpPr>
          <p:nvPr/>
        </p:nvCxnSpPr>
        <p:spPr bwMode="auto">
          <a:xfrm flipV="1">
            <a:off x="3581400" y="1754833"/>
            <a:ext cx="1524000" cy="454967"/>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charset="-122"/>
              </a:rPr>
              <a:t>§1.4.2  </a:t>
            </a:r>
            <a:r>
              <a:rPr lang="zh-CN" altLang="en-US" dirty="0" smtClean="0">
                <a:ea typeface="宋体" charset="-122"/>
              </a:rPr>
              <a:t>气体激光器</a:t>
            </a:r>
            <a:endParaRPr lang="zh-CN" altLang="en-US" dirty="0"/>
          </a:p>
        </p:txBody>
      </p:sp>
      <p:sp>
        <p:nvSpPr>
          <p:cNvPr id="3" name="内容占位符 2"/>
          <p:cNvSpPr>
            <a:spLocks noGrp="1"/>
          </p:cNvSpPr>
          <p:nvPr>
            <p:ph idx="1"/>
          </p:nvPr>
        </p:nvSpPr>
        <p:spPr/>
        <p:txBody>
          <a:bodyPr/>
          <a:lstStyle/>
          <a:p>
            <a:r>
              <a:rPr lang="zh-CN" altLang="en-US" dirty="0" smtClean="0"/>
              <a:t>典型的气体激光器</a:t>
            </a:r>
          </a:p>
        </p:txBody>
      </p:sp>
      <p:grpSp>
        <p:nvGrpSpPr>
          <p:cNvPr id="4" name="Group 30"/>
          <p:cNvGrpSpPr/>
          <p:nvPr/>
        </p:nvGrpSpPr>
        <p:grpSpPr>
          <a:xfrm>
            <a:off x="2072421" y="2221523"/>
            <a:ext cx="4748519" cy="766763"/>
            <a:chOff x="2072421" y="2221523"/>
            <a:chExt cx="4748519" cy="766763"/>
          </a:xfrm>
        </p:grpSpPr>
        <p:sp>
          <p:nvSpPr>
            <p:cNvPr id="22" name="Rectangle 174"/>
            <p:cNvSpPr>
              <a:spLocks noChangeArrowheads="1"/>
            </p:cNvSpPr>
            <p:nvPr/>
          </p:nvSpPr>
          <p:spPr bwMode="gray">
            <a:xfrm>
              <a:off x="2072421" y="2221523"/>
              <a:ext cx="4748519" cy="766763"/>
            </a:xfrm>
            <a:prstGeom prst="rect">
              <a:avLst/>
            </a:prstGeom>
            <a:solidFill>
              <a:schemeClr val="accent2"/>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23" name="Rectangle 178"/>
            <p:cNvSpPr>
              <a:spLocks noChangeArrowheads="1"/>
            </p:cNvSpPr>
            <p:nvPr/>
          </p:nvSpPr>
          <p:spPr bwMode="white">
            <a:xfrm>
              <a:off x="2553311" y="2437667"/>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He-Ne</a:t>
              </a:r>
              <a:r>
                <a:rPr lang="zh-CN" altLang="en-US" sz="2400" b="1" kern="1200" dirty="0">
                  <a:solidFill>
                    <a:srgbClr val="FFFFFF"/>
                  </a:solidFill>
                  <a:latin typeface="Arial" pitchFamily="34" charset="0"/>
                  <a:ea typeface="宋体" charset="-122"/>
                  <a:cs typeface="+mn-cs"/>
                </a:rPr>
                <a:t>激光器</a:t>
              </a:r>
              <a:endParaRPr lang="en-US" altLang="zh-CN" sz="2800" b="1" kern="1200" dirty="0">
                <a:solidFill>
                  <a:srgbClr val="FFFFFF"/>
                </a:solidFill>
                <a:latin typeface="Arial" pitchFamily="34" charset="0"/>
                <a:ea typeface="宋体" charset="-122"/>
                <a:cs typeface="+mn-cs"/>
              </a:endParaRPr>
            </a:p>
          </p:txBody>
        </p:sp>
      </p:grpSp>
      <p:grpSp>
        <p:nvGrpSpPr>
          <p:cNvPr id="5" name="组合 10"/>
          <p:cNvGrpSpPr/>
          <p:nvPr/>
        </p:nvGrpSpPr>
        <p:grpSpPr>
          <a:xfrm>
            <a:off x="2072421" y="3029382"/>
            <a:ext cx="4748519" cy="766763"/>
            <a:chOff x="2072421" y="3015273"/>
            <a:chExt cx="4748519" cy="766763"/>
          </a:xfrm>
        </p:grpSpPr>
        <p:sp>
          <p:nvSpPr>
            <p:cNvPr id="25" name="Rectangle 175"/>
            <p:cNvSpPr>
              <a:spLocks noChangeArrowheads="1"/>
            </p:cNvSpPr>
            <p:nvPr/>
          </p:nvSpPr>
          <p:spPr bwMode="gray">
            <a:xfrm>
              <a:off x="2072421" y="3015273"/>
              <a:ext cx="4748519" cy="766763"/>
            </a:xfrm>
            <a:prstGeom prst="rect">
              <a:avLst/>
            </a:prstGeom>
            <a:solidFill>
              <a:schemeClr val="accent1"/>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26" name="Rectangle 178"/>
            <p:cNvSpPr>
              <a:spLocks noChangeArrowheads="1"/>
            </p:cNvSpPr>
            <p:nvPr/>
          </p:nvSpPr>
          <p:spPr bwMode="white">
            <a:xfrm>
              <a:off x="2576757" y="3211390"/>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zh-CN" altLang="en-US" sz="2400" b="1" kern="1200" dirty="0">
                  <a:solidFill>
                    <a:srgbClr val="FFFFFF"/>
                  </a:solidFill>
                  <a:latin typeface="Arial" pitchFamily="34" charset="0"/>
                  <a:ea typeface="宋体" charset="-122"/>
                  <a:cs typeface="+mn-cs"/>
                </a:rPr>
                <a:t>氩离子激光器</a:t>
              </a:r>
              <a:endParaRPr lang="en-US" altLang="zh-CN" sz="2400" b="1" kern="1200" dirty="0">
                <a:solidFill>
                  <a:srgbClr val="FFFFFF"/>
                </a:solidFill>
                <a:latin typeface="Arial" pitchFamily="34" charset="0"/>
                <a:ea typeface="宋体" charset="-122"/>
                <a:cs typeface="+mn-cs"/>
              </a:endParaRPr>
            </a:p>
          </p:txBody>
        </p:sp>
      </p:grpSp>
      <p:grpSp>
        <p:nvGrpSpPr>
          <p:cNvPr id="6" name="组合 11"/>
          <p:cNvGrpSpPr/>
          <p:nvPr/>
        </p:nvGrpSpPr>
        <p:grpSpPr>
          <a:xfrm>
            <a:off x="2072421" y="3815373"/>
            <a:ext cx="4748519" cy="766763"/>
            <a:chOff x="2072421" y="3815373"/>
            <a:chExt cx="4748519" cy="766763"/>
          </a:xfrm>
        </p:grpSpPr>
        <p:sp>
          <p:nvSpPr>
            <p:cNvPr id="28" name="Rectangle 176"/>
            <p:cNvSpPr>
              <a:spLocks noChangeArrowheads="1"/>
            </p:cNvSpPr>
            <p:nvPr/>
          </p:nvSpPr>
          <p:spPr bwMode="gray">
            <a:xfrm>
              <a:off x="2072421" y="3815373"/>
              <a:ext cx="4748519" cy="766763"/>
            </a:xfrm>
            <a:prstGeom prst="rect">
              <a:avLst/>
            </a:prstGeom>
            <a:solidFill>
              <a:schemeClr val="folHlink"/>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29" name="Rectangle 178"/>
            <p:cNvSpPr>
              <a:spLocks noChangeArrowheads="1"/>
            </p:cNvSpPr>
            <p:nvPr/>
          </p:nvSpPr>
          <p:spPr bwMode="white">
            <a:xfrm>
              <a:off x="2600203" y="4008559"/>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CO</a:t>
              </a:r>
              <a:r>
                <a:rPr lang="en-US" altLang="zh-CN" sz="2400" b="1" kern="1200" baseline="-25000" dirty="0">
                  <a:solidFill>
                    <a:srgbClr val="FFFFFF"/>
                  </a:solidFill>
                  <a:latin typeface="Arial" pitchFamily="34" charset="0"/>
                  <a:ea typeface="宋体" charset="-122"/>
                  <a:cs typeface="+mn-cs"/>
                </a:rPr>
                <a:t>2</a:t>
              </a:r>
              <a:r>
                <a:rPr lang="zh-CN" altLang="en-US" sz="2400" b="1" kern="1200" dirty="0">
                  <a:solidFill>
                    <a:srgbClr val="FFFFFF"/>
                  </a:solidFill>
                  <a:latin typeface="Arial" pitchFamily="34" charset="0"/>
                  <a:ea typeface="宋体" charset="-122"/>
                  <a:cs typeface="+mn-cs"/>
                </a:rPr>
                <a:t>激光器</a:t>
              </a:r>
              <a:endParaRPr lang="en-US" altLang="zh-CN" sz="2400" b="1" kern="1200" dirty="0">
                <a:solidFill>
                  <a:srgbClr val="FFFFFF"/>
                </a:solidFill>
                <a:latin typeface="Arial" pitchFamily="34" charset="0"/>
                <a:ea typeface="宋体" charset="-122"/>
                <a:cs typeface="+mn-cs"/>
              </a:endParaRPr>
            </a:p>
          </p:txBody>
        </p:sp>
      </p:grpSp>
      <p:sp>
        <p:nvSpPr>
          <p:cNvPr id="30" name="TextBox 29"/>
          <p:cNvSpPr txBox="1"/>
          <p:nvPr/>
        </p:nvSpPr>
        <p:spPr>
          <a:xfrm>
            <a:off x="2086896" y="4724400"/>
            <a:ext cx="469490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fontAlgn="base">
              <a:spcBef>
                <a:spcPct val="20000"/>
              </a:spcBef>
              <a:spcAft>
                <a:spcPct val="0"/>
              </a:spcAft>
            </a:pPr>
            <a:r>
              <a:rPr lang="zh-CN" altLang="en-US" sz="2800" b="1" kern="1200" dirty="0">
                <a:solidFill>
                  <a:srgbClr val="1C1C1C"/>
                </a:solidFill>
                <a:latin typeface="Arial"/>
                <a:ea typeface="+mn-ea"/>
                <a:cs typeface="+mn-cs"/>
              </a:rPr>
              <a:t>补充：铜蒸气激光器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31631"/>
            <a:ext cx="8229600" cy="4823069"/>
          </a:xfrm>
        </p:spPr>
        <p:txBody>
          <a:bodyPr/>
          <a:lstStyle/>
          <a:p>
            <a:pPr>
              <a:lnSpc>
                <a:spcPct val="150000"/>
              </a:lnSpc>
            </a:pPr>
            <a:r>
              <a:rPr lang="zh-CN" altLang="en-US" sz="2400" dirty="0" smtClean="0"/>
              <a:t>典型的</a:t>
            </a:r>
            <a:r>
              <a:rPr lang="zh-CN" altLang="en-US" sz="2400" dirty="0" smtClean="0">
                <a:solidFill>
                  <a:srgbClr val="00B050"/>
                </a:solidFill>
              </a:rPr>
              <a:t>原子</a:t>
            </a:r>
            <a:r>
              <a:rPr lang="zh-CN" altLang="en-US" sz="2400" dirty="0" smtClean="0"/>
              <a:t>气体激光器</a:t>
            </a:r>
            <a:endParaRPr lang="en-US" altLang="zh-CN" sz="2400" dirty="0" smtClean="0"/>
          </a:p>
          <a:p>
            <a:pPr>
              <a:lnSpc>
                <a:spcPct val="150000"/>
              </a:lnSpc>
            </a:pPr>
            <a:r>
              <a:rPr lang="zh-CN" altLang="en-US" sz="2400" dirty="0" smtClean="0"/>
              <a:t>最早（</a:t>
            </a:r>
            <a:r>
              <a:rPr lang="en-US" altLang="zh-CN" sz="2400" dirty="0" smtClean="0"/>
              <a:t>1961</a:t>
            </a:r>
            <a:r>
              <a:rPr lang="zh-CN" altLang="en-US" sz="2400" dirty="0" smtClean="0"/>
              <a:t>年）出现也是最为常见的气体激光器</a:t>
            </a:r>
            <a:endParaRPr lang="en-US" altLang="zh-CN" sz="2400" dirty="0" smtClean="0"/>
          </a:p>
          <a:p>
            <a:pPr>
              <a:lnSpc>
                <a:spcPct val="150000"/>
              </a:lnSpc>
            </a:pPr>
            <a:r>
              <a:rPr lang="zh-CN" altLang="en-US" sz="2400" dirty="0" smtClean="0"/>
              <a:t>频率最稳定，单色性、相干性最好</a:t>
            </a:r>
            <a:endParaRPr lang="en-US" altLang="zh-CN" sz="2400" dirty="0" smtClean="0"/>
          </a:p>
          <a:p>
            <a:pPr>
              <a:lnSpc>
                <a:spcPct val="150000"/>
              </a:lnSpc>
            </a:pPr>
            <a:r>
              <a:rPr lang="zh-CN" altLang="en-US" sz="2400" dirty="0" smtClean="0"/>
              <a:t>应用</a:t>
            </a:r>
            <a:endParaRPr lang="en-US" altLang="zh-CN" sz="2400" dirty="0" smtClean="0"/>
          </a:p>
          <a:p>
            <a:pPr>
              <a:lnSpc>
                <a:spcPct val="150000"/>
              </a:lnSpc>
              <a:buNone/>
            </a:pPr>
            <a:r>
              <a:rPr lang="en-US" altLang="zh-CN" sz="2400" dirty="0" smtClean="0"/>
              <a:t>		</a:t>
            </a:r>
            <a:r>
              <a:rPr lang="zh-CN" altLang="en-US" sz="2400" dirty="0" smtClean="0"/>
              <a:t>输出波长</a:t>
            </a:r>
            <a:r>
              <a:rPr lang="en-US" sz="2400" dirty="0" smtClean="0">
                <a:solidFill>
                  <a:srgbClr val="00B050"/>
                </a:solidFill>
              </a:rPr>
              <a:t>632.8</a:t>
            </a:r>
            <a:r>
              <a:rPr lang="en-US" altLang="zh-CN" sz="2400" dirty="0" smtClean="0">
                <a:solidFill>
                  <a:srgbClr val="00B050"/>
                </a:solidFill>
              </a:rPr>
              <a:t>nm</a:t>
            </a:r>
            <a:r>
              <a:rPr lang="zh-CN" altLang="en-US" sz="2400" dirty="0" smtClean="0">
                <a:solidFill>
                  <a:srgbClr val="00B050"/>
                </a:solidFill>
              </a:rPr>
              <a:t>、</a:t>
            </a:r>
            <a:r>
              <a:rPr lang="en-US" altLang="zh-CN" sz="2400" dirty="0" smtClean="0">
                <a:solidFill>
                  <a:srgbClr val="00B050"/>
                </a:solidFill>
              </a:rPr>
              <a:t>1150nm</a:t>
            </a:r>
            <a:r>
              <a:rPr lang="zh-CN" altLang="en-US" sz="2400" dirty="0" smtClean="0">
                <a:solidFill>
                  <a:srgbClr val="00B050"/>
                </a:solidFill>
              </a:rPr>
              <a:t>、</a:t>
            </a:r>
            <a:r>
              <a:rPr lang="en-US" altLang="zh-CN" sz="2400" dirty="0" smtClean="0">
                <a:solidFill>
                  <a:srgbClr val="00B050"/>
                </a:solidFill>
              </a:rPr>
              <a:t>3390nm</a:t>
            </a:r>
          </a:p>
          <a:p>
            <a:pPr lvl="1">
              <a:lnSpc>
                <a:spcPct val="150000"/>
              </a:lnSpc>
            </a:pPr>
            <a:r>
              <a:rPr lang="zh-CN" altLang="en-US" sz="2000" dirty="0" smtClean="0"/>
              <a:t>外科医疗、激光美容</a:t>
            </a:r>
            <a:endParaRPr lang="en-US" altLang="zh-CN" sz="2000" dirty="0" smtClean="0"/>
          </a:p>
          <a:p>
            <a:pPr lvl="1">
              <a:lnSpc>
                <a:spcPct val="150000"/>
              </a:lnSpc>
            </a:pPr>
            <a:r>
              <a:rPr lang="zh-CN" altLang="en-US" sz="2000" dirty="0" smtClean="0"/>
              <a:t>建筑测量、准直指示</a:t>
            </a:r>
            <a:endParaRPr lang="en-US" altLang="zh-CN" sz="2000" dirty="0" smtClean="0"/>
          </a:p>
          <a:p>
            <a:pPr lvl="1">
              <a:lnSpc>
                <a:spcPct val="150000"/>
              </a:lnSpc>
            </a:pPr>
            <a:r>
              <a:rPr lang="zh-CN" altLang="en-US" sz="2000" dirty="0" smtClean="0"/>
              <a:t>照排印刷、激光陀螺等</a:t>
            </a:r>
            <a:endParaRPr lang="en-US" altLang="zh-CN" sz="2000" dirty="0" smtClean="0"/>
          </a:p>
        </p:txBody>
      </p:sp>
      <p:sp>
        <p:nvSpPr>
          <p:cNvPr id="2" name="标题 1"/>
          <p:cNvSpPr>
            <a:spLocks noGrp="1"/>
          </p:cNvSpPr>
          <p:nvPr>
            <p:ph type="title"/>
          </p:nvPr>
        </p:nvSpPr>
        <p:spPr/>
        <p:txBody>
          <a:bodyPr/>
          <a:lstStyle/>
          <a:p>
            <a:endParaRPr lang="zh-CN" altLang="en-US"/>
          </a:p>
        </p:txBody>
      </p:sp>
      <p:grpSp>
        <p:nvGrpSpPr>
          <p:cNvPr id="4" name="Group 7"/>
          <p:cNvGrpSpPr/>
          <p:nvPr/>
        </p:nvGrpSpPr>
        <p:grpSpPr>
          <a:xfrm>
            <a:off x="0" y="0"/>
            <a:ext cx="4748519" cy="766763"/>
            <a:chOff x="2072421" y="2221523"/>
            <a:chExt cx="4748519" cy="766763"/>
          </a:xfrm>
        </p:grpSpPr>
        <p:sp>
          <p:nvSpPr>
            <p:cNvPr id="9" name="Rectangle 174"/>
            <p:cNvSpPr>
              <a:spLocks noChangeArrowheads="1"/>
            </p:cNvSpPr>
            <p:nvPr/>
          </p:nvSpPr>
          <p:spPr bwMode="gray">
            <a:xfrm>
              <a:off x="2072421" y="2221523"/>
              <a:ext cx="4748519" cy="766763"/>
            </a:xfrm>
            <a:prstGeom prst="rect">
              <a:avLst/>
            </a:prstGeom>
            <a:solidFill>
              <a:schemeClr val="accent2"/>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10" name="Rectangle 178"/>
            <p:cNvSpPr>
              <a:spLocks noChangeArrowheads="1"/>
            </p:cNvSpPr>
            <p:nvPr/>
          </p:nvSpPr>
          <p:spPr bwMode="white">
            <a:xfrm>
              <a:off x="2553311" y="2437667"/>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He-Ne</a:t>
              </a:r>
              <a:r>
                <a:rPr lang="zh-CN" altLang="en-US" sz="2400" b="1" kern="1200" dirty="0">
                  <a:solidFill>
                    <a:srgbClr val="FFFFFF"/>
                  </a:solidFill>
                  <a:latin typeface="Arial" pitchFamily="34" charset="0"/>
                  <a:ea typeface="宋体" charset="-122"/>
                  <a:cs typeface="+mn-cs"/>
                </a:rPr>
                <a:t>激光器</a:t>
              </a:r>
              <a:endParaRPr lang="en-US" altLang="zh-CN" sz="2800" b="1" kern="1200" dirty="0">
                <a:solidFill>
                  <a:srgbClr val="FFFFFF"/>
                </a:solidFill>
                <a:latin typeface="Arial" pitchFamily="34" charset="0"/>
                <a:ea typeface="宋体" charset="-122"/>
                <a:cs typeface="+mn-cs"/>
              </a:endParaRPr>
            </a:p>
          </p:txBody>
        </p:sp>
      </p:grpSp>
      <p:sp>
        <p:nvSpPr>
          <p:cNvPr id="12" name="TextBox 11"/>
          <p:cNvSpPr txBox="1"/>
          <p:nvPr/>
        </p:nvSpPr>
        <p:spPr>
          <a:xfrm>
            <a:off x="5351206" y="4155482"/>
            <a:ext cx="3581400" cy="9559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rtl="0" fontAlgn="base">
              <a:lnSpc>
                <a:spcPct val="150000"/>
              </a:lnSpc>
              <a:spcBef>
                <a:spcPct val="20000"/>
              </a:spcBef>
              <a:spcAft>
                <a:spcPct val="0"/>
              </a:spcAft>
            </a:pPr>
            <a:r>
              <a:rPr lang="zh-CN" altLang="en-US" sz="2000" b="1" kern="1200" dirty="0">
                <a:solidFill>
                  <a:srgbClr val="1C1C1C"/>
                </a:solidFill>
                <a:latin typeface="Arial"/>
                <a:ea typeface="+mn-ea"/>
                <a:cs typeface="+mn-cs"/>
              </a:rPr>
              <a:t>由谐振腔介质膜反射镜的波长选择特性决定哪个模式先起振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4000"/>
                            </p:stCondLst>
                            <p:childTnLst>
                              <p:par>
                                <p:cTn id="13" presetID="22" presetClass="entr" presetSubtype="1"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7500"/>
                            </p:stCondLst>
                            <p:childTnLst>
                              <p:par>
                                <p:cTn id="17" presetID="22" presetClass="entr" presetSubtype="1" fill="hold" nodeType="afterEffect">
                                  <p:stCondLst>
                                    <p:cond delay="3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11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11500"/>
                            </p:stCondLst>
                            <p:childTnLst>
                              <p:par>
                                <p:cTn id="25" presetID="3" presetClass="entr" presetSubtype="10" fill="hold" grpId="0" nodeType="afterEffect">
                                  <p:stCondLst>
                                    <p:cond delay="400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par>
                          <p:cTn id="28" fill="hold">
                            <p:stCondLst>
                              <p:cond delay="16000"/>
                            </p:stCondLst>
                            <p:childTnLst>
                              <p:par>
                                <p:cTn id="29" presetID="22" presetClass="entr" presetSubtype="1" fill="hold" nodeType="afterEffect">
                                  <p:stCondLst>
                                    <p:cond delay="4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500"/>
                                        <p:tgtEl>
                                          <p:spTgt spid="3">
                                            <p:txEl>
                                              <p:pRg st="5" end="5"/>
                                            </p:txEl>
                                          </p:spTgt>
                                        </p:tgtEl>
                                      </p:cBhvr>
                                    </p:animEffect>
                                  </p:childTnLst>
                                </p:cTn>
                              </p:par>
                            </p:childTnLst>
                          </p:cTn>
                        </p:par>
                        <p:par>
                          <p:cTn id="32" fill="hold">
                            <p:stCondLst>
                              <p:cond delay="20500"/>
                            </p:stCondLst>
                            <p:childTnLst>
                              <p:par>
                                <p:cTn id="33" presetID="22" presetClass="entr" presetSubtype="1"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up)">
                                      <p:cBhvr>
                                        <p:cTn id="35" dur="500"/>
                                        <p:tgtEl>
                                          <p:spTgt spid="3">
                                            <p:txEl>
                                              <p:pRg st="6" end="6"/>
                                            </p:txEl>
                                          </p:spTgt>
                                        </p:tgtEl>
                                      </p:cBhvr>
                                    </p:animEffect>
                                  </p:childTnLst>
                                </p:cTn>
                              </p:par>
                            </p:childTnLst>
                          </p:cTn>
                        </p:par>
                        <p:par>
                          <p:cTn id="36" fill="hold">
                            <p:stCondLst>
                              <p:cond delay="21000"/>
                            </p:stCondLst>
                            <p:childTnLst>
                              <p:par>
                                <p:cTn id="37" presetID="22" presetClass="entr" presetSubtype="1"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up)">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He—Ne</a:t>
            </a:r>
            <a:r>
              <a:rPr lang="zh-CN" altLang="en-US" dirty="0" smtClean="0"/>
              <a:t>激光器用作实验准直</a:t>
            </a:r>
            <a:endParaRPr lang="zh-CN" altLang="en-US" dirty="0"/>
          </a:p>
        </p:txBody>
      </p:sp>
      <p:pic>
        <p:nvPicPr>
          <p:cNvPr id="4" name="Picture 3" descr="P1010746.jpg"/>
          <p:cNvPicPr>
            <a:picLocks noChangeAspect="1"/>
          </p:cNvPicPr>
          <p:nvPr/>
        </p:nvPicPr>
        <p:blipFill>
          <a:blip r:embed="rId2" cstate="print"/>
          <a:stretch>
            <a:fillRect/>
          </a:stretch>
        </p:blipFill>
        <p:spPr>
          <a:xfrm>
            <a:off x="771959" y="909637"/>
            <a:ext cx="7696200" cy="5772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t>
            </a:r>
            <a:r>
              <a:rPr lang="en-US" altLang="zh-CN" dirty="0" smtClean="0"/>
              <a:t>-</a:t>
            </a:r>
            <a:r>
              <a:rPr lang="en-US" dirty="0" smtClean="0"/>
              <a:t>Ne</a:t>
            </a:r>
            <a:r>
              <a:rPr lang="zh-CN" altLang="en-US" dirty="0" smtClean="0"/>
              <a:t>激光治疗仪</a:t>
            </a:r>
            <a:endParaRPr lang="zh-CN" altLang="en-US" dirty="0"/>
          </a:p>
        </p:txBody>
      </p:sp>
      <p:sp>
        <p:nvSpPr>
          <p:cNvPr id="3" name="Content Placeholder 2"/>
          <p:cNvSpPr>
            <a:spLocks noGrp="1"/>
          </p:cNvSpPr>
          <p:nvPr>
            <p:ph sz="half" idx="1"/>
          </p:nvPr>
        </p:nvSpPr>
        <p:spPr/>
        <p:txBody>
          <a:bodyPr/>
          <a:lstStyle/>
          <a:p>
            <a:pPr>
              <a:lnSpc>
                <a:spcPct val="150000"/>
              </a:lnSpc>
            </a:pPr>
            <a:r>
              <a:rPr lang="zh-CN" altLang="en-US" sz="2400" dirty="0" smtClean="0">
                <a:solidFill>
                  <a:srgbClr val="0070C0"/>
                </a:solidFill>
              </a:rPr>
              <a:t>氦氖激光具有单色性好、方向性强、亮度高、相干性好等优点</a:t>
            </a:r>
            <a:endParaRPr lang="en-US" altLang="zh-CN" sz="2400" dirty="0" smtClean="0">
              <a:solidFill>
                <a:srgbClr val="0070C0"/>
              </a:solidFill>
            </a:endParaRPr>
          </a:p>
          <a:p>
            <a:pPr>
              <a:lnSpc>
                <a:spcPct val="150000"/>
              </a:lnSpc>
            </a:pPr>
            <a:r>
              <a:rPr lang="zh-CN" altLang="en-US" sz="2400" dirty="0" smtClean="0">
                <a:solidFill>
                  <a:srgbClr val="0070C0"/>
                </a:solidFill>
              </a:rPr>
              <a:t>广泛用于临床各科治疗皮肤、炎症、溃疡、手术后刀口愈合、光针麻术、激光拔牙、高血压症、妇科等</a:t>
            </a:r>
            <a:endParaRPr lang="zh-CN" altLang="en-US" sz="2400" dirty="0">
              <a:solidFill>
                <a:srgbClr val="0070C0"/>
              </a:solidFill>
            </a:endParaRPr>
          </a:p>
        </p:txBody>
      </p:sp>
      <p:sp>
        <p:nvSpPr>
          <p:cNvPr id="6" name="Content Placeholder 5"/>
          <p:cNvSpPr>
            <a:spLocks noGrp="1"/>
          </p:cNvSpPr>
          <p:nvPr>
            <p:ph sz="half" idx="2"/>
          </p:nvPr>
        </p:nvSpPr>
        <p:spPr/>
        <p:txBody>
          <a:bodyPr/>
          <a:lstStyle/>
          <a:p>
            <a:endParaRPr lang="zh-CN" altLang="en-US" dirty="0"/>
          </a:p>
        </p:txBody>
      </p:sp>
      <p:pic>
        <p:nvPicPr>
          <p:cNvPr id="1026" name="Picture 2" descr="http://www.medone.cn/../images/upfile/2006111910182577509.jpg">
            <a:hlinkClick r:id="rId2" action="ppaction://hlinksldjump"/>
          </p:cNvPr>
          <p:cNvPicPr>
            <a:picLocks noChangeAspect="1" noChangeArrowheads="1"/>
          </p:cNvPicPr>
          <p:nvPr/>
        </p:nvPicPr>
        <p:blipFill>
          <a:blip r:embed="rId3" cstate="print"/>
          <a:srcRect/>
          <a:stretch>
            <a:fillRect/>
          </a:stretch>
        </p:blipFill>
        <p:spPr bwMode="auto">
          <a:xfrm>
            <a:off x="5257800" y="1295400"/>
            <a:ext cx="2133600" cy="434721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8229600" cy="5560898"/>
          </a:xfrm>
        </p:spPr>
        <p:txBody>
          <a:bodyPr/>
          <a:lstStyle/>
          <a:p>
            <a:pPr>
              <a:lnSpc>
                <a:spcPct val="150000"/>
              </a:lnSpc>
            </a:pPr>
            <a:r>
              <a:rPr lang="zh-CN" altLang="en-US" sz="2800" dirty="0" smtClean="0"/>
              <a:t>基本结构</a:t>
            </a:r>
            <a:endParaRPr lang="en-US" altLang="zh-CN" sz="2800" dirty="0" smtClean="0"/>
          </a:p>
          <a:p>
            <a:pPr lvl="1">
              <a:lnSpc>
                <a:spcPct val="150000"/>
              </a:lnSpc>
            </a:pPr>
            <a:r>
              <a:rPr lang="zh-CN" altLang="en-US" sz="2400" dirty="0" smtClean="0"/>
              <a:t>放电管、电极、谐振腔</a:t>
            </a:r>
            <a:endParaRPr lang="en-US" altLang="zh-CN" sz="2400" dirty="0" smtClean="0"/>
          </a:p>
          <a:p>
            <a:pPr lvl="2">
              <a:lnSpc>
                <a:spcPct val="150000"/>
              </a:lnSpc>
            </a:pPr>
            <a:r>
              <a:rPr lang="zh-CN" altLang="en-US" sz="2000" dirty="0" smtClean="0"/>
              <a:t>放电管的长度决定了其输出功率</a:t>
            </a:r>
            <a:endParaRPr lang="en-US" altLang="zh-CN" sz="2000" dirty="0" smtClean="0"/>
          </a:p>
          <a:p>
            <a:pPr lvl="1">
              <a:lnSpc>
                <a:spcPct val="150000"/>
              </a:lnSpc>
            </a:pPr>
            <a:r>
              <a:rPr lang="zh-CN" altLang="en-US" sz="2400" dirty="0" smtClean="0"/>
              <a:t>内腔式、半内腔式、外腔式</a:t>
            </a:r>
            <a:endParaRPr lang="en-US" altLang="zh-CN" sz="2400" dirty="0" smtClean="0"/>
          </a:p>
          <a:p>
            <a:pPr>
              <a:lnSpc>
                <a:spcPct val="150000"/>
              </a:lnSpc>
            </a:pPr>
            <a:r>
              <a:rPr lang="zh-CN" altLang="en-US" sz="2800" dirty="0" smtClean="0"/>
              <a:t>工作物质</a:t>
            </a:r>
            <a:endParaRPr lang="en-US" altLang="zh-CN" sz="2800" dirty="0" smtClean="0"/>
          </a:p>
          <a:p>
            <a:pPr lvl="1">
              <a:lnSpc>
                <a:spcPct val="150000"/>
              </a:lnSpc>
            </a:pPr>
            <a:r>
              <a:rPr lang="en-US" altLang="zh-CN" sz="2400" dirty="0" smtClean="0"/>
              <a:t>He</a:t>
            </a:r>
            <a:r>
              <a:rPr lang="zh-CN" altLang="en-US" sz="2400" dirty="0" smtClean="0"/>
              <a:t>、</a:t>
            </a:r>
            <a:r>
              <a:rPr lang="en-US" altLang="zh-CN" sz="2400" dirty="0" smtClean="0"/>
              <a:t>Ne</a:t>
            </a:r>
            <a:r>
              <a:rPr lang="zh-CN" altLang="en-US" sz="2400" dirty="0" smtClean="0"/>
              <a:t>混合气体（质量比</a:t>
            </a:r>
            <a:r>
              <a:rPr lang="en-US" altLang="zh-CN" sz="2400" dirty="0" err="1" smtClean="0"/>
              <a:t>He:Ne</a:t>
            </a:r>
            <a:r>
              <a:rPr lang="en-US" altLang="zh-CN" sz="2400" dirty="0" smtClean="0"/>
              <a:t>=1:10</a:t>
            </a:r>
            <a:r>
              <a:rPr lang="zh-CN" altLang="en-US" sz="2400" dirty="0" smtClean="0"/>
              <a:t>）</a:t>
            </a:r>
            <a:endParaRPr lang="en-US" altLang="zh-CN" sz="2400" dirty="0" smtClean="0"/>
          </a:p>
          <a:p>
            <a:pPr lvl="1">
              <a:lnSpc>
                <a:spcPct val="150000"/>
              </a:lnSpc>
            </a:pPr>
            <a:r>
              <a:rPr lang="en-US" altLang="zh-CN" sz="2400" dirty="0" smtClean="0"/>
              <a:t>Ne</a:t>
            </a:r>
            <a:r>
              <a:rPr lang="zh-CN" altLang="en-US" sz="2400" dirty="0" smtClean="0"/>
              <a:t>是激活粒子；</a:t>
            </a:r>
            <a:r>
              <a:rPr lang="en-US" altLang="zh-CN" sz="2400" dirty="0" smtClean="0"/>
              <a:t>He</a:t>
            </a:r>
            <a:r>
              <a:rPr lang="zh-CN" altLang="en-US" sz="2400" dirty="0" smtClean="0"/>
              <a:t>是辅助气体，用作对</a:t>
            </a:r>
            <a:r>
              <a:rPr lang="en-US" altLang="zh-CN" sz="2400" dirty="0" smtClean="0"/>
              <a:t>Ne</a:t>
            </a:r>
            <a:r>
              <a:rPr lang="zh-CN" altLang="en-US" sz="2400" dirty="0" smtClean="0"/>
              <a:t>原子的共振激发能量转移，以提高泵浦效率</a:t>
            </a:r>
            <a:endParaRPr lang="en-US" altLang="zh-CN" sz="2400" dirty="0" smtClean="0"/>
          </a:p>
        </p:txBody>
      </p:sp>
      <p:grpSp>
        <p:nvGrpSpPr>
          <p:cNvPr id="4" name="Group 3"/>
          <p:cNvGrpSpPr/>
          <p:nvPr/>
        </p:nvGrpSpPr>
        <p:grpSpPr>
          <a:xfrm>
            <a:off x="0" y="0"/>
            <a:ext cx="4748519" cy="766763"/>
            <a:chOff x="2072421" y="2221523"/>
            <a:chExt cx="4748519" cy="766763"/>
          </a:xfrm>
        </p:grpSpPr>
        <p:sp>
          <p:nvSpPr>
            <p:cNvPr id="5" name="Rectangle 174"/>
            <p:cNvSpPr>
              <a:spLocks noChangeArrowheads="1"/>
            </p:cNvSpPr>
            <p:nvPr/>
          </p:nvSpPr>
          <p:spPr bwMode="gray">
            <a:xfrm>
              <a:off x="2072421" y="2221523"/>
              <a:ext cx="4748519" cy="766763"/>
            </a:xfrm>
            <a:prstGeom prst="rect">
              <a:avLst/>
            </a:prstGeom>
            <a:solidFill>
              <a:schemeClr val="accent2"/>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6" name="Rectangle 178"/>
            <p:cNvSpPr>
              <a:spLocks noChangeArrowheads="1"/>
            </p:cNvSpPr>
            <p:nvPr/>
          </p:nvSpPr>
          <p:spPr bwMode="white">
            <a:xfrm>
              <a:off x="2553311" y="2437667"/>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He-Ne</a:t>
              </a:r>
              <a:r>
                <a:rPr lang="zh-CN" altLang="en-US" sz="2400" b="1" kern="1200" dirty="0">
                  <a:solidFill>
                    <a:srgbClr val="FFFFFF"/>
                  </a:solidFill>
                  <a:latin typeface="Arial" pitchFamily="34" charset="0"/>
                  <a:ea typeface="宋体" charset="-122"/>
                  <a:cs typeface="+mn-cs"/>
                </a:rPr>
                <a:t>激光器</a:t>
              </a:r>
              <a:endParaRPr lang="en-US" altLang="zh-CN" sz="2800" b="1" kern="1200" dirty="0">
                <a:solidFill>
                  <a:srgbClr val="FFFFFF"/>
                </a:solidFill>
                <a:latin typeface="Arial" pitchFamily="34" charset="0"/>
                <a:ea typeface="宋体" charset="-122"/>
                <a:cs typeface="+mn-cs"/>
              </a:endParaRPr>
            </a:p>
          </p:txBody>
        </p:sp>
      </p:grpSp>
      <p:graphicFrame>
        <p:nvGraphicFramePr>
          <p:cNvPr id="7" name="Table 6"/>
          <p:cNvGraphicFramePr>
            <a:graphicFrameLocks noGrp="1"/>
          </p:cNvGraphicFramePr>
          <p:nvPr/>
        </p:nvGraphicFramePr>
        <p:xfrm>
          <a:off x="6248400" y="1981200"/>
          <a:ext cx="2438400" cy="741680"/>
        </p:xfrm>
        <a:graphic>
          <a:graphicData uri="http://schemas.openxmlformats.org/drawingml/2006/table">
            <a:tbl>
              <a:tblPr>
                <a:tableStyleId>{5C22544A-7EE6-4342-B048-85BDC9FD1C3A}</a:tableStyleId>
              </a:tblPr>
              <a:tblGrid>
                <a:gridCol w="1143000"/>
                <a:gridCol w="1295400"/>
              </a:tblGrid>
              <a:tr h="370840">
                <a:tc>
                  <a:txBody>
                    <a:bodyPr/>
                    <a:lstStyle/>
                    <a:p>
                      <a:r>
                        <a:rPr lang="zh-CN" altLang="en-US" b="1" dirty="0" smtClean="0"/>
                        <a:t>数十厘米</a:t>
                      </a:r>
                      <a:endParaRPr lang="zh-CN" altLang="en-US" b="1" dirty="0"/>
                    </a:p>
                  </a:txBody>
                  <a:tcPr>
                    <a:solidFill>
                      <a:schemeClr val="accent1">
                        <a:tint val="20000"/>
                      </a:schemeClr>
                    </a:solidFill>
                  </a:tcPr>
                </a:tc>
                <a:tc>
                  <a:txBody>
                    <a:bodyPr/>
                    <a:lstStyle/>
                    <a:p>
                      <a:r>
                        <a:rPr lang="zh-CN" altLang="en-US" b="1" dirty="0" smtClean="0"/>
                        <a:t>毫瓦量级</a:t>
                      </a:r>
                      <a:endParaRPr lang="zh-CN" altLang="en-US" b="1" dirty="0"/>
                    </a:p>
                  </a:txBody>
                  <a:tcPr>
                    <a:solidFill>
                      <a:schemeClr val="accent1">
                        <a:tint val="20000"/>
                      </a:schemeClr>
                    </a:solidFill>
                  </a:tcPr>
                </a:tc>
              </a:tr>
              <a:tr h="370840">
                <a:tc>
                  <a:txBody>
                    <a:bodyPr/>
                    <a:lstStyle/>
                    <a:p>
                      <a:r>
                        <a:rPr lang="en-US" altLang="zh-CN" b="1" dirty="0" smtClean="0"/>
                        <a:t>1~2m</a:t>
                      </a:r>
                      <a:endParaRPr lang="zh-CN" altLang="en-US" b="1" dirty="0"/>
                    </a:p>
                  </a:txBody>
                  <a:tcPr>
                    <a:solidFill>
                      <a:schemeClr val="accent1">
                        <a:tint val="20000"/>
                      </a:schemeClr>
                    </a:solidFill>
                  </a:tcPr>
                </a:tc>
                <a:tc>
                  <a:txBody>
                    <a:bodyPr/>
                    <a:lstStyle/>
                    <a:p>
                      <a:r>
                        <a:rPr lang="zh-CN" altLang="en-US" b="1" dirty="0" smtClean="0"/>
                        <a:t>数十毫瓦</a:t>
                      </a:r>
                      <a:endParaRPr lang="zh-CN" altLang="en-US" b="1" dirty="0"/>
                    </a:p>
                  </a:txBody>
                  <a:tcPr>
                    <a:solidFill>
                      <a:schemeClr val="accent1">
                        <a:tint val="20000"/>
                      </a:schemeClr>
                    </a:solidFill>
                  </a:tcPr>
                </a:tc>
              </a:tr>
            </a:tbl>
          </a:graphicData>
        </a:graphic>
      </p:graphicFrame>
      <p:pic>
        <p:nvPicPr>
          <p:cNvPr id="8" name="Picture 7" descr="Picture1.png"/>
          <p:cNvPicPr>
            <a:picLocks noChangeAspect="1"/>
          </p:cNvPicPr>
          <p:nvPr/>
        </p:nvPicPr>
        <p:blipFill>
          <a:blip r:embed="rId2" cstate="print"/>
          <a:stretch>
            <a:fillRect/>
          </a:stretch>
        </p:blipFill>
        <p:spPr>
          <a:xfrm>
            <a:off x="671052" y="1726387"/>
            <a:ext cx="7537014" cy="4081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31631"/>
            <a:ext cx="8229600" cy="5310175"/>
          </a:xfrm>
        </p:spPr>
        <p:txBody>
          <a:bodyPr/>
          <a:lstStyle/>
          <a:p>
            <a:pPr lvl="1">
              <a:lnSpc>
                <a:spcPct val="150000"/>
              </a:lnSpc>
            </a:pPr>
            <a:r>
              <a:rPr lang="zh-CN" altLang="en-US" sz="2400" dirty="0" smtClean="0"/>
              <a:t>工作能级</a:t>
            </a:r>
            <a:endParaRPr lang="en-US" altLang="zh-CN" sz="2400" dirty="0" smtClean="0"/>
          </a:p>
          <a:p>
            <a:pPr lvl="1">
              <a:lnSpc>
                <a:spcPct val="150000"/>
              </a:lnSpc>
            </a:pPr>
            <a:r>
              <a:rPr lang="en-US" altLang="zh-CN" sz="2400" dirty="0" smtClean="0"/>
              <a:t>632.8nm</a:t>
            </a:r>
            <a:r>
              <a:rPr lang="zh-CN" altLang="en-US" sz="2400" dirty="0" smtClean="0"/>
              <a:t>谱线和</a:t>
            </a:r>
            <a:r>
              <a:rPr lang="en-US" altLang="zh-CN" sz="2400" dirty="0" smtClean="0"/>
              <a:t>3390nm</a:t>
            </a:r>
            <a:r>
              <a:rPr lang="zh-CN" altLang="en-US" sz="2400" dirty="0" smtClean="0"/>
              <a:t>谱线有相同的激光上能级，因而存在强烈的竞争，可以通过如下手段来抑制</a:t>
            </a:r>
            <a:r>
              <a:rPr lang="en-US" altLang="zh-CN" sz="2400" dirty="0" smtClean="0"/>
              <a:t>3390nm</a:t>
            </a:r>
            <a:r>
              <a:rPr lang="zh-CN" altLang="en-US" sz="2400" dirty="0" smtClean="0"/>
              <a:t>的模式，得到</a:t>
            </a:r>
            <a:r>
              <a:rPr lang="en-US" altLang="zh-CN" sz="2400" dirty="0" smtClean="0"/>
              <a:t>632.8nm</a:t>
            </a:r>
            <a:r>
              <a:rPr lang="zh-CN" altLang="en-US" sz="2400" dirty="0" smtClean="0"/>
              <a:t>的激光输出</a:t>
            </a:r>
            <a:endParaRPr lang="en-US" altLang="zh-CN" sz="2400" dirty="0" smtClean="0"/>
          </a:p>
          <a:p>
            <a:pPr lvl="2">
              <a:lnSpc>
                <a:spcPct val="150000"/>
              </a:lnSpc>
            </a:pPr>
            <a:r>
              <a:rPr lang="zh-CN" altLang="en-US" sz="2000" dirty="0" smtClean="0"/>
              <a:t>借助腔内棱镜色散使</a:t>
            </a:r>
            <a:r>
              <a:rPr lang="en-US" altLang="zh-CN" sz="2000" dirty="0" smtClean="0"/>
              <a:t>3390nm</a:t>
            </a:r>
            <a:r>
              <a:rPr lang="zh-CN" altLang="en-US" sz="2000" dirty="0" smtClean="0"/>
              <a:t>模式不能起振</a:t>
            </a:r>
            <a:endParaRPr lang="en-US" altLang="zh-CN" sz="2000" dirty="0" smtClean="0"/>
          </a:p>
          <a:p>
            <a:pPr lvl="2">
              <a:lnSpc>
                <a:spcPct val="150000"/>
              </a:lnSpc>
            </a:pPr>
            <a:r>
              <a:rPr lang="zh-CN" altLang="en-US" sz="2000" dirty="0" smtClean="0"/>
              <a:t>在腔内插入对</a:t>
            </a:r>
            <a:r>
              <a:rPr lang="en-US" altLang="zh-CN" sz="2000" dirty="0" smtClean="0"/>
              <a:t>3390nm</a:t>
            </a:r>
            <a:r>
              <a:rPr lang="zh-CN" altLang="en-US" sz="2000" dirty="0" smtClean="0"/>
              <a:t>辐射产生强烈吸收的元件（如甲烷吸收盒）</a:t>
            </a:r>
            <a:endParaRPr lang="en-US" altLang="zh-CN" sz="2000" dirty="0" smtClean="0"/>
          </a:p>
          <a:p>
            <a:pPr lvl="2">
              <a:lnSpc>
                <a:spcPct val="150000"/>
              </a:lnSpc>
            </a:pPr>
            <a:r>
              <a:rPr lang="zh-CN" altLang="en-US" sz="2000" dirty="0" smtClean="0"/>
              <a:t>借助轴向非均匀磁场使</a:t>
            </a:r>
            <a:r>
              <a:rPr lang="en-US" altLang="zh-CN" sz="2000" dirty="0" smtClean="0"/>
              <a:t>3390nm</a:t>
            </a:r>
            <a:r>
              <a:rPr lang="zh-CN" altLang="en-US" sz="2000" dirty="0" smtClean="0"/>
              <a:t>谱线线宽增加，从而使其增益下降</a:t>
            </a:r>
            <a:endParaRPr lang="en-US" altLang="zh-CN" sz="2000" dirty="0" smtClean="0"/>
          </a:p>
          <a:p>
            <a:pPr lvl="1"/>
            <a:endParaRPr lang="en-US" altLang="zh-CN" dirty="0" smtClean="0"/>
          </a:p>
        </p:txBody>
      </p:sp>
      <p:sp>
        <p:nvSpPr>
          <p:cNvPr id="2" name="标题 1"/>
          <p:cNvSpPr>
            <a:spLocks noGrp="1"/>
          </p:cNvSpPr>
          <p:nvPr>
            <p:ph type="title"/>
          </p:nvPr>
        </p:nvSpPr>
        <p:spPr/>
        <p:txBody>
          <a:bodyPr/>
          <a:lstStyle/>
          <a:p>
            <a:endParaRPr lang="zh-CN" altLang="en-US" dirty="0"/>
          </a:p>
        </p:txBody>
      </p:sp>
      <p:grpSp>
        <p:nvGrpSpPr>
          <p:cNvPr id="4" name="Group 3"/>
          <p:cNvGrpSpPr/>
          <p:nvPr/>
        </p:nvGrpSpPr>
        <p:grpSpPr>
          <a:xfrm>
            <a:off x="0" y="0"/>
            <a:ext cx="4748519" cy="766763"/>
            <a:chOff x="2072421" y="2221523"/>
            <a:chExt cx="4748519" cy="766763"/>
          </a:xfrm>
        </p:grpSpPr>
        <p:sp>
          <p:nvSpPr>
            <p:cNvPr id="5" name="Rectangle 174"/>
            <p:cNvSpPr>
              <a:spLocks noChangeArrowheads="1"/>
            </p:cNvSpPr>
            <p:nvPr/>
          </p:nvSpPr>
          <p:spPr bwMode="gray">
            <a:xfrm>
              <a:off x="2072421" y="2221523"/>
              <a:ext cx="4748519" cy="766763"/>
            </a:xfrm>
            <a:prstGeom prst="rect">
              <a:avLst/>
            </a:prstGeom>
            <a:solidFill>
              <a:schemeClr val="accent2"/>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6" name="Rectangle 178"/>
            <p:cNvSpPr>
              <a:spLocks noChangeArrowheads="1"/>
            </p:cNvSpPr>
            <p:nvPr/>
          </p:nvSpPr>
          <p:spPr bwMode="white">
            <a:xfrm>
              <a:off x="2553311" y="2437667"/>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He-Ne</a:t>
              </a:r>
              <a:r>
                <a:rPr lang="zh-CN" altLang="en-US" sz="2400" b="1" kern="1200" dirty="0">
                  <a:solidFill>
                    <a:srgbClr val="FFFFFF"/>
                  </a:solidFill>
                  <a:latin typeface="Arial" pitchFamily="34" charset="0"/>
                  <a:ea typeface="宋体" charset="-122"/>
                  <a:cs typeface="+mn-cs"/>
                </a:rPr>
                <a:t>激光器</a:t>
              </a:r>
              <a:endParaRPr lang="en-US" altLang="zh-CN" sz="2800" b="1" kern="1200" dirty="0">
                <a:solidFill>
                  <a:srgbClr val="FFFFFF"/>
                </a:solidFill>
                <a:latin typeface="Arial" pitchFamily="34" charset="0"/>
                <a:ea typeface="宋体" charset="-122"/>
                <a:cs typeface="+mn-cs"/>
              </a:endParaRPr>
            </a:p>
          </p:txBody>
        </p:sp>
      </p:grpSp>
      <p:grpSp>
        <p:nvGrpSpPr>
          <p:cNvPr id="7" name="Group 19"/>
          <p:cNvGrpSpPr/>
          <p:nvPr/>
        </p:nvGrpSpPr>
        <p:grpSpPr>
          <a:xfrm>
            <a:off x="214031" y="555957"/>
            <a:ext cx="8669414" cy="6066069"/>
            <a:chOff x="169786" y="762000"/>
            <a:chExt cx="8669414" cy="6066069"/>
          </a:xfrm>
        </p:grpSpPr>
        <p:grpSp>
          <p:nvGrpSpPr>
            <p:cNvPr id="9" name="Group 11"/>
            <p:cNvGrpSpPr/>
            <p:nvPr/>
          </p:nvGrpSpPr>
          <p:grpSpPr>
            <a:xfrm>
              <a:off x="169786" y="762000"/>
              <a:ext cx="8669414" cy="6066069"/>
              <a:chOff x="169786" y="762000"/>
              <a:chExt cx="8669414" cy="6066069"/>
            </a:xfrm>
          </p:grpSpPr>
          <p:pic>
            <p:nvPicPr>
              <p:cNvPr id="8" name="Picture 7" descr="He-Ne energy levels1.bmp"/>
              <p:cNvPicPr>
                <a:picLocks noChangeAspect="1"/>
              </p:cNvPicPr>
              <p:nvPr/>
            </p:nvPicPr>
            <p:blipFill>
              <a:blip r:embed="rId2" cstate="print"/>
              <a:stretch>
                <a:fillRect/>
              </a:stretch>
            </p:blipFill>
            <p:spPr>
              <a:xfrm>
                <a:off x="1905000" y="762000"/>
                <a:ext cx="6934200" cy="6066069"/>
              </a:xfrm>
              <a:prstGeom prst="rect">
                <a:avLst/>
              </a:prstGeom>
              <a:ln>
                <a:noFill/>
              </a:ln>
              <a:effectLst>
                <a:outerShdw blurRad="292100" dist="139700" dir="2700000" algn="tl" rotWithShape="0">
                  <a:srgbClr val="333333">
                    <a:alpha val="65000"/>
                  </a:srgbClr>
                </a:outerShdw>
              </a:effectLst>
            </p:spPr>
          </p:pic>
          <p:pic>
            <p:nvPicPr>
              <p:cNvPr id="11" name="Picture 10" descr="He-Ne energy levels2.bmp"/>
              <p:cNvPicPr>
                <a:picLocks noChangeAspect="1"/>
              </p:cNvPicPr>
              <p:nvPr/>
            </p:nvPicPr>
            <p:blipFill>
              <a:blip r:embed="rId3" cstate="print"/>
              <a:stretch>
                <a:fillRect/>
              </a:stretch>
            </p:blipFill>
            <p:spPr>
              <a:xfrm>
                <a:off x="169786" y="5410200"/>
                <a:ext cx="2649614" cy="1240501"/>
              </a:xfrm>
              <a:prstGeom prst="rect">
                <a:avLst/>
              </a:prstGeom>
            </p:spPr>
          </p:pic>
        </p:grpSp>
        <p:sp>
          <p:nvSpPr>
            <p:cNvPr id="15" name="TextBox 14"/>
            <p:cNvSpPr txBox="1"/>
            <p:nvPr/>
          </p:nvSpPr>
          <p:spPr>
            <a:xfrm>
              <a:off x="2514600" y="2743200"/>
              <a:ext cx="461665" cy="1676400"/>
            </a:xfrm>
            <a:prstGeom prst="rect">
              <a:avLst/>
            </a:prstGeom>
            <a:noFill/>
          </p:spPr>
          <p:txBody>
            <a:bodyPr vert="eaVert" wrap="square" rtlCol="0">
              <a:spAutoFit/>
            </a:bodyPr>
            <a:lstStyle/>
            <a:p>
              <a:pPr algn="l" rtl="0" fontAlgn="base">
                <a:spcBef>
                  <a:spcPct val="20000"/>
                </a:spcBef>
                <a:spcAft>
                  <a:spcPct val="0"/>
                </a:spcAft>
              </a:pPr>
              <a:r>
                <a:rPr lang="zh-CN" altLang="en-US" b="1" kern="1200" dirty="0">
                  <a:solidFill>
                    <a:srgbClr val="080808"/>
                  </a:solidFill>
                  <a:latin typeface="Arial" pitchFamily="34" charset="0"/>
                  <a:ea typeface="宋体" pitchFamily="2" charset="-122"/>
                  <a:cs typeface="+mn-cs"/>
                </a:rPr>
                <a:t>电子碰撞激励</a:t>
              </a:r>
            </a:p>
          </p:txBody>
        </p:sp>
        <p:cxnSp>
          <p:nvCxnSpPr>
            <p:cNvPr id="18" name="Straight Arrow Connector 17"/>
            <p:cNvCxnSpPr/>
            <p:nvPr/>
          </p:nvCxnSpPr>
          <p:spPr bwMode="auto">
            <a:xfrm rot="5400000" flipH="1" flipV="1">
              <a:off x="1905794" y="3656806"/>
              <a:ext cx="2132806" cy="794"/>
            </a:xfrm>
            <a:prstGeom prst="straightConnector1">
              <a:avLst/>
            </a:prstGeom>
            <a:noFill/>
            <a:ln w="9525" cap="flat" cmpd="sng" algn="ctr">
              <a:solidFill>
                <a:schemeClr val="tx1"/>
              </a:solidFill>
              <a:prstDash val="solid"/>
              <a:round/>
              <a:headEnd type="none" w="med" len="med"/>
              <a:tailEnd type="arrow"/>
            </a:ln>
            <a:effectLst/>
          </p:spPr>
        </p:cxnSp>
      </p:grpSp>
      <p:grpSp>
        <p:nvGrpSpPr>
          <p:cNvPr id="10" name="Group 15"/>
          <p:cNvGrpSpPr/>
          <p:nvPr/>
        </p:nvGrpSpPr>
        <p:grpSpPr>
          <a:xfrm>
            <a:off x="3682181" y="2546989"/>
            <a:ext cx="1219200" cy="1981200"/>
            <a:chOff x="3505200" y="2590800"/>
            <a:chExt cx="1219200" cy="1981200"/>
          </a:xfrm>
        </p:grpSpPr>
        <p:sp>
          <p:nvSpPr>
            <p:cNvPr id="13" name="TextBox 12"/>
            <p:cNvSpPr txBox="1"/>
            <p:nvPr/>
          </p:nvSpPr>
          <p:spPr>
            <a:xfrm>
              <a:off x="3886200" y="2819400"/>
              <a:ext cx="492443" cy="1752600"/>
            </a:xfrm>
            <a:prstGeom prst="rect">
              <a:avLst/>
            </a:prstGeom>
            <a:noFill/>
          </p:spPr>
          <p:txBody>
            <a:bodyPr vert="eaVert" wrap="square" rtlCol="0">
              <a:spAutoFit/>
            </a:bodyPr>
            <a:lstStyle/>
            <a:p>
              <a:pPr algn="l" rtl="0" fontAlgn="base">
                <a:spcBef>
                  <a:spcPct val="20000"/>
                </a:spcBef>
                <a:spcAft>
                  <a:spcPct val="0"/>
                </a:spcAft>
              </a:pPr>
              <a:r>
                <a:rPr lang="zh-CN" altLang="en-US" sz="2000" b="1" kern="1200" dirty="0">
                  <a:solidFill>
                    <a:srgbClr val="00B050"/>
                  </a:solidFill>
                  <a:latin typeface="Arial" pitchFamily="34" charset="0"/>
                  <a:ea typeface="宋体" pitchFamily="2" charset="-122"/>
                  <a:cs typeface="+mn-cs"/>
                </a:rPr>
                <a:t>共振能量转移</a:t>
              </a:r>
            </a:p>
          </p:txBody>
        </p:sp>
        <p:sp>
          <p:nvSpPr>
            <p:cNvPr id="14" name="Right Arrow 13"/>
            <p:cNvSpPr/>
            <p:nvPr/>
          </p:nvSpPr>
          <p:spPr bwMode="auto">
            <a:xfrm>
              <a:off x="3505200" y="2590800"/>
              <a:ext cx="1219200" cy="2286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rtl="0" fontAlgn="base">
                <a:spcBef>
                  <a:spcPct val="20000"/>
                </a:spcBef>
                <a:spcAft>
                  <a:spcPct val="0"/>
                </a:spcAft>
                <a:buFontTx/>
                <a:buBlip>
                  <a:blip r:embed="rId4"/>
                </a:buBlip>
              </a:pPr>
              <a:endParaRPr lang="zh-CN" altLang="en-US" sz="2800" b="1" kern="1200">
                <a:solidFill>
                  <a:srgbClr val="080808"/>
                </a:solidFill>
                <a:latin typeface="Arial" pitchFamily="34" charset="0"/>
                <a:ea typeface="宋体"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ou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7"/>
                                        </p:tgtEl>
                                        <p:attrNameLst>
                                          <p:attrName>ppt_x</p:attrName>
                                        </p:attrNameLst>
                                      </p:cBhvr>
                                      <p:tavLst>
                                        <p:tav tm="0">
                                          <p:val>
                                            <p:strVal val="ppt_x"/>
                                          </p:val>
                                        </p:tav>
                                        <p:tav tm="100000">
                                          <p:val>
                                            <p:strVal val="ppt_x"/>
                                          </p:val>
                                        </p:tav>
                                      </p:tavLst>
                                    </p:anim>
                                    <p:anim calcmode="lin" valueType="num">
                                      <p:cBhvr additive="base">
                                        <p:cTn id="18" dur="500"/>
                                        <p:tgtEl>
                                          <p:spTgt spid="7"/>
                                        </p:tgtEl>
                                        <p:attrNameLst>
                                          <p:attrName>ppt_y</p:attrName>
                                        </p:attrNameLst>
                                      </p:cBhvr>
                                      <p:tavLst>
                                        <p:tav tm="0">
                                          <p:val>
                                            <p:strVal val="ppt_y"/>
                                          </p:val>
                                        </p:tav>
                                        <p:tav tm="100000">
                                          <p:val>
                                            <p:strVal val="1+ppt_h/2"/>
                                          </p:val>
                                        </p:tav>
                                      </p:tavLst>
                                    </p:anim>
                                    <p:set>
                                      <p:cBhvr>
                                        <p:cTn id="19" dur="1" fill="hold">
                                          <p:stCondLst>
                                            <p:cond delay="499"/>
                                          </p:stCondLst>
                                        </p:cTn>
                                        <p:tgtEl>
                                          <p:spTgt spid="7"/>
                                        </p:tgtEl>
                                        <p:attrNameLst>
                                          <p:attrName>style.visibility</p:attrName>
                                        </p:attrNameLst>
                                      </p:cBhvr>
                                      <p:to>
                                        <p:strVal val="hidden"/>
                                      </p:to>
                                    </p:set>
                                  </p:childTnLst>
                                </p:cTn>
                              </p:par>
                              <p:par>
                                <p:cTn id="20" presetID="2" presetClass="exit" presetSubtype="4" fill="hold" nodeType="withEffect">
                                  <p:stCondLst>
                                    <p:cond delay="0"/>
                                  </p:stCondLst>
                                  <p:childTnLst>
                                    <p:anim calcmode="lin" valueType="num">
                                      <p:cBhvr additive="base">
                                        <p:cTn id="21" dur="500"/>
                                        <p:tgtEl>
                                          <p:spTgt spid="10"/>
                                        </p:tgtEl>
                                        <p:attrNameLst>
                                          <p:attrName>ppt_x</p:attrName>
                                        </p:attrNameLst>
                                      </p:cBhvr>
                                      <p:tavLst>
                                        <p:tav tm="0">
                                          <p:val>
                                            <p:strVal val="ppt_x"/>
                                          </p:val>
                                        </p:tav>
                                        <p:tav tm="100000">
                                          <p:val>
                                            <p:strVal val="ppt_x"/>
                                          </p:val>
                                        </p:tav>
                                      </p:tavLst>
                                    </p:anim>
                                    <p:anim calcmode="lin" valueType="num">
                                      <p:cBhvr additive="base">
                                        <p:cTn id="22" dur="500"/>
                                        <p:tgtEl>
                                          <p:spTgt spid="10"/>
                                        </p:tgtEl>
                                        <p:attrNameLst>
                                          <p:attrName>ppt_y</p:attrName>
                                        </p:attrNameLst>
                                      </p:cBhvr>
                                      <p:tavLst>
                                        <p:tav tm="0">
                                          <p:val>
                                            <p:strVal val="ppt_y"/>
                                          </p:val>
                                        </p:tav>
                                        <p:tav tm="100000">
                                          <p:val>
                                            <p:strVal val="1+ppt_h/2"/>
                                          </p:val>
                                        </p:tav>
                                      </p:tavLst>
                                    </p:anim>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8229600" cy="5619892"/>
          </a:xfrm>
        </p:spPr>
        <p:txBody>
          <a:bodyPr/>
          <a:lstStyle/>
          <a:p>
            <a:pPr>
              <a:lnSpc>
                <a:spcPct val="150000"/>
              </a:lnSpc>
            </a:pPr>
            <a:r>
              <a:rPr lang="zh-CN" altLang="en-US" sz="2400" dirty="0" smtClean="0"/>
              <a:t>典型的</a:t>
            </a:r>
            <a:r>
              <a:rPr lang="zh-CN" altLang="en-US" sz="2400" dirty="0" smtClean="0">
                <a:solidFill>
                  <a:srgbClr val="00B050"/>
                </a:solidFill>
              </a:rPr>
              <a:t>离子</a:t>
            </a:r>
            <a:r>
              <a:rPr lang="zh-CN" altLang="en-US" sz="2400" dirty="0" smtClean="0"/>
              <a:t>气体激光器（</a:t>
            </a:r>
            <a:r>
              <a:rPr lang="en-US" altLang="zh-CN" sz="2400" dirty="0" smtClean="0"/>
              <a:t>1964</a:t>
            </a:r>
            <a:r>
              <a:rPr lang="zh-CN" altLang="en-US" sz="2400" dirty="0" smtClean="0"/>
              <a:t>年）</a:t>
            </a:r>
            <a:endParaRPr lang="en-US" altLang="zh-CN" sz="2400" dirty="0" smtClean="0"/>
          </a:p>
          <a:p>
            <a:pPr>
              <a:lnSpc>
                <a:spcPct val="150000"/>
              </a:lnSpc>
            </a:pPr>
            <a:r>
              <a:rPr lang="zh-CN" altLang="en-US" sz="2400" dirty="0" smtClean="0"/>
              <a:t>可见光波段连续输出功率最高的激光器</a:t>
            </a:r>
            <a:endParaRPr lang="en-US" altLang="zh-CN" sz="2400" dirty="0" smtClean="0"/>
          </a:p>
          <a:p>
            <a:pPr>
              <a:lnSpc>
                <a:spcPct val="150000"/>
              </a:lnSpc>
            </a:pPr>
            <a:r>
              <a:rPr lang="zh-CN" altLang="en-US" sz="2400" dirty="0" smtClean="0"/>
              <a:t>可以有</a:t>
            </a:r>
            <a:r>
              <a:rPr lang="en-US" sz="2400" dirty="0" smtClean="0"/>
              <a:t>35</a:t>
            </a:r>
            <a:r>
              <a:rPr lang="zh-CN" altLang="en-US" sz="2400" dirty="0" smtClean="0"/>
              <a:t>条以上谱线，其中</a:t>
            </a:r>
            <a:endParaRPr lang="en-US" altLang="zh-CN" sz="2400" dirty="0" smtClean="0"/>
          </a:p>
          <a:p>
            <a:pPr lvl="1">
              <a:lnSpc>
                <a:spcPct val="150000"/>
              </a:lnSpc>
            </a:pPr>
            <a:r>
              <a:rPr lang="en-US" sz="2000" dirty="0" smtClean="0"/>
              <a:t>25</a:t>
            </a:r>
            <a:r>
              <a:rPr lang="zh-CN" altLang="en-US" sz="2000" dirty="0" smtClean="0"/>
              <a:t>条是波长在</a:t>
            </a:r>
            <a:r>
              <a:rPr lang="en-US" sz="2000" dirty="0" smtClean="0">
                <a:solidFill>
                  <a:srgbClr val="00B050"/>
                </a:solidFill>
              </a:rPr>
              <a:t>408.9</a:t>
            </a:r>
            <a:r>
              <a:rPr lang="zh-CN" altLang="en-US" sz="2000" dirty="0" smtClean="0">
                <a:solidFill>
                  <a:srgbClr val="00B050"/>
                </a:solidFill>
              </a:rPr>
              <a:t>～</a:t>
            </a:r>
            <a:r>
              <a:rPr lang="en-US" sz="2000" dirty="0" smtClean="0">
                <a:solidFill>
                  <a:srgbClr val="00B050"/>
                </a:solidFill>
              </a:rPr>
              <a:t>686.1</a:t>
            </a:r>
            <a:r>
              <a:rPr lang="en-US" altLang="zh-CN" sz="2000" dirty="0" smtClean="0">
                <a:solidFill>
                  <a:srgbClr val="00B050"/>
                </a:solidFill>
              </a:rPr>
              <a:t>nm</a:t>
            </a:r>
            <a:r>
              <a:rPr lang="zh-CN" altLang="en-US" sz="2000" dirty="0" smtClean="0"/>
              <a:t>范围的可见光</a:t>
            </a:r>
            <a:endParaRPr lang="en-US" altLang="zh-CN" sz="2000" dirty="0" smtClean="0"/>
          </a:p>
          <a:p>
            <a:pPr lvl="1">
              <a:lnSpc>
                <a:spcPct val="150000"/>
              </a:lnSpc>
            </a:pPr>
            <a:r>
              <a:rPr lang="en-US" sz="2000" dirty="0" smtClean="0"/>
              <a:t>10</a:t>
            </a:r>
            <a:r>
              <a:rPr lang="zh-CN" altLang="en-US" sz="2000" dirty="0" smtClean="0"/>
              <a:t>条以上是</a:t>
            </a:r>
            <a:r>
              <a:rPr lang="en-US" sz="2000" dirty="0" smtClean="0">
                <a:solidFill>
                  <a:srgbClr val="00B050"/>
                </a:solidFill>
              </a:rPr>
              <a:t>275</a:t>
            </a:r>
            <a:r>
              <a:rPr lang="zh-CN" altLang="en-US" sz="2000" dirty="0" smtClean="0">
                <a:solidFill>
                  <a:srgbClr val="00B050"/>
                </a:solidFill>
              </a:rPr>
              <a:t>～</a:t>
            </a:r>
            <a:r>
              <a:rPr lang="en-US" sz="2000" dirty="0" smtClean="0">
                <a:solidFill>
                  <a:srgbClr val="00B050"/>
                </a:solidFill>
              </a:rPr>
              <a:t>363.8</a:t>
            </a:r>
            <a:r>
              <a:rPr lang="en-US" altLang="zh-CN" sz="2000" dirty="0" smtClean="0">
                <a:solidFill>
                  <a:srgbClr val="00B050"/>
                </a:solidFill>
              </a:rPr>
              <a:t>nm</a:t>
            </a:r>
            <a:r>
              <a:rPr lang="zh-CN" altLang="en-US" sz="2000" dirty="0" smtClean="0"/>
              <a:t>范围的紫外辐射</a:t>
            </a:r>
            <a:endParaRPr lang="en-US" altLang="zh-CN" sz="2000" dirty="0" smtClean="0"/>
          </a:p>
          <a:p>
            <a:pPr lvl="1">
              <a:lnSpc>
                <a:spcPct val="150000"/>
              </a:lnSpc>
            </a:pPr>
            <a:r>
              <a:rPr lang="zh-CN" altLang="en-US" sz="2000" dirty="0" smtClean="0"/>
              <a:t>以</a:t>
            </a:r>
            <a:r>
              <a:rPr lang="en-US" sz="2000" dirty="0" smtClean="0">
                <a:solidFill>
                  <a:srgbClr val="00B050"/>
                </a:solidFill>
              </a:rPr>
              <a:t>488.0</a:t>
            </a:r>
            <a:r>
              <a:rPr lang="en-US" altLang="zh-CN" sz="2000" dirty="0" smtClean="0">
                <a:solidFill>
                  <a:srgbClr val="00B050"/>
                </a:solidFill>
              </a:rPr>
              <a:t>nm</a:t>
            </a:r>
            <a:r>
              <a:rPr lang="zh-CN" altLang="en-US" sz="2000" dirty="0" smtClean="0"/>
              <a:t>和</a:t>
            </a:r>
            <a:r>
              <a:rPr lang="en-US" sz="2000" dirty="0" smtClean="0">
                <a:solidFill>
                  <a:srgbClr val="00B050"/>
                </a:solidFill>
              </a:rPr>
              <a:t>514.5</a:t>
            </a:r>
            <a:r>
              <a:rPr lang="en-US" altLang="zh-CN" sz="2000" dirty="0" smtClean="0">
                <a:solidFill>
                  <a:srgbClr val="00B050"/>
                </a:solidFill>
              </a:rPr>
              <a:t>nm</a:t>
            </a:r>
            <a:r>
              <a:rPr lang="zh-CN" altLang="en-US" sz="2000" dirty="0" smtClean="0"/>
              <a:t>的两条谱线为最强</a:t>
            </a:r>
            <a:endParaRPr lang="en-US" altLang="zh-CN" sz="2000" dirty="0" smtClean="0"/>
          </a:p>
          <a:p>
            <a:pPr>
              <a:lnSpc>
                <a:spcPct val="150000"/>
              </a:lnSpc>
            </a:pPr>
            <a:r>
              <a:rPr lang="zh-CN" altLang="en-US" sz="2400" dirty="0" smtClean="0"/>
              <a:t>应用</a:t>
            </a:r>
            <a:endParaRPr lang="en-US" altLang="zh-CN" sz="2400" dirty="0" smtClean="0">
              <a:solidFill>
                <a:srgbClr val="00B050"/>
              </a:solidFill>
            </a:endParaRPr>
          </a:p>
          <a:p>
            <a:pPr lvl="1">
              <a:lnSpc>
                <a:spcPct val="150000"/>
              </a:lnSpc>
            </a:pPr>
            <a:r>
              <a:rPr lang="zh-CN" altLang="en-US" sz="2000" dirty="0" smtClean="0"/>
              <a:t>医疗：眼疾治疗、血细胞计数</a:t>
            </a:r>
            <a:endParaRPr lang="en-US" altLang="zh-CN" sz="2000" dirty="0" smtClean="0"/>
          </a:p>
          <a:p>
            <a:pPr lvl="1">
              <a:lnSpc>
                <a:spcPct val="150000"/>
              </a:lnSpc>
            </a:pPr>
            <a:r>
              <a:rPr lang="zh-CN" altLang="en-US" sz="2000" dirty="0" smtClean="0"/>
              <a:t>民用：平版印刷、彩色电视、全息照相</a:t>
            </a:r>
            <a:endParaRPr lang="en-US" altLang="zh-CN" sz="2000" dirty="0" smtClean="0"/>
          </a:p>
          <a:p>
            <a:pPr lvl="1">
              <a:lnSpc>
                <a:spcPct val="150000"/>
              </a:lnSpc>
            </a:pPr>
            <a:r>
              <a:rPr lang="zh-CN" altLang="en-US" sz="2000" dirty="0" smtClean="0"/>
              <a:t>科研：作为染料激光器的泵浦源、光谱分析</a:t>
            </a:r>
            <a:endParaRPr lang="en-US" altLang="zh-CN" sz="2000" dirty="0" smtClean="0"/>
          </a:p>
        </p:txBody>
      </p:sp>
      <p:grpSp>
        <p:nvGrpSpPr>
          <p:cNvPr id="4" name="组合 10"/>
          <p:cNvGrpSpPr/>
          <p:nvPr/>
        </p:nvGrpSpPr>
        <p:grpSpPr>
          <a:xfrm>
            <a:off x="0" y="0"/>
            <a:ext cx="4748519" cy="766763"/>
            <a:chOff x="2072421" y="3015273"/>
            <a:chExt cx="4748519" cy="766763"/>
          </a:xfrm>
        </p:grpSpPr>
        <p:sp>
          <p:nvSpPr>
            <p:cNvPr id="8" name="Rectangle 175"/>
            <p:cNvSpPr>
              <a:spLocks noChangeArrowheads="1"/>
            </p:cNvSpPr>
            <p:nvPr/>
          </p:nvSpPr>
          <p:spPr bwMode="gray">
            <a:xfrm>
              <a:off x="2072421" y="3015273"/>
              <a:ext cx="4748519" cy="766763"/>
            </a:xfrm>
            <a:prstGeom prst="rect">
              <a:avLst/>
            </a:prstGeom>
            <a:solidFill>
              <a:schemeClr val="accent1"/>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9" name="Rectangle 178"/>
            <p:cNvSpPr>
              <a:spLocks noChangeArrowheads="1"/>
            </p:cNvSpPr>
            <p:nvPr/>
          </p:nvSpPr>
          <p:spPr bwMode="white">
            <a:xfrm>
              <a:off x="2576757" y="3211390"/>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zh-CN" altLang="en-US" sz="2400" b="1" kern="1200" dirty="0">
                  <a:solidFill>
                    <a:srgbClr val="FFFFFF"/>
                  </a:solidFill>
                  <a:latin typeface="Arial" pitchFamily="34" charset="0"/>
                  <a:ea typeface="宋体" charset="-122"/>
                  <a:cs typeface="+mn-cs"/>
                </a:rPr>
                <a:t>氩离子激光器</a:t>
              </a:r>
              <a:endParaRPr lang="en-US" altLang="zh-CN" sz="2400" b="1" kern="1200" dirty="0">
                <a:solidFill>
                  <a:srgbClr val="FFFFFF"/>
                </a:solidFill>
                <a:latin typeface="Arial" pitchFamily="34" charset="0"/>
                <a:ea typeface="宋体" charset="-122"/>
                <a:cs typeface="+mn-cs"/>
              </a:endParaRPr>
            </a:p>
          </p:txBody>
        </p:sp>
      </p:grpSp>
      <p:pic>
        <p:nvPicPr>
          <p:cNvPr id="7" name="Picture 6" descr="Ar几条主要谱线.BMP"/>
          <p:cNvPicPr>
            <a:picLocks noChangeAspect="1"/>
          </p:cNvPicPr>
          <p:nvPr/>
        </p:nvPicPr>
        <p:blipFill>
          <a:blip r:embed="rId2" cstate="print"/>
          <a:stretch>
            <a:fillRect/>
          </a:stretch>
        </p:blipFill>
        <p:spPr>
          <a:xfrm>
            <a:off x="3889298" y="657782"/>
            <a:ext cx="5254702" cy="57707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up)">
                                      <p:cBhvr>
                                        <p:cTn id="11" dur="500"/>
                                        <p:tgtEl>
                                          <p:spTgt spid="3">
                                            <p:txEl>
                                              <p:pRg st="3" end="3"/>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500"/>
                                        <p:tgtEl>
                                          <p:spTgt spid="3">
                                            <p:txEl>
                                              <p:pRg st="4" end="4"/>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up)">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7"/>
                                        </p:tgtEl>
                                        <p:attrNameLst>
                                          <p:attrName>ppt_x</p:attrName>
                                        </p:attrNameLst>
                                      </p:cBhvr>
                                      <p:tavLst>
                                        <p:tav tm="0">
                                          <p:val>
                                            <p:strVal val="ppt_x"/>
                                          </p:val>
                                        </p:tav>
                                        <p:tav tm="100000">
                                          <p:val>
                                            <p:strVal val="ppt_x"/>
                                          </p:val>
                                        </p:tav>
                                      </p:tavLst>
                                    </p:anim>
                                    <p:anim calcmode="lin" valueType="num">
                                      <p:cBhvr additive="base">
                                        <p:cTn id="30" dur="500"/>
                                        <p:tgtEl>
                                          <p:spTgt spid="7"/>
                                        </p:tgtEl>
                                        <p:attrNameLst>
                                          <p:attrName>ppt_y</p:attrName>
                                        </p:attrNameLst>
                                      </p:cBhvr>
                                      <p:tavLst>
                                        <p:tav tm="0">
                                          <p:val>
                                            <p:strVal val="ppt_y"/>
                                          </p:val>
                                        </p:tav>
                                        <p:tav tm="100000">
                                          <p:val>
                                            <p:strVal val="1+ppt_h/2"/>
                                          </p:val>
                                        </p:tav>
                                      </p:tavLst>
                                    </p:anim>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up)">
                                      <p:cBhvr>
                                        <p:cTn id="36" dur="500"/>
                                        <p:tgtEl>
                                          <p:spTgt spid="3">
                                            <p:txEl>
                                              <p:pRg st="6" end="6"/>
                                            </p:txEl>
                                          </p:spTgt>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up)">
                                      <p:cBhvr>
                                        <p:cTn id="40" dur="500"/>
                                        <p:tgtEl>
                                          <p:spTgt spid="3">
                                            <p:txEl>
                                              <p:pRg st="7" end="7"/>
                                            </p:txEl>
                                          </p:spTgt>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up)">
                                      <p:cBhvr>
                                        <p:cTn id="44" dur="500"/>
                                        <p:tgtEl>
                                          <p:spTgt spid="3">
                                            <p:txEl>
                                              <p:pRg st="8" end="8"/>
                                            </p:txEl>
                                          </p:spTgt>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up)">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1031631"/>
            <a:ext cx="8229600" cy="4823069"/>
          </a:xfrm>
        </p:spPr>
        <p:txBody>
          <a:bodyPr/>
          <a:lstStyle/>
          <a:p>
            <a:pPr>
              <a:lnSpc>
                <a:spcPct val="150000"/>
              </a:lnSpc>
            </a:pPr>
            <a:r>
              <a:rPr lang="zh-CN" altLang="en-US" sz="2800" dirty="0" smtClean="0"/>
              <a:t>工作物质</a:t>
            </a:r>
            <a:endParaRPr lang="en-US" altLang="zh-CN" sz="2800" dirty="0" smtClean="0"/>
          </a:p>
          <a:p>
            <a:pPr lvl="1">
              <a:lnSpc>
                <a:spcPct val="150000"/>
              </a:lnSpc>
            </a:pPr>
            <a:r>
              <a:rPr lang="zh-CN" altLang="en-US" sz="2400" dirty="0" smtClean="0"/>
              <a:t>氩离子气体</a:t>
            </a:r>
            <a:endParaRPr lang="en-US" altLang="zh-CN" sz="2400" dirty="0" smtClean="0"/>
          </a:p>
          <a:p>
            <a:pPr lvl="1">
              <a:lnSpc>
                <a:spcPct val="150000"/>
              </a:lnSpc>
            </a:pPr>
            <a:r>
              <a:rPr lang="zh-CN" altLang="en-US" sz="2400" dirty="0" smtClean="0"/>
              <a:t>工作能级</a:t>
            </a:r>
            <a:endParaRPr lang="en-US" altLang="zh-CN" sz="2400" dirty="0" smtClean="0"/>
          </a:p>
          <a:p>
            <a:pPr lvl="1">
              <a:lnSpc>
                <a:spcPct val="150000"/>
              </a:lnSpc>
            </a:pPr>
            <a:r>
              <a:rPr lang="zh-CN" altLang="en-US" sz="2400" dirty="0" smtClean="0"/>
              <a:t>激发机理：依靠气体放电中电子与</a:t>
            </a:r>
            <a:r>
              <a:rPr lang="en-US" altLang="zh-CN" sz="2400" dirty="0" err="1" smtClean="0"/>
              <a:t>Ar</a:t>
            </a:r>
            <a:r>
              <a:rPr lang="zh-CN" altLang="en-US" sz="2400" dirty="0" smtClean="0"/>
              <a:t>、</a:t>
            </a:r>
            <a:r>
              <a:rPr lang="en-US" altLang="zh-CN" sz="2400" dirty="0" err="1" smtClean="0"/>
              <a:t>Ar</a:t>
            </a:r>
            <a:r>
              <a:rPr lang="en-US" altLang="zh-CN" sz="2400" baseline="30000" dirty="0" smtClean="0"/>
              <a:t>+</a:t>
            </a:r>
            <a:r>
              <a:rPr lang="zh-CN" altLang="en-US" sz="2400" dirty="0" smtClean="0"/>
              <a:t>之间的碰撞激发</a:t>
            </a:r>
            <a:endParaRPr lang="en-US" altLang="zh-CN" sz="2400" dirty="0" smtClean="0"/>
          </a:p>
          <a:p>
            <a:pPr lvl="2">
              <a:lnSpc>
                <a:spcPct val="150000"/>
              </a:lnSpc>
            </a:pPr>
            <a:r>
              <a:rPr lang="zh-CN" altLang="en-US" sz="2000" dirty="0" smtClean="0"/>
              <a:t>一步过程</a:t>
            </a:r>
            <a:endParaRPr lang="en-US" altLang="zh-CN" sz="2000" dirty="0" smtClean="0"/>
          </a:p>
          <a:p>
            <a:pPr lvl="2">
              <a:lnSpc>
                <a:spcPct val="150000"/>
              </a:lnSpc>
            </a:pPr>
            <a:r>
              <a:rPr lang="zh-CN" altLang="en-US" sz="2000" dirty="0" smtClean="0"/>
              <a:t>两步过程</a:t>
            </a:r>
            <a:endParaRPr lang="en-US" altLang="zh-CN" sz="2000" dirty="0" smtClean="0"/>
          </a:p>
          <a:p>
            <a:pPr lvl="2">
              <a:lnSpc>
                <a:spcPct val="150000"/>
              </a:lnSpc>
            </a:pPr>
            <a:r>
              <a:rPr lang="zh-CN" altLang="en-US" sz="2000" dirty="0" smtClean="0"/>
              <a:t>级联过程</a:t>
            </a:r>
            <a:endParaRPr lang="en-US" altLang="zh-CN" sz="2000" dirty="0" smtClean="0"/>
          </a:p>
        </p:txBody>
      </p:sp>
      <p:grpSp>
        <p:nvGrpSpPr>
          <p:cNvPr id="4" name="组合 10"/>
          <p:cNvGrpSpPr/>
          <p:nvPr/>
        </p:nvGrpSpPr>
        <p:grpSpPr>
          <a:xfrm>
            <a:off x="0" y="0"/>
            <a:ext cx="4748519" cy="766763"/>
            <a:chOff x="2072421" y="3015273"/>
            <a:chExt cx="4748519" cy="766763"/>
          </a:xfrm>
        </p:grpSpPr>
        <p:sp>
          <p:nvSpPr>
            <p:cNvPr id="5" name="Rectangle 175"/>
            <p:cNvSpPr>
              <a:spLocks noChangeArrowheads="1"/>
            </p:cNvSpPr>
            <p:nvPr/>
          </p:nvSpPr>
          <p:spPr bwMode="gray">
            <a:xfrm>
              <a:off x="2072421" y="3015273"/>
              <a:ext cx="4748519" cy="766763"/>
            </a:xfrm>
            <a:prstGeom prst="rect">
              <a:avLst/>
            </a:prstGeom>
            <a:solidFill>
              <a:schemeClr val="accent1"/>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6" name="Rectangle 178"/>
            <p:cNvSpPr>
              <a:spLocks noChangeArrowheads="1"/>
            </p:cNvSpPr>
            <p:nvPr/>
          </p:nvSpPr>
          <p:spPr bwMode="white">
            <a:xfrm>
              <a:off x="2576757" y="3211390"/>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zh-CN" altLang="en-US" sz="2400" b="1" kern="1200" dirty="0">
                  <a:solidFill>
                    <a:srgbClr val="FFFFFF"/>
                  </a:solidFill>
                  <a:latin typeface="Arial" pitchFamily="34" charset="0"/>
                  <a:ea typeface="宋体" charset="-122"/>
                  <a:cs typeface="+mn-cs"/>
                </a:rPr>
                <a:t>氩离子激光器</a:t>
              </a:r>
              <a:endParaRPr lang="en-US" altLang="zh-CN" sz="2400" b="1" kern="1200" dirty="0">
                <a:solidFill>
                  <a:srgbClr val="FFFFFF"/>
                </a:solidFill>
                <a:latin typeface="Arial" pitchFamily="34" charset="0"/>
                <a:ea typeface="宋体" charset="-122"/>
                <a:cs typeface="+mn-cs"/>
              </a:endParaRPr>
            </a:p>
          </p:txBody>
        </p:sp>
      </p:grpSp>
      <p:sp>
        <p:nvSpPr>
          <p:cNvPr id="8" name="Right Brace 7"/>
          <p:cNvSpPr/>
          <p:nvPr/>
        </p:nvSpPr>
        <p:spPr bwMode="auto">
          <a:xfrm>
            <a:off x="2868561" y="4323717"/>
            <a:ext cx="51619" cy="764475"/>
          </a:xfrm>
          <a:prstGeom prst="rightBrac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rtl="0" fontAlgn="base">
              <a:spcBef>
                <a:spcPct val="20000"/>
              </a:spcBef>
              <a:spcAft>
                <a:spcPct val="0"/>
              </a:spcAft>
              <a:buFontTx/>
              <a:buBlip>
                <a:blip r:embed="rId2"/>
              </a:buBlip>
            </a:pPr>
            <a:endParaRPr lang="zh-CN" altLang="en-US" sz="2800" b="1" kern="1200">
              <a:solidFill>
                <a:srgbClr val="080808"/>
              </a:solidFill>
              <a:latin typeface="Arial" pitchFamily="34" charset="0"/>
              <a:ea typeface="宋体" pitchFamily="2" charset="-122"/>
              <a:cs typeface="+mn-cs"/>
            </a:endParaRPr>
          </a:p>
        </p:txBody>
      </p:sp>
      <p:sp>
        <p:nvSpPr>
          <p:cNvPr id="9" name="Line Callout 1 8"/>
          <p:cNvSpPr/>
          <p:nvPr/>
        </p:nvSpPr>
        <p:spPr bwMode="auto">
          <a:xfrm>
            <a:off x="3642853" y="3819831"/>
            <a:ext cx="5265174" cy="2831691"/>
          </a:xfrm>
          <a:prstGeom prst="borderCallout1">
            <a:avLst>
              <a:gd name="adj1" fmla="val 10504"/>
              <a:gd name="adj2" fmla="val -589"/>
              <a:gd name="adj3" fmla="val 31220"/>
              <a:gd name="adj4" fmla="val -13000"/>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00100" indent="-342900" algn="l" rtl="0" fontAlgn="base">
              <a:lnSpc>
                <a:spcPct val="150000"/>
              </a:lnSpc>
              <a:spcBef>
                <a:spcPct val="20000"/>
              </a:spcBef>
              <a:spcAft>
                <a:spcPct val="0"/>
              </a:spcAft>
              <a:buSzPct val="90000"/>
              <a:buFont typeface="Wingdings" pitchFamily="2" charset="2"/>
              <a:buChar char="Ø"/>
            </a:pPr>
            <a:r>
              <a:rPr lang="zh-CN" altLang="en-US" b="1" kern="1200" dirty="0">
                <a:solidFill>
                  <a:srgbClr val="080808"/>
                </a:solidFill>
                <a:latin typeface="Arial" pitchFamily="34" charset="0"/>
                <a:ea typeface="宋体" pitchFamily="2" charset="-122"/>
                <a:cs typeface="+mn-cs"/>
              </a:rPr>
              <a:t>是激发的主要过程，具体哪一过程占主导地位，取决于激光器的工作条件（工作气压、放电电流等），因所需电子能量不同</a:t>
            </a:r>
            <a:endParaRPr lang="en-US" altLang="zh-CN" b="1" kern="1200" dirty="0">
              <a:solidFill>
                <a:srgbClr val="080808"/>
              </a:solidFill>
              <a:latin typeface="Arial" pitchFamily="34" charset="0"/>
              <a:ea typeface="宋体" pitchFamily="2" charset="-122"/>
              <a:cs typeface="+mn-cs"/>
            </a:endParaRPr>
          </a:p>
          <a:p>
            <a:pPr marL="1257300" lvl="1" indent="-342900" algn="l" rtl="0" fontAlgn="base">
              <a:lnSpc>
                <a:spcPct val="150000"/>
              </a:lnSpc>
              <a:spcBef>
                <a:spcPct val="20000"/>
              </a:spcBef>
              <a:spcAft>
                <a:spcPct val="0"/>
              </a:spcAft>
              <a:buSzPct val="90000"/>
              <a:buFont typeface="Wingdings" pitchFamily="2" charset="2"/>
              <a:buChar char="Ø"/>
            </a:pPr>
            <a:r>
              <a:rPr lang="zh-CN" altLang="en-US" b="1" kern="1200" dirty="0">
                <a:solidFill>
                  <a:srgbClr val="080808"/>
                </a:solidFill>
                <a:latin typeface="Arial" pitchFamily="34" charset="0"/>
                <a:ea typeface="宋体" pitchFamily="2" charset="-122"/>
                <a:cs typeface="+mn-cs"/>
              </a:rPr>
              <a:t>低气压脉冲放电时，一步过程占主导</a:t>
            </a:r>
            <a:endParaRPr lang="en-US" altLang="zh-CN" b="1" kern="1200" dirty="0">
              <a:solidFill>
                <a:srgbClr val="080808"/>
              </a:solidFill>
              <a:latin typeface="Arial" pitchFamily="34" charset="0"/>
              <a:ea typeface="宋体" pitchFamily="2" charset="-122"/>
              <a:cs typeface="+mn-cs"/>
            </a:endParaRPr>
          </a:p>
          <a:p>
            <a:pPr marL="1257300" lvl="1" indent="-342900" algn="l" rtl="0" fontAlgn="base">
              <a:lnSpc>
                <a:spcPct val="150000"/>
              </a:lnSpc>
              <a:spcBef>
                <a:spcPct val="20000"/>
              </a:spcBef>
              <a:spcAft>
                <a:spcPct val="0"/>
              </a:spcAft>
              <a:buSzPct val="90000"/>
              <a:buFont typeface="Wingdings" pitchFamily="2" charset="2"/>
              <a:buChar char="Ø"/>
            </a:pPr>
            <a:r>
              <a:rPr lang="zh-CN" altLang="en-US" b="1" kern="1200" dirty="0">
                <a:solidFill>
                  <a:srgbClr val="080808"/>
                </a:solidFill>
                <a:latin typeface="Arial" pitchFamily="34" charset="0"/>
                <a:ea typeface="宋体" pitchFamily="2" charset="-122"/>
                <a:cs typeface="+mn-cs"/>
              </a:rPr>
              <a:t>气压较高、电流密度较大时，两步过程占主导</a:t>
            </a:r>
          </a:p>
        </p:txBody>
      </p:sp>
      <p:pic>
        <p:nvPicPr>
          <p:cNvPr id="10" name="Picture 9" descr="Ar能级图.BMP"/>
          <p:cNvPicPr>
            <a:picLocks noChangeAspect="1"/>
          </p:cNvPicPr>
          <p:nvPr/>
        </p:nvPicPr>
        <p:blipFill>
          <a:blip r:embed="rId3" cstate="print"/>
          <a:stretch>
            <a:fillRect/>
          </a:stretch>
        </p:blipFill>
        <p:spPr>
          <a:xfrm>
            <a:off x="3204003" y="920676"/>
            <a:ext cx="5295984" cy="57160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up)">
                                      <p:cBhvr>
                                        <p:cTn id="10" dur="500"/>
                                        <p:tgtEl>
                                          <p:spTgt spid="3">
                                            <p:txEl>
                                              <p:pRg st="4" end="4"/>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up)">
                                      <p:cBhvr>
                                        <p:cTn id="13" dur="500"/>
                                        <p:tgtEl>
                                          <p:spTgt spid="3">
                                            <p:txEl>
                                              <p:pRg st="5" end="5"/>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up)">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0"/>
                                        </p:tgtEl>
                                        <p:attrNameLst>
                                          <p:attrName>ppt_x</p:attrName>
                                        </p:attrNameLst>
                                      </p:cBhvr>
                                      <p:tavLst>
                                        <p:tav tm="0">
                                          <p:val>
                                            <p:strVal val="ppt_x"/>
                                          </p:val>
                                        </p:tav>
                                        <p:tav tm="100000">
                                          <p:val>
                                            <p:strVal val="ppt_x"/>
                                          </p:val>
                                        </p:tav>
                                      </p:tavLst>
                                    </p:anim>
                                    <p:anim calcmode="lin" valueType="num">
                                      <p:cBhvr additive="base">
                                        <p:cTn id="27" dur="500"/>
                                        <p:tgtEl>
                                          <p:spTgt spid="10"/>
                                        </p:tgtEl>
                                        <p:attrNameLst>
                                          <p:attrName>ppt_y</p:attrName>
                                        </p:attrNameLst>
                                      </p:cBhvr>
                                      <p:tavLst>
                                        <p:tav tm="0">
                                          <p:val>
                                            <p:strVal val="ppt_y"/>
                                          </p:val>
                                        </p:tav>
                                        <p:tav tm="100000">
                                          <p:val>
                                            <p:strVal val="1+ppt_h/2"/>
                                          </p:val>
                                        </p:tav>
                                      </p:tavLst>
                                    </p:anim>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8229600" cy="4823069"/>
          </a:xfrm>
        </p:spPr>
        <p:txBody>
          <a:bodyPr/>
          <a:lstStyle/>
          <a:p>
            <a:pPr>
              <a:lnSpc>
                <a:spcPct val="150000"/>
              </a:lnSpc>
            </a:pPr>
            <a:r>
              <a:rPr lang="zh-CN" altLang="en-US" dirty="0" smtClean="0"/>
              <a:t>基本结构</a:t>
            </a:r>
            <a:endParaRPr lang="en-US" altLang="zh-CN" dirty="0" smtClean="0"/>
          </a:p>
          <a:p>
            <a:pPr lvl="1">
              <a:lnSpc>
                <a:spcPct val="150000"/>
              </a:lnSpc>
            </a:pPr>
            <a:r>
              <a:rPr lang="en-US" altLang="zh-CN" dirty="0" err="1" smtClean="0"/>
              <a:t>Ar</a:t>
            </a:r>
            <a:r>
              <a:rPr lang="en-US" altLang="zh-CN" baseline="30000" dirty="0" smtClean="0"/>
              <a:t>+</a:t>
            </a:r>
            <a:r>
              <a:rPr lang="zh-CN" altLang="en-US" dirty="0" smtClean="0"/>
              <a:t>激光器的激发机理，决定了它有三个主要特征</a:t>
            </a:r>
            <a:endParaRPr lang="en-US" altLang="zh-CN" dirty="0" smtClean="0"/>
          </a:p>
          <a:p>
            <a:pPr lvl="2">
              <a:lnSpc>
                <a:spcPct val="150000"/>
              </a:lnSpc>
            </a:pPr>
            <a:r>
              <a:rPr lang="zh-CN" altLang="en-US" dirty="0" smtClean="0"/>
              <a:t>工作气压低</a:t>
            </a:r>
            <a:endParaRPr lang="en-US" altLang="zh-CN" dirty="0" smtClean="0"/>
          </a:p>
          <a:p>
            <a:pPr lvl="2">
              <a:lnSpc>
                <a:spcPct val="150000"/>
              </a:lnSpc>
            </a:pPr>
            <a:r>
              <a:rPr lang="zh-CN" altLang="en-US" dirty="0" smtClean="0"/>
              <a:t>采用弧光放电激励，增加管内电离和激发过程，提高管内电子密度</a:t>
            </a:r>
            <a:endParaRPr lang="en-US" altLang="zh-CN" dirty="0" smtClean="0"/>
          </a:p>
          <a:p>
            <a:pPr lvl="2">
              <a:lnSpc>
                <a:spcPct val="150000"/>
              </a:lnSpc>
            </a:pPr>
            <a:r>
              <a:rPr lang="zh-CN" altLang="en-US" dirty="0" smtClean="0"/>
              <a:t>放电管径细</a:t>
            </a:r>
            <a:endParaRPr lang="en-US" altLang="zh-CN" dirty="0" smtClean="0"/>
          </a:p>
          <a:p>
            <a:pPr lvl="1">
              <a:lnSpc>
                <a:spcPct val="150000"/>
              </a:lnSpc>
            </a:pPr>
            <a:r>
              <a:rPr lang="zh-CN" altLang="en-US" dirty="0" smtClean="0"/>
              <a:t>结构示意图</a:t>
            </a:r>
            <a:endParaRPr lang="en-US" altLang="zh-CN" dirty="0" smtClean="0"/>
          </a:p>
        </p:txBody>
      </p:sp>
      <p:grpSp>
        <p:nvGrpSpPr>
          <p:cNvPr id="4" name="组合 10"/>
          <p:cNvGrpSpPr/>
          <p:nvPr/>
        </p:nvGrpSpPr>
        <p:grpSpPr>
          <a:xfrm>
            <a:off x="0" y="0"/>
            <a:ext cx="4748519" cy="766763"/>
            <a:chOff x="2072421" y="3015273"/>
            <a:chExt cx="4748519" cy="766763"/>
          </a:xfrm>
        </p:grpSpPr>
        <p:sp>
          <p:nvSpPr>
            <p:cNvPr id="5" name="Rectangle 175"/>
            <p:cNvSpPr>
              <a:spLocks noChangeArrowheads="1"/>
            </p:cNvSpPr>
            <p:nvPr/>
          </p:nvSpPr>
          <p:spPr bwMode="gray">
            <a:xfrm>
              <a:off x="2072421" y="3015273"/>
              <a:ext cx="4748519" cy="766763"/>
            </a:xfrm>
            <a:prstGeom prst="rect">
              <a:avLst/>
            </a:prstGeom>
            <a:solidFill>
              <a:schemeClr val="accent1"/>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6" name="Rectangle 178"/>
            <p:cNvSpPr>
              <a:spLocks noChangeArrowheads="1"/>
            </p:cNvSpPr>
            <p:nvPr/>
          </p:nvSpPr>
          <p:spPr bwMode="white">
            <a:xfrm>
              <a:off x="2576757" y="3211390"/>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zh-CN" altLang="en-US" sz="2400" b="1" kern="1200" dirty="0">
                  <a:solidFill>
                    <a:srgbClr val="FFFFFF"/>
                  </a:solidFill>
                  <a:latin typeface="Arial" pitchFamily="34" charset="0"/>
                  <a:ea typeface="宋体" charset="-122"/>
                  <a:cs typeface="+mn-cs"/>
                </a:rPr>
                <a:t>氩离子激光器</a:t>
              </a:r>
              <a:endParaRPr lang="en-US" altLang="zh-CN" sz="2400" b="1" kern="1200" dirty="0">
                <a:solidFill>
                  <a:srgbClr val="FFFFFF"/>
                </a:solidFill>
                <a:latin typeface="Arial" pitchFamily="34" charset="0"/>
                <a:ea typeface="宋体" charset="-122"/>
                <a:cs typeface="+mn-cs"/>
              </a:endParaRPr>
            </a:p>
          </p:txBody>
        </p:sp>
      </p:grpSp>
      <p:grpSp>
        <p:nvGrpSpPr>
          <p:cNvPr id="14" name="Group 13"/>
          <p:cNvGrpSpPr/>
          <p:nvPr/>
        </p:nvGrpSpPr>
        <p:grpSpPr>
          <a:xfrm>
            <a:off x="3441291" y="3325761"/>
            <a:ext cx="4038600" cy="400110"/>
            <a:chOff x="3441291" y="3325761"/>
            <a:chExt cx="4038600" cy="400110"/>
          </a:xfrm>
        </p:grpSpPr>
        <p:sp>
          <p:nvSpPr>
            <p:cNvPr id="7" name="TextBox 6"/>
            <p:cNvSpPr txBox="1"/>
            <p:nvPr/>
          </p:nvSpPr>
          <p:spPr>
            <a:xfrm>
              <a:off x="4127091" y="3325761"/>
              <a:ext cx="33528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rtl="0" fontAlgn="base">
                <a:spcBef>
                  <a:spcPct val="20000"/>
                </a:spcBef>
                <a:spcAft>
                  <a:spcPct val="0"/>
                </a:spcAft>
              </a:pPr>
              <a:r>
                <a:rPr lang="zh-CN" altLang="en-US" sz="2000" b="1" kern="1200" dirty="0">
                  <a:solidFill>
                    <a:srgbClr val="1C1C1C"/>
                  </a:solidFill>
                  <a:latin typeface="Arial"/>
                  <a:ea typeface="+mn-ea"/>
                  <a:cs typeface="+mn-cs"/>
                </a:rPr>
                <a:t>保证管内电子具有高的能量</a:t>
              </a:r>
            </a:p>
          </p:txBody>
        </p:sp>
        <p:sp>
          <p:nvSpPr>
            <p:cNvPr id="10" name="Right Arrow 9"/>
            <p:cNvSpPr/>
            <p:nvPr/>
          </p:nvSpPr>
          <p:spPr bwMode="auto">
            <a:xfrm>
              <a:off x="3441291" y="3478161"/>
              <a:ext cx="685800" cy="1524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rtl="0" fontAlgn="base">
                <a:spcBef>
                  <a:spcPct val="20000"/>
                </a:spcBef>
                <a:spcAft>
                  <a:spcPct val="0"/>
                </a:spcAft>
                <a:buFontTx/>
                <a:buBlip>
                  <a:blip r:embed="rId2"/>
                </a:buBlip>
              </a:pPr>
              <a:endParaRPr lang="zh-CN" altLang="en-US" sz="2800" b="1" kern="1200">
                <a:solidFill>
                  <a:srgbClr val="080808"/>
                </a:solidFill>
                <a:latin typeface="Arial" pitchFamily="34" charset="0"/>
                <a:ea typeface="宋体" pitchFamily="2" charset="-122"/>
                <a:cs typeface="+mn-cs"/>
              </a:endParaRPr>
            </a:p>
          </p:txBody>
        </p:sp>
      </p:grpSp>
      <p:grpSp>
        <p:nvGrpSpPr>
          <p:cNvPr id="15" name="Group 14"/>
          <p:cNvGrpSpPr/>
          <p:nvPr/>
        </p:nvGrpSpPr>
        <p:grpSpPr>
          <a:xfrm>
            <a:off x="4077929" y="4503174"/>
            <a:ext cx="4343400" cy="400110"/>
            <a:chOff x="4077929" y="4503174"/>
            <a:chExt cx="4343400" cy="400110"/>
          </a:xfrm>
        </p:grpSpPr>
        <p:sp>
          <p:nvSpPr>
            <p:cNvPr id="8" name="TextBox 7"/>
            <p:cNvSpPr txBox="1"/>
            <p:nvPr/>
          </p:nvSpPr>
          <p:spPr>
            <a:xfrm>
              <a:off x="4763729" y="4503174"/>
              <a:ext cx="3657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rtl="0" fontAlgn="base">
                <a:spcBef>
                  <a:spcPct val="20000"/>
                </a:spcBef>
                <a:spcAft>
                  <a:spcPct val="0"/>
                </a:spcAft>
              </a:pPr>
              <a:r>
                <a:rPr lang="zh-CN" altLang="en-US" sz="2000" b="1" kern="1200" dirty="0">
                  <a:solidFill>
                    <a:srgbClr val="1C1C1C"/>
                  </a:solidFill>
                  <a:latin typeface="Arial"/>
                  <a:ea typeface="+mn-ea"/>
                  <a:cs typeface="+mn-cs"/>
                </a:rPr>
                <a:t>保证有足够的激光上能级粒子</a:t>
              </a:r>
            </a:p>
          </p:txBody>
        </p:sp>
        <p:sp>
          <p:nvSpPr>
            <p:cNvPr id="11" name="Right Arrow 10"/>
            <p:cNvSpPr/>
            <p:nvPr/>
          </p:nvSpPr>
          <p:spPr bwMode="auto">
            <a:xfrm>
              <a:off x="4077929" y="4655574"/>
              <a:ext cx="685800" cy="1524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rtl="0" fontAlgn="base">
                <a:spcBef>
                  <a:spcPct val="20000"/>
                </a:spcBef>
                <a:spcAft>
                  <a:spcPct val="0"/>
                </a:spcAft>
                <a:buFontTx/>
                <a:buBlip>
                  <a:blip r:embed="rId2"/>
                </a:buBlip>
              </a:pPr>
              <a:endParaRPr lang="zh-CN" altLang="en-US" sz="2800" b="1" kern="1200">
                <a:solidFill>
                  <a:srgbClr val="080808"/>
                </a:solidFill>
                <a:latin typeface="Arial" pitchFamily="34" charset="0"/>
                <a:ea typeface="宋体" pitchFamily="2" charset="-122"/>
                <a:cs typeface="+mn-cs"/>
              </a:endParaRPr>
            </a:p>
          </p:txBody>
        </p:sp>
      </p:grpSp>
      <p:grpSp>
        <p:nvGrpSpPr>
          <p:cNvPr id="16" name="Group 15"/>
          <p:cNvGrpSpPr/>
          <p:nvPr/>
        </p:nvGrpSpPr>
        <p:grpSpPr>
          <a:xfrm>
            <a:off x="3438833" y="5169310"/>
            <a:ext cx="4038600" cy="400110"/>
            <a:chOff x="3438833" y="5169310"/>
            <a:chExt cx="4038600" cy="400110"/>
          </a:xfrm>
        </p:grpSpPr>
        <p:sp>
          <p:nvSpPr>
            <p:cNvPr id="9" name="TextBox 8"/>
            <p:cNvSpPr txBox="1"/>
            <p:nvPr/>
          </p:nvSpPr>
          <p:spPr>
            <a:xfrm>
              <a:off x="4124633" y="5169310"/>
              <a:ext cx="33528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rtl="0" fontAlgn="base">
                <a:spcBef>
                  <a:spcPct val="20000"/>
                </a:spcBef>
                <a:spcAft>
                  <a:spcPct val="0"/>
                </a:spcAft>
              </a:pPr>
              <a:r>
                <a:rPr lang="zh-CN" altLang="en-US" sz="2000" b="1" kern="1200" dirty="0">
                  <a:solidFill>
                    <a:srgbClr val="1C1C1C"/>
                  </a:solidFill>
                  <a:latin typeface="Arial"/>
                  <a:ea typeface="+mn-ea"/>
                  <a:cs typeface="+mn-cs"/>
                </a:rPr>
                <a:t>保证激光下能级粒子排空</a:t>
              </a:r>
            </a:p>
          </p:txBody>
        </p:sp>
        <p:sp>
          <p:nvSpPr>
            <p:cNvPr id="12" name="Right Arrow 11"/>
            <p:cNvSpPr/>
            <p:nvPr/>
          </p:nvSpPr>
          <p:spPr bwMode="auto">
            <a:xfrm>
              <a:off x="3438833" y="5245510"/>
              <a:ext cx="685800" cy="1524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rtl="0" fontAlgn="base">
                <a:spcBef>
                  <a:spcPct val="20000"/>
                </a:spcBef>
                <a:spcAft>
                  <a:spcPct val="0"/>
                </a:spcAft>
                <a:buFontTx/>
                <a:buBlip>
                  <a:blip r:embed="rId2"/>
                </a:buBlip>
              </a:pPr>
              <a:endParaRPr lang="zh-CN" altLang="en-US" sz="2800" b="1" kern="1200">
                <a:solidFill>
                  <a:srgbClr val="080808"/>
                </a:solidFill>
                <a:latin typeface="Arial" pitchFamily="34" charset="0"/>
                <a:ea typeface="宋体" pitchFamily="2" charset="-122"/>
                <a:cs typeface="+mn-cs"/>
              </a:endParaRPr>
            </a:p>
          </p:txBody>
        </p:sp>
      </p:grpSp>
      <p:pic>
        <p:nvPicPr>
          <p:cNvPr id="13" name="Picture 12" descr="Ar离子激光器结构示意图.BMP"/>
          <p:cNvPicPr>
            <a:picLocks noChangeAspect="1"/>
          </p:cNvPicPr>
          <p:nvPr/>
        </p:nvPicPr>
        <p:blipFill>
          <a:blip r:embed="rId3" cstate="print"/>
          <a:stretch>
            <a:fillRect/>
          </a:stretch>
        </p:blipFill>
        <p:spPr>
          <a:xfrm>
            <a:off x="641556" y="2037735"/>
            <a:ext cx="7819696"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charset="-122"/>
              </a:rPr>
              <a:t>§1.4  </a:t>
            </a:r>
            <a:r>
              <a:rPr lang="zh-CN" altLang="en-US" dirty="0" smtClean="0">
                <a:ea typeface="宋体" charset="-122"/>
              </a:rPr>
              <a:t>典型激光器</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这一部分按照工作物质的分类方式，主要介绍一些常见</a:t>
            </a:r>
            <a:r>
              <a:rPr lang="zh-CN" altLang="en-US" smtClean="0"/>
              <a:t>激光器的主要特点。</a:t>
            </a:r>
            <a:endParaRPr lang="zh-CN" altLang="en-US" dirty="0"/>
          </a:p>
        </p:txBody>
      </p:sp>
      <p:grpSp>
        <p:nvGrpSpPr>
          <p:cNvPr id="36" name="组合 35"/>
          <p:cNvGrpSpPr/>
          <p:nvPr/>
        </p:nvGrpSpPr>
        <p:grpSpPr>
          <a:xfrm>
            <a:off x="2016125" y="3154700"/>
            <a:ext cx="5235575" cy="641350"/>
            <a:chOff x="2016125" y="3154700"/>
            <a:chExt cx="5235575" cy="641350"/>
          </a:xfrm>
        </p:grpSpPr>
        <p:sp>
          <p:nvSpPr>
            <p:cNvPr id="27" name="Freeform 483"/>
            <p:cNvSpPr>
              <a:spLocks/>
            </p:cNvSpPr>
            <p:nvPr/>
          </p:nvSpPr>
          <p:spPr bwMode="gray">
            <a:xfrm>
              <a:off x="2717800" y="3202325"/>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a:p>
          </p:txBody>
        </p:sp>
        <p:sp>
          <p:nvSpPr>
            <p:cNvPr id="28" name="Freeform 482"/>
            <p:cNvSpPr>
              <a:spLocks/>
            </p:cNvSpPr>
            <p:nvPr/>
          </p:nvSpPr>
          <p:spPr bwMode="gray">
            <a:xfrm>
              <a:off x="2016125" y="3202325"/>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a:p>
          </p:txBody>
        </p:sp>
        <p:sp>
          <p:nvSpPr>
            <p:cNvPr id="29" name="Text Box 462"/>
            <p:cNvSpPr txBox="1">
              <a:spLocks noChangeArrowheads="1"/>
            </p:cNvSpPr>
            <p:nvPr/>
          </p:nvSpPr>
          <p:spPr bwMode="gray">
            <a:xfrm>
              <a:off x="3121025" y="3267413"/>
              <a:ext cx="3581400" cy="457200"/>
            </a:xfrm>
            <a:prstGeom prst="rect">
              <a:avLst/>
            </a:prstGeom>
            <a:noFill/>
            <a:ln w="9525">
              <a:noFill/>
              <a:miter lim="800000"/>
              <a:headEnd/>
              <a:tailEnd/>
            </a:ln>
            <a:effectLst>
              <a:outerShdw dist="17961" dir="2700000" algn="ctr" rotWithShape="0">
                <a:srgbClr val="333333">
                  <a:alpha val="50000"/>
                </a:srgbClr>
              </a:outerShdw>
            </a:effectLst>
          </p:spPr>
          <p:txBody>
            <a:bodyPr>
              <a:spAutoFit/>
            </a:bodyPr>
            <a:lstStyle/>
            <a:p>
              <a:pPr>
                <a:spcBef>
                  <a:spcPct val="50000"/>
                </a:spcBef>
              </a:pPr>
              <a:r>
                <a:rPr lang="zh-CN" altLang="en-US" sz="2400" dirty="0" smtClean="0">
                  <a:solidFill>
                    <a:schemeClr val="bg1"/>
                  </a:solidFill>
                  <a:ea typeface="宋体" charset="-122"/>
                </a:rPr>
                <a:t>固体激光器</a:t>
              </a:r>
              <a:endParaRPr lang="en-US" altLang="zh-CN" sz="2400" dirty="0">
                <a:solidFill>
                  <a:schemeClr val="bg1"/>
                </a:solidFill>
                <a:ea typeface="宋体" charset="-122"/>
              </a:endParaRPr>
            </a:p>
          </p:txBody>
        </p:sp>
        <p:sp>
          <p:nvSpPr>
            <p:cNvPr id="32" name="Text Box 458"/>
            <p:cNvSpPr txBox="1">
              <a:spLocks noChangeArrowheads="1"/>
            </p:cNvSpPr>
            <p:nvPr/>
          </p:nvSpPr>
          <p:spPr bwMode="gray">
            <a:xfrm>
              <a:off x="2149475" y="3154700"/>
              <a:ext cx="304800" cy="641350"/>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spcBef>
                  <a:spcPct val="50000"/>
                </a:spcBef>
              </a:pPr>
              <a:r>
                <a:rPr lang="en-US" altLang="zh-CN" sz="3600">
                  <a:solidFill>
                    <a:schemeClr val="bg1"/>
                  </a:solidFill>
                  <a:ea typeface="宋体" charset="-122"/>
                </a:rPr>
                <a:t>1</a:t>
              </a:r>
            </a:p>
          </p:txBody>
        </p:sp>
      </p:grpSp>
      <p:grpSp>
        <p:nvGrpSpPr>
          <p:cNvPr id="37" name="组合 36"/>
          <p:cNvGrpSpPr/>
          <p:nvPr/>
        </p:nvGrpSpPr>
        <p:grpSpPr>
          <a:xfrm>
            <a:off x="2016125" y="3839850"/>
            <a:ext cx="5235575" cy="641350"/>
            <a:chOff x="2016125" y="3839850"/>
            <a:chExt cx="5235575" cy="641350"/>
          </a:xfrm>
        </p:grpSpPr>
        <p:sp>
          <p:nvSpPr>
            <p:cNvPr id="25" name="Freeform 485"/>
            <p:cNvSpPr>
              <a:spLocks/>
            </p:cNvSpPr>
            <p:nvPr/>
          </p:nvSpPr>
          <p:spPr bwMode="gray">
            <a:xfrm>
              <a:off x="2717800" y="3877950"/>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1"/>
                </a:gs>
                <a:gs pos="50000">
                  <a:schemeClr val="accent1">
                    <a:gamma/>
                    <a:tint val="73725"/>
                    <a:invGamma/>
                  </a:schemeClr>
                </a:gs>
                <a:gs pos="100000">
                  <a:schemeClr val="accent1"/>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a:p>
          </p:txBody>
        </p:sp>
        <p:sp>
          <p:nvSpPr>
            <p:cNvPr id="26" name="Freeform 486"/>
            <p:cNvSpPr>
              <a:spLocks/>
            </p:cNvSpPr>
            <p:nvPr/>
          </p:nvSpPr>
          <p:spPr bwMode="gray">
            <a:xfrm>
              <a:off x="2016125" y="3877950"/>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1">
                    <a:gamma/>
                    <a:shade val="85882"/>
                    <a:invGamma/>
                  </a:schemeClr>
                </a:gs>
                <a:gs pos="50000">
                  <a:schemeClr val="accent1"/>
                </a:gs>
                <a:gs pos="100000">
                  <a:schemeClr val="accent1">
                    <a:gamma/>
                    <a:shade val="85882"/>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a:p>
          </p:txBody>
        </p:sp>
        <p:sp>
          <p:nvSpPr>
            <p:cNvPr id="30" name="Text Box 463"/>
            <p:cNvSpPr txBox="1">
              <a:spLocks noChangeArrowheads="1"/>
            </p:cNvSpPr>
            <p:nvPr/>
          </p:nvSpPr>
          <p:spPr bwMode="gray">
            <a:xfrm>
              <a:off x="3121025" y="3936688"/>
              <a:ext cx="3581400" cy="457200"/>
            </a:xfrm>
            <a:prstGeom prst="rect">
              <a:avLst/>
            </a:prstGeom>
            <a:noFill/>
            <a:ln w="9525">
              <a:noFill/>
              <a:miter lim="800000"/>
              <a:headEnd/>
              <a:tailEnd/>
            </a:ln>
            <a:effectLst>
              <a:outerShdw dist="17961" dir="2700000" algn="ctr" rotWithShape="0">
                <a:srgbClr val="333333">
                  <a:alpha val="50000"/>
                </a:srgbClr>
              </a:outerShdw>
            </a:effectLst>
          </p:spPr>
          <p:txBody>
            <a:bodyPr>
              <a:spAutoFit/>
            </a:bodyPr>
            <a:lstStyle/>
            <a:p>
              <a:pPr>
                <a:spcBef>
                  <a:spcPct val="50000"/>
                </a:spcBef>
              </a:pPr>
              <a:r>
                <a:rPr lang="zh-CN" altLang="en-US" sz="2400" dirty="0" smtClean="0">
                  <a:solidFill>
                    <a:schemeClr val="bg1"/>
                  </a:solidFill>
                  <a:ea typeface="宋体" charset="-122"/>
                </a:rPr>
                <a:t>气体激光器</a:t>
              </a:r>
              <a:endParaRPr lang="en-US" altLang="zh-CN" sz="2400" dirty="0">
                <a:solidFill>
                  <a:schemeClr val="bg1"/>
                </a:solidFill>
                <a:ea typeface="宋体" charset="-122"/>
              </a:endParaRPr>
            </a:p>
          </p:txBody>
        </p:sp>
        <p:sp>
          <p:nvSpPr>
            <p:cNvPr id="33" name="Text Box 468"/>
            <p:cNvSpPr txBox="1">
              <a:spLocks noChangeArrowheads="1"/>
            </p:cNvSpPr>
            <p:nvPr/>
          </p:nvSpPr>
          <p:spPr bwMode="gray">
            <a:xfrm>
              <a:off x="2149475" y="3839850"/>
              <a:ext cx="304800" cy="641350"/>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spcBef>
                  <a:spcPct val="50000"/>
                </a:spcBef>
              </a:pPr>
              <a:r>
                <a:rPr lang="en-US" altLang="zh-CN" sz="3600">
                  <a:solidFill>
                    <a:schemeClr val="bg1"/>
                  </a:solidFill>
                  <a:ea typeface="宋体" charset="-122"/>
                </a:rPr>
                <a:t>2</a:t>
              </a:r>
            </a:p>
          </p:txBody>
        </p:sp>
      </p:grpSp>
      <p:grpSp>
        <p:nvGrpSpPr>
          <p:cNvPr id="38" name="组合 37"/>
          <p:cNvGrpSpPr/>
          <p:nvPr/>
        </p:nvGrpSpPr>
        <p:grpSpPr>
          <a:xfrm>
            <a:off x="2016125" y="4514550"/>
            <a:ext cx="5235575" cy="641350"/>
            <a:chOff x="2016125" y="4514550"/>
            <a:chExt cx="5235575" cy="641350"/>
          </a:xfrm>
        </p:grpSpPr>
        <p:sp>
          <p:nvSpPr>
            <p:cNvPr id="22" name="Freeform 487"/>
            <p:cNvSpPr>
              <a:spLocks/>
            </p:cNvSpPr>
            <p:nvPr/>
          </p:nvSpPr>
          <p:spPr bwMode="gray">
            <a:xfrm>
              <a:off x="2717800" y="4565350"/>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hlink">
                    <a:gamma/>
                    <a:shade val="83137"/>
                    <a:invGamma/>
                  </a:schemeClr>
                </a:gs>
                <a:gs pos="50000">
                  <a:schemeClr val="hlink"/>
                </a:gs>
                <a:gs pos="100000">
                  <a:schemeClr val="hlink">
                    <a:gamma/>
                    <a:shade val="8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a:p>
          </p:txBody>
        </p:sp>
        <p:sp>
          <p:nvSpPr>
            <p:cNvPr id="23" name="Freeform 488"/>
            <p:cNvSpPr>
              <a:spLocks/>
            </p:cNvSpPr>
            <p:nvPr/>
          </p:nvSpPr>
          <p:spPr bwMode="gray">
            <a:xfrm>
              <a:off x="2016125" y="4565350"/>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hlink">
                    <a:gamma/>
                    <a:shade val="63137"/>
                    <a:invGamma/>
                  </a:schemeClr>
                </a:gs>
                <a:gs pos="50000">
                  <a:schemeClr val="hlink"/>
                </a:gs>
                <a:gs pos="100000">
                  <a:schemeClr val="hlink">
                    <a:gamma/>
                    <a:shade val="6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a:p>
          </p:txBody>
        </p:sp>
        <p:sp>
          <p:nvSpPr>
            <p:cNvPr id="24" name="Text Box 489"/>
            <p:cNvSpPr txBox="1">
              <a:spLocks noChangeArrowheads="1"/>
            </p:cNvSpPr>
            <p:nvPr/>
          </p:nvSpPr>
          <p:spPr bwMode="gray">
            <a:xfrm>
              <a:off x="3121025" y="4624088"/>
              <a:ext cx="3581400" cy="457200"/>
            </a:xfrm>
            <a:prstGeom prst="rect">
              <a:avLst/>
            </a:prstGeom>
            <a:noFill/>
            <a:ln w="9525">
              <a:noFill/>
              <a:miter lim="800000"/>
              <a:headEnd/>
              <a:tailEnd/>
            </a:ln>
            <a:effectLst>
              <a:outerShdw dist="17961" dir="2700000" algn="ctr" rotWithShape="0">
                <a:srgbClr val="333333">
                  <a:alpha val="50000"/>
                </a:srgbClr>
              </a:outerShdw>
            </a:effectLst>
          </p:spPr>
          <p:txBody>
            <a:bodyPr>
              <a:spAutoFit/>
            </a:bodyPr>
            <a:lstStyle/>
            <a:p>
              <a:pPr>
                <a:spcBef>
                  <a:spcPct val="50000"/>
                </a:spcBef>
              </a:pPr>
              <a:r>
                <a:rPr lang="zh-CN" altLang="en-US" sz="2400" dirty="0" smtClean="0">
                  <a:solidFill>
                    <a:schemeClr val="bg1"/>
                  </a:solidFill>
                  <a:ea typeface="宋体" charset="-122"/>
                </a:rPr>
                <a:t>液体激光器</a:t>
              </a:r>
              <a:endParaRPr lang="en-US" altLang="zh-CN" sz="2400" dirty="0">
                <a:solidFill>
                  <a:schemeClr val="bg1"/>
                </a:solidFill>
                <a:ea typeface="宋体" charset="-122"/>
              </a:endParaRPr>
            </a:p>
          </p:txBody>
        </p:sp>
        <p:sp>
          <p:nvSpPr>
            <p:cNvPr id="34" name="Text Box 470"/>
            <p:cNvSpPr txBox="1">
              <a:spLocks noChangeArrowheads="1"/>
            </p:cNvSpPr>
            <p:nvPr/>
          </p:nvSpPr>
          <p:spPr bwMode="gray">
            <a:xfrm>
              <a:off x="2149475" y="4514550"/>
              <a:ext cx="304800" cy="641350"/>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spcBef>
                  <a:spcPct val="50000"/>
                </a:spcBef>
              </a:pPr>
              <a:r>
                <a:rPr lang="en-US" altLang="zh-CN" sz="3600">
                  <a:solidFill>
                    <a:schemeClr val="bg1"/>
                  </a:solidFill>
                  <a:ea typeface="宋体" charset="-122"/>
                </a:rPr>
                <a:t>3</a:t>
              </a:r>
            </a:p>
          </p:txBody>
        </p:sp>
      </p:grpSp>
      <p:grpSp>
        <p:nvGrpSpPr>
          <p:cNvPr id="39" name="组合 38"/>
          <p:cNvGrpSpPr/>
          <p:nvPr/>
        </p:nvGrpSpPr>
        <p:grpSpPr>
          <a:xfrm>
            <a:off x="2016125" y="5164050"/>
            <a:ext cx="5235575" cy="641350"/>
            <a:chOff x="2016125" y="5164050"/>
            <a:chExt cx="5235575" cy="641350"/>
          </a:xfrm>
        </p:grpSpPr>
        <p:sp>
          <p:nvSpPr>
            <p:cNvPr id="20" name="Freeform 490"/>
            <p:cNvSpPr>
              <a:spLocks/>
            </p:cNvSpPr>
            <p:nvPr/>
          </p:nvSpPr>
          <p:spPr bwMode="gray">
            <a:xfrm>
              <a:off x="2717800" y="5211675"/>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folHlink">
                    <a:gamma/>
                    <a:shade val="83137"/>
                    <a:invGamma/>
                  </a:schemeClr>
                </a:gs>
                <a:gs pos="50000">
                  <a:schemeClr val="folHlink"/>
                </a:gs>
                <a:gs pos="100000">
                  <a:schemeClr val="folHlink">
                    <a:gamma/>
                    <a:shade val="8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a:p>
          </p:txBody>
        </p:sp>
        <p:sp>
          <p:nvSpPr>
            <p:cNvPr id="21" name="Freeform 491"/>
            <p:cNvSpPr>
              <a:spLocks/>
            </p:cNvSpPr>
            <p:nvPr/>
          </p:nvSpPr>
          <p:spPr bwMode="gray">
            <a:xfrm>
              <a:off x="2016125" y="5211675"/>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folHlink">
                    <a:gamma/>
                    <a:shade val="63137"/>
                    <a:invGamma/>
                  </a:schemeClr>
                </a:gs>
                <a:gs pos="50000">
                  <a:schemeClr val="folHlink"/>
                </a:gs>
                <a:gs pos="100000">
                  <a:schemeClr val="folHlink">
                    <a:gamma/>
                    <a:shade val="6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a:p>
          </p:txBody>
        </p:sp>
        <p:sp>
          <p:nvSpPr>
            <p:cNvPr id="31" name="Text Box 465"/>
            <p:cNvSpPr txBox="1">
              <a:spLocks noChangeArrowheads="1"/>
            </p:cNvSpPr>
            <p:nvPr/>
          </p:nvSpPr>
          <p:spPr bwMode="gray">
            <a:xfrm>
              <a:off x="3121025" y="5279938"/>
              <a:ext cx="3581400" cy="457200"/>
            </a:xfrm>
            <a:prstGeom prst="rect">
              <a:avLst/>
            </a:prstGeom>
            <a:noFill/>
            <a:ln w="9525">
              <a:noFill/>
              <a:miter lim="800000"/>
              <a:headEnd/>
              <a:tailEnd/>
            </a:ln>
            <a:effectLst>
              <a:outerShdw dist="17961" dir="2700000" algn="ctr" rotWithShape="0">
                <a:srgbClr val="333333">
                  <a:alpha val="50000"/>
                </a:srgbClr>
              </a:outerShdw>
            </a:effectLst>
          </p:spPr>
          <p:txBody>
            <a:bodyPr>
              <a:spAutoFit/>
            </a:bodyPr>
            <a:lstStyle/>
            <a:p>
              <a:pPr>
                <a:spcBef>
                  <a:spcPct val="50000"/>
                </a:spcBef>
              </a:pPr>
              <a:r>
                <a:rPr lang="zh-CN" altLang="en-US" sz="2400" dirty="0" smtClean="0">
                  <a:solidFill>
                    <a:schemeClr val="bg1"/>
                  </a:solidFill>
                  <a:ea typeface="宋体" charset="-122"/>
                </a:rPr>
                <a:t>半导体激光器</a:t>
              </a:r>
              <a:endParaRPr lang="en-US" altLang="zh-CN" sz="2400" dirty="0">
                <a:solidFill>
                  <a:schemeClr val="bg1"/>
                </a:solidFill>
                <a:ea typeface="宋体" charset="-122"/>
              </a:endParaRPr>
            </a:p>
          </p:txBody>
        </p:sp>
        <p:sp>
          <p:nvSpPr>
            <p:cNvPr id="35" name="Text Box 472"/>
            <p:cNvSpPr txBox="1">
              <a:spLocks noChangeArrowheads="1"/>
            </p:cNvSpPr>
            <p:nvPr/>
          </p:nvSpPr>
          <p:spPr bwMode="gray">
            <a:xfrm>
              <a:off x="2139950" y="5164050"/>
              <a:ext cx="304800" cy="641350"/>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spcBef>
                  <a:spcPct val="50000"/>
                </a:spcBef>
              </a:pPr>
              <a:r>
                <a:rPr lang="en-US" altLang="zh-CN" sz="3600">
                  <a:solidFill>
                    <a:schemeClr val="bg1"/>
                  </a:solidFill>
                  <a:ea typeface="宋体" charset="-122"/>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8229600" cy="4823069"/>
          </a:xfrm>
        </p:spPr>
        <p:txBody>
          <a:bodyPr/>
          <a:lstStyle/>
          <a:p>
            <a:pPr>
              <a:lnSpc>
                <a:spcPct val="150000"/>
              </a:lnSpc>
            </a:pPr>
            <a:r>
              <a:rPr lang="zh-CN" altLang="en-US" sz="2400" dirty="0" smtClean="0"/>
              <a:t>典型的</a:t>
            </a:r>
            <a:r>
              <a:rPr lang="zh-CN" altLang="en-US" sz="2400" dirty="0" smtClean="0">
                <a:solidFill>
                  <a:srgbClr val="00B050"/>
                </a:solidFill>
              </a:rPr>
              <a:t>分子</a:t>
            </a:r>
            <a:r>
              <a:rPr lang="zh-CN" altLang="en-US" sz="2400" dirty="0" smtClean="0"/>
              <a:t>气体激光器（</a:t>
            </a:r>
            <a:r>
              <a:rPr lang="en-US" altLang="zh-CN" sz="2400" dirty="0" smtClean="0"/>
              <a:t>1964</a:t>
            </a:r>
            <a:r>
              <a:rPr lang="zh-CN" altLang="en-US" sz="2400" dirty="0" smtClean="0"/>
              <a:t>年）</a:t>
            </a:r>
            <a:endParaRPr lang="en-US" altLang="zh-CN" sz="2400" dirty="0" smtClean="0"/>
          </a:p>
          <a:p>
            <a:pPr>
              <a:lnSpc>
                <a:spcPct val="150000"/>
              </a:lnSpc>
            </a:pPr>
            <a:r>
              <a:rPr lang="zh-CN" altLang="en-US" sz="2400" dirty="0" smtClean="0"/>
              <a:t>能量转换效率高、输出功率大</a:t>
            </a:r>
            <a:endParaRPr lang="en-US" altLang="zh-CN" sz="2400" dirty="0" smtClean="0"/>
          </a:p>
          <a:p>
            <a:pPr>
              <a:lnSpc>
                <a:spcPct val="150000"/>
              </a:lnSpc>
            </a:pPr>
            <a:r>
              <a:rPr lang="zh-CN" altLang="en-US" sz="2400" dirty="0" smtClean="0"/>
              <a:t>利用分子振转能级之间的跃迁，因此有很丰富的谱线</a:t>
            </a:r>
            <a:endParaRPr lang="en-US" altLang="zh-CN" sz="2400" dirty="0" smtClean="0"/>
          </a:p>
          <a:p>
            <a:pPr>
              <a:lnSpc>
                <a:spcPct val="150000"/>
              </a:lnSpc>
            </a:pPr>
            <a:r>
              <a:rPr lang="zh-CN" altLang="en-US" sz="2400" dirty="0" smtClean="0"/>
              <a:t>应用</a:t>
            </a:r>
            <a:endParaRPr lang="en-US" altLang="zh-CN" sz="2400" dirty="0" smtClean="0">
              <a:solidFill>
                <a:srgbClr val="00B050"/>
              </a:solidFill>
            </a:endParaRPr>
          </a:p>
          <a:p>
            <a:pPr lvl="1">
              <a:lnSpc>
                <a:spcPct val="150000"/>
              </a:lnSpc>
            </a:pPr>
            <a:r>
              <a:rPr lang="zh-CN" altLang="en-US" sz="2000" dirty="0" smtClean="0"/>
              <a:t>工业上用于多种材料的加工，包括打孔、切割、焊接、退火、熔合、改性、涂覆等</a:t>
            </a:r>
            <a:endParaRPr lang="en-US" altLang="zh-CN" sz="2000" dirty="0" smtClean="0"/>
          </a:p>
          <a:p>
            <a:pPr lvl="1">
              <a:lnSpc>
                <a:spcPct val="150000"/>
              </a:lnSpc>
            </a:pPr>
            <a:r>
              <a:rPr lang="zh-CN" altLang="en-US" sz="2000" dirty="0" smtClean="0"/>
              <a:t>医学上用于各种外科手术</a:t>
            </a:r>
            <a:endParaRPr lang="en-US" altLang="zh-CN" sz="2000" dirty="0" smtClean="0"/>
          </a:p>
          <a:p>
            <a:pPr lvl="1">
              <a:lnSpc>
                <a:spcPct val="150000"/>
              </a:lnSpc>
            </a:pPr>
            <a:r>
              <a:rPr lang="zh-CN" altLang="en-US" sz="2000" dirty="0" smtClean="0"/>
              <a:t>军事上用于激光测距、激光雷达，乃至定向能武器</a:t>
            </a:r>
            <a:endParaRPr lang="en-US" altLang="zh-CN" sz="2000" dirty="0" smtClean="0"/>
          </a:p>
        </p:txBody>
      </p:sp>
      <p:grpSp>
        <p:nvGrpSpPr>
          <p:cNvPr id="4" name="组合 11"/>
          <p:cNvGrpSpPr/>
          <p:nvPr/>
        </p:nvGrpSpPr>
        <p:grpSpPr>
          <a:xfrm>
            <a:off x="0" y="0"/>
            <a:ext cx="4748519" cy="766763"/>
            <a:chOff x="2072421" y="3815373"/>
            <a:chExt cx="4748519" cy="766763"/>
          </a:xfrm>
        </p:grpSpPr>
        <p:sp>
          <p:nvSpPr>
            <p:cNvPr id="17" name="Rectangle 176"/>
            <p:cNvSpPr>
              <a:spLocks noChangeArrowheads="1"/>
            </p:cNvSpPr>
            <p:nvPr/>
          </p:nvSpPr>
          <p:spPr bwMode="gray">
            <a:xfrm>
              <a:off x="2072421" y="3815373"/>
              <a:ext cx="4748519" cy="766763"/>
            </a:xfrm>
            <a:prstGeom prst="rect">
              <a:avLst/>
            </a:prstGeom>
            <a:solidFill>
              <a:schemeClr val="folHlink"/>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18" name="Rectangle 178"/>
            <p:cNvSpPr>
              <a:spLocks noChangeArrowheads="1"/>
            </p:cNvSpPr>
            <p:nvPr/>
          </p:nvSpPr>
          <p:spPr bwMode="white">
            <a:xfrm>
              <a:off x="2600203" y="4008559"/>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CO</a:t>
              </a:r>
              <a:r>
                <a:rPr lang="en-US" altLang="zh-CN" sz="2400" b="1" kern="1200" baseline="-25000" dirty="0">
                  <a:solidFill>
                    <a:srgbClr val="FFFFFF"/>
                  </a:solidFill>
                  <a:latin typeface="Arial" pitchFamily="34" charset="0"/>
                  <a:ea typeface="宋体" charset="-122"/>
                  <a:cs typeface="+mn-cs"/>
                </a:rPr>
                <a:t>2</a:t>
              </a:r>
              <a:r>
                <a:rPr lang="zh-CN" altLang="en-US" sz="2400" b="1" kern="1200" dirty="0">
                  <a:solidFill>
                    <a:srgbClr val="FFFFFF"/>
                  </a:solidFill>
                  <a:latin typeface="Arial" pitchFamily="34" charset="0"/>
                  <a:ea typeface="宋体" charset="-122"/>
                  <a:cs typeface="+mn-cs"/>
                </a:rPr>
                <a:t>激光器</a:t>
              </a:r>
              <a:endParaRPr lang="en-US" altLang="zh-CN" sz="2400" b="1" kern="1200" dirty="0">
                <a:solidFill>
                  <a:srgbClr val="FFFFFF"/>
                </a:solidFill>
                <a:latin typeface="Arial" pitchFamily="34" charset="0"/>
                <a:ea typeface="宋体" charset="-122"/>
                <a:cs typeface="+mn-cs"/>
              </a:endParaRPr>
            </a:p>
          </p:txBody>
        </p:sp>
      </p:grpSp>
      <p:pic>
        <p:nvPicPr>
          <p:cNvPr id="7" name="Picture 6" descr="co2应用.bmp"/>
          <p:cNvPicPr>
            <a:picLocks noChangeAspect="1"/>
          </p:cNvPicPr>
          <p:nvPr/>
        </p:nvPicPr>
        <p:blipFill>
          <a:blip r:embed="rId2" cstate="print"/>
          <a:stretch>
            <a:fillRect/>
          </a:stretch>
        </p:blipFill>
        <p:spPr>
          <a:xfrm>
            <a:off x="1676400" y="1114713"/>
            <a:ext cx="6019486" cy="55406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8229600" cy="4823069"/>
          </a:xfrm>
        </p:spPr>
        <p:txBody>
          <a:bodyPr/>
          <a:lstStyle/>
          <a:p>
            <a:pPr>
              <a:lnSpc>
                <a:spcPct val="150000"/>
              </a:lnSpc>
            </a:pPr>
            <a:r>
              <a:rPr lang="zh-CN" altLang="en-US" sz="2800" dirty="0" smtClean="0"/>
              <a:t>工作物质</a:t>
            </a:r>
            <a:endParaRPr lang="en-US" altLang="zh-CN" sz="2800" dirty="0" smtClean="0"/>
          </a:p>
          <a:p>
            <a:pPr lvl="1">
              <a:lnSpc>
                <a:spcPct val="150000"/>
              </a:lnSpc>
            </a:pPr>
            <a:r>
              <a:rPr lang="en-US" altLang="zh-CN" sz="2400" dirty="0" smtClean="0"/>
              <a:t>CO</a:t>
            </a:r>
            <a:r>
              <a:rPr lang="en-US" altLang="zh-CN" sz="2400" baseline="-25000" dirty="0" smtClean="0"/>
              <a:t>2</a:t>
            </a:r>
            <a:r>
              <a:rPr lang="zh-CN" altLang="en-US" sz="2400" dirty="0" smtClean="0"/>
              <a:t>、</a:t>
            </a:r>
            <a:r>
              <a:rPr lang="en-US" altLang="zh-CN" sz="2400" dirty="0" smtClean="0"/>
              <a:t>N</a:t>
            </a:r>
            <a:r>
              <a:rPr lang="en-US" altLang="zh-CN" sz="2400" baseline="-25000" dirty="0" smtClean="0"/>
              <a:t>2</a:t>
            </a:r>
            <a:r>
              <a:rPr lang="zh-CN" altLang="en-US" sz="2400" dirty="0" smtClean="0"/>
              <a:t>和</a:t>
            </a:r>
            <a:r>
              <a:rPr lang="en-US" altLang="zh-CN" sz="2400" dirty="0" smtClean="0"/>
              <a:t>He</a:t>
            </a:r>
            <a:r>
              <a:rPr lang="zh-CN" altLang="en-US" sz="2400" dirty="0" smtClean="0"/>
              <a:t>的混合气体</a:t>
            </a:r>
            <a:endParaRPr lang="en-US" altLang="zh-CN" sz="2400" dirty="0" smtClean="0"/>
          </a:p>
          <a:p>
            <a:pPr lvl="1">
              <a:lnSpc>
                <a:spcPct val="150000"/>
              </a:lnSpc>
            </a:pPr>
            <a:endParaRPr lang="en-US" altLang="zh-CN" sz="2400" dirty="0" smtClean="0"/>
          </a:p>
          <a:p>
            <a:pPr lvl="1">
              <a:lnSpc>
                <a:spcPct val="150000"/>
              </a:lnSpc>
            </a:pPr>
            <a:endParaRPr lang="en-US" altLang="zh-CN" sz="2400" dirty="0" smtClean="0"/>
          </a:p>
          <a:p>
            <a:pPr lvl="1">
              <a:lnSpc>
                <a:spcPct val="150000"/>
              </a:lnSpc>
            </a:pPr>
            <a:r>
              <a:rPr lang="zh-CN" altLang="en-US" sz="2400" dirty="0" smtClean="0"/>
              <a:t>激光跃迁发生在</a:t>
            </a:r>
            <a:r>
              <a:rPr lang="en-US" altLang="zh-CN" sz="2400" dirty="0" smtClean="0"/>
              <a:t>CO</a:t>
            </a:r>
            <a:r>
              <a:rPr lang="en-US" altLang="zh-CN" sz="2400" baseline="-25000" dirty="0" smtClean="0"/>
              <a:t>2</a:t>
            </a:r>
            <a:r>
              <a:rPr lang="zh-CN" altLang="en-US" sz="2400" dirty="0" smtClean="0"/>
              <a:t>分子的两个振动</a:t>
            </a:r>
            <a:r>
              <a:rPr lang="en-US" altLang="zh-CN" sz="2400" dirty="0" smtClean="0"/>
              <a:t>—</a:t>
            </a:r>
            <a:r>
              <a:rPr lang="zh-CN" altLang="en-US" sz="2400" dirty="0" smtClean="0"/>
              <a:t>转动能级之间</a:t>
            </a:r>
            <a:endParaRPr lang="en-US" altLang="zh-CN" sz="2400" dirty="0" smtClean="0"/>
          </a:p>
        </p:txBody>
      </p:sp>
      <p:grpSp>
        <p:nvGrpSpPr>
          <p:cNvPr id="4" name="组合 11"/>
          <p:cNvGrpSpPr/>
          <p:nvPr/>
        </p:nvGrpSpPr>
        <p:grpSpPr>
          <a:xfrm>
            <a:off x="0" y="0"/>
            <a:ext cx="4748519" cy="766763"/>
            <a:chOff x="2072421" y="3815373"/>
            <a:chExt cx="4748519" cy="766763"/>
          </a:xfrm>
        </p:grpSpPr>
        <p:sp>
          <p:nvSpPr>
            <p:cNvPr id="5" name="Rectangle 176"/>
            <p:cNvSpPr>
              <a:spLocks noChangeArrowheads="1"/>
            </p:cNvSpPr>
            <p:nvPr/>
          </p:nvSpPr>
          <p:spPr bwMode="gray">
            <a:xfrm>
              <a:off x="2072421" y="3815373"/>
              <a:ext cx="4748519" cy="766763"/>
            </a:xfrm>
            <a:prstGeom prst="rect">
              <a:avLst/>
            </a:prstGeom>
            <a:solidFill>
              <a:schemeClr val="folHlink"/>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6" name="Rectangle 178"/>
            <p:cNvSpPr>
              <a:spLocks noChangeArrowheads="1"/>
            </p:cNvSpPr>
            <p:nvPr/>
          </p:nvSpPr>
          <p:spPr bwMode="white">
            <a:xfrm>
              <a:off x="2600203" y="4008559"/>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CO</a:t>
              </a:r>
              <a:r>
                <a:rPr lang="en-US" altLang="zh-CN" sz="2400" b="1" kern="1200" baseline="-25000" dirty="0">
                  <a:solidFill>
                    <a:srgbClr val="FFFFFF"/>
                  </a:solidFill>
                  <a:latin typeface="Arial" pitchFamily="34" charset="0"/>
                  <a:ea typeface="宋体" charset="-122"/>
                  <a:cs typeface="+mn-cs"/>
                </a:rPr>
                <a:t>2</a:t>
              </a:r>
              <a:r>
                <a:rPr lang="zh-CN" altLang="en-US" sz="2400" b="1" kern="1200" dirty="0">
                  <a:solidFill>
                    <a:srgbClr val="FFFFFF"/>
                  </a:solidFill>
                  <a:latin typeface="Arial" pitchFamily="34" charset="0"/>
                  <a:ea typeface="宋体" charset="-122"/>
                  <a:cs typeface="+mn-cs"/>
                </a:rPr>
                <a:t>激光器</a:t>
              </a:r>
              <a:endParaRPr lang="en-US" altLang="zh-CN" sz="2400" b="1" kern="1200" dirty="0">
                <a:solidFill>
                  <a:srgbClr val="FFFFFF"/>
                </a:solidFill>
                <a:latin typeface="Arial" pitchFamily="34" charset="0"/>
                <a:ea typeface="宋体" charset="-122"/>
                <a:cs typeface="+mn-cs"/>
              </a:endParaRPr>
            </a:p>
          </p:txBody>
        </p:sp>
      </p:grpSp>
      <p:sp>
        <p:nvSpPr>
          <p:cNvPr id="7" name="Line Callout 1 6"/>
          <p:cNvSpPr/>
          <p:nvPr/>
        </p:nvSpPr>
        <p:spPr bwMode="auto">
          <a:xfrm>
            <a:off x="1204452" y="3200400"/>
            <a:ext cx="3733800" cy="381000"/>
          </a:xfrm>
          <a:prstGeom prst="borderCallout1">
            <a:avLst>
              <a:gd name="adj1" fmla="val -2082"/>
              <a:gd name="adj2" fmla="val 37237"/>
              <a:gd name="adj3" fmla="val -237113"/>
              <a:gd name="adj4" fmla="val 31207"/>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rtl="0" fontAlgn="base">
              <a:spcBef>
                <a:spcPct val="20000"/>
              </a:spcBef>
              <a:spcAft>
                <a:spcPct val="0"/>
              </a:spcAft>
            </a:pPr>
            <a:r>
              <a:rPr lang="zh-CN" altLang="en-US" b="1" kern="1200" dirty="0">
                <a:solidFill>
                  <a:srgbClr val="080808"/>
                </a:solidFill>
                <a:latin typeface="Arial" pitchFamily="34" charset="0"/>
                <a:ea typeface="宋体" pitchFamily="2" charset="-122"/>
                <a:cs typeface="+mn-cs"/>
              </a:rPr>
              <a:t>提高激光上能级的激励效率</a:t>
            </a:r>
          </a:p>
        </p:txBody>
      </p:sp>
      <p:sp>
        <p:nvSpPr>
          <p:cNvPr id="8" name="Line Callout 1 7"/>
          <p:cNvSpPr/>
          <p:nvPr/>
        </p:nvSpPr>
        <p:spPr bwMode="auto">
          <a:xfrm>
            <a:off x="4670323" y="2595716"/>
            <a:ext cx="3733800" cy="381000"/>
          </a:xfrm>
          <a:prstGeom prst="borderCallout1">
            <a:avLst>
              <a:gd name="adj1" fmla="val 46526"/>
              <a:gd name="adj2" fmla="val -273"/>
              <a:gd name="adj3" fmla="val -74679"/>
              <a:gd name="adj4" fmla="val -39187"/>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rtl="0" fontAlgn="base">
              <a:spcBef>
                <a:spcPct val="20000"/>
              </a:spcBef>
              <a:spcAft>
                <a:spcPct val="0"/>
              </a:spcAft>
            </a:pPr>
            <a:r>
              <a:rPr lang="zh-CN" altLang="en-US" b="1" kern="1200" dirty="0">
                <a:solidFill>
                  <a:srgbClr val="080808"/>
                </a:solidFill>
                <a:latin typeface="Arial" pitchFamily="34" charset="0"/>
                <a:ea typeface="宋体" pitchFamily="2" charset="-122"/>
                <a:cs typeface="+mn-cs"/>
              </a:rPr>
              <a:t>有助于激光下能级的抽空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grpSp>
        <p:nvGrpSpPr>
          <p:cNvPr id="4" name="Group 15"/>
          <p:cNvGrpSpPr/>
          <p:nvPr/>
        </p:nvGrpSpPr>
        <p:grpSpPr>
          <a:xfrm>
            <a:off x="1995951" y="745679"/>
            <a:ext cx="5359294" cy="5979583"/>
            <a:chOff x="1981200" y="762000"/>
            <a:chExt cx="5359294" cy="5979583"/>
          </a:xfrm>
        </p:grpSpPr>
        <p:pic>
          <p:nvPicPr>
            <p:cNvPr id="5" name="Picture 4" descr="co2分子振动模型.BMP"/>
            <p:cNvPicPr>
              <a:picLocks noChangeAspect="1"/>
            </p:cNvPicPr>
            <p:nvPr/>
          </p:nvPicPr>
          <p:blipFill>
            <a:blip r:embed="rId2" cstate="print"/>
            <a:stretch>
              <a:fillRect/>
            </a:stretch>
          </p:blipFill>
          <p:spPr>
            <a:xfrm>
              <a:off x="1981200" y="762000"/>
              <a:ext cx="5359294" cy="597958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352800" y="990600"/>
              <a:ext cx="533400" cy="533400"/>
            </a:xfrm>
            <a:prstGeom prst="rect">
              <a:avLst/>
            </a:prstGeom>
            <a:noFill/>
          </p:spPr>
          <p:txBody>
            <a:bodyPr wrap="square" rtlCol="0">
              <a:spAutoFit/>
            </a:bodyPr>
            <a:lstStyle/>
            <a:p>
              <a:pPr algn="l" rtl="0" fontAlgn="base">
                <a:spcBef>
                  <a:spcPct val="20000"/>
                </a:spcBef>
                <a:spcAft>
                  <a:spcPct val="0"/>
                </a:spcAft>
              </a:pPr>
              <a:r>
                <a:rPr lang="en-US" altLang="zh-CN" sz="2800" b="1" i="1" kern="1200" dirty="0">
                  <a:solidFill>
                    <a:srgbClr val="00B050"/>
                  </a:solidFill>
                  <a:latin typeface="Times New Roman" pitchFamily="18" charset="0"/>
                  <a:ea typeface="宋体" pitchFamily="2" charset="-122"/>
                  <a:cs typeface="Times New Roman" pitchFamily="18" charset="0"/>
                </a:rPr>
                <a:t>ν</a:t>
              </a:r>
              <a:r>
                <a:rPr lang="en-US" altLang="zh-CN" sz="2800" b="1" kern="1200" baseline="-25000" dirty="0">
                  <a:solidFill>
                    <a:srgbClr val="00B050"/>
                  </a:solidFill>
                  <a:latin typeface="Times New Roman" pitchFamily="18" charset="0"/>
                  <a:ea typeface="宋体" pitchFamily="2" charset="-122"/>
                  <a:cs typeface="Times New Roman" pitchFamily="18" charset="0"/>
                </a:rPr>
                <a:t>1</a:t>
              </a:r>
              <a:endParaRPr lang="zh-CN" altLang="en-US" sz="2800" b="1" kern="1200" baseline="-25000" dirty="0">
                <a:solidFill>
                  <a:srgbClr val="00B050"/>
                </a:solidFill>
                <a:latin typeface="Times New Roman" pitchFamily="18" charset="0"/>
                <a:ea typeface="宋体" pitchFamily="2" charset="-122"/>
                <a:cs typeface="Times New Roman" pitchFamily="18" charset="0"/>
              </a:endParaRPr>
            </a:p>
          </p:txBody>
        </p:sp>
        <p:sp>
          <p:nvSpPr>
            <p:cNvPr id="7" name="TextBox 6"/>
            <p:cNvSpPr txBox="1"/>
            <p:nvPr/>
          </p:nvSpPr>
          <p:spPr>
            <a:xfrm>
              <a:off x="3429000" y="3505200"/>
              <a:ext cx="685800" cy="523220"/>
            </a:xfrm>
            <a:prstGeom prst="rect">
              <a:avLst/>
            </a:prstGeom>
            <a:noFill/>
          </p:spPr>
          <p:txBody>
            <a:bodyPr wrap="square" rtlCol="0">
              <a:spAutoFit/>
            </a:bodyPr>
            <a:lstStyle/>
            <a:p>
              <a:pPr algn="l" rtl="0" fontAlgn="base">
                <a:spcBef>
                  <a:spcPct val="20000"/>
                </a:spcBef>
                <a:spcAft>
                  <a:spcPct val="0"/>
                </a:spcAft>
              </a:pPr>
              <a:r>
                <a:rPr lang="en-US" altLang="zh-CN" sz="2800" b="1" i="1" kern="1200" dirty="0">
                  <a:solidFill>
                    <a:srgbClr val="00B050"/>
                  </a:solidFill>
                  <a:latin typeface="Times New Roman" pitchFamily="18" charset="0"/>
                  <a:ea typeface="宋体" pitchFamily="2" charset="-122"/>
                  <a:cs typeface="Times New Roman" pitchFamily="18" charset="0"/>
                </a:rPr>
                <a:t>ν</a:t>
              </a:r>
              <a:r>
                <a:rPr lang="en-US" altLang="zh-CN" sz="2800" b="1" i="1" kern="1200" baseline="30000" dirty="0">
                  <a:solidFill>
                    <a:srgbClr val="00B050"/>
                  </a:solidFill>
                  <a:latin typeface="Times New Roman" pitchFamily="18" charset="0"/>
                  <a:ea typeface="宋体" pitchFamily="2" charset="-122"/>
                  <a:cs typeface="Times New Roman" pitchFamily="18" charset="0"/>
                </a:rPr>
                <a:t>l</a:t>
              </a:r>
              <a:r>
                <a:rPr lang="en-US" altLang="zh-CN" sz="2800" b="1" kern="1200" baseline="-25000" dirty="0">
                  <a:solidFill>
                    <a:srgbClr val="00B050"/>
                  </a:solidFill>
                  <a:latin typeface="Times New Roman" pitchFamily="18" charset="0"/>
                  <a:ea typeface="宋体" pitchFamily="2" charset="-122"/>
                  <a:cs typeface="Times New Roman" pitchFamily="18" charset="0"/>
                </a:rPr>
                <a:t>2</a:t>
              </a:r>
              <a:endParaRPr lang="zh-CN" altLang="en-US" sz="2800" b="1" kern="1200" baseline="-25000" dirty="0">
                <a:solidFill>
                  <a:srgbClr val="00B050"/>
                </a:solidFill>
                <a:latin typeface="Times New Roman" pitchFamily="18" charset="0"/>
                <a:ea typeface="宋体" pitchFamily="2" charset="-122"/>
                <a:cs typeface="Times New Roman" pitchFamily="18" charset="0"/>
              </a:endParaRPr>
            </a:p>
          </p:txBody>
        </p:sp>
        <p:sp>
          <p:nvSpPr>
            <p:cNvPr id="8" name="TextBox 7"/>
            <p:cNvSpPr txBox="1"/>
            <p:nvPr/>
          </p:nvSpPr>
          <p:spPr>
            <a:xfrm>
              <a:off x="3581400" y="4724400"/>
              <a:ext cx="533400" cy="533400"/>
            </a:xfrm>
            <a:prstGeom prst="rect">
              <a:avLst/>
            </a:prstGeom>
            <a:noFill/>
          </p:spPr>
          <p:txBody>
            <a:bodyPr wrap="square" rtlCol="0">
              <a:spAutoFit/>
            </a:bodyPr>
            <a:lstStyle/>
            <a:p>
              <a:pPr algn="l" rtl="0" fontAlgn="base">
                <a:spcBef>
                  <a:spcPct val="20000"/>
                </a:spcBef>
                <a:spcAft>
                  <a:spcPct val="0"/>
                </a:spcAft>
              </a:pPr>
              <a:r>
                <a:rPr lang="en-US" altLang="zh-CN" sz="2800" b="1" i="1" kern="1200" dirty="0">
                  <a:solidFill>
                    <a:srgbClr val="00B050"/>
                  </a:solidFill>
                  <a:latin typeface="Times New Roman" pitchFamily="18" charset="0"/>
                  <a:ea typeface="宋体" pitchFamily="2" charset="-122"/>
                  <a:cs typeface="Times New Roman" pitchFamily="18" charset="0"/>
                </a:rPr>
                <a:t>ν</a:t>
              </a:r>
              <a:r>
                <a:rPr lang="en-US" altLang="zh-CN" sz="2800" b="1" kern="1200" baseline="-25000" dirty="0">
                  <a:solidFill>
                    <a:srgbClr val="00B050"/>
                  </a:solidFill>
                  <a:latin typeface="Times New Roman" pitchFamily="18" charset="0"/>
                  <a:ea typeface="宋体" pitchFamily="2" charset="-122"/>
                  <a:cs typeface="Times New Roman" pitchFamily="18" charset="0"/>
                </a:rPr>
                <a:t>3</a:t>
              </a:r>
              <a:endParaRPr lang="zh-CN" altLang="en-US" sz="2800" b="1" kern="1200" baseline="-25000" dirty="0">
                <a:solidFill>
                  <a:srgbClr val="00B050"/>
                </a:solidFill>
                <a:latin typeface="Times New Roman" pitchFamily="18" charset="0"/>
                <a:ea typeface="宋体" pitchFamily="2" charset="-122"/>
                <a:cs typeface="Times New Roman" pitchFamily="18" charset="0"/>
              </a:endParaRPr>
            </a:p>
          </p:txBody>
        </p:sp>
        <p:sp>
          <p:nvSpPr>
            <p:cNvPr id="9" name="TextBox 8"/>
            <p:cNvSpPr txBox="1"/>
            <p:nvPr/>
          </p:nvSpPr>
          <p:spPr>
            <a:xfrm>
              <a:off x="3276600" y="2743200"/>
              <a:ext cx="685800" cy="523220"/>
            </a:xfrm>
            <a:prstGeom prst="rect">
              <a:avLst/>
            </a:prstGeom>
            <a:noFill/>
          </p:spPr>
          <p:txBody>
            <a:bodyPr wrap="square" rtlCol="0">
              <a:spAutoFit/>
            </a:bodyPr>
            <a:lstStyle/>
            <a:p>
              <a:pPr algn="l" rtl="0" fontAlgn="base">
                <a:spcBef>
                  <a:spcPct val="20000"/>
                </a:spcBef>
                <a:spcAft>
                  <a:spcPct val="0"/>
                </a:spcAft>
              </a:pPr>
              <a:r>
                <a:rPr lang="en-US" altLang="zh-CN" sz="2800" b="1" i="1" kern="1200" dirty="0">
                  <a:solidFill>
                    <a:srgbClr val="00B050"/>
                  </a:solidFill>
                  <a:latin typeface="Times New Roman" pitchFamily="18" charset="0"/>
                  <a:ea typeface="宋体" pitchFamily="2" charset="-122"/>
                  <a:cs typeface="Times New Roman" pitchFamily="18" charset="0"/>
                </a:rPr>
                <a:t>ν</a:t>
              </a:r>
              <a:r>
                <a:rPr lang="en-US" altLang="zh-CN" sz="2800" b="1" i="1" kern="1200" baseline="30000" dirty="0">
                  <a:solidFill>
                    <a:srgbClr val="00B050"/>
                  </a:solidFill>
                  <a:latin typeface="Times New Roman" pitchFamily="18" charset="0"/>
                  <a:ea typeface="宋体" pitchFamily="2" charset="-122"/>
                  <a:cs typeface="Times New Roman" pitchFamily="18" charset="0"/>
                </a:rPr>
                <a:t>l</a:t>
              </a:r>
              <a:r>
                <a:rPr lang="en-US" altLang="zh-CN" sz="2800" b="1" kern="1200" baseline="-25000" dirty="0">
                  <a:solidFill>
                    <a:srgbClr val="00B050"/>
                  </a:solidFill>
                  <a:latin typeface="Times New Roman" pitchFamily="18" charset="0"/>
                  <a:ea typeface="宋体" pitchFamily="2" charset="-122"/>
                  <a:cs typeface="Times New Roman" pitchFamily="18" charset="0"/>
                </a:rPr>
                <a:t>2</a:t>
              </a:r>
              <a:endParaRPr lang="zh-CN" altLang="en-US" sz="2800" b="1" kern="1200" baseline="-25000" dirty="0">
                <a:solidFill>
                  <a:srgbClr val="00B050"/>
                </a:solidFill>
                <a:latin typeface="Times New Roman" pitchFamily="18" charset="0"/>
                <a:ea typeface="宋体" pitchFamily="2" charset="-122"/>
                <a:cs typeface="Times New Roman" pitchFamily="18" charset="0"/>
              </a:endParaRPr>
            </a:p>
          </p:txBody>
        </p:sp>
        <p:sp>
          <p:nvSpPr>
            <p:cNvPr id="10" name="TextBox 9"/>
            <p:cNvSpPr txBox="1"/>
            <p:nvPr/>
          </p:nvSpPr>
          <p:spPr>
            <a:xfrm>
              <a:off x="2133600" y="5791200"/>
              <a:ext cx="5181600" cy="400110"/>
            </a:xfrm>
            <a:prstGeom prst="rect">
              <a:avLst/>
            </a:prstGeom>
            <a:noFill/>
          </p:spPr>
          <p:txBody>
            <a:bodyPr wrap="square" rtlCol="0">
              <a:spAutoFit/>
            </a:bodyPr>
            <a:lstStyle/>
            <a:p>
              <a:pPr algn="l" rtl="0" fontAlgn="base">
                <a:spcBef>
                  <a:spcPct val="20000"/>
                </a:spcBef>
                <a:spcAft>
                  <a:spcPct val="0"/>
                </a:spcAft>
              </a:pPr>
              <a:r>
                <a:rPr lang="zh-CN" altLang="en-US" sz="2000" b="1" kern="1200" dirty="0">
                  <a:solidFill>
                    <a:srgbClr val="080808"/>
                  </a:solidFill>
                  <a:latin typeface="Arial" pitchFamily="34" charset="0"/>
                  <a:ea typeface="宋体" pitchFamily="2" charset="-122"/>
                  <a:cs typeface="+mn-cs"/>
                </a:rPr>
                <a:t>总振动能量是</a:t>
              </a:r>
              <a:r>
                <a:rPr lang="en-US" altLang="zh-CN" sz="2000" b="1" kern="1200" dirty="0">
                  <a:solidFill>
                    <a:srgbClr val="080808"/>
                  </a:solidFill>
                  <a:latin typeface="Arial" pitchFamily="34" charset="0"/>
                  <a:ea typeface="宋体" pitchFamily="2" charset="-122"/>
                  <a:cs typeface="+mn-cs"/>
                </a:rPr>
                <a:t>3</a:t>
              </a:r>
              <a:r>
                <a:rPr lang="zh-CN" altLang="en-US" sz="2000" b="1" kern="1200" dirty="0">
                  <a:solidFill>
                    <a:srgbClr val="080808"/>
                  </a:solidFill>
                  <a:latin typeface="Arial" pitchFamily="34" charset="0"/>
                  <a:ea typeface="宋体" pitchFamily="2" charset="-122"/>
                  <a:cs typeface="+mn-cs"/>
                </a:rPr>
                <a:t>种振动之和，表示为（</a:t>
              </a:r>
              <a:r>
                <a:rPr lang="en-US" altLang="zh-CN" sz="2000" b="1" i="1" kern="1200" dirty="0">
                  <a:solidFill>
                    <a:srgbClr val="00B050"/>
                  </a:solidFill>
                  <a:latin typeface="Times New Roman" pitchFamily="18" charset="0"/>
                  <a:ea typeface="宋体" pitchFamily="2" charset="-122"/>
                  <a:cs typeface="Times New Roman" pitchFamily="18" charset="0"/>
                </a:rPr>
                <a:t>ν</a:t>
              </a:r>
              <a:r>
                <a:rPr lang="en-US" altLang="zh-CN" sz="2000" b="1" kern="1200" baseline="-25000" dirty="0">
                  <a:solidFill>
                    <a:srgbClr val="00B050"/>
                  </a:solidFill>
                  <a:latin typeface="Times New Roman" pitchFamily="18" charset="0"/>
                  <a:ea typeface="宋体" pitchFamily="2" charset="-122"/>
                  <a:cs typeface="Times New Roman" pitchFamily="18" charset="0"/>
                </a:rPr>
                <a:t>1</a:t>
              </a:r>
              <a:r>
                <a:rPr lang="en-US" altLang="zh-CN" sz="2000" b="1" i="1" kern="1200" dirty="0">
                  <a:solidFill>
                    <a:srgbClr val="00B050"/>
                  </a:solidFill>
                  <a:latin typeface="Times New Roman" pitchFamily="18" charset="0"/>
                  <a:ea typeface="宋体" pitchFamily="2" charset="-122"/>
                  <a:cs typeface="Times New Roman" pitchFamily="18" charset="0"/>
                </a:rPr>
                <a:t>ν</a:t>
              </a:r>
              <a:r>
                <a:rPr lang="en-US" altLang="zh-CN" sz="2000" b="1" i="1" kern="1200" baseline="30000" dirty="0">
                  <a:solidFill>
                    <a:srgbClr val="00B050"/>
                  </a:solidFill>
                  <a:latin typeface="Times New Roman" pitchFamily="18" charset="0"/>
                  <a:ea typeface="宋体" pitchFamily="2" charset="-122"/>
                  <a:cs typeface="Times New Roman" pitchFamily="18" charset="0"/>
                </a:rPr>
                <a:t>l</a:t>
              </a:r>
              <a:r>
                <a:rPr lang="en-US" altLang="zh-CN" sz="2000" b="1" kern="1200" baseline="-25000" dirty="0">
                  <a:solidFill>
                    <a:srgbClr val="00B050"/>
                  </a:solidFill>
                  <a:latin typeface="Times New Roman" pitchFamily="18" charset="0"/>
                  <a:ea typeface="宋体" pitchFamily="2" charset="-122"/>
                  <a:cs typeface="Times New Roman" pitchFamily="18" charset="0"/>
                </a:rPr>
                <a:t>2</a:t>
              </a:r>
              <a:r>
                <a:rPr lang="en-US" altLang="zh-CN" sz="2000" b="1" i="1" kern="1200" dirty="0">
                  <a:solidFill>
                    <a:srgbClr val="00B050"/>
                  </a:solidFill>
                  <a:latin typeface="Times New Roman" pitchFamily="18" charset="0"/>
                  <a:ea typeface="宋体" pitchFamily="2" charset="-122"/>
                  <a:cs typeface="Times New Roman" pitchFamily="18" charset="0"/>
                </a:rPr>
                <a:t>ν</a:t>
              </a:r>
              <a:r>
                <a:rPr lang="en-US" altLang="zh-CN" sz="2000" b="1" kern="1200" baseline="-25000" dirty="0">
                  <a:solidFill>
                    <a:srgbClr val="00B050"/>
                  </a:solidFill>
                  <a:latin typeface="Times New Roman" pitchFamily="18" charset="0"/>
                  <a:ea typeface="宋体" pitchFamily="2" charset="-122"/>
                  <a:cs typeface="Times New Roman" pitchFamily="18" charset="0"/>
                </a:rPr>
                <a:t>3</a:t>
              </a:r>
              <a:r>
                <a:rPr lang="zh-CN" altLang="en-US" sz="2000" b="1" kern="1200" dirty="0">
                  <a:solidFill>
                    <a:srgbClr val="080808"/>
                  </a:solidFill>
                  <a:latin typeface="Arial" pitchFamily="34" charset="0"/>
                  <a:ea typeface="宋体" pitchFamily="2" charset="-122"/>
                  <a:cs typeface="+mn-cs"/>
                </a:rPr>
                <a:t>）</a:t>
              </a:r>
            </a:p>
          </p:txBody>
        </p:sp>
      </p:grpSp>
      <p:grpSp>
        <p:nvGrpSpPr>
          <p:cNvPr id="11" name="组合 11"/>
          <p:cNvGrpSpPr/>
          <p:nvPr/>
        </p:nvGrpSpPr>
        <p:grpSpPr>
          <a:xfrm>
            <a:off x="0" y="0"/>
            <a:ext cx="4748519" cy="766763"/>
            <a:chOff x="2072421" y="3815373"/>
            <a:chExt cx="4748519" cy="766763"/>
          </a:xfrm>
        </p:grpSpPr>
        <p:sp>
          <p:nvSpPr>
            <p:cNvPr id="12" name="Rectangle 176"/>
            <p:cNvSpPr>
              <a:spLocks noChangeArrowheads="1"/>
            </p:cNvSpPr>
            <p:nvPr/>
          </p:nvSpPr>
          <p:spPr bwMode="gray">
            <a:xfrm>
              <a:off x="2072421" y="3815373"/>
              <a:ext cx="4748519" cy="766763"/>
            </a:xfrm>
            <a:prstGeom prst="rect">
              <a:avLst/>
            </a:prstGeom>
            <a:solidFill>
              <a:schemeClr val="folHlink"/>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13" name="Rectangle 178"/>
            <p:cNvSpPr>
              <a:spLocks noChangeArrowheads="1"/>
            </p:cNvSpPr>
            <p:nvPr/>
          </p:nvSpPr>
          <p:spPr bwMode="white">
            <a:xfrm>
              <a:off x="2600203" y="4008559"/>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CO</a:t>
              </a:r>
              <a:r>
                <a:rPr lang="en-US" altLang="zh-CN" sz="2400" b="1" kern="1200" baseline="-25000" dirty="0">
                  <a:solidFill>
                    <a:srgbClr val="FFFFFF"/>
                  </a:solidFill>
                  <a:latin typeface="Arial" pitchFamily="34" charset="0"/>
                  <a:ea typeface="宋体" charset="-122"/>
                  <a:cs typeface="+mn-cs"/>
                </a:rPr>
                <a:t>2</a:t>
              </a:r>
              <a:r>
                <a:rPr lang="zh-CN" altLang="en-US" sz="2400" b="1" kern="1200" dirty="0">
                  <a:solidFill>
                    <a:srgbClr val="FFFFFF"/>
                  </a:solidFill>
                  <a:latin typeface="Arial" pitchFamily="34" charset="0"/>
                  <a:ea typeface="宋体" charset="-122"/>
                  <a:cs typeface="+mn-cs"/>
                </a:rPr>
                <a:t>激光器</a:t>
              </a:r>
              <a:endParaRPr lang="en-US" altLang="zh-CN" sz="2400" b="1" kern="1200" dirty="0">
                <a:solidFill>
                  <a:srgbClr val="FFFFFF"/>
                </a:solidFill>
                <a:latin typeface="Arial" pitchFamily="34" charset="0"/>
                <a:ea typeface="宋体"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8229600" cy="4823069"/>
          </a:xfrm>
        </p:spPr>
        <p:txBody>
          <a:bodyPr/>
          <a:lstStyle/>
          <a:p>
            <a:pPr lvl="1">
              <a:lnSpc>
                <a:spcPct val="120000"/>
              </a:lnSpc>
            </a:pPr>
            <a:r>
              <a:rPr lang="zh-CN" altLang="en-US" dirty="0" smtClean="0"/>
              <a:t>激发途径</a:t>
            </a:r>
            <a:endParaRPr lang="en-US" altLang="zh-CN" dirty="0" smtClean="0"/>
          </a:p>
          <a:p>
            <a:pPr lvl="2">
              <a:lnSpc>
                <a:spcPct val="120000"/>
              </a:lnSpc>
            </a:pPr>
            <a:r>
              <a:rPr lang="zh-CN" altLang="en-US" dirty="0" smtClean="0"/>
              <a:t>电子直接碰撞</a:t>
            </a:r>
            <a:endParaRPr lang="en-US" altLang="zh-CN" dirty="0" smtClean="0"/>
          </a:p>
          <a:p>
            <a:pPr lvl="3">
              <a:lnSpc>
                <a:spcPct val="120000"/>
              </a:lnSpc>
            </a:pPr>
            <a:r>
              <a:rPr lang="zh-CN" altLang="en-US" dirty="0" smtClean="0"/>
              <a:t>电子与基态（</a:t>
            </a:r>
            <a:r>
              <a:rPr lang="en-US" altLang="zh-CN" dirty="0" smtClean="0"/>
              <a:t>00</a:t>
            </a:r>
            <a:r>
              <a:rPr lang="en-US" altLang="zh-CN" baseline="30000" dirty="0" smtClean="0"/>
              <a:t>0</a:t>
            </a:r>
            <a:r>
              <a:rPr lang="en-US" altLang="zh-CN" dirty="0" smtClean="0"/>
              <a:t>0</a:t>
            </a:r>
            <a:r>
              <a:rPr lang="zh-CN" altLang="en-US" dirty="0" smtClean="0"/>
              <a:t>）</a:t>
            </a:r>
            <a:r>
              <a:rPr lang="en-US" altLang="zh-CN" dirty="0" smtClean="0"/>
              <a:t> CO</a:t>
            </a:r>
            <a:r>
              <a:rPr lang="en-US" altLang="zh-CN" baseline="-25000" dirty="0" smtClean="0"/>
              <a:t>2</a:t>
            </a:r>
            <a:r>
              <a:rPr lang="zh-CN" altLang="en-US" dirty="0" smtClean="0"/>
              <a:t>分子碰撞使其激发到激光上能级</a:t>
            </a:r>
            <a:endParaRPr lang="en-US" altLang="zh-CN" dirty="0" smtClean="0"/>
          </a:p>
          <a:p>
            <a:pPr lvl="2">
              <a:lnSpc>
                <a:spcPct val="120000"/>
              </a:lnSpc>
            </a:pPr>
            <a:r>
              <a:rPr lang="zh-CN" altLang="en-US" dirty="0" smtClean="0"/>
              <a:t>级联跃迁</a:t>
            </a:r>
            <a:endParaRPr lang="en-US" altLang="zh-CN" dirty="0" smtClean="0"/>
          </a:p>
          <a:p>
            <a:pPr lvl="3">
              <a:lnSpc>
                <a:spcPct val="120000"/>
              </a:lnSpc>
            </a:pPr>
            <a:r>
              <a:rPr lang="zh-CN" altLang="en-US" dirty="0" smtClean="0"/>
              <a:t>电子与基态</a:t>
            </a:r>
            <a:r>
              <a:rPr lang="en-US" altLang="zh-CN" dirty="0" smtClean="0"/>
              <a:t>CO</a:t>
            </a:r>
            <a:r>
              <a:rPr lang="en-US" altLang="zh-CN" baseline="-25000" dirty="0" smtClean="0"/>
              <a:t>2</a:t>
            </a:r>
            <a:r>
              <a:rPr lang="zh-CN" altLang="en-US" dirty="0" smtClean="0"/>
              <a:t>分子碰撞使其跃迁到（</a:t>
            </a:r>
            <a:r>
              <a:rPr lang="en-US" altLang="zh-CN" dirty="0" smtClean="0"/>
              <a:t>00</a:t>
            </a:r>
            <a:r>
              <a:rPr lang="en-US" altLang="zh-CN" baseline="30000" dirty="0" smtClean="0"/>
              <a:t>0</a:t>
            </a:r>
            <a:r>
              <a:rPr lang="en-US" altLang="zh-CN" dirty="0" smtClean="0"/>
              <a:t>n</a:t>
            </a:r>
            <a:r>
              <a:rPr lang="zh-CN" altLang="en-US" dirty="0" smtClean="0"/>
              <a:t>）能级，基态</a:t>
            </a:r>
            <a:r>
              <a:rPr lang="en-US" altLang="zh-CN" dirty="0" smtClean="0"/>
              <a:t>CO</a:t>
            </a:r>
            <a:r>
              <a:rPr lang="en-US" altLang="zh-CN" baseline="-25000" dirty="0" smtClean="0"/>
              <a:t>2</a:t>
            </a:r>
            <a:r>
              <a:rPr lang="zh-CN" altLang="en-US" dirty="0" smtClean="0"/>
              <a:t>分子与高能级</a:t>
            </a:r>
            <a:r>
              <a:rPr lang="en-US" altLang="zh-CN" dirty="0" smtClean="0"/>
              <a:t>CO</a:t>
            </a:r>
            <a:r>
              <a:rPr lang="en-US" altLang="zh-CN" baseline="-25000" dirty="0" smtClean="0"/>
              <a:t>2</a:t>
            </a:r>
            <a:r>
              <a:rPr lang="zh-CN" altLang="en-US" dirty="0" smtClean="0"/>
              <a:t>分子碰撞后跃迁到激光上能级</a:t>
            </a:r>
            <a:endParaRPr lang="en-US" altLang="zh-CN" dirty="0" smtClean="0"/>
          </a:p>
          <a:p>
            <a:pPr lvl="2">
              <a:lnSpc>
                <a:spcPct val="120000"/>
              </a:lnSpc>
            </a:pPr>
            <a:r>
              <a:rPr lang="zh-CN" altLang="en-US" dirty="0" smtClean="0"/>
              <a:t>共振能量转移</a:t>
            </a:r>
            <a:endParaRPr lang="en-US" altLang="zh-CN" dirty="0" smtClean="0"/>
          </a:p>
          <a:p>
            <a:pPr lvl="3">
              <a:lnSpc>
                <a:spcPct val="120000"/>
              </a:lnSpc>
            </a:pPr>
            <a:r>
              <a:rPr lang="zh-CN" altLang="en-US" dirty="0" smtClean="0"/>
              <a:t>基态</a:t>
            </a:r>
            <a:r>
              <a:rPr lang="en-US" altLang="zh-CN" dirty="0" smtClean="0"/>
              <a:t>N</a:t>
            </a:r>
            <a:r>
              <a:rPr lang="en-US" altLang="zh-CN" baseline="-25000" dirty="0" smtClean="0"/>
              <a:t>2</a:t>
            </a:r>
            <a:r>
              <a:rPr lang="zh-CN" altLang="en-US" dirty="0" smtClean="0"/>
              <a:t>分子和电子碰撞后跃迁到高振动能级</a:t>
            </a:r>
            <a:endParaRPr lang="en-US" altLang="zh-CN" dirty="0" smtClean="0"/>
          </a:p>
          <a:p>
            <a:pPr lvl="3">
              <a:lnSpc>
                <a:spcPct val="120000"/>
              </a:lnSpc>
            </a:pPr>
            <a:r>
              <a:rPr lang="zh-CN" altLang="en-US" dirty="0" smtClean="0"/>
              <a:t>基态</a:t>
            </a:r>
            <a:r>
              <a:rPr lang="en-US" altLang="zh-CN" dirty="0" smtClean="0"/>
              <a:t>CO</a:t>
            </a:r>
            <a:r>
              <a:rPr lang="en-US" altLang="zh-CN" baseline="-25000" dirty="0" smtClean="0"/>
              <a:t>2</a:t>
            </a:r>
            <a:r>
              <a:rPr lang="zh-CN" altLang="en-US" dirty="0" smtClean="0"/>
              <a:t>分子与高振动能级的</a:t>
            </a:r>
            <a:r>
              <a:rPr lang="en-US" altLang="zh-CN" dirty="0" smtClean="0"/>
              <a:t>N</a:t>
            </a:r>
            <a:r>
              <a:rPr lang="en-US" altLang="zh-CN" baseline="-25000" dirty="0" smtClean="0"/>
              <a:t>2</a:t>
            </a:r>
            <a:r>
              <a:rPr lang="zh-CN" altLang="en-US" dirty="0" smtClean="0"/>
              <a:t>分子发生非弹性碰撞后跃迁到激光上能级</a:t>
            </a:r>
            <a:endParaRPr lang="en-US" altLang="zh-CN" dirty="0" smtClean="0"/>
          </a:p>
        </p:txBody>
      </p:sp>
      <p:grpSp>
        <p:nvGrpSpPr>
          <p:cNvPr id="4" name="组合 11"/>
          <p:cNvGrpSpPr/>
          <p:nvPr/>
        </p:nvGrpSpPr>
        <p:grpSpPr>
          <a:xfrm>
            <a:off x="0" y="0"/>
            <a:ext cx="4748519" cy="766763"/>
            <a:chOff x="2072421" y="3815373"/>
            <a:chExt cx="4748519" cy="766763"/>
          </a:xfrm>
        </p:grpSpPr>
        <p:sp>
          <p:nvSpPr>
            <p:cNvPr id="5" name="Rectangle 176"/>
            <p:cNvSpPr>
              <a:spLocks noChangeArrowheads="1"/>
            </p:cNvSpPr>
            <p:nvPr/>
          </p:nvSpPr>
          <p:spPr bwMode="gray">
            <a:xfrm>
              <a:off x="2072421" y="3815373"/>
              <a:ext cx="4748519" cy="766763"/>
            </a:xfrm>
            <a:prstGeom prst="rect">
              <a:avLst/>
            </a:prstGeom>
            <a:solidFill>
              <a:schemeClr val="folHlink"/>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6" name="Rectangle 178"/>
            <p:cNvSpPr>
              <a:spLocks noChangeArrowheads="1"/>
            </p:cNvSpPr>
            <p:nvPr/>
          </p:nvSpPr>
          <p:spPr bwMode="white">
            <a:xfrm>
              <a:off x="2600203" y="4008559"/>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CO</a:t>
              </a:r>
              <a:r>
                <a:rPr lang="en-US" altLang="zh-CN" sz="2400" b="1" kern="1200" baseline="-25000" dirty="0">
                  <a:solidFill>
                    <a:srgbClr val="FFFFFF"/>
                  </a:solidFill>
                  <a:latin typeface="Arial" pitchFamily="34" charset="0"/>
                  <a:ea typeface="宋体" charset="-122"/>
                  <a:cs typeface="+mn-cs"/>
                </a:rPr>
                <a:t>2</a:t>
              </a:r>
              <a:r>
                <a:rPr lang="zh-CN" altLang="en-US" sz="2400" b="1" kern="1200" dirty="0">
                  <a:solidFill>
                    <a:srgbClr val="FFFFFF"/>
                  </a:solidFill>
                  <a:latin typeface="Arial" pitchFamily="34" charset="0"/>
                  <a:ea typeface="宋体" charset="-122"/>
                  <a:cs typeface="+mn-cs"/>
                </a:rPr>
                <a:t>激光器</a:t>
              </a:r>
              <a:endParaRPr lang="en-US" altLang="zh-CN" sz="2400" b="1" kern="1200" dirty="0">
                <a:solidFill>
                  <a:srgbClr val="FFFFFF"/>
                </a:solidFill>
                <a:latin typeface="Arial" pitchFamily="34" charset="0"/>
                <a:ea typeface="宋体" charset="-122"/>
                <a:cs typeface="+mn-cs"/>
              </a:endParaRPr>
            </a:p>
          </p:txBody>
        </p:sp>
      </p:grpSp>
      <p:sp>
        <p:nvSpPr>
          <p:cNvPr id="7" name="TextBox 6"/>
          <p:cNvSpPr txBox="1"/>
          <p:nvPr/>
        </p:nvSpPr>
        <p:spPr>
          <a:xfrm>
            <a:off x="4222955" y="5623673"/>
            <a:ext cx="35052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rtl="0" fontAlgn="base">
              <a:spcBef>
                <a:spcPct val="20000"/>
              </a:spcBef>
              <a:spcAft>
                <a:spcPct val="0"/>
              </a:spcAft>
            </a:pPr>
            <a:r>
              <a:rPr lang="zh-CN" altLang="en-US" sz="2800" b="1" kern="1200" dirty="0">
                <a:solidFill>
                  <a:srgbClr val="1C1C1C"/>
                </a:solidFill>
                <a:latin typeface="Arial"/>
                <a:ea typeface="+mn-ea"/>
                <a:cs typeface="+mn-cs"/>
              </a:rPr>
              <a:t>共振能量转移的概率最大，作用也最显著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8229600" cy="5133195"/>
          </a:xfrm>
        </p:spPr>
        <p:txBody>
          <a:bodyPr/>
          <a:lstStyle/>
          <a:p>
            <a:pPr>
              <a:lnSpc>
                <a:spcPct val="150000"/>
              </a:lnSpc>
            </a:pPr>
            <a:r>
              <a:rPr lang="en-US" altLang="zh-CN" sz="2800" dirty="0" smtClean="0"/>
              <a:t>CO</a:t>
            </a:r>
            <a:r>
              <a:rPr lang="en-US" altLang="zh-CN" sz="2800" baseline="-25000" dirty="0" smtClean="0"/>
              <a:t>2</a:t>
            </a:r>
            <a:r>
              <a:rPr lang="zh-CN" altLang="en-US" sz="2800" dirty="0" smtClean="0"/>
              <a:t>激光器分类</a:t>
            </a:r>
          </a:p>
          <a:p>
            <a:pPr lvl="1">
              <a:lnSpc>
                <a:spcPct val="150000"/>
              </a:lnSpc>
            </a:pPr>
            <a:r>
              <a:rPr lang="zh-CN" altLang="en-US" sz="2400" dirty="0" smtClean="0"/>
              <a:t>封离型</a:t>
            </a:r>
            <a:r>
              <a:rPr lang="en-US" altLang="zh-CN" sz="2400" dirty="0" smtClean="0"/>
              <a:t>CO</a:t>
            </a:r>
            <a:r>
              <a:rPr lang="en-US" altLang="zh-CN" sz="2400" baseline="-25000" dirty="0" smtClean="0"/>
              <a:t>2</a:t>
            </a:r>
            <a:r>
              <a:rPr lang="zh-CN" altLang="en-US" sz="2400" dirty="0" smtClean="0"/>
              <a:t>激光器</a:t>
            </a:r>
            <a:endParaRPr lang="en-US" altLang="zh-CN" sz="2400" dirty="0" smtClean="0"/>
          </a:p>
          <a:p>
            <a:pPr lvl="1">
              <a:lnSpc>
                <a:spcPct val="150000"/>
              </a:lnSpc>
            </a:pPr>
            <a:r>
              <a:rPr lang="zh-CN" altLang="en-US" sz="2400" dirty="0" smtClean="0"/>
              <a:t>纵向慢流</a:t>
            </a:r>
            <a:r>
              <a:rPr lang="en-US" altLang="zh-CN" sz="2400" dirty="0" smtClean="0"/>
              <a:t>CO</a:t>
            </a:r>
            <a:r>
              <a:rPr lang="en-US" altLang="zh-CN" sz="2400" baseline="-25000" dirty="0" smtClean="0"/>
              <a:t>2</a:t>
            </a:r>
            <a:r>
              <a:rPr lang="zh-CN" altLang="en-US" sz="2400" dirty="0" smtClean="0"/>
              <a:t>激光器</a:t>
            </a:r>
            <a:endParaRPr lang="en-US" altLang="zh-CN" sz="2400" dirty="0" smtClean="0"/>
          </a:p>
          <a:p>
            <a:pPr lvl="1">
              <a:lnSpc>
                <a:spcPct val="150000"/>
              </a:lnSpc>
            </a:pPr>
            <a:r>
              <a:rPr lang="zh-CN" altLang="en-US" sz="2400" dirty="0" smtClean="0"/>
              <a:t>纵向快流</a:t>
            </a:r>
            <a:r>
              <a:rPr lang="en-US" altLang="zh-CN" sz="2400" dirty="0" smtClean="0"/>
              <a:t>CO</a:t>
            </a:r>
            <a:r>
              <a:rPr lang="en-US" altLang="zh-CN" sz="2400" baseline="-25000" dirty="0" smtClean="0"/>
              <a:t>2</a:t>
            </a:r>
            <a:r>
              <a:rPr lang="zh-CN" altLang="en-US" sz="2400" dirty="0" smtClean="0"/>
              <a:t>激光器</a:t>
            </a:r>
            <a:endParaRPr lang="en-US" altLang="zh-CN" sz="2400" dirty="0" smtClean="0"/>
          </a:p>
          <a:p>
            <a:pPr lvl="1">
              <a:lnSpc>
                <a:spcPct val="150000"/>
              </a:lnSpc>
            </a:pPr>
            <a:r>
              <a:rPr lang="zh-CN" altLang="en-US" sz="2400" dirty="0" smtClean="0"/>
              <a:t>横向流动</a:t>
            </a:r>
            <a:r>
              <a:rPr lang="en-US" altLang="zh-CN" sz="2400" dirty="0" smtClean="0"/>
              <a:t>CO</a:t>
            </a:r>
            <a:r>
              <a:rPr lang="en-US" altLang="zh-CN" sz="2400" baseline="-25000" dirty="0" smtClean="0"/>
              <a:t>2</a:t>
            </a:r>
            <a:r>
              <a:rPr lang="zh-CN" altLang="en-US" sz="2400" dirty="0" smtClean="0"/>
              <a:t>激光器</a:t>
            </a:r>
            <a:endParaRPr lang="en-US" altLang="zh-CN" sz="2400" dirty="0" smtClean="0"/>
          </a:p>
          <a:p>
            <a:pPr lvl="1">
              <a:lnSpc>
                <a:spcPct val="150000"/>
              </a:lnSpc>
            </a:pPr>
            <a:r>
              <a:rPr lang="zh-CN" altLang="en-US" sz="2400" dirty="0" smtClean="0"/>
              <a:t>横向激励大气压</a:t>
            </a:r>
            <a:r>
              <a:rPr lang="en-US" altLang="zh-CN" sz="2400" dirty="0" smtClean="0"/>
              <a:t>CO</a:t>
            </a:r>
            <a:r>
              <a:rPr lang="en-US" altLang="zh-CN" sz="2400" baseline="-25000" dirty="0" smtClean="0"/>
              <a:t>2</a:t>
            </a:r>
            <a:r>
              <a:rPr lang="zh-CN" altLang="en-US" sz="2400" dirty="0" smtClean="0"/>
              <a:t>激光器</a:t>
            </a:r>
            <a:endParaRPr lang="en-US" altLang="zh-CN" sz="2400" dirty="0" smtClean="0"/>
          </a:p>
          <a:p>
            <a:pPr lvl="1">
              <a:lnSpc>
                <a:spcPct val="150000"/>
              </a:lnSpc>
            </a:pPr>
            <a:r>
              <a:rPr lang="zh-CN" altLang="en-US" sz="2400" dirty="0" smtClean="0"/>
              <a:t>气动</a:t>
            </a:r>
            <a:r>
              <a:rPr lang="en-US" altLang="zh-CN" sz="2400" dirty="0" smtClean="0"/>
              <a:t>CO</a:t>
            </a:r>
            <a:r>
              <a:rPr lang="en-US" altLang="zh-CN" sz="2400" baseline="-25000" dirty="0" smtClean="0"/>
              <a:t>2</a:t>
            </a:r>
            <a:r>
              <a:rPr lang="zh-CN" altLang="en-US" sz="2400" dirty="0" smtClean="0"/>
              <a:t>激光器</a:t>
            </a:r>
            <a:endParaRPr lang="en-US" altLang="zh-CN" sz="2400" dirty="0" smtClean="0"/>
          </a:p>
          <a:p>
            <a:pPr lvl="1">
              <a:lnSpc>
                <a:spcPct val="150000"/>
              </a:lnSpc>
            </a:pPr>
            <a:r>
              <a:rPr lang="zh-CN" altLang="en-US" sz="2400" dirty="0" smtClean="0"/>
              <a:t>波导</a:t>
            </a:r>
            <a:r>
              <a:rPr lang="en-US" altLang="zh-CN" sz="2400" dirty="0" smtClean="0"/>
              <a:t>CO</a:t>
            </a:r>
            <a:r>
              <a:rPr lang="en-US" altLang="zh-CN" sz="2400" baseline="-25000" dirty="0" smtClean="0"/>
              <a:t>2</a:t>
            </a:r>
            <a:r>
              <a:rPr lang="zh-CN" altLang="en-US" sz="2400" dirty="0" smtClean="0"/>
              <a:t>激光器</a:t>
            </a:r>
            <a:endParaRPr lang="en-US" altLang="zh-CN" sz="2400" dirty="0" smtClean="0"/>
          </a:p>
        </p:txBody>
      </p:sp>
      <p:grpSp>
        <p:nvGrpSpPr>
          <p:cNvPr id="4" name="组合 11"/>
          <p:cNvGrpSpPr/>
          <p:nvPr/>
        </p:nvGrpSpPr>
        <p:grpSpPr>
          <a:xfrm>
            <a:off x="0" y="0"/>
            <a:ext cx="4748519" cy="766763"/>
            <a:chOff x="2072421" y="3815373"/>
            <a:chExt cx="4748519" cy="766763"/>
          </a:xfrm>
        </p:grpSpPr>
        <p:sp>
          <p:nvSpPr>
            <p:cNvPr id="5" name="Rectangle 176"/>
            <p:cNvSpPr>
              <a:spLocks noChangeArrowheads="1"/>
            </p:cNvSpPr>
            <p:nvPr/>
          </p:nvSpPr>
          <p:spPr bwMode="gray">
            <a:xfrm>
              <a:off x="2072421" y="3815373"/>
              <a:ext cx="4748519" cy="766763"/>
            </a:xfrm>
            <a:prstGeom prst="rect">
              <a:avLst/>
            </a:prstGeom>
            <a:solidFill>
              <a:schemeClr val="folHlink"/>
            </a:solidFill>
            <a:ln w="12700" algn="ctr">
              <a:noFill/>
              <a:prstDash val="dash"/>
              <a:miter lim="800000"/>
              <a:headEnd/>
              <a:tailEnd/>
            </a:ln>
            <a:effectLst/>
          </p:spPr>
          <p:txBody>
            <a:bodyPr wrap="none" anchor="ctr"/>
            <a:lstStyle/>
            <a:p>
              <a:pPr algn="l" rtl="0" fontAlgn="base">
                <a:spcBef>
                  <a:spcPct val="20000"/>
                </a:spcBef>
                <a:spcAft>
                  <a:spcPct val="0"/>
                </a:spcAft>
                <a:buFontTx/>
                <a:buChar char="–"/>
              </a:pPr>
              <a:endParaRPr lang="zh-CN" altLang="en-US" sz="2800" b="1" kern="1200">
                <a:solidFill>
                  <a:srgbClr val="080808"/>
                </a:solidFill>
                <a:latin typeface="Arial" pitchFamily="34" charset="0"/>
                <a:ea typeface="宋体" pitchFamily="2" charset="-122"/>
                <a:cs typeface="+mn-cs"/>
              </a:endParaRPr>
            </a:p>
          </p:txBody>
        </p:sp>
        <p:sp>
          <p:nvSpPr>
            <p:cNvPr id="6" name="Rectangle 178"/>
            <p:cNvSpPr>
              <a:spLocks noChangeArrowheads="1"/>
            </p:cNvSpPr>
            <p:nvPr/>
          </p:nvSpPr>
          <p:spPr bwMode="white">
            <a:xfrm>
              <a:off x="2600203" y="4008559"/>
              <a:ext cx="3788508" cy="461665"/>
            </a:xfrm>
            <a:prstGeom prst="rect">
              <a:avLst/>
            </a:prstGeom>
            <a:noFill/>
            <a:ln w="9525" algn="ctr">
              <a:noFill/>
              <a:miter lim="800000"/>
              <a:headEnd/>
              <a:tailEnd/>
            </a:ln>
            <a:effectLst/>
          </p:spPr>
          <p:txBody>
            <a:bodyPr wrap="square">
              <a:spAutoFit/>
            </a:bodyPr>
            <a:lstStyle/>
            <a:p>
              <a:pPr algn="ctr" rtl="0" fontAlgn="base">
                <a:spcBef>
                  <a:spcPct val="20000"/>
                </a:spcBef>
                <a:spcAft>
                  <a:spcPct val="0"/>
                </a:spcAft>
              </a:pPr>
              <a:r>
                <a:rPr lang="en-US" altLang="zh-CN" sz="2400" b="1" kern="1200" dirty="0">
                  <a:solidFill>
                    <a:srgbClr val="FFFFFF"/>
                  </a:solidFill>
                  <a:latin typeface="Arial" pitchFamily="34" charset="0"/>
                  <a:ea typeface="宋体" charset="-122"/>
                  <a:cs typeface="+mn-cs"/>
                </a:rPr>
                <a:t>CO</a:t>
              </a:r>
              <a:r>
                <a:rPr lang="en-US" altLang="zh-CN" sz="2400" b="1" kern="1200" baseline="-25000" dirty="0">
                  <a:solidFill>
                    <a:srgbClr val="FFFFFF"/>
                  </a:solidFill>
                  <a:latin typeface="Arial" pitchFamily="34" charset="0"/>
                  <a:ea typeface="宋体" charset="-122"/>
                  <a:cs typeface="+mn-cs"/>
                </a:rPr>
                <a:t>2</a:t>
              </a:r>
              <a:r>
                <a:rPr lang="zh-CN" altLang="en-US" sz="2400" b="1" kern="1200" dirty="0">
                  <a:solidFill>
                    <a:srgbClr val="FFFFFF"/>
                  </a:solidFill>
                  <a:latin typeface="Arial" pitchFamily="34" charset="0"/>
                  <a:ea typeface="宋体" charset="-122"/>
                  <a:cs typeface="+mn-cs"/>
                </a:rPr>
                <a:t>激光器</a:t>
              </a:r>
              <a:endParaRPr lang="en-US" altLang="zh-CN" sz="2400" b="1" kern="1200" dirty="0">
                <a:solidFill>
                  <a:srgbClr val="FFFFFF"/>
                </a:solidFill>
                <a:latin typeface="Arial" pitchFamily="34" charset="0"/>
                <a:ea typeface="宋体" charset="-122"/>
                <a:cs typeface="+mn-cs"/>
              </a:endParaRPr>
            </a:p>
          </p:txBody>
        </p:sp>
      </p:grpSp>
      <p:pic>
        <p:nvPicPr>
          <p:cNvPr id="7" name="Picture 6" descr="co2结构模型.BMP"/>
          <p:cNvPicPr>
            <a:picLocks noChangeAspect="1"/>
          </p:cNvPicPr>
          <p:nvPr/>
        </p:nvPicPr>
        <p:blipFill>
          <a:blip r:embed="rId2" cstate="print"/>
          <a:stretch>
            <a:fillRect/>
          </a:stretch>
        </p:blipFill>
        <p:spPr>
          <a:xfrm>
            <a:off x="1143000" y="1928812"/>
            <a:ext cx="6858000" cy="37861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31631"/>
            <a:ext cx="8229600" cy="4823069"/>
          </a:xfrm>
        </p:spPr>
        <p:txBody>
          <a:bodyPr/>
          <a:lstStyle/>
          <a:p>
            <a:pPr>
              <a:lnSpc>
                <a:spcPct val="150000"/>
              </a:lnSpc>
            </a:pPr>
            <a:r>
              <a:rPr lang="zh-CN" altLang="en-US" sz="2800" dirty="0" smtClean="0"/>
              <a:t>典型的金属蒸气激光器（</a:t>
            </a:r>
            <a:r>
              <a:rPr lang="en-US" altLang="zh-CN" sz="2800" dirty="0" smtClean="0"/>
              <a:t>1966</a:t>
            </a:r>
            <a:r>
              <a:rPr lang="zh-CN" altLang="en-US" sz="2800" dirty="0" smtClean="0"/>
              <a:t>年）</a:t>
            </a:r>
            <a:endParaRPr lang="en-US" altLang="zh-CN" sz="2800" dirty="0" smtClean="0"/>
          </a:p>
          <a:p>
            <a:pPr>
              <a:lnSpc>
                <a:spcPct val="150000"/>
              </a:lnSpc>
            </a:pPr>
            <a:r>
              <a:rPr lang="zh-CN" altLang="en-US" sz="2800" dirty="0" smtClean="0"/>
              <a:t>两条主要的工作谱线是波长</a:t>
            </a:r>
            <a:r>
              <a:rPr lang="en-US" altLang="zh-CN" sz="2800" dirty="0" smtClean="0">
                <a:solidFill>
                  <a:srgbClr val="00B050"/>
                </a:solidFill>
              </a:rPr>
              <a:t>510.6nm</a:t>
            </a:r>
            <a:r>
              <a:rPr lang="zh-CN" altLang="en-US" sz="2800" dirty="0" smtClean="0"/>
              <a:t>的绿光和</a:t>
            </a:r>
            <a:r>
              <a:rPr lang="en-US" altLang="zh-CN" sz="2800" dirty="0" smtClean="0">
                <a:solidFill>
                  <a:srgbClr val="00B050"/>
                </a:solidFill>
              </a:rPr>
              <a:t>578.2nm</a:t>
            </a:r>
            <a:r>
              <a:rPr lang="zh-CN" altLang="en-US" sz="2800" dirty="0" smtClean="0"/>
              <a:t>的黄光</a:t>
            </a:r>
            <a:endParaRPr lang="en-US" altLang="zh-CN" sz="2800" dirty="0" smtClean="0"/>
          </a:p>
          <a:p>
            <a:pPr>
              <a:lnSpc>
                <a:spcPct val="150000"/>
              </a:lnSpc>
            </a:pPr>
            <a:r>
              <a:rPr lang="zh-CN" altLang="en-US" sz="2800" dirty="0" smtClean="0"/>
              <a:t>应用</a:t>
            </a:r>
            <a:endParaRPr lang="en-US" altLang="zh-CN" sz="2800" dirty="0" smtClean="0"/>
          </a:p>
          <a:p>
            <a:pPr lvl="1">
              <a:lnSpc>
                <a:spcPct val="150000"/>
              </a:lnSpc>
            </a:pPr>
            <a:r>
              <a:rPr lang="zh-CN" altLang="en-US" sz="2400" dirty="0" smtClean="0"/>
              <a:t>主要应用领域为染料激光器的泵浦源</a:t>
            </a:r>
            <a:endParaRPr lang="en-US" altLang="zh-CN" sz="2400" dirty="0" smtClean="0"/>
          </a:p>
          <a:p>
            <a:pPr lvl="1">
              <a:lnSpc>
                <a:spcPct val="150000"/>
              </a:lnSpc>
            </a:pPr>
            <a:r>
              <a:rPr lang="zh-CN" altLang="en-US" sz="2400" dirty="0" smtClean="0"/>
              <a:t>还可用于高速闪光照相、大屏幕投影电视及材料加工等</a:t>
            </a:r>
            <a:endParaRPr lang="en-US" altLang="zh-CN" sz="2400" dirty="0" smtClean="0"/>
          </a:p>
        </p:txBody>
      </p:sp>
      <p:sp>
        <p:nvSpPr>
          <p:cNvPr id="2" name="标题 1"/>
          <p:cNvSpPr>
            <a:spLocks noGrp="1"/>
          </p:cNvSpPr>
          <p:nvPr>
            <p:ph type="title"/>
          </p:nvPr>
        </p:nvSpPr>
        <p:spPr/>
        <p:txBody>
          <a:bodyPr/>
          <a:lstStyle/>
          <a:p>
            <a:endParaRPr lang="zh-CN" altLang="en-US"/>
          </a:p>
        </p:txBody>
      </p:sp>
      <p:sp>
        <p:nvSpPr>
          <p:cNvPr id="4" name="TextBox 3"/>
          <p:cNvSpPr txBox="1"/>
          <p:nvPr/>
        </p:nvSpPr>
        <p:spPr>
          <a:xfrm>
            <a:off x="0" y="0"/>
            <a:ext cx="469490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fontAlgn="base">
              <a:spcBef>
                <a:spcPct val="20000"/>
              </a:spcBef>
              <a:spcAft>
                <a:spcPct val="0"/>
              </a:spcAft>
            </a:pPr>
            <a:r>
              <a:rPr lang="zh-CN" altLang="en-US" sz="2800" b="1" kern="1200" dirty="0">
                <a:solidFill>
                  <a:srgbClr val="1C1C1C"/>
                </a:solidFill>
                <a:latin typeface="Arial"/>
                <a:ea typeface="+mn-ea"/>
                <a:cs typeface="+mn-cs"/>
              </a:rPr>
              <a:t>补充：铜蒸气激光器</a:t>
            </a:r>
          </a:p>
        </p:txBody>
      </p:sp>
      <p:pic>
        <p:nvPicPr>
          <p:cNvPr id="5" name="Picture 4" descr="铜蒸气激光.png"/>
          <p:cNvPicPr>
            <a:picLocks noChangeAspect="1"/>
          </p:cNvPicPr>
          <p:nvPr/>
        </p:nvPicPr>
        <p:blipFill>
          <a:blip r:embed="rId2" cstate="print"/>
          <a:stretch>
            <a:fillRect/>
          </a:stretch>
        </p:blipFill>
        <p:spPr>
          <a:xfrm>
            <a:off x="970935" y="1113502"/>
            <a:ext cx="7063358" cy="51988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8229600" cy="5133195"/>
          </a:xfrm>
        </p:spPr>
        <p:txBody>
          <a:bodyPr/>
          <a:lstStyle/>
          <a:p>
            <a:pPr>
              <a:lnSpc>
                <a:spcPct val="150000"/>
              </a:lnSpc>
            </a:pPr>
            <a:r>
              <a:rPr lang="zh-CN" altLang="en-US" sz="2800" dirty="0" smtClean="0"/>
              <a:t>一般通过电子碰撞激励</a:t>
            </a:r>
            <a:endParaRPr lang="en-US" altLang="zh-CN" sz="2800" dirty="0" smtClean="0"/>
          </a:p>
          <a:p>
            <a:pPr>
              <a:lnSpc>
                <a:spcPct val="150000"/>
              </a:lnSpc>
            </a:pPr>
            <a:r>
              <a:rPr lang="zh-CN" altLang="en-US" sz="2800" dirty="0" smtClean="0"/>
              <a:t>典型脉冲宽度</a:t>
            </a:r>
            <a:r>
              <a:rPr lang="en-US" altLang="zh-CN" sz="2800" dirty="0" smtClean="0"/>
              <a:t>10</a:t>
            </a:r>
            <a:r>
              <a:rPr lang="zh-CN" altLang="en-US" sz="2800" dirty="0" smtClean="0"/>
              <a:t>～</a:t>
            </a:r>
            <a:r>
              <a:rPr lang="en-US" altLang="zh-CN" sz="2800" dirty="0" smtClean="0"/>
              <a:t>50</a:t>
            </a:r>
            <a:r>
              <a:rPr lang="zh-CN" altLang="en-US" sz="2800" dirty="0" smtClean="0"/>
              <a:t>纳秒，重复频率可达</a:t>
            </a:r>
            <a:r>
              <a:rPr lang="en-US" altLang="zh-CN" sz="2800" dirty="0" smtClean="0"/>
              <a:t>100</a:t>
            </a:r>
            <a:r>
              <a:rPr lang="zh-CN" altLang="en-US" sz="2800" dirty="0" smtClean="0"/>
              <a:t>千赫</a:t>
            </a:r>
            <a:endParaRPr lang="en-US" altLang="zh-CN" sz="2800" dirty="0" smtClean="0"/>
          </a:p>
          <a:p>
            <a:pPr>
              <a:lnSpc>
                <a:spcPct val="150000"/>
              </a:lnSpc>
            </a:pPr>
            <a:r>
              <a:rPr lang="zh-CN" altLang="en-US" sz="2800" dirty="0" smtClean="0"/>
              <a:t>当前水平一个脉冲的能量为</a:t>
            </a:r>
            <a:r>
              <a:rPr lang="en-US" altLang="zh-CN" sz="2800" dirty="0" smtClean="0"/>
              <a:t>1</a:t>
            </a:r>
            <a:r>
              <a:rPr lang="zh-CN" altLang="en-US" sz="2800" dirty="0" smtClean="0"/>
              <a:t>毫焦左右</a:t>
            </a:r>
            <a:endParaRPr lang="en-US" altLang="zh-CN" sz="2800" dirty="0" smtClean="0"/>
          </a:p>
          <a:p>
            <a:pPr>
              <a:lnSpc>
                <a:spcPct val="150000"/>
              </a:lnSpc>
            </a:pPr>
            <a:r>
              <a:rPr lang="zh-CN" altLang="en-US" sz="2800" dirty="0" smtClean="0"/>
              <a:t>平均功率可达</a:t>
            </a:r>
            <a:r>
              <a:rPr lang="en-US" altLang="zh-CN" sz="2800" dirty="0" smtClean="0"/>
              <a:t>100</a:t>
            </a:r>
            <a:r>
              <a:rPr lang="zh-CN" altLang="en-US" sz="2800" dirty="0" smtClean="0"/>
              <a:t>瓦，而峰值功率则高达</a:t>
            </a:r>
            <a:r>
              <a:rPr lang="en-US" altLang="zh-CN" sz="2800" dirty="0" smtClean="0"/>
              <a:t>100</a:t>
            </a:r>
            <a:r>
              <a:rPr lang="zh-CN" altLang="en-US" sz="2800" dirty="0" smtClean="0"/>
              <a:t>千瓦</a:t>
            </a:r>
            <a:endParaRPr lang="en-US" altLang="zh-CN" sz="2800" dirty="0" smtClean="0"/>
          </a:p>
          <a:p>
            <a:pPr>
              <a:lnSpc>
                <a:spcPct val="150000"/>
              </a:lnSpc>
            </a:pPr>
            <a:r>
              <a:rPr lang="zh-CN" altLang="en-US" sz="2800" dirty="0" smtClean="0"/>
              <a:t>工作物质</a:t>
            </a:r>
            <a:endParaRPr lang="en-US" altLang="zh-CN" sz="2800" dirty="0" smtClean="0"/>
          </a:p>
          <a:p>
            <a:pPr lvl="1">
              <a:lnSpc>
                <a:spcPct val="150000"/>
              </a:lnSpc>
            </a:pPr>
            <a:r>
              <a:rPr lang="zh-CN" altLang="en-US" sz="2400" dirty="0" smtClean="0"/>
              <a:t>金属铜</a:t>
            </a:r>
            <a:r>
              <a:rPr lang="zh-CN" altLang="en-US" sz="2400" dirty="0" smtClean="0">
                <a:solidFill>
                  <a:schemeClr val="accent1"/>
                </a:solidFill>
              </a:rPr>
              <a:t>原子</a:t>
            </a:r>
            <a:r>
              <a:rPr lang="zh-CN" altLang="en-US" sz="2400" dirty="0" smtClean="0"/>
              <a:t>蒸气</a:t>
            </a:r>
            <a:endParaRPr lang="en-US" altLang="zh-CN" sz="2400" dirty="0" smtClean="0"/>
          </a:p>
        </p:txBody>
      </p:sp>
      <p:sp>
        <p:nvSpPr>
          <p:cNvPr id="4" name="TextBox 3"/>
          <p:cNvSpPr txBox="1"/>
          <p:nvPr/>
        </p:nvSpPr>
        <p:spPr>
          <a:xfrm>
            <a:off x="0" y="0"/>
            <a:ext cx="469490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fontAlgn="base">
              <a:spcBef>
                <a:spcPct val="20000"/>
              </a:spcBef>
              <a:spcAft>
                <a:spcPct val="0"/>
              </a:spcAft>
            </a:pPr>
            <a:r>
              <a:rPr lang="zh-CN" altLang="en-US" sz="2800" b="1" kern="1200" dirty="0">
                <a:solidFill>
                  <a:srgbClr val="1C1C1C"/>
                </a:solidFill>
                <a:latin typeface="Arial"/>
                <a:ea typeface="+mn-ea"/>
                <a:cs typeface="+mn-cs"/>
              </a:rPr>
              <a:t>补充：铜蒸气激光器</a:t>
            </a:r>
          </a:p>
        </p:txBody>
      </p:sp>
      <p:sp>
        <p:nvSpPr>
          <p:cNvPr id="6" name="Rectangle 5"/>
          <p:cNvSpPr/>
          <p:nvPr/>
        </p:nvSpPr>
        <p:spPr>
          <a:xfrm>
            <a:off x="4291781" y="5259099"/>
            <a:ext cx="4321277" cy="1200329"/>
          </a:xfrm>
          <a:prstGeom prst="rect">
            <a:avLst/>
          </a:prstGeom>
          <a:noFill/>
          <a:ln w="19050">
            <a:solidFill>
              <a:srgbClr val="00B050"/>
            </a:solidFill>
          </a:ln>
        </p:spPr>
        <p:txBody>
          <a:bodyPr wrap="square">
            <a:spAutoFit/>
          </a:bodyPr>
          <a:lstStyle/>
          <a:p>
            <a:pPr algn="l">
              <a:lnSpc>
                <a:spcPct val="150000"/>
              </a:lnSpc>
            </a:pPr>
            <a:r>
              <a:rPr lang="zh-CN" altLang="en-US" sz="2400" dirty="0" smtClean="0">
                <a:solidFill>
                  <a:srgbClr val="080808"/>
                </a:solidFill>
                <a:latin typeface="Arial" pitchFamily="34" charset="0"/>
                <a:ea typeface="宋体" pitchFamily="2" charset="-122"/>
              </a:rPr>
              <a:t>还有金属</a:t>
            </a:r>
            <a:r>
              <a:rPr lang="zh-CN" altLang="en-US" sz="2400" dirty="0" smtClean="0">
                <a:solidFill>
                  <a:srgbClr val="EE3516"/>
                </a:solidFill>
                <a:latin typeface="Arial" pitchFamily="34" charset="0"/>
                <a:ea typeface="宋体" pitchFamily="2" charset="-122"/>
              </a:rPr>
              <a:t>离子</a:t>
            </a:r>
            <a:r>
              <a:rPr lang="zh-CN" altLang="en-US" sz="2400" dirty="0" smtClean="0">
                <a:solidFill>
                  <a:srgbClr val="080808"/>
                </a:solidFill>
                <a:latin typeface="Arial" pitchFamily="34" charset="0"/>
                <a:ea typeface="宋体" pitchFamily="2" charset="-122"/>
              </a:rPr>
              <a:t>蒸气激光器，如</a:t>
            </a:r>
            <a:r>
              <a:rPr lang="en-US" altLang="zh-CN" sz="2400" dirty="0" smtClean="0">
                <a:solidFill>
                  <a:srgbClr val="080808"/>
                </a:solidFill>
                <a:latin typeface="Arial" pitchFamily="34" charset="0"/>
                <a:ea typeface="宋体" pitchFamily="2" charset="-122"/>
              </a:rPr>
              <a:t>He-</a:t>
            </a:r>
            <a:r>
              <a:rPr lang="en-US" altLang="zh-CN" sz="2400" dirty="0" err="1" smtClean="0">
                <a:solidFill>
                  <a:srgbClr val="080808"/>
                </a:solidFill>
                <a:latin typeface="Arial" pitchFamily="34" charset="0"/>
                <a:ea typeface="宋体" pitchFamily="2" charset="-122"/>
              </a:rPr>
              <a:t>Ce</a:t>
            </a:r>
            <a:r>
              <a:rPr lang="en-US" altLang="zh-CN" sz="2400" baseline="30000" dirty="0" smtClean="0">
                <a:solidFill>
                  <a:srgbClr val="080808"/>
                </a:solidFill>
                <a:latin typeface="Arial" pitchFamily="34" charset="0"/>
                <a:ea typeface="宋体" pitchFamily="2" charset="-122"/>
              </a:rPr>
              <a:t>+</a:t>
            </a:r>
            <a:r>
              <a:rPr lang="zh-CN" altLang="en-US" sz="2400" dirty="0" smtClean="0">
                <a:solidFill>
                  <a:srgbClr val="080808"/>
                </a:solidFill>
                <a:latin typeface="Arial" pitchFamily="34" charset="0"/>
                <a:ea typeface="宋体" pitchFamily="2" charset="-122"/>
              </a:rPr>
              <a:t>激光器</a:t>
            </a:r>
            <a:endParaRPr lang="zh-CN" alt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3810000" cy="4823069"/>
          </a:xfrm>
        </p:spPr>
        <p:txBody>
          <a:bodyPr/>
          <a:lstStyle/>
          <a:p>
            <a:pPr lvl="1">
              <a:lnSpc>
                <a:spcPct val="150000"/>
              </a:lnSpc>
            </a:pPr>
            <a:r>
              <a:rPr lang="zh-CN" altLang="en-US" dirty="0" smtClean="0"/>
              <a:t>工作能级</a:t>
            </a:r>
            <a:endParaRPr lang="en-US" altLang="zh-CN" dirty="0" smtClean="0"/>
          </a:p>
          <a:p>
            <a:pPr lvl="2">
              <a:lnSpc>
                <a:spcPct val="150000"/>
              </a:lnSpc>
            </a:pPr>
            <a:r>
              <a:rPr lang="zh-CN" altLang="en-US" dirty="0" smtClean="0"/>
              <a:t>依靠电子的直接碰撞激发</a:t>
            </a:r>
            <a:r>
              <a:rPr lang="zh-CN" altLang="en-US" smtClean="0"/>
              <a:t>实现粒子数反转</a:t>
            </a:r>
            <a:endParaRPr lang="en-US" altLang="zh-CN" dirty="0" smtClean="0"/>
          </a:p>
        </p:txBody>
      </p:sp>
      <p:sp>
        <p:nvSpPr>
          <p:cNvPr id="4" name="TextBox 3"/>
          <p:cNvSpPr txBox="1"/>
          <p:nvPr/>
        </p:nvSpPr>
        <p:spPr>
          <a:xfrm>
            <a:off x="0" y="0"/>
            <a:ext cx="469490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fontAlgn="base">
              <a:spcBef>
                <a:spcPct val="20000"/>
              </a:spcBef>
              <a:spcAft>
                <a:spcPct val="0"/>
              </a:spcAft>
            </a:pPr>
            <a:r>
              <a:rPr lang="zh-CN" altLang="en-US" sz="2800" b="1" kern="1200" dirty="0">
                <a:solidFill>
                  <a:srgbClr val="1C1C1C"/>
                </a:solidFill>
                <a:latin typeface="Arial"/>
                <a:ea typeface="+mn-ea"/>
                <a:cs typeface="+mn-cs"/>
              </a:rPr>
              <a:t>补充：铜蒸气激光器</a:t>
            </a:r>
          </a:p>
        </p:txBody>
      </p:sp>
      <p:pic>
        <p:nvPicPr>
          <p:cNvPr id="9" name="Picture 8" descr="Cu部分能级图.BMP"/>
          <p:cNvPicPr>
            <a:picLocks noChangeAspect="1"/>
          </p:cNvPicPr>
          <p:nvPr/>
        </p:nvPicPr>
        <p:blipFill>
          <a:blip r:embed="rId2" cstate="print"/>
          <a:stretch>
            <a:fillRect/>
          </a:stretch>
        </p:blipFill>
        <p:spPr>
          <a:xfrm>
            <a:off x="4419600" y="914400"/>
            <a:ext cx="4267200" cy="5722938"/>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65307" y="3411780"/>
            <a:ext cx="4201893" cy="2209800"/>
            <a:chOff x="65307" y="3411780"/>
            <a:chExt cx="4201893" cy="2209800"/>
          </a:xfrm>
        </p:grpSpPr>
        <p:pic>
          <p:nvPicPr>
            <p:cNvPr id="1029" name="Picture 5"/>
            <p:cNvPicPr>
              <a:picLocks noChangeAspect="1" noChangeArrowheads="1"/>
            </p:cNvPicPr>
            <p:nvPr/>
          </p:nvPicPr>
          <p:blipFill>
            <a:blip r:embed="rId3" cstate="print"/>
            <a:srcRect/>
            <a:stretch>
              <a:fillRect/>
            </a:stretch>
          </p:blipFill>
          <p:spPr bwMode="auto">
            <a:xfrm>
              <a:off x="124691" y="5180603"/>
              <a:ext cx="4142509" cy="440977"/>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609600" y="4571003"/>
              <a:ext cx="1447483" cy="4476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65307" y="4021380"/>
              <a:ext cx="4049493" cy="457201"/>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624840" y="3411780"/>
              <a:ext cx="1508760" cy="533400"/>
            </a:xfrm>
            <a:prstGeom prst="rect">
              <a:avLst/>
            </a:prstGeom>
            <a:noFill/>
            <a:ln w="9525">
              <a:noFill/>
              <a:miter lim="800000"/>
              <a:headEnd/>
              <a:tailEnd/>
            </a:ln>
            <a:effec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r>
              <a:rPr lang="en-US" altLang="zh-CN" dirty="0" smtClean="0">
                <a:ea typeface="宋体" charset="-122"/>
              </a:rPr>
              <a:t>§1.4.3  </a:t>
            </a:r>
            <a:r>
              <a:rPr lang="zh-CN" altLang="en-US" smtClean="0">
                <a:ea typeface="宋体" charset="-122"/>
              </a:rPr>
              <a:t>液体激光器</a:t>
            </a:r>
          </a:p>
        </p:txBody>
      </p:sp>
      <p:sp>
        <p:nvSpPr>
          <p:cNvPr id="12291" name="内容占位符 2"/>
          <p:cNvSpPr>
            <a:spLocks noGrp="1"/>
          </p:cNvSpPr>
          <p:nvPr>
            <p:ph idx="1"/>
          </p:nvPr>
        </p:nvSpPr>
        <p:spPr/>
        <p:txBody>
          <a:bodyPr/>
          <a:lstStyle/>
          <a:p>
            <a:pPr eaLnBrk="1" hangingPunct="1">
              <a:lnSpc>
                <a:spcPct val="150000"/>
              </a:lnSpc>
            </a:pPr>
            <a:r>
              <a:rPr lang="zh-CN" altLang="en-US" dirty="0" smtClean="0">
                <a:ea typeface="宋体" charset="-122"/>
              </a:rPr>
              <a:t>以</a:t>
            </a:r>
            <a:r>
              <a:rPr lang="zh-CN" altLang="en-US" dirty="0" smtClean="0">
                <a:solidFill>
                  <a:srgbClr val="00B050"/>
                </a:solidFill>
                <a:ea typeface="宋体" charset="-122"/>
              </a:rPr>
              <a:t>液体</a:t>
            </a:r>
            <a:r>
              <a:rPr lang="zh-CN" altLang="en-US" dirty="0" smtClean="0">
                <a:ea typeface="宋体" charset="-122"/>
              </a:rPr>
              <a:t>为工作物质</a:t>
            </a:r>
            <a:endParaRPr lang="en-US" altLang="zh-CN" dirty="0" smtClean="0">
              <a:ea typeface="宋体" charset="-122"/>
            </a:endParaRPr>
          </a:p>
          <a:p>
            <a:pPr lvl="1" eaLnBrk="1" hangingPunct="1">
              <a:lnSpc>
                <a:spcPct val="150000"/>
              </a:lnSpc>
            </a:pPr>
            <a:r>
              <a:rPr lang="zh-CN" altLang="en-US" dirty="0" smtClean="0">
                <a:ea typeface="宋体" charset="-122"/>
              </a:rPr>
              <a:t>有机染料溶液</a:t>
            </a:r>
            <a:endParaRPr lang="en-US" altLang="zh-CN" dirty="0" smtClean="0">
              <a:ea typeface="宋体" charset="-122"/>
            </a:endParaRPr>
          </a:p>
          <a:p>
            <a:pPr lvl="2" eaLnBrk="1" hangingPunct="1">
              <a:lnSpc>
                <a:spcPct val="150000"/>
              </a:lnSpc>
            </a:pPr>
            <a:r>
              <a:rPr lang="zh-CN" altLang="en-US" dirty="0" smtClean="0">
                <a:ea typeface="宋体" charset="-122"/>
              </a:rPr>
              <a:t>溶于一定溶剂的有机染料</a:t>
            </a:r>
            <a:endParaRPr lang="en-US" altLang="zh-CN" dirty="0" smtClean="0">
              <a:ea typeface="宋体" charset="-122"/>
            </a:endParaRPr>
          </a:p>
          <a:p>
            <a:pPr lvl="2" eaLnBrk="1" hangingPunct="1">
              <a:lnSpc>
                <a:spcPct val="150000"/>
              </a:lnSpc>
            </a:pPr>
            <a:r>
              <a:rPr lang="zh-CN" altLang="en-US" dirty="0" smtClean="0">
                <a:ea typeface="宋体" charset="-122"/>
              </a:rPr>
              <a:t>有机染料是一种有机化合物，有复杂的大分子系统</a:t>
            </a:r>
            <a:endParaRPr lang="en-US" altLang="zh-CN" dirty="0" smtClean="0">
              <a:ea typeface="宋体" charset="-122"/>
            </a:endParaRPr>
          </a:p>
          <a:p>
            <a:pPr lvl="1" eaLnBrk="1" hangingPunct="1">
              <a:lnSpc>
                <a:spcPct val="150000"/>
              </a:lnSpc>
            </a:pPr>
            <a:r>
              <a:rPr lang="zh-CN" altLang="en-US" dirty="0" smtClean="0">
                <a:ea typeface="宋体" charset="-122"/>
              </a:rPr>
              <a:t>含有稀土金属离子的无机化合物溶液</a:t>
            </a:r>
          </a:p>
        </p:txBody>
      </p:sp>
      <p:sp>
        <p:nvSpPr>
          <p:cNvPr id="4" name="TextBox 3"/>
          <p:cNvSpPr txBox="1"/>
          <p:nvPr/>
        </p:nvSpPr>
        <p:spPr>
          <a:xfrm>
            <a:off x="5181600" y="1905000"/>
            <a:ext cx="3505200" cy="46166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l">
              <a:spcBef>
                <a:spcPct val="20000"/>
              </a:spcBef>
              <a:defRPr/>
            </a:pPr>
            <a:r>
              <a:rPr lang="zh-CN" altLang="en-US" sz="2400" dirty="0" smtClean="0">
                <a:solidFill>
                  <a:srgbClr val="1C1C1C"/>
                </a:solidFill>
              </a:rPr>
              <a:t>最</a:t>
            </a:r>
            <a:r>
              <a:rPr lang="zh-CN" altLang="en-US" sz="2400" dirty="0">
                <a:solidFill>
                  <a:srgbClr val="1C1C1C"/>
                </a:solidFill>
              </a:rPr>
              <a:t>重要、最普遍采用的</a:t>
            </a:r>
          </a:p>
        </p:txBody>
      </p:sp>
      <p:cxnSp>
        <p:nvCxnSpPr>
          <p:cNvPr id="5" name="直接连接符 14"/>
          <p:cNvCxnSpPr>
            <a:endCxn id="4" idx="1"/>
          </p:cNvCxnSpPr>
          <p:nvPr/>
        </p:nvCxnSpPr>
        <p:spPr bwMode="auto">
          <a:xfrm flipV="1">
            <a:off x="3657600" y="2135833"/>
            <a:ext cx="1524000" cy="454968"/>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spTree>
    <p:extLst>
      <p:ext uri="{BB962C8B-B14F-4D97-AF65-F5344CB8AC3E}">
        <p14:creationId xmlns:p14="http://schemas.microsoft.com/office/powerpoint/2010/main" val="427854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up)">
                                      <p:cBhvr>
                                        <p:cTn id="17" dur="500"/>
                                        <p:tgtEl>
                                          <p:spTgt spid="12291">
                                            <p:txEl>
                                              <p:pRg st="2" end="2"/>
                                            </p:txEl>
                                          </p:spTgt>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wipe(up)">
                                      <p:cBhvr>
                                        <p:cTn id="21"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r>
              <a:rPr lang="zh-CN" altLang="en-US" dirty="0" smtClean="0">
                <a:ea typeface="宋体" charset="-122"/>
              </a:rPr>
              <a:t>染料激光器</a:t>
            </a:r>
          </a:p>
        </p:txBody>
      </p:sp>
      <p:sp>
        <p:nvSpPr>
          <p:cNvPr id="13315" name="内容占位符 2"/>
          <p:cNvSpPr>
            <a:spLocks noGrp="1"/>
          </p:cNvSpPr>
          <p:nvPr>
            <p:ph idx="1"/>
          </p:nvPr>
        </p:nvSpPr>
        <p:spPr/>
        <p:txBody>
          <a:bodyPr/>
          <a:lstStyle/>
          <a:p>
            <a:pPr eaLnBrk="1" hangingPunct="1">
              <a:lnSpc>
                <a:spcPct val="150000"/>
              </a:lnSpc>
            </a:pPr>
            <a:r>
              <a:rPr lang="zh-CN" altLang="en-US" dirty="0" smtClean="0">
                <a:ea typeface="宋体" charset="-122"/>
              </a:rPr>
              <a:t>主要特点</a:t>
            </a:r>
            <a:endParaRPr lang="en-US" altLang="zh-CN" dirty="0" smtClean="0">
              <a:ea typeface="宋体" charset="-122"/>
            </a:endParaRPr>
          </a:p>
          <a:p>
            <a:pPr marL="971550" lvl="1" indent="-514350" eaLnBrk="1" hangingPunct="1">
              <a:lnSpc>
                <a:spcPct val="150000"/>
              </a:lnSpc>
              <a:buFont typeface="+mj-lt"/>
              <a:buAutoNum type="arabicPeriod"/>
            </a:pPr>
            <a:r>
              <a:rPr lang="zh-CN" altLang="en-US" dirty="0" smtClean="0">
                <a:solidFill>
                  <a:srgbClr val="007E39"/>
                </a:solidFill>
                <a:ea typeface="宋体" charset="-122"/>
              </a:rPr>
              <a:t>波长连续可调</a:t>
            </a:r>
            <a:endParaRPr lang="en-US" altLang="zh-CN" dirty="0" smtClean="0">
              <a:solidFill>
                <a:srgbClr val="007E39"/>
              </a:solidFill>
              <a:ea typeface="宋体" charset="-122"/>
            </a:endParaRPr>
          </a:p>
          <a:p>
            <a:pPr marL="971550" lvl="1" indent="-514350" eaLnBrk="1" hangingPunct="1">
              <a:lnSpc>
                <a:spcPct val="150000"/>
              </a:lnSpc>
              <a:buFont typeface="+mj-lt"/>
              <a:buAutoNum type="arabicPeriod"/>
            </a:pPr>
            <a:r>
              <a:rPr lang="zh-CN" altLang="en-US" dirty="0" smtClean="0">
                <a:solidFill>
                  <a:srgbClr val="007E39"/>
                </a:solidFill>
                <a:ea typeface="宋体" charset="-122"/>
              </a:rPr>
              <a:t>谱线宽度窄、增益高、均匀性好</a:t>
            </a:r>
            <a:endParaRPr lang="en-US" altLang="zh-CN" dirty="0" smtClean="0">
              <a:solidFill>
                <a:srgbClr val="007E39"/>
              </a:solidFill>
              <a:ea typeface="宋体" charset="-122"/>
            </a:endParaRPr>
          </a:p>
          <a:p>
            <a:pPr marL="971550" lvl="1" indent="-514350" eaLnBrk="1" hangingPunct="1">
              <a:lnSpc>
                <a:spcPct val="150000"/>
              </a:lnSpc>
              <a:buFont typeface="+mj-lt"/>
              <a:buAutoNum type="arabicPeriod"/>
            </a:pPr>
            <a:r>
              <a:rPr lang="zh-CN" altLang="en-US" dirty="0" smtClean="0">
                <a:solidFill>
                  <a:srgbClr val="007E39"/>
                </a:solidFill>
                <a:ea typeface="宋体" charset="-122"/>
              </a:rPr>
              <a:t>光谱分辨率高</a:t>
            </a:r>
            <a:endParaRPr lang="en-US" altLang="zh-CN" dirty="0" smtClean="0">
              <a:solidFill>
                <a:srgbClr val="007E39"/>
              </a:solidFill>
              <a:ea typeface="宋体" charset="-122"/>
            </a:endParaRPr>
          </a:p>
          <a:p>
            <a:pPr marL="971550" lvl="1" indent="-514350" eaLnBrk="1" hangingPunct="1">
              <a:lnSpc>
                <a:spcPct val="150000"/>
              </a:lnSpc>
              <a:buFont typeface="+mj-lt"/>
              <a:buAutoNum type="arabicPeriod"/>
            </a:pPr>
            <a:r>
              <a:rPr lang="zh-CN" altLang="en-US" dirty="0" smtClean="0">
                <a:solidFill>
                  <a:srgbClr val="007E39"/>
                </a:solidFill>
                <a:ea typeface="宋体" charset="-122"/>
              </a:rPr>
              <a:t>制备容易、价格低</a:t>
            </a:r>
            <a:endParaRPr lang="en-US" altLang="zh-CN" dirty="0" smtClean="0">
              <a:solidFill>
                <a:srgbClr val="007E39"/>
              </a:solidFill>
              <a:ea typeface="宋体" charset="-122"/>
            </a:endParaRPr>
          </a:p>
          <a:p>
            <a:pPr marL="971550" lvl="1" indent="-514350" eaLnBrk="1" hangingPunct="1">
              <a:lnSpc>
                <a:spcPct val="150000"/>
              </a:lnSpc>
              <a:buFont typeface="+mj-lt"/>
              <a:buAutoNum type="arabicPeriod"/>
            </a:pPr>
            <a:r>
              <a:rPr lang="zh-CN" altLang="en-US" dirty="0" smtClean="0">
                <a:solidFill>
                  <a:srgbClr val="C00000"/>
                </a:solidFill>
                <a:ea typeface="宋体" charset="-122"/>
              </a:rPr>
              <a:t>稳定性差，染料寿命短</a:t>
            </a:r>
          </a:p>
        </p:txBody>
      </p:sp>
    </p:spTree>
    <p:extLst>
      <p:ext uri="{BB962C8B-B14F-4D97-AF65-F5344CB8AC3E}">
        <p14:creationId xmlns:p14="http://schemas.microsoft.com/office/powerpoint/2010/main" val="206281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wipe(up)">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wipe(up)">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wipe(up)">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wipe(up)">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wipe(up)">
                                      <p:cBhvr>
                                        <p:cTn id="2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charset="-122"/>
              </a:rPr>
              <a:t>§1.4.1  </a:t>
            </a:r>
            <a:r>
              <a:rPr lang="zh-CN" altLang="en-US" dirty="0" smtClean="0">
                <a:ea typeface="宋体" charset="-122"/>
              </a:rPr>
              <a:t>固体激光器</a:t>
            </a:r>
            <a:endParaRPr lang="zh-CN" altLang="en-US" dirty="0"/>
          </a:p>
        </p:txBody>
      </p:sp>
      <p:sp>
        <p:nvSpPr>
          <p:cNvPr id="3" name="内容占位符 2"/>
          <p:cNvSpPr>
            <a:spLocks noGrp="1"/>
          </p:cNvSpPr>
          <p:nvPr>
            <p:ph idx="1"/>
          </p:nvPr>
        </p:nvSpPr>
        <p:spPr>
          <a:xfrm>
            <a:off x="457200" y="1328737"/>
            <a:ext cx="8229600" cy="4895081"/>
          </a:xfrm>
        </p:spPr>
        <p:txBody>
          <a:bodyPr/>
          <a:lstStyle/>
          <a:p>
            <a:r>
              <a:rPr lang="zh-CN" altLang="en-US" dirty="0" smtClean="0"/>
              <a:t>工作物质</a:t>
            </a:r>
            <a:endParaRPr lang="en-US" altLang="zh-CN" dirty="0" smtClean="0"/>
          </a:p>
          <a:p>
            <a:pPr lvl="1"/>
            <a:r>
              <a:rPr lang="zh-CN" altLang="en-US" dirty="0" smtClean="0"/>
              <a:t>绝缘晶体或玻璃   掺入少量的活性粒子</a:t>
            </a:r>
            <a:endParaRPr lang="en-US" altLang="zh-CN" dirty="0" smtClean="0"/>
          </a:p>
          <a:p>
            <a:pPr lvl="1"/>
            <a:r>
              <a:rPr lang="zh-CN" altLang="en-US" dirty="0" smtClean="0"/>
              <a:t>掺杂浓度   </a:t>
            </a:r>
            <a:r>
              <a:rPr lang="en-US" altLang="zh-CN" dirty="0" smtClean="0"/>
              <a:t>10</a:t>
            </a:r>
            <a:r>
              <a:rPr lang="en-US" altLang="zh-CN" baseline="40000" dirty="0" smtClean="0"/>
              <a:t>25</a:t>
            </a:r>
            <a:r>
              <a:rPr lang="en-US" altLang="zh-CN" dirty="0" smtClean="0"/>
              <a:t>~10</a:t>
            </a:r>
            <a:r>
              <a:rPr lang="en-US" altLang="zh-CN" baseline="40000" dirty="0" smtClean="0"/>
              <a:t>26</a:t>
            </a:r>
            <a:r>
              <a:rPr lang="en-US" altLang="zh-CN" dirty="0" smtClean="0"/>
              <a:t>/m</a:t>
            </a:r>
            <a:r>
              <a:rPr lang="en-US" altLang="zh-CN" baseline="30000" dirty="0" smtClean="0"/>
              <a:t>3</a:t>
            </a:r>
          </a:p>
          <a:p>
            <a:r>
              <a:rPr lang="zh-CN" altLang="en-US" dirty="0" smtClean="0"/>
              <a:t>特点</a:t>
            </a:r>
            <a:endParaRPr lang="en-US" altLang="zh-CN" dirty="0" smtClean="0"/>
          </a:p>
          <a:p>
            <a:pPr lvl="1"/>
            <a:r>
              <a:rPr lang="zh-CN" altLang="en-US" dirty="0" smtClean="0">
                <a:solidFill>
                  <a:srgbClr val="C00000"/>
                </a:solidFill>
              </a:rPr>
              <a:t>宽</a:t>
            </a:r>
            <a:r>
              <a:rPr lang="zh-CN" altLang="en-US" dirty="0" smtClean="0"/>
              <a:t>的有效</a:t>
            </a:r>
            <a:r>
              <a:rPr lang="zh-CN" altLang="en-US" dirty="0" smtClean="0">
                <a:solidFill>
                  <a:srgbClr val="C00000"/>
                </a:solidFill>
              </a:rPr>
              <a:t>吸收</a:t>
            </a:r>
            <a:r>
              <a:rPr lang="zh-CN" altLang="en-US" dirty="0" smtClean="0"/>
              <a:t>光谱带</a:t>
            </a:r>
            <a:endParaRPr lang="en-US" altLang="zh-CN" dirty="0" smtClean="0"/>
          </a:p>
          <a:p>
            <a:pPr lvl="1"/>
            <a:r>
              <a:rPr lang="zh-CN" altLang="en-US" dirty="0" smtClean="0">
                <a:solidFill>
                  <a:srgbClr val="C00000"/>
                </a:solidFill>
              </a:rPr>
              <a:t>高</a:t>
            </a:r>
            <a:r>
              <a:rPr lang="zh-CN" altLang="en-US" dirty="0" smtClean="0"/>
              <a:t>的</a:t>
            </a:r>
            <a:r>
              <a:rPr lang="zh-CN" altLang="en-US" dirty="0" smtClean="0">
                <a:solidFill>
                  <a:srgbClr val="C00000"/>
                </a:solidFill>
              </a:rPr>
              <a:t>荧光效率</a:t>
            </a:r>
            <a:endParaRPr lang="en-US" altLang="zh-CN" dirty="0" smtClean="0">
              <a:solidFill>
                <a:srgbClr val="C00000"/>
              </a:solidFill>
            </a:endParaRPr>
          </a:p>
          <a:p>
            <a:pPr lvl="1"/>
            <a:r>
              <a:rPr lang="zh-CN" altLang="en-US" dirty="0" smtClean="0">
                <a:solidFill>
                  <a:srgbClr val="C00000"/>
                </a:solidFill>
              </a:rPr>
              <a:t>长</a:t>
            </a:r>
            <a:r>
              <a:rPr lang="zh-CN" altLang="en-US" dirty="0" smtClean="0"/>
              <a:t>的</a:t>
            </a:r>
            <a:r>
              <a:rPr lang="zh-CN" altLang="en-US" dirty="0" smtClean="0">
                <a:solidFill>
                  <a:srgbClr val="C00000"/>
                </a:solidFill>
              </a:rPr>
              <a:t>荧光寿命</a:t>
            </a:r>
            <a:endParaRPr lang="en-US" altLang="zh-CN" dirty="0" smtClean="0">
              <a:solidFill>
                <a:srgbClr val="C00000"/>
              </a:solidFill>
            </a:endParaRPr>
          </a:p>
          <a:p>
            <a:pPr lvl="1"/>
            <a:r>
              <a:rPr lang="zh-CN" altLang="en-US" dirty="0" smtClean="0">
                <a:solidFill>
                  <a:srgbClr val="C00000"/>
                </a:solidFill>
              </a:rPr>
              <a:t>窄</a:t>
            </a:r>
            <a:r>
              <a:rPr lang="zh-CN" altLang="en-US" dirty="0" smtClean="0"/>
              <a:t>的</a:t>
            </a:r>
            <a:r>
              <a:rPr lang="zh-CN" altLang="en-US" dirty="0" smtClean="0">
                <a:solidFill>
                  <a:srgbClr val="C00000"/>
                </a:solidFill>
              </a:rPr>
              <a:t>荧光谱线</a:t>
            </a:r>
            <a:endParaRPr lang="en-US" altLang="zh-CN" dirty="0" smtClean="0">
              <a:solidFill>
                <a:srgbClr val="C00000"/>
              </a:solidFill>
            </a:endParaRPr>
          </a:p>
          <a:p>
            <a:endParaRPr lang="zh-CN" altLang="en-US" dirty="0"/>
          </a:p>
        </p:txBody>
      </p:sp>
      <p:grpSp>
        <p:nvGrpSpPr>
          <p:cNvPr id="10" name="组合 9"/>
          <p:cNvGrpSpPr/>
          <p:nvPr/>
        </p:nvGrpSpPr>
        <p:grpSpPr>
          <a:xfrm>
            <a:off x="4798893" y="4268706"/>
            <a:ext cx="3950679" cy="1441939"/>
            <a:chOff x="4607169" y="4032738"/>
            <a:chExt cx="3950679" cy="1441939"/>
          </a:xfrm>
        </p:grpSpPr>
        <p:sp>
          <p:nvSpPr>
            <p:cNvPr id="6" name="TextBox 5"/>
            <p:cNvSpPr txBox="1"/>
            <p:nvPr/>
          </p:nvSpPr>
          <p:spPr>
            <a:xfrm>
              <a:off x="6131171" y="4220307"/>
              <a:ext cx="242667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dirty="0" smtClean="0"/>
                <a:t>易于产生粒子数反转和受激发射</a:t>
              </a:r>
              <a:endParaRPr lang="zh-CN" altLang="en-US" sz="2400" dirty="0"/>
            </a:p>
          </p:txBody>
        </p:sp>
        <p:cxnSp>
          <p:nvCxnSpPr>
            <p:cNvPr id="9" name="直接连接符 8"/>
            <p:cNvCxnSpPr/>
            <p:nvPr/>
          </p:nvCxnSpPr>
          <p:spPr bwMode="auto">
            <a:xfrm>
              <a:off x="5603631" y="4032738"/>
              <a:ext cx="504092" cy="257908"/>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cxnSp>
          <p:nvCxnSpPr>
            <p:cNvPr id="11" name="直接连接符 10"/>
            <p:cNvCxnSpPr/>
            <p:nvPr/>
          </p:nvCxnSpPr>
          <p:spPr bwMode="auto">
            <a:xfrm>
              <a:off x="4665785" y="4443046"/>
              <a:ext cx="1453661" cy="70339"/>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cxnSp>
          <p:nvCxnSpPr>
            <p:cNvPr id="13" name="直接连接符 12"/>
            <p:cNvCxnSpPr/>
            <p:nvPr/>
          </p:nvCxnSpPr>
          <p:spPr bwMode="auto">
            <a:xfrm flipV="1">
              <a:off x="4607169" y="4771292"/>
              <a:ext cx="1512277" cy="187570"/>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cxnSp>
          <p:nvCxnSpPr>
            <p:cNvPr id="15" name="直接连接符 14"/>
            <p:cNvCxnSpPr/>
            <p:nvPr/>
          </p:nvCxnSpPr>
          <p:spPr bwMode="auto">
            <a:xfrm flipV="1">
              <a:off x="4630615" y="4982308"/>
              <a:ext cx="1477108" cy="492369"/>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rgbClr val="C2A000"/>
              </a:solidFill>
              <a:prstDash val="solid"/>
              <a:round/>
              <a:headEnd type="none" w="med" len="med"/>
              <a:tailEnd type="none" w="med" len="med"/>
            </a:ln>
            <a:effectLst/>
          </p:spPr>
        </p:cxnSp>
      </p:grpSp>
      <p:sp>
        <p:nvSpPr>
          <p:cNvPr id="16" name="TextBox 15"/>
          <p:cNvSpPr txBox="1"/>
          <p:nvPr/>
        </p:nvSpPr>
        <p:spPr>
          <a:xfrm>
            <a:off x="6655437" y="2570760"/>
            <a:ext cx="1898249"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chorCtr="0">
            <a:spAutoFit/>
          </a:bodyPr>
          <a:lstStyle/>
          <a:p>
            <a:pPr algn="l">
              <a:buFont typeface="Arial" pitchFamily="34" charset="0"/>
              <a:buChar char="•"/>
            </a:pPr>
            <a:r>
              <a:rPr lang="zh-CN" altLang="en-US" sz="2000" dirty="0" smtClean="0">
                <a:solidFill>
                  <a:schemeClr val="tx1"/>
                </a:solidFill>
              </a:rPr>
              <a:t>过渡金属离子</a:t>
            </a:r>
            <a:endParaRPr lang="en-US" altLang="zh-CN" sz="2000" dirty="0" smtClean="0">
              <a:solidFill>
                <a:schemeClr val="tx1"/>
              </a:solidFill>
            </a:endParaRPr>
          </a:p>
          <a:p>
            <a:pPr algn="l">
              <a:buFont typeface="Arial" pitchFamily="34" charset="0"/>
              <a:buChar char="•"/>
            </a:pPr>
            <a:r>
              <a:rPr lang="zh-CN" altLang="en-US" sz="2000" dirty="0" smtClean="0">
                <a:solidFill>
                  <a:schemeClr val="tx1"/>
                </a:solidFill>
              </a:rPr>
              <a:t>稀土离子</a:t>
            </a:r>
            <a:endParaRPr lang="zh-CN"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500"/>
                                        <p:tgtEl>
                                          <p:spTgt spid="3">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eft Brace 12"/>
          <p:cNvSpPr/>
          <p:nvPr/>
        </p:nvSpPr>
        <p:spPr bwMode="auto">
          <a:xfrm>
            <a:off x="3200400" y="1905000"/>
            <a:ext cx="228600" cy="762000"/>
          </a:xfrm>
          <a:prstGeom prst="leftBrace">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a:spcBef>
                <a:spcPct val="20000"/>
              </a:spcBef>
              <a:buFontTx/>
              <a:buBlip>
                <a:blip r:embed="rId2"/>
              </a:buBlip>
            </a:pPr>
            <a:endParaRPr lang="zh-CN" altLang="en-US" sz="2800" smtClean="0">
              <a:solidFill>
                <a:srgbClr val="080808"/>
              </a:solidFill>
              <a:latin typeface="Arial" pitchFamily="34" charset="0"/>
              <a:ea typeface="宋体" pitchFamily="2" charset="-122"/>
            </a:endParaRPr>
          </a:p>
        </p:txBody>
      </p:sp>
      <p:sp>
        <p:nvSpPr>
          <p:cNvPr id="14" name="TextBox 13"/>
          <p:cNvSpPr txBox="1"/>
          <p:nvPr/>
        </p:nvSpPr>
        <p:spPr>
          <a:xfrm>
            <a:off x="3352800" y="1600200"/>
            <a:ext cx="1250663" cy="523220"/>
          </a:xfrm>
          <a:prstGeom prst="rect">
            <a:avLst/>
          </a:prstGeom>
          <a:noFill/>
        </p:spPr>
        <p:txBody>
          <a:bodyPr wrap="none" rtlCol="0">
            <a:spAutoFit/>
          </a:bodyPr>
          <a:lstStyle/>
          <a:p>
            <a:pPr algn="l"/>
            <a:r>
              <a:rPr lang="en-US" altLang="zh-CN" sz="2800" dirty="0" smtClean="0">
                <a:solidFill>
                  <a:srgbClr val="080808"/>
                </a:solidFill>
                <a:ea typeface="宋体" charset="-122"/>
              </a:rPr>
              <a:t>T</a:t>
            </a:r>
            <a:r>
              <a:rPr lang="en-US" altLang="zh-CN" sz="2800" baseline="-25000" dirty="0" smtClean="0">
                <a:solidFill>
                  <a:srgbClr val="080808"/>
                </a:solidFill>
                <a:ea typeface="宋体" charset="-122"/>
              </a:rPr>
              <a:t>1</a:t>
            </a:r>
            <a:r>
              <a:rPr lang="zh-CN" altLang="en-US" sz="2800" dirty="0" smtClean="0">
                <a:solidFill>
                  <a:srgbClr val="080808"/>
                </a:solidFill>
                <a:ea typeface="宋体" charset="-122"/>
              </a:rPr>
              <a:t>、</a:t>
            </a:r>
            <a:r>
              <a:rPr lang="en-US" altLang="zh-CN" sz="2800" dirty="0" smtClean="0">
                <a:solidFill>
                  <a:srgbClr val="080808"/>
                </a:solidFill>
                <a:ea typeface="宋体" charset="-122"/>
              </a:rPr>
              <a:t>T</a:t>
            </a:r>
            <a:r>
              <a:rPr lang="en-US" altLang="zh-CN" sz="2800" baseline="-25000" dirty="0" smtClean="0">
                <a:solidFill>
                  <a:srgbClr val="080808"/>
                </a:solidFill>
                <a:ea typeface="宋体" charset="-122"/>
              </a:rPr>
              <a:t>2</a:t>
            </a:r>
            <a:endParaRPr lang="zh-CN" altLang="en-US" sz="2800" baseline="-25000" dirty="0">
              <a:solidFill>
                <a:srgbClr val="080808"/>
              </a:solidFill>
              <a:ea typeface="宋体" charset="-122"/>
            </a:endParaRPr>
          </a:p>
        </p:txBody>
      </p:sp>
      <p:sp>
        <p:nvSpPr>
          <p:cNvPr id="15" name="TextBox 14"/>
          <p:cNvSpPr txBox="1"/>
          <p:nvPr/>
        </p:nvSpPr>
        <p:spPr>
          <a:xfrm>
            <a:off x="3352800" y="2286000"/>
            <a:ext cx="556563" cy="523220"/>
          </a:xfrm>
          <a:prstGeom prst="rect">
            <a:avLst/>
          </a:prstGeom>
          <a:noFill/>
        </p:spPr>
        <p:txBody>
          <a:bodyPr wrap="none" rtlCol="0">
            <a:spAutoFit/>
          </a:bodyPr>
          <a:lstStyle/>
          <a:p>
            <a:pPr algn="l"/>
            <a:r>
              <a:rPr lang="en-US" altLang="zh-CN" sz="2800" dirty="0" smtClean="0">
                <a:solidFill>
                  <a:srgbClr val="080808"/>
                </a:solidFill>
                <a:ea typeface="宋体" charset="-122"/>
              </a:rPr>
              <a:t>S</a:t>
            </a:r>
            <a:r>
              <a:rPr lang="en-US" altLang="zh-CN" sz="2800" baseline="-25000" dirty="0" smtClean="0">
                <a:solidFill>
                  <a:srgbClr val="080808"/>
                </a:solidFill>
                <a:ea typeface="宋体" charset="-122"/>
              </a:rPr>
              <a:t>0</a:t>
            </a:r>
            <a:endParaRPr lang="zh-CN" altLang="en-US" sz="2800" baseline="-25000" dirty="0">
              <a:solidFill>
                <a:srgbClr val="080808"/>
              </a:solidFill>
              <a:ea typeface="宋体" charset="-122"/>
            </a:endParaRPr>
          </a:p>
        </p:txBody>
      </p:sp>
      <p:sp>
        <p:nvSpPr>
          <p:cNvPr id="14339" name="内容占位符 2"/>
          <p:cNvSpPr>
            <a:spLocks noGrp="1"/>
          </p:cNvSpPr>
          <p:nvPr>
            <p:ph idx="1"/>
          </p:nvPr>
        </p:nvSpPr>
        <p:spPr/>
        <p:txBody>
          <a:bodyPr/>
          <a:lstStyle/>
          <a:p>
            <a:pPr eaLnBrk="1" hangingPunct="1"/>
            <a:r>
              <a:rPr lang="zh-CN" altLang="en-US" dirty="0" smtClean="0">
                <a:ea typeface="宋体" charset="-122"/>
              </a:rPr>
              <a:t>工作原理</a:t>
            </a:r>
            <a:endParaRPr lang="en-US" altLang="zh-CN" dirty="0" smtClean="0">
              <a:ea typeface="宋体" charset="-122"/>
            </a:endParaRPr>
          </a:p>
          <a:p>
            <a:pPr lvl="1" eaLnBrk="1" hangingPunct="1"/>
            <a:r>
              <a:rPr lang="en-US" altLang="zh-CN" dirty="0" smtClean="0">
                <a:ea typeface="宋体" charset="-122"/>
              </a:rPr>
              <a:t>S</a:t>
            </a:r>
            <a:r>
              <a:rPr lang="en-US" altLang="zh-CN" baseline="-25000" dirty="0" smtClean="0">
                <a:ea typeface="宋体" charset="-122"/>
              </a:rPr>
              <a:t>0</a:t>
            </a:r>
            <a:r>
              <a:rPr lang="en-US" altLang="zh-CN" dirty="0" smtClean="0">
                <a:ea typeface="宋体" charset="-122"/>
              </a:rPr>
              <a:t>→S</a:t>
            </a:r>
            <a:r>
              <a:rPr lang="en-US" altLang="zh-CN" baseline="-25000" dirty="0" smtClean="0">
                <a:ea typeface="宋体" charset="-122"/>
              </a:rPr>
              <a:t>1</a:t>
            </a:r>
            <a:r>
              <a:rPr lang="zh-CN" altLang="en-US" dirty="0" smtClean="0">
                <a:ea typeface="宋体" charset="-122"/>
              </a:rPr>
              <a:t>、</a:t>
            </a:r>
            <a:r>
              <a:rPr lang="en-US" altLang="zh-CN" dirty="0" smtClean="0">
                <a:ea typeface="宋体" charset="-122"/>
              </a:rPr>
              <a:t>S</a:t>
            </a:r>
            <a:r>
              <a:rPr lang="en-US" altLang="zh-CN" baseline="-25000" dirty="0" smtClean="0">
                <a:ea typeface="宋体" charset="-122"/>
              </a:rPr>
              <a:t>2</a:t>
            </a:r>
          </a:p>
          <a:p>
            <a:pPr eaLnBrk="1" hangingPunct="1"/>
            <a:endParaRPr lang="en-US" altLang="zh-CN" dirty="0" smtClean="0">
              <a:ea typeface="宋体" charset="-122"/>
            </a:endParaRPr>
          </a:p>
          <a:p>
            <a:pPr lvl="1" eaLnBrk="1" hangingPunct="1"/>
            <a:r>
              <a:rPr lang="zh-CN" altLang="en-US" dirty="0" smtClean="0">
                <a:ea typeface="宋体" charset="-122"/>
              </a:rPr>
              <a:t>设法减少“系际交叉”效应</a:t>
            </a:r>
            <a:endParaRPr lang="en-US" altLang="zh-CN" dirty="0" smtClean="0">
              <a:ea typeface="宋体" charset="-122"/>
            </a:endParaRPr>
          </a:p>
          <a:p>
            <a:pPr eaLnBrk="1" hangingPunct="1"/>
            <a:r>
              <a:rPr lang="zh-CN" altLang="en-US" dirty="0" smtClean="0">
                <a:ea typeface="宋体" charset="-122"/>
              </a:rPr>
              <a:t>可以在很宽的范围内连续调谐</a:t>
            </a:r>
            <a:endParaRPr lang="en-US" altLang="zh-CN" dirty="0" smtClean="0">
              <a:ea typeface="宋体" charset="-122"/>
            </a:endParaRPr>
          </a:p>
          <a:p>
            <a:pPr lvl="1" eaLnBrk="1" hangingPunct="1"/>
            <a:r>
              <a:rPr lang="zh-CN" altLang="en-US" dirty="0" smtClean="0">
                <a:ea typeface="宋体" charset="-122"/>
              </a:rPr>
              <a:t>染料分子的运动包括</a:t>
            </a:r>
            <a:endParaRPr lang="en-US" altLang="zh-CN" dirty="0" smtClean="0">
              <a:ea typeface="宋体" charset="-122"/>
            </a:endParaRPr>
          </a:p>
          <a:p>
            <a:pPr lvl="2" eaLnBrk="1" hangingPunct="1"/>
            <a:r>
              <a:rPr lang="zh-CN" altLang="en-US" dirty="0" smtClean="0">
                <a:ea typeface="宋体" charset="-122"/>
              </a:rPr>
              <a:t>电子运动、原子间的相对振动、染料分子的转动</a:t>
            </a:r>
            <a:endParaRPr lang="en-US" altLang="zh-CN" dirty="0" smtClean="0">
              <a:ea typeface="宋体" charset="-122"/>
            </a:endParaRPr>
          </a:p>
          <a:p>
            <a:pPr lvl="1" eaLnBrk="1" hangingPunct="1"/>
            <a:r>
              <a:rPr lang="zh-CN" altLang="en-US" dirty="0" smtClean="0">
                <a:ea typeface="宋体" charset="-122"/>
              </a:rPr>
              <a:t>每个电子能级都有一组振</a:t>
            </a:r>
            <a:r>
              <a:rPr lang="en-US" altLang="zh-CN" dirty="0" smtClean="0">
                <a:ea typeface="宋体" charset="-122"/>
              </a:rPr>
              <a:t>—</a:t>
            </a:r>
            <a:r>
              <a:rPr lang="zh-CN" altLang="en-US" dirty="0" smtClean="0">
                <a:ea typeface="宋体" charset="-122"/>
              </a:rPr>
              <a:t>转能级</a:t>
            </a:r>
            <a:endParaRPr lang="en-US" altLang="zh-CN" dirty="0" smtClean="0">
              <a:ea typeface="宋体" charset="-122"/>
            </a:endParaRPr>
          </a:p>
          <a:p>
            <a:pPr lvl="1" eaLnBrk="1" hangingPunct="1"/>
            <a:r>
              <a:rPr lang="zh-CN" altLang="en-US" dirty="0" smtClean="0">
                <a:ea typeface="宋体" charset="-122"/>
              </a:rPr>
              <a:t>由于无规则热运动，振</a:t>
            </a:r>
            <a:r>
              <a:rPr lang="en-US" altLang="zh-CN" dirty="0" smtClean="0">
                <a:ea typeface="宋体" charset="-122"/>
              </a:rPr>
              <a:t>—</a:t>
            </a:r>
            <a:r>
              <a:rPr lang="zh-CN" altLang="en-US" dirty="0" smtClean="0">
                <a:ea typeface="宋体" charset="-122"/>
              </a:rPr>
              <a:t>转能级被展宽</a:t>
            </a:r>
          </a:p>
        </p:txBody>
      </p:sp>
      <p:grpSp>
        <p:nvGrpSpPr>
          <p:cNvPr id="7" name="Group 6"/>
          <p:cNvGrpSpPr/>
          <p:nvPr/>
        </p:nvGrpSpPr>
        <p:grpSpPr>
          <a:xfrm>
            <a:off x="4419600" y="1416050"/>
            <a:ext cx="4232275" cy="4521200"/>
            <a:chOff x="4419600" y="1416050"/>
            <a:chExt cx="4232275" cy="4521200"/>
          </a:xfrm>
        </p:grpSpPr>
        <p:pic>
          <p:nvPicPr>
            <p:cNvPr id="5" name="Picture 6" descr="6zhang009"/>
            <p:cNvPicPr>
              <a:picLocks noChangeAspect="1" noChangeArrowheads="1"/>
            </p:cNvPicPr>
            <p:nvPr/>
          </p:nvPicPr>
          <p:blipFill>
            <a:blip r:embed="rId3" cstate="print"/>
            <a:srcRect/>
            <a:stretch>
              <a:fillRect/>
            </a:stretch>
          </p:blipFill>
          <p:spPr bwMode="auto">
            <a:xfrm>
              <a:off x="4419600" y="1416050"/>
              <a:ext cx="4232275" cy="4521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876800" y="4800600"/>
              <a:ext cx="3657600" cy="369332"/>
            </a:xfrm>
            <a:prstGeom prst="rect">
              <a:avLst/>
            </a:prstGeom>
            <a:noFill/>
          </p:spPr>
          <p:txBody>
            <a:bodyPr wrap="square" rtlCol="0">
              <a:spAutoFit/>
            </a:bodyPr>
            <a:lstStyle/>
            <a:p>
              <a:pPr algn="l"/>
              <a:r>
                <a:rPr lang="zh-CN" altLang="en-US" dirty="0" smtClean="0">
                  <a:solidFill>
                    <a:srgbClr val="00B050"/>
                  </a:solidFill>
                  <a:ea typeface="宋体" charset="-122"/>
                </a:rPr>
                <a:t>在紫外和可见光区有较强的吸收</a:t>
              </a:r>
              <a:endParaRPr lang="zh-CN" altLang="en-US" dirty="0">
                <a:solidFill>
                  <a:srgbClr val="00B050"/>
                </a:solidFill>
                <a:ea typeface="宋体" charset="-122"/>
              </a:endParaRPr>
            </a:p>
          </p:txBody>
        </p:sp>
      </p:grpSp>
      <p:grpSp>
        <p:nvGrpSpPr>
          <p:cNvPr id="12" name="Group 11"/>
          <p:cNvGrpSpPr/>
          <p:nvPr/>
        </p:nvGrpSpPr>
        <p:grpSpPr>
          <a:xfrm>
            <a:off x="457200" y="912812"/>
            <a:ext cx="4038600" cy="5527675"/>
            <a:chOff x="304800" y="949325"/>
            <a:chExt cx="4038600" cy="5527675"/>
          </a:xfrm>
        </p:grpSpPr>
        <p:pic>
          <p:nvPicPr>
            <p:cNvPr id="4" name="Picture 5" descr="6zhang008"/>
            <p:cNvPicPr>
              <a:picLocks noChangeAspect="1" noChangeArrowheads="1"/>
            </p:cNvPicPr>
            <p:nvPr/>
          </p:nvPicPr>
          <p:blipFill>
            <a:blip r:embed="rId4" cstate="print"/>
            <a:srcRect/>
            <a:stretch>
              <a:fillRect/>
            </a:stretch>
          </p:blipFill>
          <p:spPr bwMode="auto">
            <a:xfrm>
              <a:off x="304800" y="949325"/>
              <a:ext cx="4038600" cy="552767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04800" y="5334000"/>
              <a:ext cx="762000" cy="369332"/>
            </a:xfrm>
            <a:prstGeom prst="rect">
              <a:avLst/>
            </a:prstGeom>
            <a:noFill/>
          </p:spPr>
          <p:txBody>
            <a:bodyPr wrap="square" rtlCol="0">
              <a:spAutoFit/>
            </a:bodyPr>
            <a:lstStyle/>
            <a:p>
              <a:pPr algn="l"/>
              <a:r>
                <a:rPr lang="zh-CN" altLang="en-US" dirty="0" smtClean="0">
                  <a:solidFill>
                    <a:srgbClr val="00B050"/>
                  </a:solidFill>
                  <a:ea typeface="宋体" charset="-122"/>
                </a:rPr>
                <a:t>基态</a:t>
              </a:r>
              <a:endParaRPr lang="zh-CN" altLang="en-US" dirty="0">
                <a:solidFill>
                  <a:srgbClr val="00B050"/>
                </a:solidFill>
                <a:ea typeface="宋体" charset="-122"/>
              </a:endParaRPr>
            </a:p>
          </p:txBody>
        </p:sp>
        <p:sp>
          <p:nvSpPr>
            <p:cNvPr id="9" name="TextBox 8"/>
            <p:cNvSpPr txBox="1"/>
            <p:nvPr/>
          </p:nvSpPr>
          <p:spPr>
            <a:xfrm>
              <a:off x="304800" y="3276600"/>
              <a:ext cx="762000" cy="646331"/>
            </a:xfrm>
            <a:prstGeom prst="rect">
              <a:avLst/>
            </a:prstGeom>
            <a:noFill/>
          </p:spPr>
          <p:txBody>
            <a:bodyPr wrap="square" rtlCol="0">
              <a:spAutoFit/>
            </a:bodyPr>
            <a:lstStyle/>
            <a:p>
              <a:pPr algn="l"/>
              <a:r>
                <a:rPr lang="zh-CN" altLang="en-US" dirty="0" smtClean="0">
                  <a:solidFill>
                    <a:srgbClr val="00B050"/>
                  </a:solidFill>
                  <a:ea typeface="宋体" charset="-122"/>
                </a:rPr>
                <a:t>寿命稍长</a:t>
              </a:r>
              <a:endParaRPr lang="zh-CN" altLang="en-US" dirty="0">
                <a:solidFill>
                  <a:srgbClr val="00B050"/>
                </a:solidFill>
                <a:ea typeface="宋体" charset="-122"/>
              </a:endParaRPr>
            </a:p>
          </p:txBody>
        </p:sp>
        <p:sp>
          <p:nvSpPr>
            <p:cNvPr id="10" name="TextBox 9"/>
            <p:cNvSpPr txBox="1"/>
            <p:nvPr/>
          </p:nvSpPr>
          <p:spPr>
            <a:xfrm>
              <a:off x="2667000" y="4953000"/>
              <a:ext cx="1600200" cy="646331"/>
            </a:xfrm>
            <a:prstGeom prst="rect">
              <a:avLst/>
            </a:prstGeom>
            <a:noFill/>
          </p:spPr>
          <p:txBody>
            <a:bodyPr wrap="square" rtlCol="0">
              <a:spAutoFit/>
            </a:bodyPr>
            <a:lstStyle/>
            <a:p>
              <a:pPr algn="l"/>
              <a:r>
                <a:rPr lang="zh-CN" altLang="en-US" dirty="0" smtClean="0">
                  <a:solidFill>
                    <a:srgbClr val="00B050"/>
                  </a:solidFill>
                  <a:ea typeface="宋体" charset="-122"/>
                </a:rPr>
                <a:t>自旋禁戒跃迁</a:t>
              </a:r>
              <a:endParaRPr lang="en-US" altLang="zh-CN" dirty="0" smtClean="0">
                <a:solidFill>
                  <a:srgbClr val="00B050"/>
                </a:solidFill>
                <a:ea typeface="宋体" charset="-122"/>
              </a:endParaRPr>
            </a:p>
            <a:p>
              <a:pPr algn="l"/>
              <a:r>
                <a:rPr lang="en-US" altLang="zh-CN" dirty="0" smtClean="0">
                  <a:solidFill>
                    <a:srgbClr val="00B050"/>
                  </a:solidFill>
                  <a:ea typeface="宋体" charset="-122"/>
                </a:rPr>
                <a:t>T</a:t>
              </a:r>
              <a:r>
                <a:rPr lang="en-US" altLang="zh-CN" baseline="-25000" dirty="0" smtClean="0">
                  <a:solidFill>
                    <a:srgbClr val="00B050"/>
                  </a:solidFill>
                  <a:ea typeface="宋体" charset="-122"/>
                </a:rPr>
                <a:t>1</a:t>
              </a:r>
              <a:r>
                <a:rPr lang="zh-CN" altLang="en-US" baseline="-25000" dirty="0" smtClean="0">
                  <a:solidFill>
                    <a:srgbClr val="00B050"/>
                  </a:solidFill>
                  <a:ea typeface="宋体" charset="-122"/>
                </a:rPr>
                <a:t>、</a:t>
              </a:r>
              <a:r>
                <a:rPr lang="en-US" altLang="zh-CN" baseline="-25000" dirty="0" smtClean="0">
                  <a:solidFill>
                    <a:srgbClr val="00B050"/>
                  </a:solidFill>
                  <a:ea typeface="宋体" charset="-122"/>
                </a:rPr>
                <a:t>2</a:t>
              </a:r>
              <a:r>
                <a:rPr lang="zh-CN" altLang="en-US" dirty="0" smtClean="0">
                  <a:solidFill>
                    <a:srgbClr val="00B050"/>
                  </a:solidFill>
                  <a:ea typeface="宋体" charset="-122"/>
                </a:rPr>
                <a:t>寿命极长</a:t>
              </a:r>
              <a:endParaRPr lang="zh-CN" altLang="en-US" dirty="0">
                <a:solidFill>
                  <a:srgbClr val="00B050"/>
                </a:solidFill>
                <a:ea typeface="宋体" charset="-122"/>
              </a:endParaRPr>
            </a:p>
          </p:txBody>
        </p:sp>
        <p:sp>
          <p:nvSpPr>
            <p:cNvPr id="11" name="TextBox 10"/>
            <p:cNvSpPr txBox="1"/>
            <p:nvPr/>
          </p:nvSpPr>
          <p:spPr>
            <a:xfrm>
              <a:off x="1828800" y="2895600"/>
              <a:ext cx="1219200" cy="369332"/>
            </a:xfrm>
            <a:prstGeom prst="rect">
              <a:avLst/>
            </a:prstGeom>
            <a:noFill/>
          </p:spPr>
          <p:txBody>
            <a:bodyPr wrap="square" rtlCol="0">
              <a:spAutoFit/>
            </a:bodyPr>
            <a:lstStyle/>
            <a:p>
              <a:pPr algn="l"/>
              <a:r>
                <a:rPr lang="zh-CN" altLang="en-US" dirty="0" smtClean="0">
                  <a:solidFill>
                    <a:srgbClr val="00B050"/>
                  </a:solidFill>
                  <a:ea typeface="宋体" charset="-122"/>
                </a:rPr>
                <a:t>分子碰撞</a:t>
              </a:r>
              <a:endParaRPr lang="zh-CN" altLang="en-US" dirty="0">
                <a:solidFill>
                  <a:srgbClr val="00B050"/>
                </a:solidFill>
                <a:ea typeface="宋体" charset="-122"/>
              </a:endParaRPr>
            </a:p>
          </p:txBody>
        </p:sp>
      </p:grpSp>
      <p:sp>
        <p:nvSpPr>
          <p:cNvPr id="2" name="标题 1"/>
          <p:cNvSpPr>
            <a:spLocks noGrp="1"/>
          </p:cNvSpPr>
          <p:nvPr>
            <p:ph type="title"/>
          </p:nvPr>
        </p:nvSpPr>
        <p:spPr/>
        <p:txBody>
          <a:bodyPr/>
          <a:lstStyle/>
          <a:p>
            <a:pPr eaLnBrk="1" hangingPunct="1"/>
            <a:r>
              <a:rPr lang="zh-CN" altLang="en-US" dirty="0" smtClean="0">
                <a:ea typeface="宋体" charset="-122"/>
              </a:rPr>
              <a:t>染料激光器</a:t>
            </a:r>
            <a:r>
              <a:rPr lang="en-US" altLang="zh-CN" dirty="0" smtClean="0">
                <a:ea typeface="宋体" charset="-122"/>
              </a:rPr>
              <a:t>—</a:t>
            </a:r>
            <a:r>
              <a:rPr lang="zh-CN" altLang="en-US" dirty="0" smtClean="0">
                <a:ea typeface="宋体" charset="-122"/>
              </a:rPr>
              <a:t>工作原理</a:t>
            </a:r>
          </a:p>
        </p:txBody>
      </p:sp>
    </p:spTree>
    <p:extLst>
      <p:ext uri="{BB962C8B-B14F-4D97-AF65-F5344CB8AC3E}">
        <p14:creationId xmlns:p14="http://schemas.microsoft.com/office/powerpoint/2010/main" val="344792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up)">
                                      <p:cBhvr>
                                        <p:cTn id="27" dur="500"/>
                                        <p:tgtEl>
                                          <p:spTgt spid="14339">
                                            <p:txEl>
                                              <p:pRg st="4" end="4"/>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14339">
                                            <p:txEl>
                                              <p:pRg st="5" end="5"/>
                                            </p:txEl>
                                          </p:spTgt>
                                        </p:tgtEl>
                                        <p:attrNameLst>
                                          <p:attrName>style.visibility</p:attrName>
                                        </p:attrNameLst>
                                      </p:cBhvr>
                                      <p:to>
                                        <p:strVal val="visible"/>
                                      </p:to>
                                    </p:set>
                                    <p:animEffect transition="in" filter="wipe(up)">
                                      <p:cBhvr>
                                        <p:cTn id="30" dur="500"/>
                                        <p:tgtEl>
                                          <p:spTgt spid="14339">
                                            <p:txEl>
                                              <p:pRg st="5" end="5"/>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14339">
                                            <p:txEl>
                                              <p:pRg st="6" end="6"/>
                                            </p:txEl>
                                          </p:spTgt>
                                        </p:tgtEl>
                                        <p:attrNameLst>
                                          <p:attrName>style.visibility</p:attrName>
                                        </p:attrNameLst>
                                      </p:cBhvr>
                                      <p:to>
                                        <p:strVal val="visible"/>
                                      </p:to>
                                    </p:set>
                                    <p:animEffect transition="in" filter="wipe(up)">
                                      <p:cBhvr>
                                        <p:cTn id="33" dur="500"/>
                                        <p:tgtEl>
                                          <p:spTgt spid="14339">
                                            <p:txEl>
                                              <p:pRg st="6" end="6"/>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14339">
                                            <p:txEl>
                                              <p:pRg st="7" end="7"/>
                                            </p:txEl>
                                          </p:spTgt>
                                        </p:tgtEl>
                                        <p:attrNameLst>
                                          <p:attrName>style.visibility</p:attrName>
                                        </p:attrNameLst>
                                      </p:cBhvr>
                                      <p:to>
                                        <p:strVal val="visible"/>
                                      </p:to>
                                    </p:set>
                                    <p:animEffect transition="in" filter="wipe(up)">
                                      <p:cBhvr>
                                        <p:cTn id="36" dur="500"/>
                                        <p:tgtEl>
                                          <p:spTgt spid="14339">
                                            <p:txEl>
                                              <p:pRg st="7" end="7"/>
                                            </p:txEl>
                                          </p:spTgt>
                                        </p:tgtEl>
                                      </p:cBhvr>
                                    </p:animEffect>
                                  </p:childTnLst>
                                </p:cTn>
                              </p:par>
                              <p:par>
                                <p:cTn id="37" presetID="22" presetClass="entr" presetSubtype="1" fill="hold" nodeType="withEffect">
                                  <p:stCondLst>
                                    <p:cond delay="0"/>
                                  </p:stCondLst>
                                  <p:childTnLst>
                                    <p:set>
                                      <p:cBhvr>
                                        <p:cTn id="38" dur="1" fill="hold">
                                          <p:stCondLst>
                                            <p:cond delay="0"/>
                                          </p:stCondLst>
                                        </p:cTn>
                                        <p:tgtEl>
                                          <p:spTgt spid="14339">
                                            <p:txEl>
                                              <p:pRg st="8" end="8"/>
                                            </p:txEl>
                                          </p:spTgt>
                                        </p:tgtEl>
                                        <p:attrNameLst>
                                          <p:attrName>style.visibility</p:attrName>
                                        </p:attrNameLst>
                                      </p:cBhvr>
                                      <p:to>
                                        <p:strVal val="visible"/>
                                      </p:to>
                                    </p:set>
                                    <p:animEffect transition="in" filter="wipe(up)">
                                      <p:cBhvr>
                                        <p:cTn id="39"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zh-CN" altLang="en-US" dirty="0" smtClean="0">
                <a:ea typeface="宋体" charset="-122"/>
              </a:rPr>
              <a:t>染料激光器</a:t>
            </a:r>
            <a:r>
              <a:rPr lang="en-US" altLang="zh-CN" dirty="0" smtClean="0">
                <a:ea typeface="宋体" charset="-122"/>
              </a:rPr>
              <a:t>—</a:t>
            </a:r>
            <a:r>
              <a:rPr lang="zh-CN" altLang="en-US" dirty="0" smtClean="0">
                <a:ea typeface="宋体" charset="-122"/>
              </a:rPr>
              <a:t>工作方式</a:t>
            </a:r>
          </a:p>
        </p:txBody>
      </p:sp>
      <p:sp>
        <p:nvSpPr>
          <p:cNvPr id="15363" name="Content Placeholder 2"/>
          <p:cNvSpPr>
            <a:spLocks noGrp="1"/>
          </p:cNvSpPr>
          <p:nvPr>
            <p:ph idx="1"/>
          </p:nvPr>
        </p:nvSpPr>
        <p:spPr/>
        <p:txBody>
          <a:bodyPr/>
          <a:lstStyle/>
          <a:p>
            <a:pPr eaLnBrk="1" hangingPunct="1"/>
            <a:r>
              <a:rPr lang="zh-CN" altLang="en-US" smtClean="0">
                <a:ea typeface="宋体" charset="-122"/>
              </a:rPr>
              <a:t>工作方式</a:t>
            </a:r>
            <a:endParaRPr lang="en-US" altLang="zh-CN" dirty="0" smtClean="0">
              <a:ea typeface="宋体" charset="-122"/>
            </a:endParaRPr>
          </a:p>
          <a:p>
            <a:pPr lvl="1" eaLnBrk="1" hangingPunct="1"/>
            <a:r>
              <a:rPr lang="zh-CN" altLang="en-US" smtClean="0">
                <a:ea typeface="宋体" charset="-122"/>
              </a:rPr>
              <a:t>脉冲染料激光器</a:t>
            </a:r>
          </a:p>
          <a:p>
            <a:pPr lvl="2" eaLnBrk="1" hangingPunct="1"/>
            <a:r>
              <a:rPr lang="zh-CN" altLang="en-US" smtClean="0">
                <a:ea typeface="宋体" charset="-122"/>
              </a:rPr>
              <a:t>闪光灯泵浦</a:t>
            </a:r>
          </a:p>
          <a:p>
            <a:pPr lvl="2" eaLnBrk="1" hangingPunct="1"/>
            <a:r>
              <a:rPr lang="zh-CN" altLang="en-US" smtClean="0">
                <a:ea typeface="宋体" charset="-122"/>
              </a:rPr>
              <a:t>激光器泵浦</a:t>
            </a:r>
          </a:p>
          <a:p>
            <a:pPr lvl="1" eaLnBrk="1" hangingPunct="1"/>
            <a:r>
              <a:rPr lang="zh-CN" altLang="en-US" smtClean="0">
                <a:ea typeface="宋体" charset="-122"/>
              </a:rPr>
              <a:t>连续染料激光器</a:t>
            </a:r>
          </a:p>
          <a:p>
            <a:pPr lvl="1" eaLnBrk="1" hangingPunct="1"/>
            <a:r>
              <a:rPr lang="zh-CN" altLang="en-US" smtClean="0">
                <a:ea typeface="宋体" charset="-122"/>
              </a:rPr>
              <a:t>波长调谐</a:t>
            </a:r>
          </a:p>
          <a:p>
            <a:pPr lvl="2" eaLnBrk="1" hangingPunct="1"/>
            <a:r>
              <a:rPr lang="zh-CN" altLang="en-US" smtClean="0">
                <a:ea typeface="宋体" charset="-122"/>
              </a:rPr>
              <a:t>光栅</a:t>
            </a:r>
          </a:p>
          <a:p>
            <a:pPr lvl="2" eaLnBrk="1" hangingPunct="1"/>
            <a:r>
              <a:rPr lang="zh-CN" altLang="en-US" smtClean="0">
                <a:ea typeface="宋体" charset="-122"/>
              </a:rPr>
              <a:t>棱镜</a:t>
            </a:r>
          </a:p>
          <a:p>
            <a:pPr lvl="2" eaLnBrk="1" hangingPunct="1"/>
            <a:r>
              <a:rPr lang="en-US" altLang="zh-CN" dirty="0" smtClean="0">
                <a:ea typeface="宋体" charset="-122"/>
              </a:rPr>
              <a:t>F</a:t>
            </a:r>
            <a:r>
              <a:rPr lang="zh-CN" altLang="en-US" smtClean="0">
                <a:ea typeface="宋体" charset="-122"/>
              </a:rPr>
              <a:t>－</a:t>
            </a:r>
            <a:r>
              <a:rPr lang="en-US" altLang="zh-CN" dirty="0" smtClean="0">
                <a:ea typeface="宋体" charset="-122"/>
              </a:rPr>
              <a:t>P</a:t>
            </a:r>
          </a:p>
          <a:p>
            <a:pPr lvl="2" eaLnBrk="1" hangingPunct="1"/>
            <a:r>
              <a:rPr lang="zh-CN" altLang="en-US" smtClean="0">
                <a:ea typeface="宋体" charset="-122"/>
              </a:rPr>
              <a:t>双折射滤光片</a:t>
            </a:r>
          </a:p>
        </p:txBody>
      </p:sp>
      <p:pic>
        <p:nvPicPr>
          <p:cNvPr id="4" name="Picture 3" descr="染料.BMP"/>
          <p:cNvPicPr>
            <a:picLocks noChangeAspect="1"/>
          </p:cNvPicPr>
          <p:nvPr/>
        </p:nvPicPr>
        <p:blipFill>
          <a:blip r:embed="rId2" cstate="print"/>
          <a:stretch>
            <a:fillRect/>
          </a:stretch>
        </p:blipFill>
        <p:spPr>
          <a:xfrm>
            <a:off x="3948113" y="2438400"/>
            <a:ext cx="4905375" cy="2952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100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ea typeface="宋体" charset="-122"/>
              </a:rPr>
              <a:t>染料激光器的前景</a:t>
            </a:r>
            <a:endParaRPr lang="zh-CN" altLang="en-US" dirty="0"/>
          </a:p>
        </p:txBody>
      </p:sp>
      <p:sp>
        <p:nvSpPr>
          <p:cNvPr id="3" name="Content Placeholder 2"/>
          <p:cNvSpPr>
            <a:spLocks noGrp="1"/>
          </p:cNvSpPr>
          <p:nvPr>
            <p:ph idx="1"/>
          </p:nvPr>
        </p:nvSpPr>
        <p:spPr/>
        <p:txBody>
          <a:bodyPr/>
          <a:lstStyle/>
          <a:p>
            <a:pPr>
              <a:lnSpc>
                <a:spcPct val="150000"/>
              </a:lnSpc>
            </a:pPr>
            <a:r>
              <a:rPr lang="zh-CN" altLang="en-US" sz="2400" dirty="0" smtClean="0"/>
              <a:t>固体掺钛蓝宝石可调谐激光器出现后，基本上取代了染料激光器</a:t>
            </a:r>
            <a:endParaRPr lang="en-US" altLang="zh-CN" sz="2400" dirty="0" smtClean="0"/>
          </a:p>
          <a:p>
            <a:pPr>
              <a:lnSpc>
                <a:spcPct val="150000"/>
              </a:lnSpc>
            </a:pPr>
            <a:r>
              <a:rPr lang="zh-CN" altLang="en-US" sz="2400" dirty="0" smtClean="0"/>
              <a:t>不过，染料激光器具有很高的增益，可以获得很窄的线宽</a:t>
            </a:r>
            <a:endParaRPr lang="en-US" altLang="zh-CN" sz="2400" dirty="0" smtClean="0"/>
          </a:p>
          <a:p>
            <a:pPr>
              <a:lnSpc>
                <a:spcPct val="150000"/>
              </a:lnSpc>
            </a:pPr>
            <a:r>
              <a:rPr lang="zh-CN" altLang="en-US" sz="2400" dirty="0" smtClean="0"/>
              <a:t>由于染料激光器可以在很宽的波段实现振荡，因而它</a:t>
            </a:r>
            <a:r>
              <a:rPr lang="zh-CN" altLang="en-US" sz="2400" dirty="0"/>
              <a:t>的</a:t>
            </a:r>
            <a:r>
              <a:rPr lang="zh-CN" altLang="en-US" sz="2400" dirty="0" smtClean="0"/>
              <a:t>锁模运转具有很大的吸引力，目前利用对撞锁模技术已把染料激光器的脉冲宽度压缩到了</a:t>
            </a:r>
            <a:r>
              <a:rPr lang="en-US" altLang="zh-CN" sz="2400" dirty="0" smtClean="0"/>
              <a:t>10</a:t>
            </a:r>
            <a:r>
              <a:rPr lang="en-US" altLang="zh-CN" sz="2400" baseline="30000" dirty="0" smtClean="0"/>
              <a:t>-15</a:t>
            </a:r>
            <a:r>
              <a:rPr lang="en-US" altLang="zh-CN" sz="2400" dirty="0" smtClean="0"/>
              <a:t>s</a:t>
            </a:r>
            <a:r>
              <a:rPr lang="zh-CN" altLang="en-US" sz="2400" dirty="0" smtClean="0"/>
              <a:t>量级</a:t>
            </a:r>
            <a:endParaRPr lang="zh-CN" altLang="en-US" sz="2400" dirty="0"/>
          </a:p>
        </p:txBody>
      </p:sp>
    </p:spTree>
    <p:extLst>
      <p:ext uri="{BB962C8B-B14F-4D97-AF65-F5344CB8AC3E}">
        <p14:creationId xmlns:p14="http://schemas.microsoft.com/office/powerpoint/2010/main" val="30842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zh-CN" dirty="0" smtClean="0">
                <a:ea typeface="宋体" charset="-122"/>
              </a:rPr>
              <a:t>§1.4.4  </a:t>
            </a:r>
            <a:r>
              <a:rPr lang="zh-CN" altLang="en-US" dirty="0" smtClean="0">
                <a:ea typeface="宋体" charset="-122"/>
              </a:rPr>
              <a:t>半导体激光器</a:t>
            </a:r>
          </a:p>
        </p:txBody>
      </p:sp>
      <p:sp>
        <p:nvSpPr>
          <p:cNvPr id="16387" name="Content Placeholder 2"/>
          <p:cNvSpPr>
            <a:spLocks noGrp="1"/>
          </p:cNvSpPr>
          <p:nvPr>
            <p:ph idx="1"/>
          </p:nvPr>
        </p:nvSpPr>
        <p:spPr/>
        <p:txBody>
          <a:bodyPr/>
          <a:lstStyle/>
          <a:p>
            <a:pPr eaLnBrk="1" hangingPunct="1">
              <a:lnSpc>
                <a:spcPct val="150000"/>
              </a:lnSpc>
            </a:pPr>
            <a:r>
              <a:rPr lang="zh-CN" altLang="en-US" sz="2400" dirty="0" smtClean="0">
                <a:ea typeface="宋体" charset="-122"/>
              </a:rPr>
              <a:t>以半导体材料为工作物质的激光器</a:t>
            </a:r>
            <a:endParaRPr lang="en-US" altLang="zh-CN" sz="2400" dirty="0" smtClean="0">
              <a:ea typeface="宋体" charset="-122"/>
            </a:endParaRPr>
          </a:p>
          <a:p>
            <a:pPr eaLnBrk="1" hangingPunct="1">
              <a:lnSpc>
                <a:spcPct val="150000"/>
              </a:lnSpc>
            </a:pPr>
            <a:r>
              <a:rPr lang="zh-CN" altLang="en-US" sz="2400" dirty="0" smtClean="0">
                <a:ea typeface="宋体" charset="-122"/>
              </a:rPr>
              <a:t>半导体二极管激光器是实用中最重要的一类激光器，是激光通信的重要光源</a:t>
            </a:r>
            <a:endParaRPr lang="en-US" altLang="zh-CN" sz="2400" dirty="0" smtClean="0">
              <a:ea typeface="宋体" charset="-122"/>
            </a:endParaRPr>
          </a:p>
          <a:p>
            <a:pPr lvl="1" eaLnBrk="1" hangingPunct="1">
              <a:lnSpc>
                <a:spcPct val="150000"/>
              </a:lnSpc>
            </a:pPr>
            <a:r>
              <a:rPr lang="zh-CN" altLang="en-US" sz="2000" dirty="0" smtClean="0">
                <a:ea typeface="宋体" charset="-122"/>
              </a:rPr>
              <a:t>体积小、成本低</a:t>
            </a:r>
            <a:endParaRPr lang="en-US" altLang="zh-CN" sz="2000" dirty="0" smtClean="0">
              <a:ea typeface="宋体" charset="-122"/>
            </a:endParaRPr>
          </a:p>
          <a:p>
            <a:pPr lvl="1" eaLnBrk="1" hangingPunct="1">
              <a:lnSpc>
                <a:spcPct val="150000"/>
              </a:lnSpc>
            </a:pPr>
            <a:r>
              <a:rPr lang="zh-CN" altLang="en-US" sz="2000" dirty="0" smtClean="0">
                <a:ea typeface="宋体" charset="-122"/>
              </a:rPr>
              <a:t>输出功率大、效率高、泵浦容易</a:t>
            </a:r>
            <a:endParaRPr lang="en-US" altLang="zh-CN" sz="2000" dirty="0" smtClean="0">
              <a:ea typeface="宋体" charset="-122"/>
            </a:endParaRPr>
          </a:p>
          <a:p>
            <a:pPr lvl="1" eaLnBrk="1" hangingPunct="1">
              <a:lnSpc>
                <a:spcPct val="150000"/>
              </a:lnSpc>
            </a:pPr>
            <a:r>
              <a:rPr lang="zh-CN" altLang="en-US" sz="2000" dirty="0" smtClean="0">
                <a:ea typeface="宋体" charset="-122"/>
              </a:rPr>
              <a:t>易于调制、易于集成</a:t>
            </a:r>
            <a:endParaRPr lang="en-US" altLang="zh-CN" sz="2000" dirty="0" smtClean="0">
              <a:ea typeface="宋体" charset="-122"/>
            </a:endParaRPr>
          </a:p>
          <a:p>
            <a:pPr lvl="1" eaLnBrk="1" hangingPunct="1">
              <a:lnSpc>
                <a:spcPct val="150000"/>
              </a:lnSpc>
            </a:pPr>
            <a:r>
              <a:rPr lang="zh-CN" altLang="en-US" sz="2000" dirty="0" smtClean="0">
                <a:ea typeface="宋体" charset="-122"/>
              </a:rPr>
              <a:t>工作速度快、波长范围宽</a:t>
            </a:r>
            <a:endParaRPr lang="en-US" altLang="zh-CN" sz="2000" dirty="0" smtClean="0">
              <a:ea typeface="宋体" charset="-122"/>
            </a:endParaRPr>
          </a:p>
          <a:p>
            <a:pPr eaLnBrk="1" hangingPunct="1">
              <a:lnSpc>
                <a:spcPct val="150000"/>
              </a:lnSpc>
            </a:pPr>
            <a:r>
              <a:rPr lang="zh-CN" altLang="en-US" sz="2400" dirty="0" smtClean="0">
                <a:ea typeface="宋体" charset="-122"/>
              </a:rPr>
              <a:t>是国际市场上占有率最高的激光器</a:t>
            </a:r>
          </a:p>
        </p:txBody>
      </p:sp>
    </p:spTree>
    <p:extLst>
      <p:ext uri="{BB962C8B-B14F-4D97-AF65-F5344CB8AC3E}">
        <p14:creationId xmlns:p14="http://schemas.microsoft.com/office/powerpoint/2010/main" val="92819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up)">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up)">
                                      <p:cBhvr>
                                        <p:cTn id="12" dur="500"/>
                                        <p:tgtEl>
                                          <p:spTgt spid="16387">
                                            <p:txEl>
                                              <p:pRg st="2" end="2"/>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wipe(up)">
                                      <p:cBhvr>
                                        <p:cTn id="16" dur="500"/>
                                        <p:tgtEl>
                                          <p:spTgt spid="16387">
                                            <p:txEl>
                                              <p:pRg st="3" end="3"/>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6387">
                                            <p:txEl>
                                              <p:pRg st="4" end="4"/>
                                            </p:txEl>
                                          </p:spTgt>
                                        </p:tgtEl>
                                        <p:attrNameLst>
                                          <p:attrName>style.visibility</p:attrName>
                                        </p:attrNameLst>
                                      </p:cBhvr>
                                      <p:to>
                                        <p:strVal val="visible"/>
                                      </p:to>
                                    </p:set>
                                    <p:animEffect transition="in" filter="wipe(up)">
                                      <p:cBhvr>
                                        <p:cTn id="20" dur="500"/>
                                        <p:tgtEl>
                                          <p:spTgt spid="16387">
                                            <p:txEl>
                                              <p:pRg st="4" end="4"/>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Effect transition="in" filter="wipe(up)">
                                      <p:cBhvr>
                                        <p:cTn id="24" dur="500"/>
                                        <p:tgtEl>
                                          <p:spTgt spid="1638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wipe(up)">
                                      <p:cBhvr>
                                        <p:cTn id="29"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zh-CN" dirty="0" smtClean="0">
                <a:ea typeface="宋体" charset="-122"/>
              </a:rPr>
              <a:t>§1.4.4  </a:t>
            </a:r>
            <a:r>
              <a:rPr lang="zh-CN" altLang="en-US" dirty="0" smtClean="0">
                <a:ea typeface="宋体" charset="-122"/>
              </a:rPr>
              <a:t>半导体激光器</a:t>
            </a:r>
          </a:p>
        </p:txBody>
      </p:sp>
      <p:sp>
        <p:nvSpPr>
          <p:cNvPr id="17411" name="Content Placeholder 2"/>
          <p:cNvSpPr>
            <a:spLocks noGrp="1"/>
          </p:cNvSpPr>
          <p:nvPr>
            <p:ph idx="1"/>
          </p:nvPr>
        </p:nvSpPr>
        <p:spPr/>
        <p:txBody>
          <a:bodyPr/>
          <a:lstStyle/>
          <a:p>
            <a:pPr eaLnBrk="1" hangingPunct="1">
              <a:lnSpc>
                <a:spcPct val="150000"/>
              </a:lnSpc>
            </a:pPr>
            <a:r>
              <a:rPr lang="zh-CN" altLang="en-US" sz="2400" dirty="0" smtClean="0">
                <a:ea typeface="宋体" charset="-122"/>
              </a:rPr>
              <a:t>输出波长：</a:t>
            </a:r>
            <a:r>
              <a:rPr lang="en-US" altLang="zh-CN" sz="2400" dirty="0" smtClean="0">
                <a:solidFill>
                  <a:srgbClr val="00B050"/>
                </a:solidFill>
                <a:ea typeface="宋体" charset="-122"/>
              </a:rPr>
              <a:t>0.48 </a:t>
            </a:r>
            <a:r>
              <a:rPr lang="en-US" altLang="zh-CN" sz="2400" dirty="0" smtClean="0">
                <a:solidFill>
                  <a:srgbClr val="00B050"/>
                </a:solidFill>
                <a:ea typeface="宋体" charset="-122"/>
                <a:sym typeface="Symbol" pitchFamily="18" charset="2"/>
              </a:rPr>
              <a:t>m</a:t>
            </a:r>
            <a:r>
              <a:rPr lang="zh-CN" altLang="en-US" sz="2400" dirty="0" smtClean="0">
                <a:ea typeface="宋体" charset="-122"/>
                <a:sym typeface="Symbol" pitchFamily="18" charset="2"/>
              </a:rPr>
              <a:t>、</a:t>
            </a:r>
            <a:r>
              <a:rPr lang="en-US" altLang="zh-CN" sz="2400" dirty="0" smtClean="0">
                <a:solidFill>
                  <a:srgbClr val="00B050"/>
                </a:solidFill>
                <a:ea typeface="宋体" charset="-122"/>
              </a:rPr>
              <a:t>0.8 </a:t>
            </a:r>
            <a:r>
              <a:rPr lang="en-US" altLang="zh-CN" sz="2400" dirty="0" smtClean="0">
                <a:solidFill>
                  <a:srgbClr val="00B050"/>
                </a:solidFill>
                <a:ea typeface="宋体" charset="-122"/>
                <a:sym typeface="Symbol" pitchFamily="18" charset="2"/>
              </a:rPr>
              <a:t>m</a:t>
            </a:r>
            <a:r>
              <a:rPr lang="zh-CN" altLang="en-US" sz="2400" dirty="0" smtClean="0">
                <a:ea typeface="宋体" charset="-122"/>
                <a:sym typeface="Symbol" pitchFamily="18" charset="2"/>
              </a:rPr>
              <a:t>、</a:t>
            </a:r>
            <a:r>
              <a:rPr lang="en-US" altLang="zh-CN" sz="2400" dirty="0" smtClean="0">
                <a:solidFill>
                  <a:srgbClr val="00B050"/>
                </a:solidFill>
                <a:ea typeface="宋体" charset="-122"/>
              </a:rPr>
              <a:t>1.3 </a:t>
            </a:r>
            <a:r>
              <a:rPr lang="en-US" altLang="zh-CN" sz="2400" dirty="0" smtClean="0">
                <a:solidFill>
                  <a:srgbClr val="00B050"/>
                </a:solidFill>
                <a:ea typeface="宋体" charset="-122"/>
                <a:sym typeface="Symbol" pitchFamily="18" charset="2"/>
              </a:rPr>
              <a:t>m</a:t>
            </a:r>
            <a:r>
              <a:rPr lang="zh-CN" altLang="en-US" sz="2400" dirty="0" smtClean="0">
                <a:ea typeface="宋体" charset="-122"/>
                <a:sym typeface="Symbol" pitchFamily="18" charset="2"/>
              </a:rPr>
              <a:t>、</a:t>
            </a:r>
            <a:r>
              <a:rPr lang="en-US" altLang="zh-CN" sz="2400" dirty="0" smtClean="0">
                <a:solidFill>
                  <a:srgbClr val="00B050"/>
                </a:solidFill>
                <a:ea typeface="宋体" charset="-122"/>
              </a:rPr>
              <a:t>1.55 </a:t>
            </a:r>
            <a:r>
              <a:rPr lang="en-US" altLang="zh-CN" sz="2400" dirty="0" smtClean="0">
                <a:solidFill>
                  <a:srgbClr val="00B050"/>
                </a:solidFill>
                <a:ea typeface="宋体" charset="-122"/>
                <a:sym typeface="Symbol" pitchFamily="18" charset="2"/>
              </a:rPr>
              <a:t>m</a:t>
            </a:r>
            <a:endParaRPr lang="en-US" altLang="zh-CN" sz="2400" dirty="0" smtClean="0">
              <a:solidFill>
                <a:srgbClr val="00B050"/>
              </a:solidFill>
              <a:latin typeface="宋体" charset="-122"/>
              <a:ea typeface="宋体" charset="-122"/>
            </a:endParaRPr>
          </a:p>
          <a:p>
            <a:pPr eaLnBrk="1" hangingPunct="1">
              <a:lnSpc>
                <a:spcPct val="150000"/>
              </a:lnSpc>
            </a:pPr>
            <a:r>
              <a:rPr lang="zh-CN" altLang="en-US" sz="2400" dirty="0" smtClean="0">
                <a:latin typeface="宋体" charset="-122"/>
                <a:ea typeface="宋体" charset="-122"/>
              </a:rPr>
              <a:t>应用</a:t>
            </a:r>
            <a:endParaRPr lang="en-US" altLang="zh-CN" sz="2400" dirty="0" smtClean="0">
              <a:latin typeface="宋体" charset="-122"/>
              <a:ea typeface="宋体" charset="-122"/>
            </a:endParaRPr>
          </a:p>
          <a:p>
            <a:pPr lvl="1" eaLnBrk="1" hangingPunct="1">
              <a:lnSpc>
                <a:spcPct val="150000"/>
              </a:lnSpc>
            </a:pPr>
            <a:r>
              <a:rPr lang="zh-CN" altLang="en-US" sz="2000" dirty="0" smtClean="0">
                <a:latin typeface="宋体" charset="-122"/>
                <a:ea typeface="宋体" charset="-122"/>
              </a:rPr>
              <a:t>光纤通信、传感、光盘记录存储、光互联、激光打印和印刷、激光分子光谱学、固体激光器泵浦源等</a:t>
            </a:r>
            <a:endParaRPr lang="en-US" altLang="zh-CN" sz="2000" dirty="0" smtClean="0">
              <a:latin typeface="宋体" charset="-122"/>
              <a:ea typeface="宋体" charset="-122"/>
            </a:endParaRPr>
          </a:p>
          <a:p>
            <a:pPr eaLnBrk="1" hangingPunct="1">
              <a:lnSpc>
                <a:spcPct val="150000"/>
              </a:lnSpc>
            </a:pPr>
            <a:r>
              <a:rPr lang="zh-CN" altLang="en-US" sz="2400" dirty="0" smtClean="0">
                <a:latin typeface="宋体" charset="-122"/>
                <a:ea typeface="宋体" charset="-122"/>
              </a:rPr>
              <a:t>研究领域</a:t>
            </a:r>
            <a:endParaRPr lang="en-US" altLang="zh-CN" sz="2400" dirty="0" smtClean="0">
              <a:latin typeface="宋体" charset="-122"/>
              <a:ea typeface="宋体" charset="-122"/>
            </a:endParaRPr>
          </a:p>
          <a:p>
            <a:pPr lvl="1" eaLnBrk="1" hangingPunct="1">
              <a:lnSpc>
                <a:spcPct val="150000"/>
              </a:lnSpc>
            </a:pPr>
            <a:r>
              <a:rPr lang="zh-CN" altLang="en-US" sz="2000" dirty="0" smtClean="0">
                <a:latin typeface="宋体" charset="-122"/>
                <a:ea typeface="宋体" charset="-122"/>
              </a:rPr>
              <a:t>光学测量、机器人、自动控制、医疗、原子分子物理，高效单色光源</a:t>
            </a:r>
          </a:p>
          <a:p>
            <a:pPr eaLnBrk="1" hangingPunct="1"/>
            <a:endParaRPr lang="zh-CN" altLang="en-US" dirty="0" smtClean="0">
              <a:ea typeface="宋体" charset="-122"/>
            </a:endParaRPr>
          </a:p>
        </p:txBody>
      </p:sp>
    </p:spTree>
    <p:extLst>
      <p:ext uri="{BB962C8B-B14F-4D97-AF65-F5344CB8AC3E}">
        <p14:creationId xmlns:p14="http://schemas.microsoft.com/office/powerpoint/2010/main" val="245896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wipe(up)">
                                      <p:cBhvr>
                                        <p:cTn id="7" dur="500"/>
                                        <p:tgtEl>
                                          <p:spTgt spid="17411">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animEffect transition="in" filter="wipe(up)">
                                      <p:cBhvr>
                                        <p:cTn id="11" dur="500"/>
                                        <p:tgtEl>
                                          <p:spTgt spid="1741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wipe(up)">
                                      <p:cBhvr>
                                        <p:cTn id="16" dur="500"/>
                                        <p:tgtEl>
                                          <p:spTgt spid="17411">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7411">
                                            <p:txEl>
                                              <p:pRg st="4" end="4"/>
                                            </p:txEl>
                                          </p:spTgt>
                                        </p:tgtEl>
                                        <p:attrNameLst>
                                          <p:attrName>style.visibility</p:attrName>
                                        </p:attrNameLst>
                                      </p:cBhvr>
                                      <p:to>
                                        <p:strVal val="visible"/>
                                      </p:to>
                                    </p:set>
                                    <p:animEffect transition="in" filter="wipe(up)">
                                      <p:cBhvr>
                                        <p:cTn id="20"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charset="-122"/>
              </a:rPr>
              <a:t>§1.4.4  </a:t>
            </a:r>
            <a:r>
              <a:rPr lang="zh-CN" altLang="en-US" dirty="0" smtClean="0">
                <a:ea typeface="宋体" charset="-122"/>
              </a:rPr>
              <a:t>半导体激光器</a:t>
            </a:r>
            <a:endParaRPr lang="zh-CN" altLang="en-US" dirty="0"/>
          </a:p>
        </p:txBody>
      </p:sp>
      <p:sp>
        <p:nvSpPr>
          <p:cNvPr id="3" name="Content Placeholder 2"/>
          <p:cNvSpPr>
            <a:spLocks noGrp="1"/>
          </p:cNvSpPr>
          <p:nvPr>
            <p:ph idx="1"/>
          </p:nvPr>
        </p:nvSpPr>
        <p:spPr/>
        <p:txBody>
          <a:bodyPr/>
          <a:lstStyle/>
          <a:p>
            <a:pPr>
              <a:lnSpc>
                <a:spcPct val="150000"/>
              </a:lnSpc>
            </a:pPr>
            <a:r>
              <a:rPr lang="zh-CN" altLang="en-US" sz="2800" dirty="0" smtClean="0"/>
              <a:t>半导体激光器最大的缺点是</a:t>
            </a:r>
            <a:endParaRPr lang="en-US" altLang="zh-CN" sz="2800" dirty="0" smtClean="0"/>
          </a:p>
          <a:p>
            <a:pPr lvl="1">
              <a:lnSpc>
                <a:spcPct val="150000"/>
              </a:lnSpc>
            </a:pPr>
            <a:r>
              <a:rPr lang="zh-CN" altLang="en-US" sz="2400" dirty="0" smtClean="0">
                <a:solidFill>
                  <a:srgbClr val="C00000"/>
                </a:solidFill>
              </a:rPr>
              <a:t>激光性能受温度影响大</a:t>
            </a:r>
            <a:r>
              <a:rPr lang="zh-CN" altLang="en-US" sz="2400" dirty="0" smtClean="0"/>
              <a:t>，</a:t>
            </a:r>
            <a:r>
              <a:rPr lang="zh-CN" altLang="en-US" sz="2400" dirty="0" smtClean="0">
                <a:solidFill>
                  <a:srgbClr val="C00000"/>
                </a:solidFill>
              </a:rPr>
              <a:t>光束的发散角较大</a:t>
            </a:r>
            <a:r>
              <a:rPr lang="en-US" altLang="zh-CN" sz="2400" dirty="0" smtClean="0"/>
              <a:t>(</a:t>
            </a:r>
            <a:r>
              <a:rPr lang="zh-CN" altLang="en-US" sz="2400" dirty="0" smtClean="0"/>
              <a:t>一般在几度到</a:t>
            </a:r>
            <a:r>
              <a:rPr lang="en-US" altLang="zh-CN" sz="2400" dirty="0" smtClean="0"/>
              <a:t>20</a:t>
            </a:r>
            <a:r>
              <a:rPr lang="zh-CN" altLang="en-US" sz="2400" dirty="0" smtClean="0"/>
              <a:t>度之间</a:t>
            </a:r>
            <a:r>
              <a:rPr lang="en-US" altLang="zh-CN" sz="2400" dirty="0" smtClean="0"/>
              <a:t>)</a:t>
            </a:r>
            <a:r>
              <a:rPr lang="zh-CN" altLang="en-US" sz="2400" dirty="0" smtClean="0"/>
              <a:t>，所以在方向性、单色性和相干性等方面较差</a:t>
            </a:r>
          </a:p>
        </p:txBody>
      </p:sp>
      <p:pic>
        <p:nvPicPr>
          <p:cNvPr id="107522" name="Picture 2" descr="http://www.htoe.com.cn/cpjs/image/808-to91/808-to91.gif"/>
          <p:cNvPicPr>
            <a:picLocks noChangeAspect="1" noChangeArrowheads="1"/>
          </p:cNvPicPr>
          <p:nvPr/>
        </p:nvPicPr>
        <p:blipFill>
          <a:blip r:embed="rId2" cstate="print"/>
          <a:srcRect/>
          <a:stretch>
            <a:fillRect/>
          </a:stretch>
        </p:blipFill>
        <p:spPr bwMode="auto">
          <a:xfrm>
            <a:off x="3048000" y="3577119"/>
            <a:ext cx="3657600" cy="2671281"/>
          </a:xfrm>
          <a:prstGeom prst="rect">
            <a:avLst/>
          </a:prstGeom>
          <a:noFill/>
        </p:spPr>
      </p:pic>
    </p:spTree>
    <p:extLst>
      <p:ext uri="{BB962C8B-B14F-4D97-AF65-F5344CB8AC3E}">
        <p14:creationId xmlns:p14="http://schemas.microsoft.com/office/powerpoint/2010/main" val="161115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ea typeface="宋体" charset="-122"/>
              </a:rPr>
              <a:t>§1.4.4.1  </a:t>
            </a:r>
            <a:r>
              <a:rPr lang="zh-CN" altLang="en-US" sz="4400" dirty="0" smtClean="0">
                <a:ea typeface="宋体" charset="-122"/>
              </a:rPr>
              <a:t>有关半导体的基础知识</a:t>
            </a:r>
            <a:endParaRPr lang="zh-CN" altLang="en-US" sz="4400" dirty="0"/>
          </a:p>
        </p:txBody>
      </p:sp>
      <p:sp>
        <p:nvSpPr>
          <p:cNvPr id="3" name="Content Placeholder 2"/>
          <p:cNvSpPr>
            <a:spLocks noGrp="1"/>
          </p:cNvSpPr>
          <p:nvPr>
            <p:ph idx="1"/>
          </p:nvPr>
        </p:nvSpPr>
        <p:spPr/>
        <p:txBody>
          <a:bodyPr/>
          <a:lstStyle/>
          <a:p>
            <a:pPr>
              <a:lnSpc>
                <a:spcPct val="150000"/>
              </a:lnSpc>
            </a:pPr>
            <a:r>
              <a:rPr lang="zh-CN" altLang="en-US" dirty="0" smtClean="0"/>
              <a:t>电子公有化运动</a:t>
            </a:r>
            <a:endParaRPr lang="en-US" altLang="zh-CN" dirty="0" smtClean="0"/>
          </a:p>
          <a:p>
            <a:pPr lvl="1">
              <a:lnSpc>
                <a:spcPct val="150000"/>
              </a:lnSpc>
              <a:buFont typeface="Wingdings 3" pitchFamily="18" charset="2"/>
              <a:buChar char=""/>
            </a:pPr>
            <a:r>
              <a:rPr lang="zh-CN" altLang="en-US" dirty="0" smtClean="0"/>
              <a:t>半导体晶体中，由于原子间的相互作用，电子不再为个别原子所有，而是为整个晶体中所有原子所共有的现象</a:t>
            </a:r>
            <a:endParaRPr lang="en-US" altLang="zh-CN" dirty="0" smtClean="0"/>
          </a:p>
          <a:p>
            <a:pPr lvl="1">
              <a:lnSpc>
                <a:spcPct val="150000"/>
              </a:lnSpc>
            </a:pPr>
            <a:r>
              <a:rPr lang="zh-CN" altLang="en-US" dirty="0" smtClean="0"/>
              <a:t>原子能级分裂为</a:t>
            </a:r>
            <a:r>
              <a:rPr lang="zh-CN" altLang="en-US" dirty="0" smtClean="0">
                <a:solidFill>
                  <a:srgbClr val="00B050"/>
                </a:solidFill>
              </a:rPr>
              <a:t>能带</a:t>
            </a:r>
            <a:r>
              <a:rPr lang="zh-CN" altLang="en-US" dirty="0" smtClean="0"/>
              <a:t>（</a:t>
            </a:r>
            <a:r>
              <a:rPr lang="en-US" altLang="zh-CN" dirty="0" smtClean="0"/>
              <a:t>N</a:t>
            </a:r>
            <a:r>
              <a:rPr lang="zh-CN" altLang="en-US" dirty="0" smtClean="0"/>
              <a:t>个原子→</a:t>
            </a:r>
            <a:r>
              <a:rPr lang="en-US" altLang="zh-CN" dirty="0" smtClean="0"/>
              <a:t>N</a:t>
            </a:r>
            <a:r>
              <a:rPr lang="zh-CN" altLang="en-US" dirty="0" smtClean="0"/>
              <a:t>个子能级）</a:t>
            </a:r>
            <a:endParaRPr lang="en-US" altLang="zh-CN" dirty="0" smtClean="0"/>
          </a:p>
          <a:p>
            <a:pPr lvl="1">
              <a:lnSpc>
                <a:spcPct val="150000"/>
              </a:lnSpc>
            </a:pPr>
            <a:r>
              <a:rPr lang="zh-CN" altLang="en-US" dirty="0" smtClean="0">
                <a:solidFill>
                  <a:srgbClr val="00B050"/>
                </a:solidFill>
              </a:rPr>
              <a:t>禁带</a:t>
            </a:r>
            <a:r>
              <a:rPr lang="en-US" altLang="zh-CN" dirty="0" err="1" smtClean="0"/>
              <a:t>E</a:t>
            </a:r>
            <a:r>
              <a:rPr lang="en-US" altLang="zh-CN" baseline="-25000" dirty="0" err="1" smtClean="0"/>
              <a:t>g</a:t>
            </a:r>
            <a:r>
              <a:rPr lang="zh-CN" altLang="en-US" dirty="0" smtClean="0"/>
              <a:t>：与</a:t>
            </a:r>
            <a:r>
              <a:rPr lang="zh-CN" altLang="en-US" dirty="0" smtClean="0">
                <a:solidFill>
                  <a:srgbClr val="00B050"/>
                </a:solidFill>
              </a:rPr>
              <a:t>材料</a:t>
            </a:r>
            <a:r>
              <a:rPr lang="zh-CN" altLang="en-US" dirty="0" smtClean="0"/>
              <a:t>、</a:t>
            </a:r>
            <a:r>
              <a:rPr lang="zh-CN" altLang="en-US" dirty="0" smtClean="0">
                <a:solidFill>
                  <a:srgbClr val="00B050"/>
                </a:solidFill>
              </a:rPr>
              <a:t>温度</a:t>
            </a:r>
            <a:r>
              <a:rPr lang="zh-CN" altLang="en-US" dirty="0" smtClean="0"/>
              <a:t>有关</a:t>
            </a:r>
          </a:p>
        </p:txBody>
      </p:sp>
      <p:pic>
        <p:nvPicPr>
          <p:cNvPr id="51202" name="Picture 2"/>
          <p:cNvPicPr>
            <a:picLocks noChangeAspect="1" noChangeArrowheads="1"/>
          </p:cNvPicPr>
          <p:nvPr/>
        </p:nvPicPr>
        <p:blipFill>
          <a:blip r:embed="rId2" cstate="print"/>
          <a:srcRect/>
          <a:stretch>
            <a:fillRect/>
          </a:stretch>
        </p:blipFill>
        <p:spPr bwMode="auto">
          <a:xfrm>
            <a:off x="1905000" y="1905000"/>
            <a:ext cx="5506570" cy="3900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18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1202"/>
                                        </p:tgtEl>
                                        <p:attrNameLst>
                                          <p:attrName>ppt_x</p:attrName>
                                        </p:attrNameLst>
                                      </p:cBhvr>
                                      <p:tavLst>
                                        <p:tav tm="0">
                                          <p:val>
                                            <p:strVal val="ppt_x"/>
                                          </p:val>
                                        </p:tav>
                                        <p:tav tm="100000">
                                          <p:val>
                                            <p:strVal val="ppt_x"/>
                                          </p:val>
                                        </p:tav>
                                      </p:tavLst>
                                    </p:anim>
                                    <p:anim calcmode="lin" valueType="num">
                                      <p:cBhvr additive="base">
                                        <p:cTn id="13" dur="500"/>
                                        <p:tgtEl>
                                          <p:spTgt spid="51202"/>
                                        </p:tgtEl>
                                        <p:attrNameLst>
                                          <p:attrName>ppt_y</p:attrName>
                                        </p:attrNameLst>
                                      </p:cBhvr>
                                      <p:tavLst>
                                        <p:tav tm="0">
                                          <p:val>
                                            <p:strVal val="ppt_y"/>
                                          </p:val>
                                        </p:tav>
                                        <p:tav tm="100000">
                                          <p:val>
                                            <p:strVal val="1+ppt_h/2"/>
                                          </p:val>
                                        </p:tav>
                                      </p:tavLst>
                                    </p:anim>
                                    <p:set>
                                      <p:cBhvr>
                                        <p:cTn id="14" dur="1" fill="hold">
                                          <p:stCondLst>
                                            <p:cond delay="499"/>
                                          </p:stCondLst>
                                        </p:cTn>
                                        <p:tgtEl>
                                          <p:spTgt spid="51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solidFill>
                  <a:srgbClr val="1C1C1C"/>
                </a:solidFill>
                <a:ea typeface="宋体" charset="-122"/>
              </a:rPr>
              <a:t>§1.4.4.1  </a:t>
            </a:r>
            <a:r>
              <a:rPr lang="zh-CN" altLang="en-US" sz="4400" dirty="0" smtClean="0">
                <a:solidFill>
                  <a:srgbClr val="1C1C1C"/>
                </a:solidFill>
                <a:ea typeface="宋体" charset="-122"/>
              </a:rPr>
              <a:t>有关半导体的基础知识</a:t>
            </a:r>
            <a:endParaRPr lang="zh-CN" altLang="en-US" dirty="0"/>
          </a:p>
        </p:txBody>
      </p:sp>
      <p:sp>
        <p:nvSpPr>
          <p:cNvPr id="3" name="Content Placeholder 2"/>
          <p:cNvSpPr>
            <a:spLocks noGrp="1"/>
          </p:cNvSpPr>
          <p:nvPr>
            <p:ph idx="1"/>
          </p:nvPr>
        </p:nvSpPr>
        <p:spPr/>
        <p:txBody>
          <a:bodyPr/>
          <a:lstStyle/>
          <a:p>
            <a:pPr lvl="1">
              <a:lnSpc>
                <a:spcPct val="150000"/>
              </a:lnSpc>
            </a:pPr>
            <a:r>
              <a:rPr lang="zh-CN" altLang="en-US" sz="2000" dirty="0" smtClean="0"/>
              <a:t>电子分布满足</a:t>
            </a:r>
            <a:endParaRPr lang="en-US" altLang="zh-CN" sz="2000" dirty="0" smtClean="0"/>
          </a:p>
          <a:p>
            <a:pPr lvl="2">
              <a:lnSpc>
                <a:spcPct val="150000"/>
              </a:lnSpc>
            </a:pPr>
            <a:r>
              <a:rPr lang="zh-CN" altLang="en-US" sz="1800" dirty="0" smtClean="0"/>
              <a:t>泡利不相容原理</a:t>
            </a:r>
            <a:endParaRPr lang="en-US" altLang="zh-CN" sz="1800" dirty="0" smtClean="0"/>
          </a:p>
          <a:p>
            <a:pPr lvl="2">
              <a:lnSpc>
                <a:spcPct val="150000"/>
              </a:lnSpc>
            </a:pPr>
            <a:r>
              <a:rPr lang="zh-CN" altLang="en-US" sz="1800" dirty="0" smtClean="0"/>
              <a:t>能量最小原理</a:t>
            </a:r>
          </a:p>
          <a:p>
            <a:pPr lvl="2">
              <a:lnSpc>
                <a:spcPct val="150000"/>
              </a:lnSpc>
            </a:pPr>
            <a:r>
              <a:rPr lang="zh-CN" altLang="en-US" sz="1800" dirty="0" smtClean="0"/>
              <a:t>价带：由价电子能级分裂而成的能带→满带→</a:t>
            </a:r>
            <a:r>
              <a:rPr lang="zh-CN" altLang="en-US" sz="1800" smtClean="0"/>
              <a:t>出现空穴</a:t>
            </a:r>
            <a:endParaRPr lang="en-US" altLang="zh-CN" sz="1800" dirty="0" smtClean="0"/>
          </a:p>
          <a:p>
            <a:pPr lvl="2">
              <a:lnSpc>
                <a:spcPct val="150000"/>
              </a:lnSpc>
            </a:pPr>
            <a:r>
              <a:rPr lang="zh-CN" altLang="en-US" sz="1800" dirty="0" smtClean="0"/>
              <a:t>空带：价带以上的能带，一般无电子→导带</a:t>
            </a:r>
            <a:endParaRPr lang="en-US" altLang="zh-CN" sz="1800" dirty="0" smtClean="0"/>
          </a:p>
          <a:p>
            <a:pPr lvl="1">
              <a:lnSpc>
                <a:spcPct val="150000"/>
              </a:lnSpc>
            </a:pPr>
            <a:r>
              <a:rPr lang="zh-CN" altLang="en-US" sz="2000" dirty="0" smtClean="0"/>
              <a:t>本征半导体与杂质半导体</a:t>
            </a:r>
            <a:endParaRPr lang="en-US" altLang="zh-CN" sz="2000" dirty="0" smtClean="0"/>
          </a:p>
          <a:p>
            <a:pPr lvl="2">
              <a:lnSpc>
                <a:spcPct val="150000"/>
              </a:lnSpc>
            </a:pPr>
            <a:r>
              <a:rPr lang="zh-CN" altLang="en-US" sz="1800" dirty="0" smtClean="0"/>
              <a:t>本征半导体：载流子均匀分布</a:t>
            </a:r>
            <a:endParaRPr lang="en-US" altLang="zh-CN" sz="1800" dirty="0" smtClean="0"/>
          </a:p>
          <a:p>
            <a:pPr lvl="3">
              <a:lnSpc>
                <a:spcPct val="150000"/>
              </a:lnSpc>
            </a:pPr>
            <a:endParaRPr lang="en-US" altLang="zh-CN" sz="1600" dirty="0" smtClean="0"/>
          </a:p>
          <a:p>
            <a:pPr lvl="2">
              <a:lnSpc>
                <a:spcPct val="150000"/>
              </a:lnSpc>
            </a:pPr>
            <a:r>
              <a:rPr lang="zh-CN" altLang="en-US" sz="1800" dirty="0" smtClean="0"/>
              <a:t>杂质半导体</a:t>
            </a:r>
            <a:endParaRPr lang="zh-CN" altLang="en-US" sz="1800" dirty="0"/>
          </a:p>
        </p:txBody>
      </p:sp>
      <p:cxnSp>
        <p:nvCxnSpPr>
          <p:cNvPr id="5" name="Straight Arrow Connector 4"/>
          <p:cNvCxnSpPr/>
          <p:nvPr/>
        </p:nvCxnSpPr>
        <p:spPr bwMode="auto">
          <a:xfrm rot="10800000" flipV="1">
            <a:off x="5562600" y="3124994"/>
            <a:ext cx="306388" cy="304006"/>
          </a:xfrm>
          <a:prstGeom prst="straightConnector1">
            <a:avLst/>
          </a:prstGeom>
          <a:noFill/>
          <a:ln w="9525" cap="flat" cmpd="sng" algn="ctr">
            <a:solidFill>
              <a:schemeClr val="tx1"/>
            </a:solidFill>
            <a:prstDash val="solid"/>
            <a:round/>
            <a:headEnd type="none" w="med" len="med"/>
            <a:tailEnd type="arrow"/>
          </a:ln>
          <a:effectLst/>
        </p:spPr>
      </p:cxnSp>
      <p:sp>
        <p:nvSpPr>
          <p:cNvPr id="6" name="Left Brace 5"/>
          <p:cNvSpPr/>
          <p:nvPr/>
        </p:nvSpPr>
        <p:spPr bwMode="auto">
          <a:xfrm>
            <a:off x="2971800" y="4953000"/>
            <a:ext cx="152400" cy="838200"/>
          </a:xfrm>
          <a:prstGeom prst="leftBrace">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a:spcBef>
                <a:spcPct val="20000"/>
              </a:spcBef>
              <a:buFontTx/>
              <a:buBlip>
                <a:blip r:embed="rId2"/>
              </a:buBlip>
            </a:pPr>
            <a:endParaRPr lang="zh-CN" altLang="en-US" sz="2800" smtClean="0">
              <a:solidFill>
                <a:srgbClr val="080808"/>
              </a:solidFill>
              <a:latin typeface="Arial" pitchFamily="34" charset="0"/>
              <a:ea typeface="宋体" pitchFamily="2" charset="-122"/>
            </a:endParaRPr>
          </a:p>
        </p:txBody>
      </p:sp>
      <p:sp>
        <p:nvSpPr>
          <p:cNvPr id="7" name="TextBox 6"/>
          <p:cNvSpPr txBox="1"/>
          <p:nvPr/>
        </p:nvSpPr>
        <p:spPr>
          <a:xfrm>
            <a:off x="3200400" y="4800600"/>
            <a:ext cx="1676400" cy="369332"/>
          </a:xfrm>
          <a:prstGeom prst="rect">
            <a:avLst/>
          </a:prstGeom>
          <a:noFill/>
        </p:spPr>
        <p:txBody>
          <a:bodyPr wrap="square" rtlCol="0">
            <a:spAutoFit/>
          </a:bodyPr>
          <a:lstStyle/>
          <a:p>
            <a:pPr algn="l"/>
            <a:r>
              <a:rPr lang="en-US" altLang="zh-CN" dirty="0" smtClean="0">
                <a:solidFill>
                  <a:srgbClr val="080808"/>
                </a:solidFill>
                <a:ea typeface="宋体" charset="-122"/>
              </a:rPr>
              <a:t>N</a:t>
            </a:r>
            <a:r>
              <a:rPr lang="zh-CN" altLang="en-US" dirty="0" smtClean="0">
                <a:solidFill>
                  <a:srgbClr val="080808"/>
                </a:solidFill>
                <a:ea typeface="宋体" charset="-122"/>
              </a:rPr>
              <a:t>型半导体</a:t>
            </a:r>
            <a:endParaRPr lang="zh-CN" altLang="en-US" dirty="0">
              <a:solidFill>
                <a:srgbClr val="080808"/>
              </a:solidFill>
              <a:ea typeface="宋体" charset="-122"/>
            </a:endParaRPr>
          </a:p>
        </p:txBody>
      </p:sp>
      <p:sp>
        <p:nvSpPr>
          <p:cNvPr id="8" name="TextBox 7"/>
          <p:cNvSpPr txBox="1"/>
          <p:nvPr/>
        </p:nvSpPr>
        <p:spPr>
          <a:xfrm>
            <a:off x="3200400" y="5562600"/>
            <a:ext cx="1676400" cy="369332"/>
          </a:xfrm>
          <a:prstGeom prst="rect">
            <a:avLst/>
          </a:prstGeom>
          <a:noFill/>
        </p:spPr>
        <p:txBody>
          <a:bodyPr wrap="square" rtlCol="0">
            <a:spAutoFit/>
          </a:bodyPr>
          <a:lstStyle/>
          <a:p>
            <a:pPr algn="l"/>
            <a:r>
              <a:rPr lang="en-US" altLang="zh-CN" dirty="0" smtClean="0">
                <a:solidFill>
                  <a:srgbClr val="080808"/>
                </a:solidFill>
                <a:ea typeface="宋体" charset="-122"/>
              </a:rPr>
              <a:t>P</a:t>
            </a:r>
            <a:r>
              <a:rPr lang="zh-CN" altLang="en-US" dirty="0" smtClean="0">
                <a:solidFill>
                  <a:srgbClr val="080808"/>
                </a:solidFill>
                <a:ea typeface="宋体" charset="-122"/>
              </a:rPr>
              <a:t>型半导体</a:t>
            </a:r>
            <a:endParaRPr lang="zh-CN" altLang="en-US" dirty="0">
              <a:solidFill>
                <a:srgbClr val="080808"/>
              </a:solidFill>
              <a:ea typeface="宋体" charset="-122"/>
            </a:endParaRPr>
          </a:p>
        </p:txBody>
      </p:sp>
      <p:pic>
        <p:nvPicPr>
          <p:cNvPr id="9" name="Picture 8" descr="N型半导体.BMP"/>
          <p:cNvPicPr>
            <a:picLocks noChangeAspect="1"/>
          </p:cNvPicPr>
          <p:nvPr/>
        </p:nvPicPr>
        <p:blipFill>
          <a:blip r:embed="rId3" cstate="print"/>
          <a:stretch>
            <a:fillRect/>
          </a:stretch>
        </p:blipFill>
        <p:spPr>
          <a:xfrm>
            <a:off x="838200" y="1143000"/>
            <a:ext cx="6548011" cy="3671888"/>
          </a:xfrm>
          <a:prstGeom prst="rect">
            <a:avLst/>
          </a:prstGeom>
          <a:ln>
            <a:noFill/>
          </a:ln>
          <a:effectLst>
            <a:outerShdw blurRad="292100" dist="139700" dir="2700000" algn="tl" rotWithShape="0">
              <a:srgbClr val="333333">
                <a:alpha val="65000"/>
              </a:srgbClr>
            </a:outerShdw>
          </a:effectLst>
        </p:spPr>
      </p:pic>
      <p:pic>
        <p:nvPicPr>
          <p:cNvPr id="10" name="Picture 9" descr="P型半导体.BMP"/>
          <p:cNvPicPr>
            <a:picLocks noChangeAspect="1"/>
          </p:cNvPicPr>
          <p:nvPr/>
        </p:nvPicPr>
        <p:blipFill>
          <a:blip r:embed="rId4" cstate="print"/>
          <a:stretch>
            <a:fillRect/>
          </a:stretch>
        </p:blipFill>
        <p:spPr>
          <a:xfrm>
            <a:off x="1447800" y="1371600"/>
            <a:ext cx="6553200" cy="3738173"/>
          </a:xfrm>
          <a:prstGeom prst="rect">
            <a:avLst/>
          </a:prstGeom>
          <a:ln>
            <a:noFill/>
          </a:ln>
          <a:effectLst>
            <a:outerShdw blurRad="292100" dist="139700" dir="2700000" algn="tl" rotWithShape="0">
              <a:srgbClr val="333333">
                <a:alpha val="65000"/>
              </a:srgbClr>
            </a:outerShdw>
          </a:effectLst>
        </p:spPr>
      </p:pic>
      <p:pic>
        <p:nvPicPr>
          <p:cNvPr id="52226" name="Picture 2"/>
          <p:cNvPicPr>
            <a:picLocks noChangeAspect="1" noChangeArrowheads="1"/>
          </p:cNvPicPr>
          <p:nvPr/>
        </p:nvPicPr>
        <p:blipFill>
          <a:blip r:embed="rId5" cstate="print"/>
          <a:srcRect/>
          <a:stretch>
            <a:fillRect/>
          </a:stretch>
        </p:blipFill>
        <p:spPr bwMode="auto">
          <a:xfrm>
            <a:off x="2286000" y="1905000"/>
            <a:ext cx="5643982" cy="3676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73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6"/>
                                        </p:tgtEl>
                                        <p:attrNameLst>
                                          <p:attrName>style.visibility</p:attrName>
                                        </p:attrNameLst>
                                      </p:cBhvr>
                                      <p:to>
                                        <p:strVal val="visible"/>
                                      </p:to>
                                    </p:set>
                                    <p:anim calcmode="lin" valueType="num">
                                      <p:cBhvr additive="base">
                                        <p:cTn id="19" dur="500" fill="hold"/>
                                        <p:tgtEl>
                                          <p:spTgt spid="52226"/>
                                        </p:tgtEl>
                                        <p:attrNameLst>
                                          <p:attrName>ppt_x</p:attrName>
                                        </p:attrNameLst>
                                      </p:cBhvr>
                                      <p:tavLst>
                                        <p:tav tm="0">
                                          <p:val>
                                            <p:strVal val="#ppt_x"/>
                                          </p:val>
                                        </p:tav>
                                        <p:tav tm="100000">
                                          <p:val>
                                            <p:strVal val="#ppt_x"/>
                                          </p:val>
                                        </p:tav>
                                      </p:tavLst>
                                    </p:anim>
                                    <p:anim calcmode="lin" valueType="num">
                                      <p:cBhvr additive="base">
                                        <p:cTn id="20"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52226"/>
                                        </p:tgtEl>
                                        <p:attrNameLst>
                                          <p:attrName>ppt_x</p:attrName>
                                        </p:attrNameLst>
                                      </p:cBhvr>
                                      <p:tavLst>
                                        <p:tav tm="0">
                                          <p:val>
                                            <p:strVal val="ppt_x"/>
                                          </p:val>
                                        </p:tav>
                                        <p:tav tm="100000">
                                          <p:val>
                                            <p:strVal val="ppt_x"/>
                                          </p:val>
                                        </p:tav>
                                      </p:tavLst>
                                    </p:anim>
                                    <p:anim calcmode="lin" valueType="num">
                                      <p:cBhvr additive="base">
                                        <p:cTn id="33" dur="500"/>
                                        <p:tgtEl>
                                          <p:spTgt spid="52226"/>
                                        </p:tgtEl>
                                        <p:attrNameLst>
                                          <p:attrName>ppt_y</p:attrName>
                                        </p:attrNameLst>
                                      </p:cBhvr>
                                      <p:tavLst>
                                        <p:tav tm="0">
                                          <p:val>
                                            <p:strVal val="ppt_y"/>
                                          </p:val>
                                        </p:tav>
                                        <p:tav tm="100000">
                                          <p:val>
                                            <p:strVal val="1+ppt_h/2"/>
                                          </p:val>
                                        </p:tav>
                                      </p:tavLst>
                                    </p:anim>
                                    <p:set>
                                      <p:cBhvr>
                                        <p:cTn id="34" dur="1" fill="hold">
                                          <p:stCondLst>
                                            <p:cond delay="499"/>
                                          </p:stCondLst>
                                        </p:cTn>
                                        <p:tgtEl>
                                          <p:spTgt spid="52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solidFill>
                  <a:srgbClr val="1C1C1C"/>
                </a:solidFill>
                <a:ea typeface="宋体" charset="-122"/>
              </a:rPr>
              <a:t>§1.4.4.1  </a:t>
            </a:r>
            <a:r>
              <a:rPr lang="zh-CN" altLang="en-US" sz="4400" dirty="0" smtClean="0">
                <a:solidFill>
                  <a:srgbClr val="1C1C1C"/>
                </a:solidFill>
                <a:ea typeface="宋体" charset="-122"/>
              </a:rPr>
              <a:t>有关半导体的基础知识</a:t>
            </a:r>
            <a:endParaRPr lang="zh-CN" altLang="en-US" dirty="0"/>
          </a:p>
        </p:txBody>
      </p:sp>
      <p:sp>
        <p:nvSpPr>
          <p:cNvPr id="3" name="Content Placeholder 2"/>
          <p:cNvSpPr>
            <a:spLocks noGrp="1"/>
          </p:cNvSpPr>
          <p:nvPr>
            <p:ph idx="1"/>
          </p:nvPr>
        </p:nvSpPr>
        <p:spPr/>
        <p:txBody>
          <a:bodyPr/>
          <a:lstStyle/>
          <a:p>
            <a:r>
              <a:rPr lang="zh-CN" altLang="en-US" dirty="0" smtClean="0"/>
              <a:t>载流子的统计分布</a:t>
            </a:r>
            <a:endParaRPr lang="en-US" altLang="zh-CN" dirty="0" smtClean="0"/>
          </a:p>
          <a:p>
            <a:pPr lvl="1"/>
            <a:r>
              <a:rPr lang="zh-CN" altLang="en-US" dirty="0" smtClean="0"/>
              <a:t>遵循</a:t>
            </a:r>
            <a:r>
              <a:rPr lang="en-US" altLang="zh-CN" dirty="0" smtClean="0"/>
              <a:t>Fermi—Dirac</a:t>
            </a:r>
            <a:r>
              <a:rPr lang="zh-CN" altLang="en-US" dirty="0" smtClean="0"/>
              <a:t>规律    </a:t>
            </a:r>
            <a:r>
              <a:rPr lang="zh-CN" altLang="en-US" dirty="0" smtClean="0">
                <a:solidFill>
                  <a:srgbClr val="00B050"/>
                </a:solidFill>
              </a:rPr>
              <a:t>热平衡时</a:t>
            </a:r>
            <a:endParaRPr lang="en-US" altLang="zh-CN" dirty="0" smtClean="0">
              <a:solidFill>
                <a:srgbClr val="00B050"/>
              </a:solidFill>
            </a:endParaRPr>
          </a:p>
          <a:p>
            <a:pPr lvl="2"/>
            <a:r>
              <a:rPr lang="zh-CN" altLang="en-US" dirty="0" smtClean="0"/>
              <a:t>电子占据能量为</a:t>
            </a:r>
            <a:r>
              <a:rPr lang="en-US" altLang="zh-CN" dirty="0" smtClean="0"/>
              <a:t>E</a:t>
            </a:r>
            <a:r>
              <a:rPr lang="zh-CN" altLang="en-US" dirty="0" smtClean="0"/>
              <a:t>的能级的概率为</a:t>
            </a:r>
            <a:endParaRPr lang="en-US" altLang="zh-CN" dirty="0" smtClean="0"/>
          </a:p>
          <a:p>
            <a:pPr lvl="2"/>
            <a:endParaRPr lang="en-US" altLang="zh-CN" dirty="0" smtClean="0"/>
          </a:p>
          <a:p>
            <a:pPr lvl="2"/>
            <a:endParaRPr lang="en-US" altLang="zh-CN" dirty="0" smtClean="0"/>
          </a:p>
          <a:p>
            <a:pPr lvl="2"/>
            <a:r>
              <a:rPr lang="zh-CN" altLang="en-US" dirty="0" smtClean="0"/>
              <a:t>空穴占据能量为</a:t>
            </a:r>
            <a:r>
              <a:rPr lang="en-US" altLang="zh-CN" dirty="0" smtClean="0"/>
              <a:t>E</a:t>
            </a:r>
            <a:r>
              <a:rPr lang="zh-CN" altLang="en-US" dirty="0" smtClean="0"/>
              <a:t>的能级的概率相应为</a:t>
            </a:r>
            <a:endParaRPr lang="en-US" altLang="zh-CN" dirty="0" smtClean="0"/>
          </a:p>
          <a:p>
            <a:pPr lvl="2"/>
            <a:endParaRPr lang="en-US" altLang="zh-CN" dirty="0" smtClean="0"/>
          </a:p>
          <a:p>
            <a:pPr lvl="2"/>
            <a:endParaRPr lang="en-US" altLang="zh-CN" dirty="0" smtClean="0"/>
          </a:p>
          <a:p>
            <a:pPr lvl="2"/>
            <a:r>
              <a:rPr lang="zh-CN" altLang="en-US" dirty="0" smtClean="0"/>
              <a:t>其中，</a:t>
            </a:r>
            <a:r>
              <a:rPr lang="en-US" altLang="zh-CN" dirty="0" smtClean="0"/>
              <a:t>E</a:t>
            </a:r>
            <a:r>
              <a:rPr lang="en-US" altLang="zh-CN" baseline="-25000" dirty="0" smtClean="0"/>
              <a:t>F</a:t>
            </a:r>
            <a:r>
              <a:rPr lang="zh-CN" altLang="en-US" dirty="0" smtClean="0"/>
              <a:t>为</a:t>
            </a:r>
            <a:r>
              <a:rPr lang="en-US" altLang="zh-CN" dirty="0" smtClean="0"/>
              <a:t>Fermi</a:t>
            </a:r>
            <a:r>
              <a:rPr lang="zh-CN" altLang="en-US" dirty="0" smtClean="0"/>
              <a:t>能级，表示当</a:t>
            </a:r>
            <a:r>
              <a:rPr lang="en-US" altLang="zh-CN" dirty="0" smtClean="0"/>
              <a:t>E=E</a:t>
            </a:r>
            <a:r>
              <a:rPr lang="en-US" altLang="zh-CN" baseline="-25000" dirty="0" smtClean="0"/>
              <a:t>F</a:t>
            </a:r>
            <a:r>
              <a:rPr lang="zh-CN" altLang="en-US" dirty="0" smtClean="0"/>
              <a:t>时，有</a:t>
            </a:r>
            <a:endParaRPr lang="en-US" altLang="zh-CN" dirty="0" smtClean="0"/>
          </a:p>
        </p:txBody>
      </p:sp>
      <p:graphicFrame>
        <p:nvGraphicFramePr>
          <p:cNvPr id="5" name="Object 4"/>
          <p:cNvGraphicFramePr>
            <a:graphicFrameLocks noChangeAspect="1"/>
          </p:cNvGraphicFramePr>
          <p:nvPr/>
        </p:nvGraphicFramePr>
        <p:xfrm>
          <a:off x="2490788" y="4267200"/>
          <a:ext cx="3722687" cy="730250"/>
        </p:xfrm>
        <a:graphic>
          <a:graphicData uri="http://schemas.openxmlformats.org/presentationml/2006/ole">
            <mc:AlternateContent xmlns:mc="http://schemas.openxmlformats.org/markup-compatibility/2006">
              <mc:Choice xmlns:v="urn:schemas-microsoft-com:vml" Requires="v">
                <p:oleObj spid="_x0000_s2062" name="Equation" r:id="rId3" imgW="2006280" imgH="393480" progId="Equation.3">
                  <p:embed/>
                </p:oleObj>
              </mc:Choice>
              <mc:Fallback>
                <p:oleObj name="Equation" r:id="rId3" imgW="20062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788" y="4267200"/>
                        <a:ext cx="3722687"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2" name="Object 4"/>
          <p:cNvGraphicFramePr>
            <a:graphicFrameLocks noChangeAspect="1"/>
          </p:cNvGraphicFramePr>
          <p:nvPr/>
        </p:nvGraphicFramePr>
        <p:xfrm>
          <a:off x="2851150" y="2895600"/>
          <a:ext cx="2483899" cy="762000"/>
        </p:xfrm>
        <a:graphic>
          <a:graphicData uri="http://schemas.openxmlformats.org/presentationml/2006/ole">
            <mc:AlternateContent xmlns:mc="http://schemas.openxmlformats.org/markup-compatibility/2006">
              <mc:Choice xmlns:v="urn:schemas-microsoft-com:vml" Requires="v">
                <p:oleObj spid="_x0000_s2063" name="Equation" r:id="rId5" imgW="1282680" imgH="393480" progId="Equation.3">
                  <p:embed/>
                </p:oleObj>
              </mc:Choice>
              <mc:Fallback>
                <p:oleObj name="Equation" r:id="rId5" imgW="12826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1150" y="2895600"/>
                        <a:ext cx="24838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3751263" y="5486400"/>
          <a:ext cx="1230312" cy="762000"/>
        </p:xfrm>
        <a:graphic>
          <a:graphicData uri="http://schemas.openxmlformats.org/presentationml/2006/ole">
            <mc:AlternateContent xmlns:mc="http://schemas.openxmlformats.org/markup-compatibility/2006">
              <mc:Choice xmlns:v="urn:schemas-microsoft-com:vml" Requires="v">
                <p:oleObj spid="_x0000_s2064" name="Equation" r:id="rId7" imgW="634680" imgH="393480" progId="Equation.3">
                  <p:embed/>
                </p:oleObj>
              </mc:Choice>
              <mc:Fallback>
                <p:oleObj name="Equation" r:id="rId7" imgW="63468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1263" y="5486400"/>
                        <a:ext cx="12303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70359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solidFill>
                  <a:srgbClr val="1C1C1C"/>
                </a:solidFill>
                <a:ea typeface="宋体" charset="-122"/>
              </a:rPr>
              <a:t>§1.4.4.1  </a:t>
            </a:r>
            <a:r>
              <a:rPr lang="zh-CN" altLang="en-US" sz="4400" dirty="0" smtClean="0">
                <a:solidFill>
                  <a:srgbClr val="1C1C1C"/>
                </a:solidFill>
                <a:ea typeface="宋体" charset="-122"/>
              </a:rPr>
              <a:t>有关半导体的基础知识</a:t>
            </a:r>
            <a:endParaRPr lang="zh-CN" altLang="en-US" dirty="0"/>
          </a:p>
        </p:txBody>
      </p:sp>
      <p:sp>
        <p:nvSpPr>
          <p:cNvPr id="3" name="Content Placeholder 2"/>
          <p:cNvSpPr>
            <a:spLocks noGrp="1"/>
          </p:cNvSpPr>
          <p:nvPr>
            <p:ph idx="1"/>
          </p:nvPr>
        </p:nvSpPr>
        <p:spPr/>
        <p:txBody>
          <a:bodyPr/>
          <a:lstStyle/>
          <a:p>
            <a:pPr lvl="1"/>
            <a:r>
              <a:rPr lang="en-US" altLang="zh-CN" dirty="0" smtClean="0"/>
              <a:t>Fermi</a:t>
            </a:r>
            <a:r>
              <a:rPr lang="zh-CN" altLang="en-US" dirty="0" smtClean="0"/>
              <a:t>能级的位置与半导体的类型有关</a:t>
            </a:r>
            <a:endParaRPr lang="en-US" altLang="zh-CN" dirty="0" smtClean="0"/>
          </a:p>
          <a:p>
            <a:pPr lvl="1"/>
            <a:endParaRPr lang="en-US" altLang="zh-CN" dirty="0" smtClean="0"/>
          </a:p>
        </p:txBody>
      </p:sp>
      <p:pic>
        <p:nvPicPr>
          <p:cNvPr id="92161" name="Picture 1"/>
          <p:cNvPicPr>
            <a:picLocks noChangeAspect="1" noChangeArrowheads="1"/>
          </p:cNvPicPr>
          <p:nvPr/>
        </p:nvPicPr>
        <p:blipFill>
          <a:blip r:embed="rId2" cstate="print"/>
          <a:srcRect/>
          <a:stretch>
            <a:fillRect/>
          </a:stretch>
        </p:blipFill>
        <p:spPr bwMode="auto">
          <a:xfrm>
            <a:off x="457200" y="1828800"/>
            <a:ext cx="3048000" cy="2219325"/>
          </a:xfrm>
          <a:prstGeom prst="rect">
            <a:avLst/>
          </a:prstGeom>
          <a:noFill/>
          <a:ln w="9525">
            <a:noFill/>
            <a:miter lim="800000"/>
            <a:headEnd/>
            <a:tailEnd/>
          </a:ln>
          <a:effectLst/>
        </p:spPr>
      </p:pic>
      <p:sp>
        <p:nvSpPr>
          <p:cNvPr id="7" name="TextBox 6"/>
          <p:cNvSpPr txBox="1"/>
          <p:nvPr/>
        </p:nvSpPr>
        <p:spPr>
          <a:xfrm>
            <a:off x="762000" y="4114800"/>
            <a:ext cx="1752600" cy="461665"/>
          </a:xfrm>
          <a:prstGeom prst="rect">
            <a:avLst/>
          </a:prstGeom>
          <a:noFill/>
          <a:ln>
            <a:solidFill>
              <a:srgbClr val="92D050"/>
            </a:solidFill>
          </a:ln>
        </p:spPr>
        <p:txBody>
          <a:bodyPr wrap="square" rtlCol="0">
            <a:spAutoFit/>
          </a:bodyPr>
          <a:lstStyle/>
          <a:p>
            <a:pPr algn="l"/>
            <a:r>
              <a:rPr lang="zh-CN" altLang="en-US" sz="2400" dirty="0" smtClean="0">
                <a:solidFill>
                  <a:srgbClr val="080808"/>
                </a:solidFill>
                <a:ea typeface="宋体" charset="-122"/>
              </a:rPr>
              <a:t>本征半导体</a:t>
            </a:r>
            <a:endParaRPr lang="zh-CN" altLang="en-US" sz="2400" dirty="0">
              <a:solidFill>
                <a:srgbClr val="080808"/>
              </a:solidFill>
              <a:ea typeface="宋体" charset="-122"/>
            </a:endParaRPr>
          </a:p>
        </p:txBody>
      </p:sp>
      <p:grpSp>
        <p:nvGrpSpPr>
          <p:cNvPr id="11" name="组合 10"/>
          <p:cNvGrpSpPr/>
          <p:nvPr/>
        </p:nvGrpSpPr>
        <p:grpSpPr>
          <a:xfrm>
            <a:off x="3352800" y="1752600"/>
            <a:ext cx="5562600" cy="4670524"/>
            <a:chOff x="3352800" y="1752600"/>
            <a:chExt cx="5562600" cy="4670524"/>
          </a:xfrm>
        </p:grpSpPr>
        <p:pic>
          <p:nvPicPr>
            <p:cNvPr id="92162" name="Picture 2"/>
            <p:cNvPicPr>
              <a:picLocks noChangeAspect="1" noChangeArrowheads="1"/>
            </p:cNvPicPr>
            <p:nvPr/>
          </p:nvPicPr>
          <p:blipFill>
            <a:blip r:embed="rId3" cstate="print"/>
            <a:srcRect/>
            <a:stretch>
              <a:fillRect/>
            </a:stretch>
          </p:blipFill>
          <p:spPr bwMode="auto">
            <a:xfrm>
              <a:off x="3352800" y="1752600"/>
              <a:ext cx="2743200" cy="2305050"/>
            </a:xfrm>
            <a:prstGeom prst="rect">
              <a:avLst/>
            </a:prstGeom>
            <a:noFill/>
            <a:ln w="9525">
              <a:noFill/>
              <a:miter lim="800000"/>
              <a:headEnd/>
              <a:tailEnd/>
            </a:ln>
            <a:effectLst/>
          </p:spPr>
        </p:pic>
        <p:pic>
          <p:nvPicPr>
            <p:cNvPr id="92163" name="Picture 3"/>
            <p:cNvPicPr>
              <a:picLocks noChangeAspect="1" noChangeArrowheads="1"/>
            </p:cNvPicPr>
            <p:nvPr/>
          </p:nvPicPr>
          <p:blipFill>
            <a:blip r:embed="rId4" cstate="print"/>
            <a:srcRect/>
            <a:stretch>
              <a:fillRect/>
            </a:stretch>
          </p:blipFill>
          <p:spPr bwMode="auto">
            <a:xfrm>
              <a:off x="6172200" y="1752600"/>
              <a:ext cx="2743200" cy="2314575"/>
            </a:xfrm>
            <a:prstGeom prst="rect">
              <a:avLst/>
            </a:prstGeom>
            <a:noFill/>
            <a:ln w="9525">
              <a:noFill/>
              <a:miter lim="800000"/>
              <a:headEnd/>
              <a:tailEnd/>
            </a:ln>
            <a:effectLst/>
          </p:spPr>
        </p:pic>
        <p:sp>
          <p:nvSpPr>
            <p:cNvPr id="8" name="TextBox 7"/>
            <p:cNvSpPr txBox="1"/>
            <p:nvPr/>
          </p:nvSpPr>
          <p:spPr>
            <a:xfrm>
              <a:off x="3810000" y="4114800"/>
              <a:ext cx="2362200" cy="2308324"/>
            </a:xfrm>
            <a:prstGeom prst="rect">
              <a:avLst/>
            </a:prstGeom>
            <a:noFill/>
            <a:ln>
              <a:solidFill>
                <a:srgbClr val="92D050"/>
              </a:solidFill>
            </a:ln>
          </p:spPr>
          <p:txBody>
            <a:bodyPr wrap="square" rtlCol="0">
              <a:spAutoFit/>
            </a:bodyPr>
            <a:lstStyle/>
            <a:p>
              <a:pPr algn="l">
                <a:buFont typeface="Arial" pitchFamily="34" charset="0"/>
                <a:buChar char="•"/>
              </a:pPr>
              <a:r>
                <a:rPr lang="en-US" altLang="zh-CN" sz="2400" dirty="0" smtClean="0">
                  <a:solidFill>
                    <a:srgbClr val="080808"/>
                  </a:solidFill>
                  <a:ea typeface="宋体" charset="-122"/>
                </a:rPr>
                <a:t>N</a:t>
              </a:r>
              <a:r>
                <a:rPr lang="zh-CN" altLang="en-US" sz="2400" dirty="0" smtClean="0">
                  <a:solidFill>
                    <a:srgbClr val="080808"/>
                  </a:solidFill>
                  <a:ea typeface="宋体" charset="-122"/>
                </a:rPr>
                <a:t>型半导体</a:t>
              </a:r>
              <a:endParaRPr lang="en-US" altLang="zh-CN" sz="2400" dirty="0" smtClean="0">
                <a:solidFill>
                  <a:srgbClr val="080808"/>
                </a:solidFill>
                <a:ea typeface="宋体" charset="-122"/>
              </a:endParaRPr>
            </a:p>
            <a:p>
              <a:pPr algn="l">
                <a:buFont typeface="Arial" pitchFamily="34" charset="0"/>
                <a:buChar char="•"/>
              </a:pPr>
              <a:r>
                <a:rPr lang="zh-CN" altLang="en-US" sz="2400" dirty="0" smtClean="0">
                  <a:solidFill>
                    <a:srgbClr val="080808"/>
                  </a:solidFill>
                  <a:ea typeface="宋体" charset="-122"/>
                </a:rPr>
                <a:t>导带电子主要来源于施主能级</a:t>
              </a:r>
              <a:endParaRPr lang="en-US" altLang="zh-CN" sz="2400" dirty="0" smtClean="0">
                <a:solidFill>
                  <a:srgbClr val="080808"/>
                </a:solidFill>
                <a:ea typeface="宋体" charset="-122"/>
              </a:endParaRPr>
            </a:p>
            <a:p>
              <a:pPr algn="l">
                <a:buFont typeface="Arial" pitchFamily="34" charset="0"/>
                <a:buChar char="•"/>
              </a:pPr>
              <a:r>
                <a:rPr lang="zh-CN" altLang="en-US" sz="2400" dirty="0" smtClean="0">
                  <a:solidFill>
                    <a:srgbClr val="080808"/>
                  </a:solidFill>
                  <a:ea typeface="宋体" charset="-122"/>
                </a:rPr>
                <a:t>高掺杂时形成电子的简并化分布</a:t>
              </a:r>
              <a:endParaRPr lang="zh-CN" altLang="en-US" sz="2400" dirty="0">
                <a:solidFill>
                  <a:srgbClr val="080808"/>
                </a:solidFill>
                <a:ea typeface="宋体" charset="-122"/>
              </a:endParaRPr>
            </a:p>
          </p:txBody>
        </p:sp>
        <p:sp>
          <p:nvSpPr>
            <p:cNvPr id="9" name="TextBox 8"/>
            <p:cNvSpPr txBox="1"/>
            <p:nvPr/>
          </p:nvSpPr>
          <p:spPr>
            <a:xfrm>
              <a:off x="6553200" y="4114800"/>
              <a:ext cx="2362200" cy="2308324"/>
            </a:xfrm>
            <a:prstGeom prst="rect">
              <a:avLst/>
            </a:prstGeom>
            <a:noFill/>
            <a:ln>
              <a:solidFill>
                <a:srgbClr val="92D050"/>
              </a:solidFill>
            </a:ln>
          </p:spPr>
          <p:txBody>
            <a:bodyPr wrap="square" rtlCol="0">
              <a:spAutoFit/>
            </a:bodyPr>
            <a:lstStyle/>
            <a:p>
              <a:pPr algn="l">
                <a:buFont typeface="Arial" pitchFamily="34" charset="0"/>
                <a:buChar char="•"/>
              </a:pPr>
              <a:r>
                <a:rPr lang="en-US" altLang="zh-CN" sz="2400" dirty="0" smtClean="0">
                  <a:solidFill>
                    <a:srgbClr val="080808"/>
                  </a:solidFill>
                  <a:ea typeface="宋体" charset="-122"/>
                </a:rPr>
                <a:t>P</a:t>
              </a:r>
              <a:r>
                <a:rPr lang="zh-CN" altLang="en-US" sz="2400" dirty="0" smtClean="0">
                  <a:solidFill>
                    <a:srgbClr val="080808"/>
                  </a:solidFill>
                  <a:ea typeface="宋体" charset="-122"/>
                </a:rPr>
                <a:t>型半导体</a:t>
              </a:r>
              <a:endParaRPr lang="en-US" altLang="zh-CN" sz="2400" dirty="0" smtClean="0">
                <a:solidFill>
                  <a:srgbClr val="080808"/>
                </a:solidFill>
                <a:ea typeface="宋体" charset="-122"/>
              </a:endParaRPr>
            </a:p>
            <a:p>
              <a:pPr algn="l">
                <a:buFont typeface="Arial" pitchFamily="34" charset="0"/>
                <a:buChar char="•"/>
              </a:pPr>
              <a:r>
                <a:rPr lang="zh-CN" altLang="en-US" sz="2400" dirty="0" smtClean="0">
                  <a:solidFill>
                    <a:srgbClr val="080808"/>
                  </a:solidFill>
                  <a:ea typeface="宋体" charset="-122"/>
                </a:rPr>
                <a:t>价带空穴主要来源于受主能级</a:t>
              </a:r>
              <a:endParaRPr lang="en-US" altLang="zh-CN" sz="2400" dirty="0" smtClean="0">
                <a:solidFill>
                  <a:srgbClr val="080808"/>
                </a:solidFill>
                <a:ea typeface="宋体" charset="-122"/>
              </a:endParaRPr>
            </a:p>
            <a:p>
              <a:pPr algn="l">
                <a:buFont typeface="Arial" pitchFamily="34" charset="0"/>
                <a:buChar char="•"/>
              </a:pPr>
              <a:r>
                <a:rPr lang="zh-CN" altLang="en-US" sz="2400" dirty="0" smtClean="0">
                  <a:solidFill>
                    <a:srgbClr val="080808"/>
                  </a:solidFill>
                  <a:ea typeface="宋体" charset="-122"/>
                </a:rPr>
                <a:t>高掺杂时形成空穴的简并化分布</a:t>
              </a:r>
              <a:endParaRPr lang="zh-CN" altLang="en-US" sz="2400" dirty="0">
                <a:solidFill>
                  <a:srgbClr val="080808"/>
                </a:solidFill>
                <a:ea typeface="宋体" charset="-122"/>
              </a:endParaRPr>
            </a:p>
          </p:txBody>
        </p:sp>
      </p:grpSp>
      <p:sp>
        <p:nvSpPr>
          <p:cNvPr id="10" name="TextBox 9"/>
          <p:cNvSpPr txBox="1"/>
          <p:nvPr/>
        </p:nvSpPr>
        <p:spPr>
          <a:xfrm>
            <a:off x="685801" y="4648200"/>
            <a:ext cx="1905000" cy="869533"/>
          </a:xfrm>
          <a:prstGeom prst="rect">
            <a:avLst/>
          </a:prstGeom>
          <a:noFill/>
        </p:spPr>
        <p:txBody>
          <a:bodyPr wrap="square" rtlCol="0">
            <a:spAutoFit/>
          </a:bodyPr>
          <a:lstStyle/>
          <a:p>
            <a:pPr algn="l">
              <a:lnSpc>
                <a:spcPct val="150000"/>
              </a:lnSpc>
            </a:pPr>
            <a:r>
              <a:rPr lang="zh-CN" altLang="en-US" smtClean="0">
                <a:solidFill>
                  <a:srgbClr val="080808"/>
                </a:solidFill>
                <a:ea typeface="宋体" charset="-122"/>
              </a:rPr>
              <a:t>（载流子的分布是非简并的）</a:t>
            </a:r>
            <a:endParaRPr lang="zh-CN" altLang="en-US">
              <a:solidFill>
                <a:srgbClr val="080808"/>
              </a:solidFill>
              <a:ea typeface="宋体" charset="-122"/>
            </a:endParaRPr>
          </a:p>
        </p:txBody>
      </p:sp>
    </p:spTree>
    <p:extLst>
      <p:ext uri="{BB962C8B-B14F-4D97-AF65-F5344CB8AC3E}">
        <p14:creationId xmlns:p14="http://schemas.microsoft.com/office/powerpoint/2010/main" val="37017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charset="-122"/>
              </a:rPr>
              <a:t>§1.4.1  </a:t>
            </a:r>
            <a:r>
              <a:rPr lang="zh-CN" altLang="en-US" dirty="0" smtClean="0">
                <a:ea typeface="宋体" charset="-122"/>
              </a:rPr>
              <a:t>固体激光器</a:t>
            </a:r>
            <a:endParaRPr lang="zh-CN" altLang="en-US" dirty="0"/>
          </a:p>
        </p:txBody>
      </p:sp>
      <p:sp>
        <p:nvSpPr>
          <p:cNvPr id="3" name="Content Placeholder 2"/>
          <p:cNvSpPr>
            <a:spLocks noGrp="1"/>
          </p:cNvSpPr>
          <p:nvPr>
            <p:ph idx="1"/>
          </p:nvPr>
        </p:nvSpPr>
        <p:spPr/>
        <p:txBody>
          <a:bodyPr/>
          <a:lstStyle/>
          <a:p>
            <a:pPr marL="342900" lvl="1" indent="-342900">
              <a:buFont typeface="ZapfDingbats" pitchFamily="82" charset="2"/>
              <a:buChar char="ª"/>
            </a:pPr>
            <a:r>
              <a:rPr lang="zh-CN" altLang="en-US" dirty="0" smtClean="0">
                <a:solidFill>
                  <a:srgbClr val="0070C0"/>
                </a:solidFill>
              </a:rPr>
              <a:t>激励方式：光泵激励</a:t>
            </a:r>
          </a:p>
          <a:p>
            <a:pPr lvl="1"/>
            <a:r>
              <a:rPr lang="zh-CN" altLang="en-US" dirty="0" smtClean="0">
                <a:solidFill>
                  <a:schemeClr val="tx1"/>
                </a:solidFill>
              </a:rPr>
              <a:t>气体放电灯激励</a:t>
            </a:r>
            <a:endParaRPr lang="en-US" altLang="zh-CN" dirty="0" smtClean="0">
              <a:solidFill>
                <a:schemeClr val="tx1"/>
              </a:solidFill>
            </a:endParaRPr>
          </a:p>
          <a:p>
            <a:pPr lvl="2"/>
            <a:r>
              <a:rPr lang="zh-CN" altLang="en-US" dirty="0" smtClean="0">
                <a:solidFill>
                  <a:schemeClr val="tx1"/>
                </a:solidFill>
              </a:rPr>
              <a:t>效率较低</a:t>
            </a:r>
            <a:endParaRPr lang="en-US" altLang="zh-CN" dirty="0" smtClean="0">
              <a:solidFill>
                <a:schemeClr val="tx1"/>
              </a:solidFill>
            </a:endParaRPr>
          </a:p>
          <a:p>
            <a:pPr lvl="1"/>
            <a:r>
              <a:rPr lang="zh-CN" altLang="en-US" dirty="0" smtClean="0">
                <a:solidFill>
                  <a:schemeClr val="tx1"/>
                </a:solidFill>
              </a:rPr>
              <a:t>半导体激光器激励</a:t>
            </a:r>
            <a:endParaRPr lang="en-US" altLang="zh-CN" dirty="0" smtClean="0">
              <a:solidFill>
                <a:schemeClr val="tx1"/>
              </a:solidFill>
            </a:endParaRPr>
          </a:p>
          <a:p>
            <a:pPr lvl="2"/>
            <a:r>
              <a:rPr lang="zh-CN" altLang="en-US" dirty="0" smtClean="0">
                <a:solidFill>
                  <a:schemeClr val="tx1"/>
                </a:solidFill>
              </a:rPr>
              <a:t>提高了效率</a:t>
            </a:r>
            <a:endParaRPr lang="en-US" altLang="zh-CN" dirty="0" smtClean="0">
              <a:solidFill>
                <a:schemeClr val="tx1"/>
              </a:solidFill>
            </a:endParaRPr>
          </a:p>
          <a:p>
            <a:pPr lvl="2"/>
            <a:r>
              <a:rPr lang="zh-CN" altLang="en-US" dirty="0" smtClean="0">
                <a:solidFill>
                  <a:schemeClr val="tx1"/>
                </a:solidFill>
              </a:rPr>
              <a:t>小型化、质量轻、全固体化、寿命长</a:t>
            </a:r>
          </a:p>
        </p:txBody>
      </p:sp>
      <p:sp>
        <p:nvSpPr>
          <p:cNvPr id="6" name="TextBox 5"/>
          <p:cNvSpPr txBox="1"/>
          <p:nvPr/>
        </p:nvSpPr>
        <p:spPr>
          <a:xfrm>
            <a:off x="4009293" y="2569452"/>
            <a:ext cx="1746737" cy="369332"/>
          </a:xfrm>
          <a:prstGeom prst="rect">
            <a:avLst/>
          </a:prstGeom>
          <a:noFill/>
        </p:spPr>
        <p:txBody>
          <a:bodyPr wrap="square" rtlCol="0">
            <a:spAutoFit/>
          </a:bodyPr>
          <a:lstStyle/>
          <a:p>
            <a:r>
              <a:rPr lang="zh-CN" altLang="en-US" dirty="0" smtClean="0"/>
              <a:t>非相干光源</a:t>
            </a:r>
            <a:endParaRPr lang="zh-CN" altLang="en-US" dirty="0"/>
          </a:p>
        </p:txBody>
      </p:sp>
      <p:sp>
        <p:nvSpPr>
          <p:cNvPr id="7" name="TextBox 6"/>
          <p:cNvSpPr txBox="1"/>
          <p:nvPr/>
        </p:nvSpPr>
        <p:spPr>
          <a:xfrm>
            <a:off x="4220308" y="3694868"/>
            <a:ext cx="2741456" cy="369332"/>
          </a:xfrm>
          <a:prstGeom prst="rect">
            <a:avLst/>
          </a:prstGeom>
          <a:noFill/>
        </p:spPr>
        <p:txBody>
          <a:bodyPr wrap="none" rtlCol="0">
            <a:spAutoFit/>
          </a:bodyPr>
          <a:lstStyle/>
          <a:p>
            <a:r>
              <a:rPr lang="zh-CN" altLang="en-US" dirty="0" smtClean="0"/>
              <a:t>波长可以与工作物质匹配</a:t>
            </a:r>
            <a:endParaRPr lang="zh-CN" altLang="en-US" dirty="0"/>
          </a:p>
        </p:txBody>
      </p:sp>
      <p:sp>
        <p:nvSpPr>
          <p:cNvPr id="8" name="左箭头 7"/>
          <p:cNvSpPr/>
          <p:nvPr/>
        </p:nvSpPr>
        <p:spPr bwMode="auto">
          <a:xfrm>
            <a:off x="3610708" y="2651515"/>
            <a:ext cx="574431" cy="234461"/>
          </a:xfrm>
          <a:prstGeom prst="leftArrow">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9" name="左箭头 8"/>
          <p:cNvSpPr/>
          <p:nvPr/>
        </p:nvSpPr>
        <p:spPr bwMode="auto">
          <a:xfrm>
            <a:off x="3622430" y="3741761"/>
            <a:ext cx="574431" cy="234461"/>
          </a:xfrm>
          <a:prstGeom prst="leftArrow">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pic>
        <p:nvPicPr>
          <p:cNvPr id="10" name="Picture 9" descr="图1"/>
          <p:cNvPicPr>
            <a:picLocks noChangeAspect="1" noChangeArrowheads="1"/>
          </p:cNvPicPr>
          <p:nvPr/>
        </p:nvPicPr>
        <p:blipFill>
          <a:blip r:embed="rId2" cstate="print"/>
          <a:srcRect/>
          <a:stretch>
            <a:fillRect/>
          </a:stretch>
        </p:blipFill>
        <p:spPr bwMode="auto">
          <a:xfrm>
            <a:off x="1324721" y="980631"/>
            <a:ext cx="6291362" cy="4902810"/>
          </a:xfrm>
          <a:prstGeom prst="rect">
            <a:avLst/>
          </a:prstGeom>
          <a:ln>
            <a:noFill/>
          </a:ln>
          <a:effectLst>
            <a:outerShdw blurRad="292100" dist="139700" dir="2700000" algn="tl" rotWithShape="0">
              <a:srgbClr val="333333">
                <a:alpha val="65000"/>
              </a:srgbClr>
            </a:outerShdw>
          </a:effectLst>
        </p:spPr>
      </p:pic>
      <p:pic>
        <p:nvPicPr>
          <p:cNvPr id="11" name="图片 10" descr="半导体二极管端面泵浦.bmp"/>
          <p:cNvPicPr>
            <a:picLocks noChangeAspect="1"/>
          </p:cNvPicPr>
          <p:nvPr/>
        </p:nvPicPr>
        <p:blipFill>
          <a:blip r:embed="rId3" cstate="print"/>
          <a:stretch>
            <a:fillRect/>
          </a:stretch>
        </p:blipFill>
        <p:spPr>
          <a:xfrm>
            <a:off x="891729" y="1550270"/>
            <a:ext cx="7282768" cy="37886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altLang="zh-CN" sz="2800" dirty="0" smtClean="0"/>
              <a:t>PN</a:t>
            </a:r>
            <a:r>
              <a:rPr lang="zh-CN" altLang="en-US" sz="2800" dirty="0" smtClean="0"/>
              <a:t>结的能带结构</a:t>
            </a:r>
            <a:endParaRPr lang="en-US" altLang="zh-CN" sz="2800" dirty="0" smtClean="0"/>
          </a:p>
          <a:p>
            <a:pPr lvl="1">
              <a:lnSpc>
                <a:spcPct val="150000"/>
              </a:lnSpc>
            </a:pPr>
            <a:r>
              <a:rPr lang="zh-CN" altLang="en-US" sz="2400" dirty="0" smtClean="0"/>
              <a:t>在一块半导体晶体的不同部位掺入不同的杂质原子，使它的一部分是</a:t>
            </a:r>
            <a:r>
              <a:rPr lang="en-US" altLang="zh-CN" sz="2400" dirty="0" smtClean="0"/>
              <a:t>N</a:t>
            </a:r>
            <a:r>
              <a:rPr lang="zh-CN" altLang="en-US" sz="2400" dirty="0" smtClean="0"/>
              <a:t>型，另一部分是</a:t>
            </a:r>
            <a:r>
              <a:rPr lang="en-US" altLang="zh-CN" sz="2400" dirty="0" smtClean="0"/>
              <a:t>P</a:t>
            </a:r>
            <a:r>
              <a:rPr lang="zh-CN" altLang="en-US" sz="2400" dirty="0" smtClean="0"/>
              <a:t>型，则交界处便形成</a:t>
            </a:r>
            <a:r>
              <a:rPr lang="en-US" altLang="zh-CN" sz="2400" dirty="0" smtClean="0"/>
              <a:t>PN</a:t>
            </a:r>
            <a:r>
              <a:rPr lang="zh-CN" altLang="en-US" sz="2400" dirty="0" smtClean="0"/>
              <a:t>结</a:t>
            </a:r>
            <a:endParaRPr lang="en-US" altLang="zh-CN" sz="2400" dirty="0" smtClean="0"/>
          </a:p>
        </p:txBody>
      </p:sp>
      <p:sp>
        <p:nvSpPr>
          <p:cNvPr id="2" name="Title 1"/>
          <p:cNvSpPr>
            <a:spLocks noGrp="1"/>
          </p:cNvSpPr>
          <p:nvPr>
            <p:ph type="title"/>
          </p:nvPr>
        </p:nvSpPr>
        <p:spPr/>
        <p:txBody>
          <a:bodyPr/>
          <a:lstStyle/>
          <a:p>
            <a:r>
              <a:rPr lang="en-US" altLang="zh-CN" sz="4400" dirty="0" smtClean="0">
                <a:solidFill>
                  <a:srgbClr val="1C1C1C"/>
                </a:solidFill>
                <a:ea typeface="宋体" charset="-122"/>
              </a:rPr>
              <a:t>§1.4.4.1  </a:t>
            </a:r>
            <a:r>
              <a:rPr lang="zh-CN" altLang="en-US" sz="4400" dirty="0" smtClean="0">
                <a:solidFill>
                  <a:srgbClr val="1C1C1C"/>
                </a:solidFill>
                <a:ea typeface="宋体" charset="-122"/>
              </a:rPr>
              <a:t>有关半导体的基础知识</a:t>
            </a:r>
            <a:endParaRPr lang="zh-CN" altLang="en-US" dirty="0"/>
          </a:p>
        </p:txBody>
      </p:sp>
      <p:sp>
        <p:nvSpPr>
          <p:cNvPr id="4" name="TextBox 3"/>
          <p:cNvSpPr txBox="1"/>
          <p:nvPr/>
        </p:nvSpPr>
        <p:spPr>
          <a:xfrm>
            <a:off x="609600" y="3926920"/>
            <a:ext cx="1219200" cy="1200329"/>
          </a:xfrm>
          <a:prstGeom prst="rect">
            <a:avLst/>
          </a:prstGeom>
          <a:noFill/>
          <a:ln>
            <a:solidFill>
              <a:srgbClr val="92D050"/>
            </a:solidFill>
          </a:ln>
        </p:spPr>
        <p:txBody>
          <a:bodyPr wrap="square" rtlCol="0">
            <a:spAutoFit/>
          </a:bodyPr>
          <a:lstStyle/>
          <a:p>
            <a:pPr algn="l"/>
            <a:r>
              <a:rPr lang="zh-CN" altLang="en-US" sz="2400" dirty="0" smtClean="0">
                <a:solidFill>
                  <a:srgbClr val="080808"/>
                </a:solidFill>
                <a:ea typeface="宋体" charset="-122"/>
              </a:rPr>
              <a:t>载流子浓度差很大</a:t>
            </a:r>
            <a:endParaRPr lang="zh-CN" altLang="en-US" sz="2400" dirty="0">
              <a:solidFill>
                <a:srgbClr val="080808"/>
              </a:solidFill>
              <a:ea typeface="宋体" charset="-122"/>
            </a:endParaRPr>
          </a:p>
        </p:txBody>
      </p:sp>
      <p:grpSp>
        <p:nvGrpSpPr>
          <p:cNvPr id="17" name="组合 16"/>
          <p:cNvGrpSpPr/>
          <p:nvPr/>
        </p:nvGrpSpPr>
        <p:grpSpPr>
          <a:xfrm>
            <a:off x="1828800" y="3926920"/>
            <a:ext cx="2514600" cy="1200329"/>
            <a:chOff x="1828800" y="3926920"/>
            <a:chExt cx="2514600" cy="1200329"/>
          </a:xfrm>
        </p:grpSpPr>
        <p:sp>
          <p:nvSpPr>
            <p:cNvPr id="6" name="TextBox 5"/>
            <p:cNvSpPr txBox="1"/>
            <p:nvPr/>
          </p:nvSpPr>
          <p:spPr>
            <a:xfrm>
              <a:off x="2743200" y="3926920"/>
              <a:ext cx="1600200" cy="1200329"/>
            </a:xfrm>
            <a:prstGeom prst="rect">
              <a:avLst/>
            </a:prstGeom>
            <a:noFill/>
            <a:ln>
              <a:solidFill>
                <a:srgbClr val="92D050"/>
              </a:solidFill>
            </a:ln>
          </p:spPr>
          <p:txBody>
            <a:bodyPr wrap="square" rtlCol="0">
              <a:spAutoFit/>
            </a:bodyPr>
            <a:lstStyle/>
            <a:p>
              <a:pPr algn="l"/>
              <a:r>
                <a:rPr lang="zh-CN" altLang="en-US" sz="2400" dirty="0" smtClean="0">
                  <a:solidFill>
                    <a:srgbClr val="080808"/>
                  </a:solidFill>
                  <a:ea typeface="宋体" charset="-122"/>
                </a:rPr>
                <a:t>自建场</a:t>
              </a:r>
              <a:r>
                <a:rPr lang="en-US" altLang="zh-CN" sz="2400" dirty="0" smtClean="0">
                  <a:solidFill>
                    <a:srgbClr val="080808"/>
                  </a:solidFill>
                  <a:ea typeface="宋体" charset="-122"/>
                </a:rPr>
                <a:t>V</a:t>
              </a:r>
              <a:r>
                <a:rPr lang="en-US" altLang="zh-CN" sz="2400" baseline="-25000" dirty="0" smtClean="0">
                  <a:solidFill>
                    <a:srgbClr val="080808"/>
                  </a:solidFill>
                  <a:ea typeface="宋体" charset="-122"/>
                </a:rPr>
                <a:t>D</a:t>
              </a:r>
              <a:endParaRPr lang="en-US" altLang="zh-CN" sz="2400" dirty="0" smtClean="0">
                <a:solidFill>
                  <a:srgbClr val="080808"/>
                </a:solidFill>
                <a:ea typeface="宋体" charset="-122"/>
              </a:endParaRPr>
            </a:p>
            <a:p>
              <a:pPr algn="l"/>
              <a:r>
                <a:rPr lang="zh-CN" altLang="en-US" sz="1600" dirty="0" smtClean="0">
                  <a:solidFill>
                    <a:srgbClr val="080808"/>
                  </a:solidFill>
                  <a:ea typeface="宋体" charset="-122"/>
                </a:rPr>
                <a:t>由扩散形成，形成后又阻止扩散</a:t>
              </a:r>
              <a:endParaRPr lang="zh-CN" altLang="en-US" sz="1600" dirty="0">
                <a:solidFill>
                  <a:srgbClr val="080808"/>
                </a:solidFill>
                <a:ea typeface="宋体" charset="-122"/>
              </a:endParaRPr>
            </a:p>
          </p:txBody>
        </p:sp>
        <p:grpSp>
          <p:nvGrpSpPr>
            <p:cNvPr id="16" name="组合 15"/>
            <p:cNvGrpSpPr/>
            <p:nvPr/>
          </p:nvGrpSpPr>
          <p:grpSpPr>
            <a:xfrm>
              <a:off x="1828800" y="4090988"/>
              <a:ext cx="838200" cy="445532"/>
              <a:chOff x="1828800" y="4090988"/>
              <a:chExt cx="838200" cy="445532"/>
            </a:xfrm>
          </p:grpSpPr>
          <p:sp>
            <p:nvSpPr>
              <p:cNvPr id="7" name="TextBox 6"/>
              <p:cNvSpPr txBox="1"/>
              <p:nvPr/>
            </p:nvSpPr>
            <p:spPr>
              <a:xfrm>
                <a:off x="1905000" y="4090988"/>
                <a:ext cx="685800" cy="369332"/>
              </a:xfrm>
              <a:prstGeom prst="rect">
                <a:avLst/>
              </a:prstGeom>
              <a:noFill/>
              <a:ln>
                <a:noFill/>
              </a:ln>
            </p:spPr>
            <p:txBody>
              <a:bodyPr wrap="square" rtlCol="0">
                <a:spAutoFit/>
              </a:bodyPr>
              <a:lstStyle/>
              <a:p>
                <a:pPr algn="l"/>
                <a:r>
                  <a:rPr lang="zh-CN" altLang="en-US" dirty="0" smtClean="0">
                    <a:solidFill>
                      <a:srgbClr val="080808"/>
                    </a:solidFill>
                    <a:ea typeface="宋体" charset="-122"/>
                  </a:rPr>
                  <a:t>扩散</a:t>
                </a:r>
                <a:endParaRPr lang="zh-CN" altLang="en-US" dirty="0">
                  <a:solidFill>
                    <a:srgbClr val="080808"/>
                  </a:solidFill>
                  <a:ea typeface="宋体" charset="-122"/>
                </a:endParaRPr>
              </a:p>
            </p:txBody>
          </p:sp>
          <p:sp>
            <p:nvSpPr>
              <p:cNvPr id="8" name="Right Arrow 7"/>
              <p:cNvSpPr/>
              <p:nvPr/>
            </p:nvSpPr>
            <p:spPr bwMode="auto">
              <a:xfrm>
                <a:off x="1828800" y="4384120"/>
                <a:ext cx="838200" cy="1524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a:spcBef>
                    <a:spcPct val="20000"/>
                  </a:spcBef>
                  <a:buFontTx/>
                  <a:buBlip>
                    <a:blip r:embed="rId2"/>
                  </a:buBlip>
                </a:pPr>
                <a:endParaRPr lang="zh-CN" altLang="en-US" sz="2800" smtClean="0">
                  <a:solidFill>
                    <a:srgbClr val="080808"/>
                  </a:solidFill>
                  <a:latin typeface="Arial" pitchFamily="34" charset="0"/>
                  <a:ea typeface="宋体" pitchFamily="2" charset="-122"/>
                </a:endParaRPr>
              </a:p>
            </p:txBody>
          </p:sp>
        </p:grpSp>
      </p:grpSp>
      <p:grpSp>
        <p:nvGrpSpPr>
          <p:cNvPr id="18" name="组合 17"/>
          <p:cNvGrpSpPr/>
          <p:nvPr/>
        </p:nvGrpSpPr>
        <p:grpSpPr>
          <a:xfrm>
            <a:off x="4343400" y="3926920"/>
            <a:ext cx="2438400" cy="1200329"/>
            <a:chOff x="4343400" y="3926920"/>
            <a:chExt cx="2438400" cy="1200329"/>
          </a:xfrm>
        </p:grpSpPr>
        <p:sp>
          <p:nvSpPr>
            <p:cNvPr id="5" name="TextBox 4"/>
            <p:cNvSpPr txBox="1"/>
            <p:nvPr/>
          </p:nvSpPr>
          <p:spPr>
            <a:xfrm>
              <a:off x="5029200" y="3926920"/>
              <a:ext cx="1752600" cy="1200329"/>
            </a:xfrm>
            <a:prstGeom prst="rect">
              <a:avLst/>
            </a:prstGeom>
            <a:noFill/>
            <a:ln>
              <a:solidFill>
                <a:srgbClr val="92D050"/>
              </a:solidFill>
            </a:ln>
          </p:spPr>
          <p:txBody>
            <a:bodyPr wrap="square" rtlCol="0">
              <a:spAutoFit/>
            </a:bodyPr>
            <a:lstStyle/>
            <a:p>
              <a:pPr algn="l"/>
              <a:r>
                <a:rPr lang="en-US" altLang="zh-CN" sz="2400" dirty="0" smtClean="0">
                  <a:solidFill>
                    <a:srgbClr val="080808"/>
                  </a:solidFill>
                  <a:ea typeface="宋体" charset="-122"/>
                </a:rPr>
                <a:t>P</a:t>
              </a:r>
              <a:r>
                <a:rPr lang="zh-CN" altLang="en-US" sz="2400" dirty="0" smtClean="0">
                  <a:solidFill>
                    <a:srgbClr val="080808"/>
                  </a:solidFill>
                  <a:ea typeface="宋体" charset="-122"/>
                </a:rPr>
                <a:t>区能带相对于</a:t>
              </a:r>
              <a:r>
                <a:rPr lang="en-US" altLang="zh-CN" sz="2400" dirty="0" smtClean="0">
                  <a:solidFill>
                    <a:srgbClr val="080808"/>
                  </a:solidFill>
                  <a:ea typeface="宋体" charset="-122"/>
                </a:rPr>
                <a:t>N</a:t>
              </a:r>
              <a:r>
                <a:rPr lang="zh-CN" altLang="en-US" sz="2400" dirty="0" smtClean="0">
                  <a:solidFill>
                    <a:srgbClr val="080808"/>
                  </a:solidFill>
                  <a:ea typeface="宋体" charset="-122"/>
                </a:rPr>
                <a:t>区高了</a:t>
              </a:r>
              <a:r>
                <a:rPr lang="en-US" altLang="zh-CN" sz="2400" dirty="0" err="1" smtClean="0">
                  <a:solidFill>
                    <a:srgbClr val="080808"/>
                  </a:solidFill>
                  <a:ea typeface="宋体" charset="-122"/>
                </a:rPr>
                <a:t>eV</a:t>
              </a:r>
              <a:r>
                <a:rPr lang="en-US" altLang="zh-CN" sz="2400" baseline="-25000" dirty="0" err="1" smtClean="0">
                  <a:solidFill>
                    <a:srgbClr val="080808"/>
                  </a:solidFill>
                  <a:ea typeface="宋体" charset="-122"/>
                </a:rPr>
                <a:t>D</a:t>
              </a:r>
              <a:endParaRPr lang="zh-CN" altLang="en-US" sz="2400" baseline="-25000" dirty="0">
                <a:solidFill>
                  <a:srgbClr val="080808"/>
                </a:solidFill>
                <a:ea typeface="宋体" charset="-122"/>
              </a:endParaRPr>
            </a:p>
          </p:txBody>
        </p:sp>
        <p:sp>
          <p:nvSpPr>
            <p:cNvPr id="9" name="Right Arrow 8"/>
            <p:cNvSpPr/>
            <p:nvPr/>
          </p:nvSpPr>
          <p:spPr bwMode="auto">
            <a:xfrm>
              <a:off x="4343400" y="4384120"/>
              <a:ext cx="685800" cy="1524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a:spcBef>
                  <a:spcPct val="20000"/>
                </a:spcBef>
                <a:buFontTx/>
                <a:buBlip>
                  <a:blip r:embed="rId2"/>
                </a:buBlip>
              </a:pPr>
              <a:endParaRPr lang="zh-CN" altLang="en-US" sz="2800" smtClean="0">
                <a:solidFill>
                  <a:srgbClr val="080808"/>
                </a:solidFill>
                <a:latin typeface="Arial" pitchFamily="34" charset="0"/>
                <a:ea typeface="宋体" pitchFamily="2" charset="-122"/>
              </a:endParaRPr>
            </a:p>
          </p:txBody>
        </p:sp>
      </p:grpSp>
      <p:grpSp>
        <p:nvGrpSpPr>
          <p:cNvPr id="19" name="组合 18"/>
          <p:cNvGrpSpPr/>
          <p:nvPr/>
        </p:nvGrpSpPr>
        <p:grpSpPr>
          <a:xfrm>
            <a:off x="6781800" y="3774520"/>
            <a:ext cx="1905000" cy="1569660"/>
            <a:chOff x="6781800" y="3774520"/>
            <a:chExt cx="1905000" cy="1569660"/>
          </a:xfrm>
        </p:grpSpPr>
        <p:sp>
          <p:nvSpPr>
            <p:cNvPr id="11" name="TextBox 10"/>
            <p:cNvSpPr txBox="1"/>
            <p:nvPr/>
          </p:nvSpPr>
          <p:spPr>
            <a:xfrm>
              <a:off x="7543800" y="3774520"/>
              <a:ext cx="1143000" cy="1569660"/>
            </a:xfrm>
            <a:prstGeom prst="rect">
              <a:avLst/>
            </a:prstGeom>
            <a:noFill/>
            <a:ln>
              <a:solidFill>
                <a:srgbClr val="92D050"/>
              </a:solidFill>
            </a:ln>
          </p:spPr>
          <p:txBody>
            <a:bodyPr wrap="square" rtlCol="0">
              <a:spAutoFit/>
            </a:bodyPr>
            <a:lstStyle/>
            <a:p>
              <a:pPr algn="l"/>
              <a:r>
                <a:rPr lang="en-US" altLang="zh-CN" sz="2400" dirty="0" smtClean="0">
                  <a:solidFill>
                    <a:srgbClr val="080808"/>
                  </a:solidFill>
                  <a:ea typeface="宋体" charset="-122"/>
                </a:rPr>
                <a:t>(E</a:t>
              </a:r>
              <a:r>
                <a:rPr lang="en-US" altLang="zh-CN" sz="2400" baseline="-25000" dirty="0" smtClean="0">
                  <a:solidFill>
                    <a:srgbClr val="080808"/>
                  </a:solidFill>
                  <a:ea typeface="宋体" charset="-122"/>
                </a:rPr>
                <a:t>F</a:t>
              </a:r>
              <a:r>
                <a:rPr lang="en-US" altLang="zh-CN" sz="2400" dirty="0" smtClean="0">
                  <a:solidFill>
                    <a:srgbClr val="080808"/>
                  </a:solidFill>
                  <a:ea typeface="宋体" charset="-122"/>
                </a:rPr>
                <a:t>)</a:t>
              </a:r>
              <a:r>
                <a:rPr lang="en-US" altLang="zh-CN" sz="2400" baseline="-25000" dirty="0" smtClean="0">
                  <a:solidFill>
                    <a:srgbClr val="080808"/>
                  </a:solidFill>
                  <a:ea typeface="宋体" charset="-122"/>
                </a:rPr>
                <a:t>N </a:t>
              </a:r>
              <a:r>
                <a:rPr lang="zh-CN" altLang="en-US" sz="2400" dirty="0" smtClean="0">
                  <a:solidFill>
                    <a:srgbClr val="080808"/>
                  </a:solidFill>
                  <a:ea typeface="宋体" charset="-122"/>
                </a:rPr>
                <a:t>与</a:t>
              </a:r>
              <a:r>
                <a:rPr lang="en-US" altLang="zh-CN" sz="2400" dirty="0" smtClean="0">
                  <a:solidFill>
                    <a:srgbClr val="080808"/>
                  </a:solidFill>
                  <a:ea typeface="宋体" charset="-122"/>
                </a:rPr>
                <a:t>(E</a:t>
              </a:r>
              <a:r>
                <a:rPr lang="en-US" altLang="zh-CN" sz="2400" baseline="-25000" dirty="0" smtClean="0">
                  <a:solidFill>
                    <a:srgbClr val="080808"/>
                  </a:solidFill>
                  <a:ea typeface="宋体" charset="-122"/>
                </a:rPr>
                <a:t>F</a:t>
              </a:r>
              <a:r>
                <a:rPr lang="en-US" altLang="zh-CN" sz="2400" dirty="0" smtClean="0">
                  <a:solidFill>
                    <a:srgbClr val="080808"/>
                  </a:solidFill>
                  <a:ea typeface="宋体" charset="-122"/>
                </a:rPr>
                <a:t>)</a:t>
              </a:r>
              <a:r>
                <a:rPr lang="en-US" altLang="zh-CN" sz="2400" baseline="-25000" dirty="0" smtClean="0">
                  <a:solidFill>
                    <a:srgbClr val="080808"/>
                  </a:solidFill>
                  <a:ea typeface="宋体" charset="-122"/>
                </a:rPr>
                <a:t>P</a:t>
              </a:r>
              <a:r>
                <a:rPr lang="zh-CN" altLang="en-US" sz="2400" dirty="0" smtClean="0">
                  <a:solidFill>
                    <a:srgbClr val="080808"/>
                  </a:solidFill>
                  <a:ea typeface="宋体" charset="-122"/>
                </a:rPr>
                <a:t>重合</a:t>
              </a:r>
              <a:endParaRPr lang="zh-CN" altLang="en-US" sz="2400" baseline="-25000" dirty="0">
                <a:solidFill>
                  <a:srgbClr val="080808"/>
                </a:solidFill>
                <a:ea typeface="宋体" charset="-122"/>
              </a:endParaRPr>
            </a:p>
          </p:txBody>
        </p:sp>
        <p:sp>
          <p:nvSpPr>
            <p:cNvPr id="13" name="Right Arrow 12"/>
            <p:cNvSpPr/>
            <p:nvPr/>
          </p:nvSpPr>
          <p:spPr bwMode="auto">
            <a:xfrm>
              <a:off x="6781800" y="4384120"/>
              <a:ext cx="685800" cy="1524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a:spcBef>
                  <a:spcPct val="20000"/>
                </a:spcBef>
                <a:buFontTx/>
                <a:buBlip>
                  <a:blip r:embed="rId2"/>
                </a:buBlip>
              </a:pPr>
              <a:endParaRPr lang="zh-CN" altLang="en-US" sz="2800" smtClean="0">
                <a:solidFill>
                  <a:srgbClr val="080808"/>
                </a:solidFill>
                <a:latin typeface="Arial" pitchFamily="34" charset="0"/>
                <a:ea typeface="宋体" pitchFamily="2" charset="-122"/>
              </a:endParaRPr>
            </a:p>
          </p:txBody>
        </p:sp>
      </p:grpSp>
      <p:sp>
        <p:nvSpPr>
          <p:cNvPr id="15" name="TextBox 14"/>
          <p:cNvSpPr txBox="1"/>
          <p:nvPr/>
        </p:nvSpPr>
        <p:spPr>
          <a:xfrm>
            <a:off x="2514600" y="5572780"/>
            <a:ext cx="4343400" cy="523220"/>
          </a:xfrm>
          <a:prstGeom prst="rect">
            <a:avLst/>
          </a:prstGeom>
          <a:noFill/>
          <a:ln>
            <a:solidFill>
              <a:srgbClr val="92D050"/>
            </a:solidFill>
          </a:ln>
        </p:spPr>
        <p:txBody>
          <a:bodyPr wrap="square" rtlCol="0">
            <a:spAutoFit/>
          </a:bodyPr>
          <a:lstStyle/>
          <a:p>
            <a:pPr algn="l"/>
            <a:r>
              <a:rPr lang="zh-CN" altLang="en-US" sz="2800" dirty="0" smtClean="0">
                <a:solidFill>
                  <a:srgbClr val="080808"/>
                </a:solidFill>
                <a:ea typeface="宋体" charset="-122"/>
              </a:rPr>
              <a:t>可见    </a:t>
            </a:r>
            <a:r>
              <a:rPr lang="en-US" altLang="zh-CN" sz="2800" dirty="0" err="1" smtClean="0">
                <a:solidFill>
                  <a:srgbClr val="080808"/>
                </a:solidFill>
                <a:ea typeface="宋体" charset="-122"/>
              </a:rPr>
              <a:t>eV</a:t>
            </a:r>
            <a:r>
              <a:rPr lang="en-US" altLang="zh-CN" sz="2800" baseline="-25000" dirty="0" err="1" smtClean="0">
                <a:solidFill>
                  <a:srgbClr val="080808"/>
                </a:solidFill>
                <a:ea typeface="宋体" charset="-122"/>
              </a:rPr>
              <a:t>D</a:t>
            </a:r>
            <a:r>
              <a:rPr lang="en-US" altLang="zh-CN" sz="2800" baseline="-25000" dirty="0" smtClean="0">
                <a:solidFill>
                  <a:srgbClr val="080808"/>
                </a:solidFill>
                <a:ea typeface="宋体" charset="-122"/>
              </a:rPr>
              <a:t> </a:t>
            </a:r>
            <a:r>
              <a:rPr lang="en-US" altLang="zh-CN" sz="2800" dirty="0" smtClean="0">
                <a:solidFill>
                  <a:srgbClr val="080808"/>
                </a:solidFill>
                <a:ea typeface="宋体" charset="-122"/>
              </a:rPr>
              <a:t>=(E</a:t>
            </a:r>
            <a:r>
              <a:rPr lang="en-US" altLang="zh-CN" sz="2800" baseline="-25000" dirty="0" smtClean="0">
                <a:solidFill>
                  <a:srgbClr val="080808"/>
                </a:solidFill>
                <a:ea typeface="宋体" charset="-122"/>
              </a:rPr>
              <a:t>F</a:t>
            </a:r>
            <a:r>
              <a:rPr lang="en-US" altLang="zh-CN" sz="2800" dirty="0" smtClean="0">
                <a:solidFill>
                  <a:srgbClr val="080808"/>
                </a:solidFill>
                <a:ea typeface="宋体" charset="-122"/>
              </a:rPr>
              <a:t>)</a:t>
            </a:r>
            <a:r>
              <a:rPr lang="en-US" altLang="zh-CN" sz="2800" baseline="-25000" dirty="0" smtClean="0">
                <a:solidFill>
                  <a:srgbClr val="080808"/>
                </a:solidFill>
                <a:ea typeface="宋体" charset="-122"/>
              </a:rPr>
              <a:t>N </a:t>
            </a:r>
            <a:r>
              <a:rPr lang="en-US" altLang="zh-CN" sz="2800" dirty="0" smtClean="0">
                <a:solidFill>
                  <a:srgbClr val="080808"/>
                </a:solidFill>
                <a:ea typeface="宋体" charset="-122"/>
              </a:rPr>
              <a:t>—(E</a:t>
            </a:r>
            <a:r>
              <a:rPr lang="en-US" altLang="zh-CN" sz="2800" baseline="-25000" dirty="0" smtClean="0">
                <a:solidFill>
                  <a:srgbClr val="080808"/>
                </a:solidFill>
                <a:ea typeface="宋体" charset="-122"/>
              </a:rPr>
              <a:t>F</a:t>
            </a:r>
            <a:r>
              <a:rPr lang="en-US" altLang="zh-CN" sz="2800" dirty="0" smtClean="0">
                <a:solidFill>
                  <a:srgbClr val="080808"/>
                </a:solidFill>
                <a:ea typeface="宋体" charset="-122"/>
              </a:rPr>
              <a:t>)</a:t>
            </a:r>
            <a:r>
              <a:rPr lang="en-US" altLang="zh-CN" sz="2800" baseline="-25000" dirty="0" smtClean="0">
                <a:solidFill>
                  <a:srgbClr val="080808"/>
                </a:solidFill>
                <a:ea typeface="宋体" charset="-122"/>
              </a:rPr>
              <a:t>P</a:t>
            </a:r>
            <a:endParaRPr lang="zh-CN" altLang="en-US" sz="2800" dirty="0">
              <a:solidFill>
                <a:srgbClr val="080808"/>
              </a:solidFill>
              <a:ea typeface="宋体" charset="-122"/>
            </a:endParaRPr>
          </a:p>
        </p:txBody>
      </p:sp>
      <p:pic>
        <p:nvPicPr>
          <p:cNvPr id="255" name="Picture 254" descr="Picture1 copy.bmp"/>
          <p:cNvPicPr>
            <a:picLocks noChangeAspect="1"/>
          </p:cNvPicPr>
          <p:nvPr/>
        </p:nvPicPr>
        <p:blipFill>
          <a:blip r:embed="rId3" cstate="print"/>
          <a:stretch>
            <a:fillRect/>
          </a:stretch>
        </p:blipFill>
        <p:spPr>
          <a:xfrm>
            <a:off x="2438400" y="914400"/>
            <a:ext cx="4414938" cy="579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724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 calcmode="lin" valueType="num">
                                      <p:cBhvr additive="base">
                                        <p:cTn id="7" dur="500" fill="hold"/>
                                        <p:tgtEl>
                                          <p:spTgt spid="255"/>
                                        </p:tgtEl>
                                        <p:attrNameLst>
                                          <p:attrName>ppt_x</p:attrName>
                                        </p:attrNameLst>
                                      </p:cBhvr>
                                      <p:tavLst>
                                        <p:tav tm="0">
                                          <p:val>
                                            <p:strVal val="#ppt_x"/>
                                          </p:val>
                                        </p:tav>
                                        <p:tav tm="100000">
                                          <p:val>
                                            <p:strVal val="#ppt_x"/>
                                          </p:val>
                                        </p:tav>
                                      </p:tavLst>
                                    </p:anim>
                                    <p:anim calcmode="lin" valueType="num">
                                      <p:cBhvr additive="base">
                                        <p:cTn id="8" dur="500" fill="hold"/>
                                        <p:tgtEl>
                                          <p:spTgt spid="2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500" fill="hold"/>
                                        <p:tgtEl>
                                          <p:spTgt spid="255"/>
                                        </p:tgtEl>
                                      </p:cBhvr>
                                      <p:by x="75000" y="75000"/>
                                    </p:animScale>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0 0  L 0 -0.33295  E" pathEditMode="relative" ptsTypes="">
                                      <p:cBhvr>
                                        <p:cTn id="16" dur="2000" fill="hold"/>
                                        <p:tgtEl>
                                          <p:spTgt spid="255"/>
                                        </p:tgtEl>
                                        <p:attrNameLst>
                                          <p:attrName>ppt_x</p:attrName>
                                          <p:attrName>ppt_y</p:attrName>
                                        </p:attrNameLst>
                                      </p:cBhvr>
                                    </p:animMotion>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solidFill>
                  <a:srgbClr val="1C1C1C"/>
                </a:solidFill>
                <a:ea typeface="宋体" charset="-122"/>
              </a:rPr>
              <a:t>§1.4.4.2  </a:t>
            </a:r>
            <a:r>
              <a:rPr lang="zh-CN" altLang="en-US" sz="4400" dirty="0" smtClean="0">
                <a:solidFill>
                  <a:srgbClr val="1C1C1C"/>
                </a:solidFill>
                <a:ea typeface="宋体" charset="-122"/>
              </a:rPr>
              <a:t>半导体激光器工作原理</a:t>
            </a:r>
            <a:endParaRPr lang="zh-CN" altLang="en-US" dirty="0"/>
          </a:p>
        </p:txBody>
      </p:sp>
      <p:sp>
        <p:nvSpPr>
          <p:cNvPr id="3" name="Content Placeholder 2"/>
          <p:cNvSpPr>
            <a:spLocks noGrp="1"/>
          </p:cNvSpPr>
          <p:nvPr>
            <p:ph idx="1"/>
          </p:nvPr>
        </p:nvSpPr>
        <p:spPr>
          <a:xfrm>
            <a:off x="457200" y="1328738"/>
            <a:ext cx="5029200" cy="5148262"/>
          </a:xfrm>
        </p:spPr>
        <p:txBody>
          <a:bodyPr/>
          <a:lstStyle/>
          <a:p>
            <a:pPr>
              <a:lnSpc>
                <a:spcPct val="150000"/>
              </a:lnSpc>
            </a:pPr>
            <a:r>
              <a:rPr lang="zh-CN" altLang="en-US" sz="2400" dirty="0" smtClean="0"/>
              <a:t>半导体发光机理</a:t>
            </a:r>
            <a:endParaRPr lang="en-US" altLang="zh-CN" sz="2400" dirty="0" smtClean="0"/>
          </a:p>
          <a:p>
            <a:pPr lvl="1">
              <a:lnSpc>
                <a:spcPct val="150000"/>
              </a:lnSpc>
            </a:pPr>
            <a:r>
              <a:rPr lang="zh-CN" altLang="en-US" sz="2000" dirty="0" smtClean="0"/>
              <a:t>当系统出现非热平衡状态时，电子和空穴趋向复合，导致能量的释放</a:t>
            </a:r>
            <a:endParaRPr lang="en-US" altLang="zh-CN" sz="2000" dirty="0" smtClean="0"/>
          </a:p>
          <a:p>
            <a:pPr lvl="2">
              <a:lnSpc>
                <a:spcPct val="150000"/>
              </a:lnSpc>
            </a:pPr>
            <a:r>
              <a:rPr lang="zh-CN" altLang="en-US" sz="1800" dirty="0" smtClean="0"/>
              <a:t>如果能量是以光子的形式释放，则复合过程被称为辐射过程，即发光过程</a:t>
            </a:r>
            <a:endParaRPr lang="en-US" altLang="zh-CN" sz="1800" dirty="0" smtClean="0"/>
          </a:p>
          <a:p>
            <a:pPr lvl="3">
              <a:lnSpc>
                <a:spcPct val="150000"/>
              </a:lnSpc>
            </a:pPr>
            <a:r>
              <a:rPr lang="zh-CN" altLang="en-US" sz="1600" dirty="0" smtClean="0">
                <a:solidFill>
                  <a:srgbClr val="00B050"/>
                </a:solidFill>
              </a:rPr>
              <a:t>自发辐射</a:t>
            </a:r>
            <a:r>
              <a:rPr lang="zh-CN" altLang="en-US" sz="1600" dirty="0" smtClean="0"/>
              <a:t>：电子同空穴复合自发的发生</a:t>
            </a:r>
            <a:endParaRPr lang="en-US" altLang="zh-CN" sz="1600" dirty="0" smtClean="0"/>
          </a:p>
          <a:p>
            <a:pPr lvl="3">
              <a:lnSpc>
                <a:spcPct val="150000"/>
              </a:lnSpc>
            </a:pPr>
            <a:r>
              <a:rPr lang="zh-CN" altLang="en-US" sz="1600" dirty="0" smtClean="0">
                <a:solidFill>
                  <a:srgbClr val="00B050"/>
                </a:solidFill>
              </a:rPr>
              <a:t>受激辐射</a:t>
            </a:r>
            <a:r>
              <a:rPr lang="zh-CN" altLang="en-US" sz="1600" dirty="0" smtClean="0"/>
              <a:t>：在外部光子的激发下，电子同空穴复合</a:t>
            </a:r>
            <a:endParaRPr lang="en-US" altLang="zh-CN" sz="1600" dirty="0" smtClean="0"/>
          </a:p>
          <a:p>
            <a:pPr lvl="2">
              <a:lnSpc>
                <a:spcPct val="150000"/>
              </a:lnSpc>
            </a:pPr>
            <a:r>
              <a:rPr lang="zh-CN" altLang="en-US" sz="1800" smtClean="0"/>
              <a:t>非</a:t>
            </a:r>
            <a:r>
              <a:rPr lang="zh-CN" altLang="en-US" sz="1800" dirty="0" smtClean="0"/>
              <a:t>辐射过程</a:t>
            </a:r>
            <a:endParaRPr lang="en-US" altLang="zh-CN" sz="1800" dirty="0" smtClean="0"/>
          </a:p>
        </p:txBody>
      </p:sp>
      <p:pic>
        <p:nvPicPr>
          <p:cNvPr id="103426" name="Picture 2"/>
          <p:cNvPicPr>
            <a:picLocks noChangeAspect="1" noChangeArrowheads="1"/>
          </p:cNvPicPr>
          <p:nvPr/>
        </p:nvPicPr>
        <p:blipFill>
          <a:blip r:embed="rId2" cstate="print"/>
          <a:srcRect/>
          <a:stretch>
            <a:fillRect/>
          </a:stretch>
        </p:blipFill>
        <p:spPr bwMode="auto">
          <a:xfrm>
            <a:off x="5486400" y="2209800"/>
            <a:ext cx="3431822" cy="2676526"/>
          </a:xfrm>
          <a:prstGeom prst="rect">
            <a:avLst/>
          </a:prstGeom>
          <a:noFill/>
          <a:ln w="9525">
            <a:noFill/>
            <a:miter lim="800000"/>
            <a:headEnd/>
            <a:tailEnd/>
          </a:ln>
          <a:effectLst/>
        </p:spPr>
      </p:pic>
    </p:spTree>
    <p:extLst>
      <p:ext uri="{BB962C8B-B14F-4D97-AF65-F5344CB8AC3E}">
        <p14:creationId xmlns:p14="http://schemas.microsoft.com/office/powerpoint/2010/main" val="14117853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solidFill>
                  <a:srgbClr val="1C1C1C"/>
                </a:solidFill>
                <a:ea typeface="宋体" charset="-122"/>
              </a:rPr>
              <a:t>§1.4.4.2  </a:t>
            </a:r>
            <a:r>
              <a:rPr lang="zh-CN" altLang="en-US" sz="4400" dirty="0" smtClean="0">
                <a:solidFill>
                  <a:srgbClr val="1C1C1C"/>
                </a:solidFill>
                <a:ea typeface="宋体" charset="-122"/>
              </a:rPr>
              <a:t>半导体激光器工作原理</a:t>
            </a: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304800" y="1143000"/>
            <a:ext cx="5181600" cy="5100638"/>
          </a:xfrm>
          <a:prstGeom prst="rect">
            <a:avLst/>
          </a:prstGeom>
          <a:noFill/>
          <a:ln w="9525">
            <a:noFill/>
            <a:miter lim="800000"/>
            <a:headEnd/>
            <a:tailEnd/>
          </a:ln>
          <a:effectLst/>
        </p:spPr>
      </p:pic>
      <p:sp>
        <p:nvSpPr>
          <p:cNvPr id="3" name="Content Placeholder 2"/>
          <p:cNvSpPr>
            <a:spLocks noGrp="1"/>
          </p:cNvSpPr>
          <p:nvPr>
            <p:ph idx="1"/>
          </p:nvPr>
        </p:nvSpPr>
        <p:spPr>
          <a:xfrm>
            <a:off x="4876800" y="1328738"/>
            <a:ext cx="3810000" cy="4919662"/>
          </a:xfrm>
        </p:spPr>
        <p:txBody>
          <a:bodyPr/>
          <a:lstStyle/>
          <a:p>
            <a:pPr>
              <a:lnSpc>
                <a:spcPct val="150000"/>
              </a:lnSpc>
            </a:pPr>
            <a:r>
              <a:rPr lang="zh-CN" altLang="en-US" sz="2000" dirty="0" smtClean="0"/>
              <a:t>非热平衡状态可以通过</a:t>
            </a:r>
            <a:r>
              <a:rPr lang="zh-CN" altLang="en-US" sz="2000" dirty="0" smtClean="0">
                <a:solidFill>
                  <a:srgbClr val="00B050"/>
                </a:solidFill>
              </a:rPr>
              <a:t>电流注入</a:t>
            </a:r>
            <a:r>
              <a:rPr lang="zh-CN" altLang="en-US" sz="2000" dirty="0" smtClean="0"/>
              <a:t>来实现</a:t>
            </a:r>
            <a:endParaRPr lang="en-US" altLang="zh-CN" sz="2000" dirty="0" smtClean="0"/>
          </a:p>
          <a:p>
            <a:pPr lvl="1">
              <a:lnSpc>
                <a:spcPct val="150000"/>
              </a:lnSpc>
            </a:pPr>
            <a:r>
              <a:rPr lang="zh-CN" altLang="en-US" sz="1600" dirty="0" smtClean="0"/>
              <a:t>如图（</a:t>
            </a:r>
            <a:r>
              <a:rPr lang="en-US" altLang="zh-CN" sz="1600" dirty="0" smtClean="0"/>
              <a:t>b</a:t>
            </a:r>
            <a:r>
              <a:rPr lang="zh-CN" altLang="en-US" sz="1600" dirty="0" smtClean="0"/>
              <a:t>）所示：费米能级在结的两侧是相同的，结果就形成了势垒，此时无论电子或空穴都不可能穿越该结。因此，在平衡状态下，电子－空穴复合是不可能的</a:t>
            </a:r>
          </a:p>
          <a:p>
            <a:pPr lvl="1">
              <a:lnSpc>
                <a:spcPct val="150000"/>
              </a:lnSpc>
            </a:pPr>
            <a:r>
              <a:rPr lang="zh-CN" altLang="en-US" sz="1600" dirty="0" smtClean="0"/>
              <a:t>当正向偏置电压</a:t>
            </a:r>
            <a:r>
              <a:rPr lang="en-US" altLang="zh-CN" sz="1600" dirty="0" smtClean="0"/>
              <a:t>V </a:t>
            </a:r>
            <a:r>
              <a:rPr lang="zh-CN" altLang="en-US" sz="1600" dirty="0" smtClean="0"/>
              <a:t>加到该结上时，势垒降低了 </a:t>
            </a:r>
            <a:r>
              <a:rPr lang="en-US" altLang="zh-CN" sz="1600" dirty="0" err="1" smtClean="0"/>
              <a:t>eV</a:t>
            </a:r>
            <a:r>
              <a:rPr lang="en-US" altLang="zh-CN" sz="1600" dirty="0" smtClean="0"/>
              <a:t>, </a:t>
            </a:r>
            <a:r>
              <a:rPr lang="zh-CN" altLang="en-US" sz="1600" dirty="0" smtClean="0"/>
              <a:t>见图（</a:t>
            </a:r>
            <a:r>
              <a:rPr lang="en-US" altLang="zh-CN" sz="1600" dirty="0" smtClean="0"/>
              <a:t>c</a:t>
            </a:r>
            <a:r>
              <a:rPr lang="zh-CN" altLang="en-US" sz="1600" dirty="0" smtClean="0"/>
              <a:t>）。结果电子和空穴可以进入到结区域，从而复合辐射出光子</a:t>
            </a:r>
          </a:p>
        </p:txBody>
      </p:sp>
      <p:sp>
        <p:nvSpPr>
          <p:cNvPr id="5" name="Line Callout 1 4"/>
          <p:cNvSpPr/>
          <p:nvPr/>
        </p:nvSpPr>
        <p:spPr bwMode="auto">
          <a:xfrm>
            <a:off x="3429000" y="6248400"/>
            <a:ext cx="1905000" cy="457200"/>
          </a:xfrm>
          <a:prstGeom prst="borderCallout1">
            <a:avLst>
              <a:gd name="adj1" fmla="val 18750"/>
              <a:gd name="adj2" fmla="val -8333"/>
              <a:gd name="adj3" fmla="val -167988"/>
              <a:gd name="adj4" fmla="val -36242"/>
            </a:avLst>
          </a:prstGeom>
          <a:noFill/>
          <a:ln w="25400" cap="flat" cmpd="sng" algn="ctr">
            <a:solidFill>
              <a:srgbClr val="92D050"/>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noAutofit/>
          </a:bodyPr>
          <a:lstStyle/>
          <a:p>
            <a:pPr marL="742950" indent="-285750" algn="l">
              <a:spcBef>
                <a:spcPct val="20000"/>
              </a:spcBef>
            </a:pPr>
            <a:r>
              <a:rPr lang="zh-CN" altLang="en-US" sz="2400" dirty="0" smtClean="0">
                <a:solidFill>
                  <a:srgbClr val="080808"/>
                </a:solidFill>
                <a:latin typeface="Arial" pitchFamily="34" charset="0"/>
                <a:ea typeface="宋体" pitchFamily="2" charset="-122"/>
              </a:rPr>
              <a:t>作用区</a:t>
            </a:r>
          </a:p>
        </p:txBody>
      </p:sp>
    </p:spTree>
    <p:extLst>
      <p:ext uri="{BB962C8B-B14F-4D97-AF65-F5344CB8AC3E}">
        <p14:creationId xmlns:p14="http://schemas.microsoft.com/office/powerpoint/2010/main" val="5840113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solidFill>
                  <a:srgbClr val="1C1C1C"/>
                </a:solidFill>
                <a:ea typeface="宋体" charset="-122"/>
              </a:rPr>
              <a:t>§1.4.4.2  </a:t>
            </a:r>
            <a:r>
              <a:rPr lang="zh-CN" altLang="en-US" sz="4400" dirty="0" smtClean="0">
                <a:solidFill>
                  <a:srgbClr val="1C1C1C"/>
                </a:solidFill>
                <a:ea typeface="宋体" charset="-122"/>
              </a:rPr>
              <a:t>半导体激光器工作原理</a:t>
            </a:r>
            <a:endParaRPr lang="zh-CN" altLang="en-US" dirty="0"/>
          </a:p>
        </p:txBody>
      </p:sp>
      <p:sp>
        <p:nvSpPr>
          <p:cNvPr id="3" name="Content Placeholder 2"/>
          <p:cNvSpPr>
            <a:spLocks noGrp="1"/>
          </p:cNvSpPr>
          <p:nvPr>
            <p:ph idx="1"/>
          </p:nvPr>
        </p:nvSpPr>
        <p:spPr>
          <a:xfrm>
            <a:off x="457200" y="1328738"/>
            <a:ext cx="8229600" cy="4525962"/>
          </a:xfrm>
        </p:spPr>
        <p:txBody>
          <a:bodyPr/>
          <a:lstStyle/>
          <a:p>
            <a:pPr>
              <a:lnSpc>
                <a:spcPct val="150000"/>
              </a:lnSpc>
            </a:pPr>
            <a:r>
              <a:rPr lang="zh-CN" altLang="en-US" sz="2800" dirty="0" smtClean="0"/>
              <a:t>可以看到：给</a:t>
            </a:r>
            <a:r>
              <a:rPr lang="en-US" altLang="zh-CN" sz="2800" dirty="0" smtClean="0"/>
              <a:t>P—N</a:t>
            </a:r>
            <a:r>
              <a:rPr lang="zh-CN" altLang="en-US" sz="2800" dirty="0" smtClean="0"/>
              <a:t>结加正向电压后，就在</a:t>
            </a:r>
            <a:r>
              <a:rPr lang="en-US" altLang="zh-CN" sz="2800" dirty="0" smtClean="0"/>
              <a:t>P—N</a:t>
            </a:r>
            <a:r>
              <a:rPr lang="zh-CN" altLang="en-US" sz="2800" dirty="0" smtClean="0"/>
              <a:t>结耗尽层内产生了粒子数反转，电压</a:t>
            </a:r>
            <a:r>
              <a:rPr lang="en-US" altLang="zh-CN" sz="2800" dirty="0" smtClean="0"/>
              <a:t>V</a:t>
            </a:r>
            <a:r>
              <a:rPr lang="zh-CN" altLang="en-US" sz="2800" dirty="0" smtClean="0"/>
              <a:t>的作用在于将电子由 </a:t>
            </a:r>
            <a:r>
              <a:rPr lang="en-US" altLang="zh-CN" sz="2800" dirty="0" smtClean="0"/>
              <a:t>N</a:t>
            </a:r>
            <a:r>
              <a:rPr lang="zh-CN" altLang="en-US" sz="2800" dirty="0" smtClean="0"/>
              <a:t> 型区注入到耗尽层，而将空穴从</a:t>
            </a:r>
            <a:r>
              <a:rPr lang="en-US" altLang="zh-CN" sz="2800" dirty="0" smtClean="0"/>
              <a:t>P</a:t>
            </a:r>
            <a:r>
              <a:rPr lang="zh-CN" altLang="en-US" sz="2800" dirty="0" smtClean="0"/>
              <a:t>型区注入到耗尽层</a:t>
            </a:r>
          </a:p>
          <a:p>
            <a:endParaRPr lang="zh-CN" altLang="en-US" dirty="0"/>
          </a:p>
        </p:txBody>
      </p:sp>
    </p:spTree>
    <p:extLst>
      <p:ext uri="{BB962C8B-B14F-4D97-AF65-F5344CB8AC3E}">
        <p14:creationId xmlns:p14="http://schemas.microsoft.com/office/powerpoint/2010/main" val="5928761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solidFill>
                  <a:srgbClr val="1C1C1C"/>
                </a:solidFill>
                <a:ea typeface="宋体" charset="-122"/>
              </a:rPr>
              <a:t>§1.4.4.2  </a:t>
            </a:r>
            <a:r>
              <a:rPr lang="zh-CN" altLang="en-US" sz="4400" dirty="0" smtClean="0">
                <a:solidFill>
                  <a:srgbClr val="1C1C1C"/>
                </a:solidFill>
                <a:ea typeface="宋体" charset="-122"/>
              </a:rPr>
              <a:t>半导体激光器工作原理</a:t>
            </a:r>
            <a:endParaRPr lang="zh-CN" altLang="en-US" dirty="0"/>
          </a:p>
        </p:txBody>
      </p:sp>
      <p:sp>
        <p:nvSpPr>
          <p:cNvPr id="3" name="Content Placeholder 2"/>
          <p:cNvSpPr>
            <a:spLocks noGrp="1"/>
          </p:cNvSpPr>
          <p:nvPr>
            <p:ph idx="1"/>
          </p:nvPr>
        </p:nvSpPr>
        <p:spPr/>
        <p:txBody>
          <a:bodyPr/>
          <a:lstStyle/>
          <a:p>
            <a:pPr>
              <a:lnSpc>
                <a:spcPct val="150000"/>
              </a:lnSpc>
            </a:pPr>
            <a:r>
              <a:rPr lang="zh-CN" altLang="en-US" dirty="0" smtClean="0"/>
              <a:t>产生激光的必要条件</a:t>
            </a:r>
            <a:endParaRPr lang="en-US" altLang="zh-CN" dirty="0" smtClean="0"/>
          </a:p>
          <a:p>
            <a:pPr lvl="1">
              <a:lnSpc>
                <a:spcPct val="150000"/>
              </a:lnSpc>
            </a:pPr>
            <a:r>
              <a:rPr lang="zh-CN" altLang="en-US" dirty="0" smtClean="0"/>
              <a:t>在作用区除了从导带向价带的</a:t>
            </a:r>
            <a:r>
              <a:rPr lang="zh-CN" altLang="en-US" dirty="0" smtClean="0">
                <a:solidFill>
                  <a:srgbClr val="00B050"/>
                </a:solidFill>
              </a:rPr>
              <a:t>受激发射</a:t>
            </a:r>
            <a:r>
              <a:rPr lang="zh-CN" altLang="en-US" dirty="0" smtClean="0"/>
              <a:t>外，还同时存在着从价带到导带的</a:t>
            </a:r>
            <a:r>
              <a:rPr lang="zh-CN" altLang="en-US" dirty="0" smtClean="0">
                <a:solidFill>
                  <a:srgbClr val="00B050"/>
                </a:solidFill>
              </a:rPr>
              <a:t>受激吸收</a:t>
            </a:r>
            <a:r>
              <a:rPr lang="zh-CN" altLang="en-US" dirty="0" smtClean="0"/>
              <a:t>过程</a:t>
            </a:r>
            <a:endParaRPr lang="en-US" altLang="zh-CN" dirty="0" smtClean="0"/>
          </a:p>
          <a:p>
            <a:pPr lvl="1">
              <a:lnSpc>
                <a:spcPct val="150000"/>
              </a:lnSpc>
            </a:pPr>
            <a:r>
              <a:rPr lang="zh-CN" altLang="en-US" dirty="0" smtClean="0"/>
              <a:t>要产生激光，受激辐射必须大于受激吸收</a:t>
            </a:r>
            <a:endParaRPr lang="en-US" altLang="zh-CN" dirty="0" smtClean="0"/>
          </a:p>
          <a:p>
            <a:pPr lvl="1">
              <a:lnSpc>
                <a:spcPct val="150000"/>
              </a:lnSpc>
            </a:pPr>
            <a:r>
              <a:rPr lang="zh-CN" altLang="en-US" dirty="0" smtClean="0"/>
              <a:t>并且还要考虑各种损耗</a:t>
            </a:r>
          </a:p>
        </p:txBody>
      </p:sp>
      <p:sp>
        <p:nvSpPr>
          <p:cNvPr id="5" name="TextBox 4"/>
          <p:cNvSpPr txBox="1"/>
          <p:nvPr/>
        </p:nvSpPr>
        <p:spPr>
          <a:xfrm>
            <a:off x="1981200" y="5105400"/>
            <a:ext cx="5105400" cy="523220"/>
          </a:xfrm>
          <a:prstGeom prst="rect">
            <a:avLst/>
          </a:prstGeom>
          <a:noFill/>
        </p:spPr>
        <p:txBody>
          <a:bodyPr wrap="square" rtlCol="0">
            <a:spAutoFit/>
          </a:bodyPr>
          <a:lstStyle/>
          <a:p>
            <a:pPr algn="l"/>
            <a:r>
              <a:rPr lang="en-US" altLang="zh-CN" sz="2800" dirty="0" smtClean="0">
                <a:solidFill>
                  <a:srgbClr val="080808"/>
                </a:solidFill>
                <a:ea typeface="宋体" charset="-122"/>
              </a:rPr>
              <a:t>(E</a:t>
            </a:r>
            <a:r>
              <a:rPr lang="en-US" altLang="zh-CN" sz="2800" baseline="-25000" dirty="0" smtClean="0">
                <a:solidFill>
                  <a:srgbClr val="080808"/>
                </a:solidFill>
                <a:ea typeface="宋体" charset="-122"/>
              </a:rPr>
              <a:t>F</a:t>
            </a:r>
            <a:r>
              <a:rPr lang="en-US" altLang="zh-CN" sz="2800" dirty="0" smtClean="0">
                <a:solidFill>
                  <a:srgbClr val="080808"/>
                </a:solidFill>
                <a:ea typeface="宋体" charset="-122"/>
              </a:rPr>
              <a:t>)</a:t>
            </a:r>
            <a:r>
              <a:rPr lang="en-US" altLang="zh-CN" sz="2800" baseline="-25000" dirty="0" smtClean="0">
                <a:solidFill>
                  <a:srgbClr val="080808"/>
                </a:solidFill>
                <a:ea typeface="宋体" charset="-122"/>
              </a:rPr>
              <a:t>N </a:t>
            </a:r>
            <a:r>
              <a:rPr lang="en-US" altLang="zh-CN" sz="2800" dirty="0" smtClean="0">
                <a:solidFill>
                  <a:srgbClr val="080808"/>
                </a:solidFill>
                <a:ea typeface="宋体" charset="-122"/>
              </a:rPr>
              <a:t>—(E</a:t>
            </a:r>
            <a:r>
              <a:rPr lang="en-US" altLang="zh-CN" sz="2800" baseline="-25000" dirty="0" smtClean="0">
                <a:solidFill>
                  <a:srgbClr val="080808"/>
                </a:solidFill>
                <a:ea typeface="宋体" charset="-122"/>
              </a:rPr>
              <a:t>F</a:t>
            </a:r>
            <a:r>
              <a:rPr lang="en-US" altLang="zh-CN" sz="2800" dirty="0" smtClean="0">
                <a:solidFill>
                  <a:srgbClr val="080808"/>
                </a:solidFill>
                <a:ea typeface="宋体" charset="-122"/>
              </a:rPr>
              <a:t>)</a:t>
            </a:r>
            <a:r>
              <a:rPr lang="en-US" altLang="zh-CN" sz="2800" baseline="-25000" dirty="0" smtClean="0">
                <a:solidFill>
                  <a:srgbClr val="080808"/>
                </a:solidFill>
                <a:ea typeface="宋体" charset="-122"/>
              </a:rPr>
              <a:t>P</a:t>
            </a:r>
            <a:r>
              <a:rPr lang="en-US" altLang="zh-CN" sz="2800" dirty="0" smtClean="0">
                <a:solidFill>
                  <a:srgbClr val="080808"/>
                </a:solidFill>
                <a:ea typeface="宋体" charset="-122"/>
              </a:rPr>
              <a:t> ﹥</a:t>
            </a:r>
            <a:r>
              <a:rPr lang="en-US" altLang="zh-CN" sz="2800" dirty="0" err="1" smtClean="0">
                <a:solidFill>
                  <a:srgbClr val="080808"/>
                </a:solidFill>
                <a:ea typeface="宋体" charset="-122"/>
              </a:rPr>
              <a:t>hv+δ</a:t>
            </a:r>
            <a:r>
              <a:rPr lang="en-US" altLang="zh-CN" sz="2800" dirty="0" smtClean="0">
                <a:solidFill>
                  <a:srgbClr val="080808"/>
                </a:solidFill>
                <a:ea typeface="宋体" charset="-122"/>
              </a:rPr>
              <a:t> ﹥</a:t>
            </a:r>
            <a:r>
              <a:rPr lang="en-US" altLang="zh-CN" sz="2800" dirty="0" err="1" smtClean="0">
                <a:solidFill>
                  <a:srgbClr val="080808"/>
                </a:solidFill>
                <a:ea typeface="宋体" charset="-122"/>
              </a:rPr>
              <a:t>E</a:t>
            </a:r>
            <a:r>
              <a:rPr lang="en-US" altLang="zh-CN" sz="2800" baseline="-25000" dirty="0" err="1" smtClean="0">
                <a:solidFill>
                  <a:srgbClr val="080808"/>
                </a:solidFill>
                <a:ea typeface="宋体" charset="-122"/>
              </a:rPr>
              <a:t>g</a:t>
            </a:r>
            <a:r>
              <a:rPr lang="en-US" altLang="zh-CN" sz="2800" dirty="0" err="1" smtClean="0">
                <a:solidFill>
                  <a:srgbClr val="080808"/>
                </a:solidFill>
                <a:ea typeface="宋体" charset="-122"/>
              </a:rPr>
              <a:t>+δ</a:t>
            </a:r>
            <a:endParaRPr lang="zh-CN" altLang="en-US" sz="2800" dirty="0">
              <a:solidFill>
                <a:srgbClr val="080808"/>
              </a:solidFill>
              <a:ea typeface="宋体" charset="-122"/>
            </a:endParaRPr>
          </a:p>
        </p:txBody>
      </p:sp>
      <p:pic>
        <p:nvPicPr>
          <p:cNvPr id="104450" name="Picture 2"/>
          <p:cNvPicPr>
            <a:picLocks noChangeAspect="1" noChangeArrowheads="1"/>
          </p:cNvPicPr>
          <p:nvPr/>
        </p:nvPicPr>
        <p:blipFill>
          <a:blip r:embed="rId2" cstate="print"/>
          <a:srcRect/>
          <a:stretch>
            <a:fillRect/>
          </a:stretch>
        </p:blipFill>
        <p:spPr bwMode="auto">
          <a:xfrm>
            <a:off x="2667000" y="2133600"/>
            <a:ext cx="3276600" cy="4079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08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4450"/>
                                        </p:tgtEl>
                                        <p:attrNameLst>
                                          <p:attrName>style.visibility</p:attrName>
                                        </p:attrNameLst>
                                      </p:cBhvr>
                                      <p:to>
                                        <p:strVal val="visible"/>
                                      </p:to>
                                    </p:set>
                                    <p:anim calcmode="lin" valueType="num">
                                      <p:cBhvr additive="base">
                                        <p:cTn id="26" dur="500" fill="hold"/>
                                        <p:tgtEl>
                                          <p:spTgt spid="104450"/>
                                        </p:tgtEl>
                                        <p:attrNameLst>
                                          <p:attrName>ppt_x</p:attrName>
                                        </p:attrNameLst>
                                      </p:cBhvr>
                                      <p:tavLst>
                                        <p:tav tm="0">
                                          <p:val>
                                            <p:strVal val="#ppt_x"/>
                                          </p:val>
                                        </p:tav>
                                        <p:tav tm="100000">
                                          <p:val>
                                            <p:strVal val="#ppt_x"/>
                                          </p:val>
                                        </p:tav>
                                      </p:tavLst>
                                    </p:anim>
                                    <p:anim calcmode="lin" valueType="num">
                                      <p:cBhvr additive="base">
                                        <p:cTn id="27" dur="500" fill="hold"/>
                                        <p:tgtEl>
                                          <p:spTgt spid="104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smtClean="0">
                <a:solidFill>
                  <a:srgbClr val="1C1C1C"/>
                </a:solidFill>
                <a:ea typeface="宋体" charset="-122"/>
              </a:rPr>
              <a:t>§1.4.4.2  </a:t>
            </a:r>
            <a:r>
              <a:rPr lang="zh-CN" altLang="en-US" sz="4400" dirty="0" smtClean="0">
                <a:solidFill>
                  <a:srgbClr val="1C1C1C"/>
                </a:solidFill>
                <a:ea typeface="宋体" charset="-122"/>
              </a:rPr>
              <a:t>半导体激光器工作原理</a:t>
            </a:r>
            <a:endParaRPr lang="zh-CN" altLang="en-US" dirty="0"/>
          </a:p>
        </p:txBody>
      </p:sp>
      <p:sp>
        <p:nvSpPr>
          <p:cNvPr id="3" name="Content Placeholder 2"/>
          <p:cNvSpPr>
            <a:spLocks noGrp="1"/>
          </p:cNvSpPr>
          <p:nvPr>
            <p:ph idx="1"/>
          </p:nvPr>
        </p:nvSpPr>
        <p:spPr/>
        <p:txBody>
          <a:bodyPr/>
          <a:lstStyle/>
          <a:p>
            <a:pPr>
              <a:lnSpc>
                <a:spcPct val="150000"/>
              </a:lnSpc>
            </a:pPr>
            <a:r>
              <a:rPr lang="zh-CN" altLang="en-US" sz="2800" dirty="0" smtClean="0"/>
              <a:t>激光二极管（</a:t>
            </a:r>
            <a:r>
              <a:rPr lang="en-US" altLang="zh-CN" sz="2800" dirty="0" smtClean="0"/>
              <a:t>LD</a:t>
            </a:r>
            <a:r>
              <a:rPr lang="zh-CN" altLang="en-US" sz="2800" dirty="0" smtClean="0"/>
              <a:t>）、超辐射发光二极管（</a:t>
            </a:r>
            <a:r>
              <a:rPr lang="en-US" altLang="zh-CN" sz="2800" dirty="0" smtClean="0"/>
              <a:t>SLD</a:t>
            </a:r>
            <a:r>
              <a:rPr lang="zh-CN" altLang="en-US" sz="2800" dirty="0" smtClean="0"/>
              <a:t>）、发光二极管（</a:t>
            </a:r>
            <a:r>
              <a:rPr lang="en-US" altLang="zh-CN" sz="2800" dirty="0" smtClean="0"/>
              <a:t>LED</a:t>
            </a:r>
            <a:r>
              <a:rPr lang="zh-CN" altLang="en-US" sz="2800" dirty="0" smtClean="0"/>
              <a:t>）比较</a:t>
            </a:r>
          </a:p>
          <a:p>
            <a:pPr lvl="1">
              <a:lnSpc>
                <a:spcPct val="150000"/>
              </a:lnSpc>
            </a:pPr>
            <a:r>
              <a:rPr lang="zh-CN" altLang="en-US" sz="2400" dirty="0" smtClean="0"/>
              <a:t>光谱半高宽</a:t>
            </a:r>
            <a:endParaRPr lang="en-US" altLang="zh-CN" sz="2400" dirty="0" smtClean="0"/>
          </a:p>
          <a:p>
            <a:pPr lvl="2">
              <a:lnSpc>
                <a:spcPct val="150000"/>
              </a:lnSpc>
            </a:pPr>
            <a:r>
              <a:rPr lang="en-US" altLang="zh-CN" sz="2000" dirty="0" smtClean="0"/>
              <a:t>LED: 50 ~ 150 nm</a:t>
            </a:r>
          </a:p>
          <a:p>
            <a:pPr lvl="2">
              <a:lnSpc>
                <a:spcPct val="150000"/>
              </a:lnSpc>
            </a:pPr>
            <a:r>
              <a:rPr lang="en-US" altLang="zh-CN" sz="2000" dirty="0" smtClean="0"/>
              <a:t>SLD: 30 ~ 90 nm</a:t>
            </a:r>
          </a:p>
          <a:p>
            <a:pPr lvl="2">
              <a:lnSpc>
                <a:spcPct val="150000"/>
              </a:lnSpc>
            </a:pPr>
            <a:r>
              <a:rPr lang="en-US" altLang="zh-CN" sz="2000" dirty="0" smtClean="0"/>
              <a:t>LD:   &lt; 2 nm</a:t>
            </a:r>
          </a:p>
          <a:p>
            <a:pPr lvl="2"/>
            <a:endParaRPr lang="zh-CN" altLang="en-US" dirty="0" smtClean="0"/>
          </a:p>
          <a:p>
            <a:endParaRPr lang="zh-CN" altLang="en-US" dirty="0"/>
          </a:p>
        </p:txBody>
      </p:sp>
      <p:pic>
        <p:nvPicPr>
          <p:cNvPr id="4" name="Picture 6"/>
          <p:cNvPicPr>
            <a:picLocks noChangeAspect="1" noChangeArrowheads="1"/>
          </p:cNvPicPr>
          <p:nvPr/>
        </p:nvPicPr>
        <p:blipFill>
          <a:blip r:embed="rId2" cstate="print"/>
          <a:stretch>
            <a:fillRect/>
          </a:stretch>
        </p:blipFill>
        <p:spPr bwMode="auto">
          <a:xfrm>
            <a:off x="4724400" y="2743200"/>
            <a:ext cx="3733800" cy="309579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724400" y="6015335"/>
            <a:ext cx="3733800" cy="461665"/>
          </a:xfrm>
          <a:prstGeom prst="rect">
            <a:avLst/>
          </a:prstGeom>
          <a:noFill/>
        </p:spPr>
        <p:txBody>
          <a:bodyPr wrap="square" rtlCol="0">
            <a:spAutoFit/>
          </a:bodyPr>
          <a:lstStyle/>
          <a:p>
            <a:pPr algn="l"/>
            <a:r>
              <a:rPr lang="en-US" altLang="zh-CN" sz="2400" dirty="0" smtClean="0">
                <a:solidFill>
                  <a:srgbClr val="080808"/>
                </a:solidFill>
                <a:ea typeface="宋体" charset="-122"/>
              </a:rPr>
              <a:t>LD</a:t>
            </a:r>
            <a:r>
              <a:rPr lang="zh-CN" altLang="en-US" sz="2400" dirty="0" smtClean="0">
                <a:solidFill>
                  <a:srgbClr val="080808"/>
                </a:solidFill>
                <a:ea typeface="宋体" charset="-122"/>
              </a:rPr>
              <a:t>、</a:t>
            </a:r>
            <a:r>
              <a:rPr lang="en-US" altLang="zh-CN" sz="2400" dirty="0" smtClean="0">
                <a:solidFill>
                  <a:srgbClr val="080808"/>
                </a:solidFill>
                <a:ea typeface="宋体" charset="-122"/>
              </a:rPr>
              <a:t>SLD</a:t>
            </a:r>
            <a:r>
              <a:rPr lang="zh-CN" altLang="en-US" sz="2400" dirty="0" smtClean="0">
                <a:solidFill>
                  <a:srgbClr val="080808"/>
                </a:solidFill>
                <a:ea typeface="宋体" charset="-122"/>
              </a:rPr>
              <a:t>、</a:t>
            </a:r>
            <a:r>
              <a:rPr lang="en-US" altLang="zh-CN" sz="2400" dirty="0" smtClean="0">
                <a:solidFill>
                  <a:srgbClr val="080808"/>
                </a:solidFill>
                <a:ea typeface="宋体" charset="-122"/>
              </a:rPr>
              <a:t>LED</a:t>
            </a:r>
            <a:r>
              <a:rPr lang="zh-CN" altLang="en-US" sz="2400" dirty="0" smtClean="0">
                <a:solidFill>
                  <a:srgbClr val="080808"/>
                </a:solidFill>
                <a:ea typeface="宋体" charset="-122"/>
              </a:rPr>
              <a:t>的光谱图</a:t>
            </a:r>
          </a:p>
        </p:txBody>
      </p:sp>
    </p:spTree>
    <p:extLst>
      <p:ext uri="{BB962C8B-B14F-4D97-AF65-F5344CB8AC3E}">
        <p14:creationId xmlns:p14="http://schemas.microsoft.com/office/powerpoint/2010/main" val="19821763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zh-CN" sz="4400" dirty="0" smtClean="0">
                <a:solidFill>
                  <a:srgbClr val="1C1C1C"/>
                </a:solidFill>
                <a:ea typeface="宋体" charset="-122"/>
              </a:rPr>
              <a:t>§1.4.4.2  </a:t>
            </a:r>
            <a:r>
              <a:rPr lang="zh-CN" altLang="en-US" sz="4400" dirty="0" smtClean="0">
                <a:solidFill>
                  <a:srgbClr val="1C1C1C"/>
                </a:solidFill>
                <a:ea typeface="宋体" charset="-122"/>
              </a:rPr>
              <a:t>半导体激光器工作原理</a:t>
            </a:r>
            <a:endParaRPr lang="zh-CN" altLang="en-US" dirty="0" smtClean="0">
              <a:ea typeface="宋体" charset="-122"/>
            </a:endParaRPr>
          </a:p>
        </p:txBody>
      </p:sp>
      <p:sp>
        <p:nvSpPr>
          <p:cNvPr id="18435" name="Content Placeholder 2"/>
          <p:cNvSpPr>
            <a:spLocks noGrp="1"/>
          </p:cNvSpPr>
          <p:nvPr>
            <p:ph idx="1"/>
          </p:nvPr>
        </p:nvSpPr>
        <p:spPr/>
        <p:txBody>
          <a:bodyPr/>
          <a:lstStyle/>
          <a:p>
            <a:pPr eaLnBrk="1" hangingPunct="1"/>
            <a:r>
              <a:rPr lang="zh-CN" altLang="en-US" dirty="0" smtClean="0"/>
              <a:t>常用的构成半导体光电器件的相关元素</a:t>
            </a:r>
          </a:p>
          <a:p>
            <a:pPr eaLnBrk="1" hangingPunct="1"/>
            <a:endParaRPr lang="zh-CN" altLang="en-US" dirty="0" smtClean="0">
              <a:ea typeface="宋体" charset="-122"/>
            </a:endParaRPr>
          </a:p>
        </p:txBody>
      </p:sp>
      <p:graphicFrame>
        <p:nvGraphicFramePr>
          <p:cNvPr id="5" name="Group 153"/>
          <p:cNvGraphicFramePr>
            <a:graphicFrameLocks noGrp="1"/>
          </p:cNvGraphicFramePr>
          <p:nvPr/>
        </p:nvGraphicFramePr>
        <p:xfrm>
          <a:off x="990600" y="2297111"/>
          <a:ext cx="7143750" cy="3265489"/>
        </p:xfrm>
        <a:graphic>
          <a:graphicData uri="http://schemas.openxmlformats.org/drawingml/2006/table">
            <a:tbl>
              <a:tblPr firstRow="1"/>
              <a:tblGrid>
                <a:gridCol w="1428750"/>
                <a:gridCol w="1428750"/>
                <a:gridCol w="1428750"/>
                <a:gridCol w="1428750"/>
                <a:gridCol w="1428750"/>
              </a:tblGrid>
              <a:tr h="548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smtClean="0">
                          <a:ln>
                            <a:noFill/>
                          </a:ln>
                          <a:solidFill>
                            <a:schemeClr val="tx1"/>
                          </a:solidFill>
                          <a:effectLst/>
                          <a:latin typeface="Times New Roman" pitchFamily="18" charset="0"/>
                          <a:ea typeface="宋体" charset="-122"/>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smtClean="0">
                          <a:ln>
                            <a:noFill/>
                          </a:ln>
                          <a:solidFill>
                            <a:schemeClr val="tx1"/>
                          </a:solidFill>
                          <a:effectLst/>
                          <a:latin typeface="Times New Roman" pitchFamily="18" charset="0"/>
                          <a:ea typeface="宋体" charset="-122"/>
                        </a:rPr>
                        <a:t>VI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铍 </a:t>
                      </a:r>
                      <a:r>
                        <a:rPr kumimoji="1" lang="en-US" altLang="zh-CN" sz="2000" b="1" i="0" u="none" strike="noStrike" cap="none" normalizeH="0" baseline="0" smtClean="0">
                          <a:ln>
                            <a:noFill/>
                          </a:ln>
                          <a:solidFill>
                            <a:schemeClr val="tx1"/>
                          </a:solidFill>
                          <a:effectLst/>
                          <a:latin typeface="Times New Roman" pitchFamily="18" charset="0"/>
                          <a:ea typeface="宋体" charset="-122"/>
                        </a:rPr>
                        <a:t>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硼 </a:t>
                      </a:r>
                      <a:r>
                        <a:rPr kumimoji="1" lang="en-US" altLang="zh-CN" sz="2000" b="1" i="0" u="none" strike="noStrike" cap="none" normalizeH="0" baseline="0" smtClean="0">
                          <a:ln>
                            <a:noFill/>
                          </a:ln>
                          <a:solidFill>
                            <a:schemeClr val="tx1"/>
                          </a:solidFill>
                          <a:effectLst/>
                          <a:latin typeface="Times New Roman" pitchFamily="18" charset="0"/>
                          <a:ea typeface="宋体"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碳 </a:t>
                      </a:r>
                      <a:r>
                        <a:rPr kumimoji="1" lang="en-US" altLang="zh-CN" sz="2000" b="1" i="0" u="none" strike="noStrike" cap="none" normalizeH="0" baseline="0" smtClean="0">
                          <a:ln>
                            <a:noFill/>
                          </a:ln>
                          <a:solidFill>
                            <a:schemeClr val="tx1"/>
                          </a:solidFill>
                          <a:effectLst/>
                          <a:latin typeface="Times New Roman" pitchFamily="18" charset="0"/>
                          <a:ea typeface="宋体" charset="-122"/>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FF3300"/>
                          </a:solidFill>
                          <a:effectLst/>
                          <a:latin typeface="Times New Roman" pitchFamily="18" charset="0"/>
                          <a:ea typeface="宋体" charset="-122"/>
                        </a:rPr>
                        <a:t>氮 </a:t>
                      </a:r>
                      <a:r>
                        <a:rPr kumimoji="1" lang="en-US" altLang="zh-CN" sz="2000" b="1" i="0" u="none" strike="noStrike" cap="none" normalizeH="0" baseline="0" smtClean="0">
                          <a:ln>
                            <a:noFill/>
                          </a:ln>
                          <a:solidFill>
                            <a:srgbClr val="FF3300"/>
                          </a:solidFill>
                          <a:effectLst/>
                          <a:latin typeface="Times New Roman" pitchFamily="18" charset="0"/>
                          <a:ea typeface="宋体" charset="-12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氧 </a:t>
                      </a:r>
                      <a:r>
                        <a:rPr kumimoji="1" lang="en-US" altLang="zh-CN" sz="2000" b="1" i="0" u="none" strike="noStrike" cap="none" normalizeH="0" baseline="0" smtClean="0">
                          <a:ln>
                            <a:noFill/>
                          </a:ln>
                          <a:solidFill>
                            <a:schemeClr val="tx1"/>
                          </a:solidFill>
                          <a:effectLst/>
                          <a:latin typeface="Times New Roman" pitchFamily="18" charset="0"/>
                          <a:ea typeface="宋体" charset="-122"/>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镁 </a:t>
                      </a:r>
                      <a:r>
                        <a:rPr kumimoji="1" lang="en-US" altLang="zh-CN" sz="2000" b="1" i="0" u="none" strike="noStrike" cap="none" normalizeH="0" baseline="0" smtClean="0">
                          <a:ln>
                            <a:noFill/>
                          </a:ln>
                          <a:solidFill>
                            <a:schemeClr val="tx1"/>
                          </a:solidFill>
                          <a:effectLst/>
                          <a:latin typeface="Times New Roman" pitchFamily="18" charset="0"/>
                          <a:ea typeface="宋体" charset="-122"/>
                        </a:rPr>
                        <a:t>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FF3300"/>
                          </a:solidFill>
                          <a:effectLst/>
                          <a:latin typeface="Times New Roman" pitchFamily="18" charset="0"/>
                          <a:ea typeface="宋体" charset="-122"/>
                        </a:rPr>
                        <a:t>铝 </a:t>
                      </a:r>
                      <a:r>
                        <a:rPr kumimoji="1" lang="en-US" altLang="zh-CN" sz="2000" b="1" i="0" u="none" strike="noStrike" cap="none" normalizeH="0" baseline="0" smtClean="0">
                          <a:ln>
                            <a:noFill/>
                          </a:ln>
                          <a:solidFill>
                            <a:srgbClr val="FF3300"/>
                          </a:solidFill>
                          <a:effectLst/>
                          <a:latin typeface="Times New Roman" pitchFamily="18" charset="0"/>
                          <a:ea typeface="宋体" charset="-122"/>
                        </a:rPr>
                        <a: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硅 </a:t>
                      </a:r>
                      <a:r>
                        <a:rPr kumimoji="1" lang="en-US" altLang="zh-CN" sz="2000" b="1" i="0" u="none" strike="noStrike" cap="none" normalizeH="0" baseline="0" smtClean="0">
                          <a:ln>
                            <a:noFill/>
                          </a:ln>
                          <a:solidFill>
                            <a:schemeClr val="tx1"/>
                          </a:solidFill>
                          <a:effectLst/>
                          <a:latin typeface="Times New Roman" pitchFamily="18" charset="0"/>
                          <a:ea typeface="宋体" charset="-122"/>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FF3300"/>
                          </a:solidFill>
                          <a:effectLst/>
                          <a:latin typeface="Times New Roman" pitchFamily="18" charset="0"/>
                          <a:ea typeface="宋体" charset="-122"/>
                        </a:rPr>
                        <a:t>磷 </a:t>
                      </a:r>
                      <a:r>
                        <a:rPr kumimoji="1" lang="en-US" altLang="zh-CN" sz="2000" b="1" i="0" u="none" strike="noStrike" cap="none" normalizeH="0" baseline="0" smtClean="0">
                          <a:ln>
                            <a:noFill/>
                          </a:ln>
                          <a:solidFill>
                            <a:srgbClr val="FF3300"/>
                          </a:solidFill>
                          <a:effectLst/>
                          <a:latin typeface="Times New Roman" pitchFamily="18" charset="0"/>
                          <a:ea typeface="宋体" charset="-122"/>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硫 </a:t>
                      </a:r>
                      <a:r>
                        <a:rPr kumimoji="1" lang="en-US" altLang="zh-CN" sz="2000" b="1" i="0" u="none" strike="noStrike" cap="none" normalizeH="0" baseline="0" smtClean="0">
                          <a:ln>
                            <a:noFill/>
                          </a:ln>
                          <a:solidFill>
                            <a:schemeClr val="tx1"/>
                          </a:solidFill>
                          <a:effectLst/>
                          <a:latin typeface="Times New Roman" pitchFamily="18" charset="0"/>
                          <a:ea typeface="宋体" charset="-122"/>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锌 </a:t>
                      </a:r>
                      <a:r>
                        <a:rPr kumimoji="1" lang="en-US" altLang="zh-CN" sz="2000" b="1" i="0" u="none" strike="noStrike" cap="none" normalizeH="0" baseline="0" smtClean="0">
                          <a:ln>
                            <a:noFill/>
                          </a:ln>
                          <a:solidFill>
                            <a:schemeClr val="tx1"/>
                          </a:solidFill>
                          <a:effectLst/>
                          <a:latin typeface="Times New Roman" pitchFamily="18" charset="0"/>
                          <a:ea typeface="宋体" charset="-122"/>
                        </a:rPr>
                        <a:t>Zn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FF3300"/>
                          </a:solidFill>
                          <a:effectLst/>
                          <a:latin typeface="Times New Roman" pitchFamily="18" charset="0"/>
                          <a:ea typeface="宋体" charset="-122"/>
                        </a:rPr>
                        <a:t>镓 </a:t>
                      </a:r>
                      <a:r>
                        <a:rPr kumimoji="1" lang="en-US" altLang="zh-CN" sz="2000" b="1" i="0" u="none" strike="noStrike" cap="none" normalizeH="0" baseline="0" smtClean="0">
                          <a:ln>
                            <a:noFill/>
                          </a:ln>
                          <a:solidFill>
                            <a:srgbClr val="FF3300"/>
                          </a:solidFill>
                          <a:effectLst/>
                          <a:latin typeface="Times New Roman" pitchFamily="18" charset="0"/>
                          <a:ea typeface="宋体" charset="-122"/>
                        </a:rPr>
                        <a:t>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锗 </a:t>
                      </a:r>
                      <a:r>
                        <a:rPr kumimoji="1" lang="en-US" altLang="zh-CN" sz="2000" b="1" i="0" u="none" strike="noStrike" cap="none" normalizeH="0" baseline="0" smtClean="0">
                          <a:ln>
                            <a:noFill/>
                          </a:ln>
                          <a:solidFill>
                            <a:schemeClr val="tx1"/>
                          </a:solidFill>
                          <a:effectLst/>
                          <a:latin typeface="Times New Roman" pitchFamily="18" charset="0"/>
                          <a:ea typeface="宋体" charset="-122"/>
                        </a:rPr>
                        <a:t>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FF3300"/>
                          </a:solidFill>
                          <a:effectLst/>
                          <a:latin typeface="Times New Roman" pitchFamily="18" charset="0"/>
                          <a:ea typeface="宋体" charset="-122"/>
                        </a:rPr>
                        <a:t>砷 </a:t>
                      </a:r>
                      <a:r>
                        <a:rPr kumimoji="1" lang="en-US" altLang="zh-CN" sz="2000" b="1" i="0" u="none" strike="noStrike" cap="none" normalizeH="0" baseline="0" smtClean="0">
                          <a:ln>
                            <a:noFill/>
                          </a:ln>
                          <a:solidFill>
                            <a:srgbClr val="FF3300"/>
                          </a:solidFill>
                          <a:effectLst/>
                          <a:latin typeface="Times New Roman" pitchFamily="18" charset="0"/>
                          <a:ea typeface="宋体" charset="-122"/>
                        </a:rPr>
                        <a:t>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硒 </a:t>
                      </a:r>
                      <a:r>
                        <a:rPr kumimoji="1" lang="en-US" altLang="zh-CN" sz="2000" b="1" i="0" u="none" strike="noStrike" cap="none" normalizeH="0" baseline="0" smtClean="0">
                          <a:ln>
                            <a:noFill/>
                          </a:ln>
                          <a:solidFill>
                            <a:schemeClr val="tx1"/>
                          </a:solidFill>
                          <a:effectLst/>
                          <a:latin typeface="Times New Roman" pitchFamily="18" charset="0"/>
                          <a:ea typeface="宋体" charset="-122"/>
                        </a:rPr>
                        <a:t>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锶 </a:t>
                      </a:r>
                      <a:r>
                        <a:rPr kumimoji="1" lang="en-US" altLang="zh-CN" sz="2000" b="1" i="0" u="none" strike="noStrike" cap="none" normalizeH="0" baseline="0" smtClean="0">
                          <a:ln>
                            <a:noFill/>
                          </a:ln>
                          <a:solidFill>
                            <a:schemeClr val="tx1"/>
                          </a:solidFill>
                          <a:effectLst/>
                          <a:latin typeface="Times New Roman" pitchFamily="18" charset="0"/>
                          <a:ea typeface="宋体" charset="-122"/>
                        </a:rPr>
                        <a:t>Sr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rgbClr val="FF3300"/>
                          </a:solidFill>
                          <a:effectLst/>
                          <a:latin typeface="Times New Roman" pitchFamily="18" charset="0"/>
                          <a:ea typeface="宋体" charset="-122"/>
                        </a:rPr>
                        <a:t>铟 </a:t>
                      </a:r>
                      <a:r>
                        <a:rPr kumimoji="1" lang="en-US" altLang="zh-CN" sz="2000" b="1" i="0" u="none" strike="noStrike" cap="none" normalizeH="0" baseline="0" smtClean="0">
                          <a:ln>
                            <a:noFill/>
                          </a:ln>
                          <a:solidFill>
                            <a:srgbClr val="FF3300"/>
                          </a:solidFill>
                          <a:effectLst/>
                          <a:latin typeface="Times New Roman" pitchFamily="18" charset="0"/>
                          <a:ea typeface="宋体" charset="-122"/>
                        </a:rPr>
                        <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锡 </a:t>
                      </a:r>
                      <a:r>
                        <a:rPr kumimoji="1" lang="en-US" altLang="zh-CN" sz="2000" b="1" i="0" u="none" strike="noStrike" cap="none" normalizeH="0" baseline="0" smtClean="0">
                          <a:ln>
                            <a:noFill/>
                          </a:ln>
                          <a:solidFill>
                            <a:schemeClr val="tx1"/>
                          </a:solidFill>
                          <a:effectLst/>
                          <a:latin typeface="Times New Roman" pitchFamily="18" charset="0"/>
                          <a:ea typeface="宋体" charset="-122"/>
                        </a:rPr>
                        <a:t>Sn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锑 </a:t>
                      </a:r>
                      <a:r>
                        <a:rPr kumimoji="1" lang="en-US" altLang="zh-CN" sz="2000" b="1" i="0" u="none" strike="noStrike" cap="none" normalizeH="0" baseline="0" smtClean="0">
                          <a:ln>
                            <a:noFill/>
                          </a:ln>
                          <a:solidFill>
                            <a:schemeClr val="tx1"/>
                          </a:solidFill>
                          <a:effectLst/>
                          <a:latin typeface="Times New Roman" pitchFamily="18" charset="0"/>
                          <a:ea typeface="宋体" charset="-122"/>
                        </a:rPr>
                        <a:t>Sb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碲 </a:t>
                      </a:r>
                      <a:r>
                        <a:rPr kumimoji="1" lang="en-US" altLang="zh-CN" sz="2000" b="1" i="0" u="none" strike="noStrike" cap="none" normalizeH="0" baseline="0" smtClean="0">
                          <a:ln>
                            <a:noFill/>
                          </a:ln>
                          <a:solidFill>
                            <a:schemeClr val="tx1"/>
                          </a:solidFill>
                          <a:effectLst/>
                          <a:latin typeface="Times New Roman" pitchFamily="18" charset="0"/>
                          <a:ea typeface="宋体" charset="-122"/>
                        </a:rPr>
                        <a:t>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钡 </a:t>
                      </a:r>
                      <a:r>
                        <a:rPr kumimoji="1" lang="en-US" altLang="zh-CN" sz="2000" b="1" i="0" u="none" strike="noStrike" cap="none" normalizeH="0" baseline="0" smtClean="0">
                          <a:ln>
                            <a:noFill/>
                          </a:ln>
                          <a:solidFill>
                            <a:schemeClr val="tx1"/>
                          </a:solidFill>
                          <a:effectLst/>
                          <a:latin typeface="Times New Roman" pitchFamily="18" charset="0"/>
                          <a:ea typeface="宋体" charset="-122"/>
                        </a:rPr>
                        <a:t>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铊 </a:t>
                      </a:r>
                      <a:r>
                        <a:rPr kumimoji="1" lang="en-US" altLang="zh-CN" sz="2000" b="1" i="0" u="none" strike="noStrike" cap="none" normalizeH="0" baseline="0" smtClean="0">
                          <a:ln>
                            <a:noFill/>
                          </a:ln>
                          <a:solidFill>
                            <a:schemeClr val="tx1"/>
                          </a:solidFill>
                          <a:effectLst/>
                          <a:latin typeface="Times New Roman" pitchFamily="18" charset="0"/>
                          <a:ea typeface="宋体" charset="-122"/>
                        </a:rPr>
                        <a:t>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Times New Roman" pitchFamily="18" charset="0"/>
                          <a:ea typeface="宋体" charset="-122"/>
                        </a:rPr>
                        <a:t>铅 </a:t>
                      </a:r>
                      <a:r>
                        <a:rPr kumimoji="1" lang="en-US" altLang="zh-CN" sz="2000" b="1" i="0" u="none" strike="noStrike" cap="none" normalizeH="0" baseline="0" dirty="0" err="1" smtClean="0">
                          <a:ln>
                            <a:noFill/>
                          </a:ln>
                          <a:solidFill>
                            <a:schemeClr val="tx1"/>
                          </a:solidFill>
                          <a:effectLst/>
                          <a:latin typeface="Times New Roman" pitchFamily="18" charset="0"/>
                          <a:ea typeface="宋体" charset="-122"/>
                        </a:rPr>
                        <a:t>Pb</a:t>
                      </a:r>
                      <a:endParaRPr kumimoji="1" lang="en-US" altLang="zh-CN" sz="2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Times New Roman" pitchFamily="18" charset="0"/>
                          <a:ea typeface="宋体" charset="-122"/>
                        </a:rPr>
                        <a:t>铋 </a:t>
                      </a:r>
                      <a:r>
                        <a:rPr kumimoji="1" lang="en-US" altLang="zh-CN" sz="2000" b="1" i="0" u="none" strike="noStrike" cap="none" normalizeH="0" baseline="0" smtClean="0">
                          <a:ln>
                            <a:noFill/>
                          </a:ln>
                          <a:solidFill>
                            <a:schemeClr val="tx1"/>
                          </a:solidFill>
                          <a:effectLst/>
                          <a:latin typeface="Times New Roman" pitchFamily="18" charset="0"/>
                          <a:ea typeface="宋体" charset="-122"/>
                        </a:rPr>
                        <a:t>Bi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Times New Roman" pitchFamily="18" charset="0"/>
                          <a:ea typeface="宋体" charset="-122"/>
                        </a:rPr>
                        <a:t>钋 </a:t>
                      </a:r>
                      <a:r>
                        <a:rPr kumimoji="1" lang="en-US" altLang="zh-CN" sz="2000" b="1" i="0" u="none" strike="noStrike" cap="none" normalizeH="0" baseline="0" dirty="0" smtClean="0">
                          <a:ln>
                            <a:noFill/>
                          </a:ln>
                          <a:solidFill>
                            <a:schemeClr val="tx1"/>
                          </a:solidFill>
                          <a:effectLst/>
                          <a:latin typeface="Times New Roman" pitchFamily="18" charset="0"/>
                          <a:ea typeface="宋体" charset="-122"/>
                        </a:rPr>
                        <a:t>Po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78407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zh-CN" altLang="en-US" sz="2800" dirty="0" smtClean="0"/>
              <a:t>世界上第一只半导体激光器是</a:t>
            </a:r>
            <a:r>
              <a:rPr lang="en-US" altLang="zh-CN" sz="2800" dirty="0" smtClean="0"/>
              <a:t>1962 </a:t>
            </a:r>
            <a:r>
              <a:rPr lang="zh-CN" altLang="en-US" sz="2800" dirty="0" smtClean="0"/>
              <a:t>年问世的</a:t>
            </a:r>
            <a:endParaRPr lang="en-US" altLang="zh-CN" sz="2800" dirty="0" smtClean="0"/>
          </a:p>
          <a:p>
            <a:pPr>
              <a:lnSpc>
                <a:spcPct val="150000"/>
              </a:lnSpc>
            </a:pPr>
            <a:r>
              <a:rPr lang="zh-CN" altLang="en-US" sz="2800" dirty="0" smtClean="0"/>
              <a:t>半导体激光器的结构</a:t>
            </a:r>
            <a:endParaRPr lang="zh-CN" altLang="en-US" sz="2800" dirty="0"/>
          </a:p>
        </p:txBody>
      </p:sp>
      <p:pic>
        <p:nvPicPr>
          <p:cNvPr id="105474" name="Picture 2"/>
          <p:cNvPicPr>
            <a:picLocks noChangeAspect="1" noChangeArrowheads="1"/>
          </p:cNvPicPr>
          <p:nvPr/>
        </p:nvPicPr>
        <p:blipFill>
          <a:blip r:embed="rId2" cstate="print"/>
          <a:srcRect/>
          <a:stretch>
            <a:fillRect/>
          </a:stretch>
        </p:blipFill>
        <p:spPr bwMode="auto">
          <a:xfrm>
            <a:off x="914400" y="2743200"/>
            <a:ext cx="5486400" cy="3505200"/>
          </a:xfrm>
          <a:prstGeom prst="rect">
            <a:avLst/>
          </a:prstGeom>
          <a:ln>
            <a:noFill/>
          </a:ln>
          <a:effectLst>
            <a:outerShdw blurRad="292100" dist="139700" dir="2700000" algn="tl" rotWithShape="0">
              <a:srgbClr val="333333">
                <a:alpha val="65000"/>
              </a:srgbClr>
            </a:outerShdw>
          </a:effectLst>
        </p:spPr>
      </p:pic>
      <p:pic>
        <p:nvPicPr>
          <p:cNvPr id="105475" name="Picture 3" descr="http://www.htoe.com.cn/cpjs/image/808-to91/wxt-3.jpg"/>
          <p:cNvPicPr>
            <a:picLocks noChangeAspect="1" noChangeArrowheads="1"/>
          </p:cNvPicPr>
          <p:nvPr/>
        </p:nvPicPr>
        <p:blipFill>
          <a:blip r:embed="rId3" cstate="print"/>
          <a:srcRect/>
          <a:stretch>
            <a:fillRect/>
          </a:stretch>
        </p:blipFill>
        <p:spPr bwMode="auto">
          <a:xfrm>
            <a:off x="6705600" y="3009034"/>
            <a:ext cx="2057400" cy="2782166"/>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r>
              <a:rPr lang="en-US" altLang="zh-CN" dirty="0" smtClean="0"/>
              <a:t>§1.4.4.3  </a:t>
            </a:r>
            <a:r>
              <a:rPr lang="zh-CN" altLang="en-US" dirty="0" smtClean="0"/>
              <a:t>典型半导体激光器</a:t>
            </a:r>
            <a:endParaRPr lang="zh-CN" altLang="en-US" dirty="0"/>
          </a:p>
        </p:txBody>
      </p:sp>
    </p:spTree>
    <p:extLst>
      <p:ext uri="{BB962C8B-B14F-4D97-AF65-F5344CB8AC3E}">
        <p14:creationId xmlns:p14="http://schemas.microsoft.com/office/powerpoint/2010/main" val="22029034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§1.4.4.3  </a:t>
            </a:r>
            <a:r>
              <a:rPr lang="zh-CN" altLang="en-US" dirty="0" smtClean="0"/>
              <a:t>典型半导体激光器</a:t>
            </a:r>
            <a:endParaRPr lang="zh-CN" altLang="en-US" dirty="0"/>
          </a:p>
        </p:txBody>
      </p:sp>
      <p:sp>
        <p:nvSpPr>
          <p:cNvPr id="3" name="Content Placeholder 2"/>
          <p:cNvSpPr>
            <a:spLocks noGrp="1"/>
          </p:cNvSpPr>
          <p:nvPr>
            <p:ph idx="1"/>
          </p:nvPr>
        </p:nvSpPr>
        <p:spPr/>
        <p:txBody>
          <a:bodyPr/>
          <a:lstStyle/>
          <a:p>
            <a:endParaRPr lang="zh-CN" altLang="en-US" dirty="0"/>
          </a:p>
        </p:txBody>
      </p:sp>
      <p:graphicFrame>
        <p:nvGraphicFramePr>
          <p:cNvPr id="4" name="Object 2"/>
          <p:cNvGraphicFramePr>
            <a:graphicFrameLocks noChangeAspect="1"/>
          </p:cNvGraphicFramePr>
          <p:nvPr/>
        </p:nvGraphicFramePr>
        <p:xfrm>
          <a:off x="1219200" y="1704975"/>
          <a:ext cx="6821175" cy="2867025"/>
        </p:xfrm>
        <a:graphic>
          <a:graphicData uri="http://schemas.openxmlformats.org/presentationml/2006/ole">
            <mc:AlternateContent xmlns:mc="http://schemas.openxmlformats.org/markup-compatibility/2006">
              <mc:Choice xmlns:v="urn:schemas-microsoft-com:vml" Requires="v">
                <p:oleObj spid="_x0000_s3078" name="Photo Editor 照片" r:id="rId3" imgW="20895238" imgH="8783276" progId="">
                  <p:embed/>
                </p:oleObj>
              </mc:Choice>
              <mc:Fallback>
                <p:oleObj name="Photo Editor 照片" r:id="rId3" imgW="20895238" imgH="87832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04975"/>
                        <a:ext cx="68211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9"/>
          <p:cNvSpPr txBox="1">
            <a:spLocks noChangeArrowheads="1"/>
          </p:cNvSpPr>
          <p:nvPr/>
        </p:nvSpPr>
        <p:spPr bwMode="auto">
          <a:xfrm>
            <a:off x="2514600" y="4800600"/>
            <a:ext cx="3430747" cy="523220"/>
          </a:xfrm>
          <a:prstGeom prst="rect">
            <a:avLst/>
          </a:prstGeom>
          <a:noFill/>
          <a:ln w="9525">
            <a:noFill/>
            <a:miter lim="800000"/>
            <a:headEnd/>
            <a:tailEnd/>
          </a:ln>
        </p:spPr>
        <p:txBody>
          <a:bodyPr wrap="none">
            <a:spAutoFit/>
          </a:bodyPr>
          <a:lstStyle/>
          <a:p>
            <a:pPr algn="l">
              <a:spcBef>
                <a:spcPct val="20000"/>
              </a:spcBef>
            </a:pPr>
            <a:r>
              <a:rPr lang="zh-CN" altLang="en-US" sz="2800" dirty="0">
                <a:solidFill>
                  <a:srgbClr val="00B050"/>
                </a:solidFill>
                <a:ea typeface="宋体" charset="-122"/>
              </a:rPr>
              <a:t>边发射半导体激光器</a:t>
            </a:r>
          </a:p>
        </p:txBody>
      </p:sp>
    </p:spTree>
    <p:extLst>
      <p:ext uri="{BB962C8B-B14F-4D97-AF65-F5344CB8AC3E}">
        <p14:creationId xmlns:p14="http://schemas.microsoft.com/office/powerpoint/2010/main" val="3771027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§1.4.4.3  </a:t>
            </a:r>
            <a:r>
              <a:rPr lang="zh-CN" altLang="en-US" dirty="0" smtClean="0"/>
              <a:t>典型半导体激光器</a:t>
            </a:r>
            <a:endParaRPr lang="zh-CN" altLang="en-US" dirty="0"/>
          </a:p>
        </p:txBody>
      </p:sp>
      <p:sp>
        <p:nvSpPr>
          <p:cNvPr id="3" name="Content Placeholder 2"/>
          <p:cNvSpPr>
            <a:spLocks noGrp="1"/>
          </p:cNvSpPr>
          <p:nvPr>
            <p:ph idx="1"/>
          </p:nvPr>
        </p:nvSpPr>
        <p:spPr/>
        <p:txBody>
          <a:bodyPr/>
          <a:lstStyle/>
          <a:p>
            <a:endParaRPr lang="zh-CN" altLang="en-US" dirty="0"/>
          </a:p>
        </p:txBody>
      </p:sp>
      <p:graphicFrame>
        <p:nvGraphicFramePr>
          <p:cNvPr id="4" name="Object 2"/>
          <p:cNvGraphicFramePr>
            <a:graphicFrameLocks noChangeAspect="1"/>
          </p:cNvGraphicFramePr>
          <p:nvPr/>
        </p:nvGraphicFramePr>
        <p:xfrm>
          <a:off x="1219200" y="1371600"/>
          <a:ext cx="6661414" cy="3281363"/>
        </p:xfrm>
        <a:graphic>
          <a:graphicData uri="http://schemas.openxmlformats.org/presentationml/2006/ole">
            <mc:AlternateContent xmlns:mc="http://schemas.openxmlformats.org/markup-compatibility/2006">
              <mc:Choice xmlns:v="urn:schemas-microsoft-com:vml" Requires="v">
                <p:oleObj spid="_x0000_s4102" name="Photo Editor 照片" r:id="rId3" imgW="22371429" imgH="11638095" progId="">
                  <p:embed/>
                </p:oleObj>
              </mc:Choice>
              <mc:Fallback>
                <p:oleObj name="Photo Editor 照片" r:id="rId3" imgW="22371429" imgH="1163809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371600"/>
                        <a:ext cx="6661414"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8"/>
          <p:cNvSpPr txBox="1">
            <a:spLocks noChangeArrowheads="1"/>
          </p:cNvSpPr>
          <p:nvPr/>
        </p:nvSpPr>
        <p:spPr bwMode="auto">
          <a:xfrm>
            <a:off x="2743200" y="4903788"/>
            <a:ext cx="3430747" cy="523220"/>
          </a:xfrm>
          <a:prstGeom prst="rect">
            <a:avLst/>
          </a:prstGeom>
          <a:noFill/>
          <a:ln w="9525">
            <a:noFill/>
            <a:miter lim="800000"/>
            <a:headEnd/>
            <a:tailEnd/>
          </a:ln>
        </p:spPr>
        <p:txBody>
          <a:bodyPr wrap="none">
            <a:spAutoFit/>
          </a:bodyPr>
          <a:lstStyle/>
          <a:p>
            <a:pPr algn="l">
              <a:spcBef>
                <a:spcPct val="20000"/>
              </a:spcBef>
            </a:pPr>
            <a:r>
              <a:rPr lang="zh-CN" altLang="en-US" sz="2800" dirty="0">
                <a:solidFill>
                  <a:srgbClr val="00B050"/>
                </a:solidFill>
                <a:ea typeface="宋体" charset="-122"/>
              </a:rPr>
              <a:t>面发射半导体激光器</a:t>
            </a:r>
          </a:p>
        </p:txBody>
      </p:sp>
    </p:spTree>
    <p:extLst>
      <p:ext uri="{BB962C8B-B14F-4D97-AF65-F5344CB8AC3E}">
        <p14:creationId xmlns:p14="http://schemas.microsoft.com/office/powerpoint/2010/main" val="3872695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charset="-122"/>
              </a:rPr>
              <a:t>§1.4.1  </a:t>
            </a:r>
            <a:r>
              <a:rPr lang="zh-CN" altLang="en-US" dirty="0" smtClean="0">
                <a:ea typeface="宋体" charset="-122"/>
              </a:rPr>
              <a:t>固体激光器</a:t>
            </a:r>
            <a:endParaRPr lang="zh-CN" altLang="en-US" dirty="0"/>
          </a:p>
        </p:txBody>
      </p:sp>
      <p:sp>
        <p:nvSpPr>
          <p:cNvPr id="3" name="内容占位符 2"/>
          <p:cNvSpPr>
            <a:spLocks noGrp="1"/>
          </p:cNvSpPr>
          <p:nvPr>
            <p:ph idx="1"/>
          </p:nvPr>
        </p:nvSpPr>
        <p:spPr/>
        <p:txBody>
          <a:bodyPr/>
          <a:lstStyle/>
          <a:p>
            <a:r>
              <a:rPr lang="zh-CN" altLang="en-US" dirty="0" smtClean="0"/>
              <a:t>典型的固体激光器</a:t>
            </a:r>
            <a:endParaRPr lang="zh-CN" altLang="en-US" dirty="0"/>
          </a:p>
        </p:txBody>
      </p:sp>
      <p:grpSp>
        <p:nvGrpSpPr>
          <p:cNvPr id="13" name="组合 12"/>
          <p:cNvGrpSpPr/>
          <p:nvPr/>
        </p:nvGrpSpPr>
        <p:grpSpPr>
          <a:xfrm>
            <a:off x="2072421" y="2221523"/>
            <a:ext cx="4748519" cy="766763"/>
            <a:chOff x="2072421" y="2221523"/>
            <a:chExt cx="4748519" cy="766763"/>
          </a:xfrm>
        </p:grpSpPr>
        <p:sp>
          <p:nvSpPr>
            <p:cNvPr id="7" name="Rectangle 174"/>
            <p:cNvSpPr>
              <a:spLocks noChangeArrowheads="1"/>
            </p:cNvSpPr>
            <p:nvPr/>
          </p:nvSpPr>
          <p:spPr bwMode="gray">
            <a:xfrm>
              <a:off x="2072421" y="2221523"/>
              <a:ext cx="4748519" cy="766763"/>
            </a:xfrm>
            <a:prstGeom prst="rect">
              <a:avLst/>
            </a:prstGeom>
            <a:solidFill>
              <a:schemeClr val="accent2"/>
            </a:solidFill>
            <a:ln w="12700" algn="ctr">
              <a:noFill/>
              <a:prstDash val="dash"/>
              <a:miter lim="800000"/>
              <a:headEnd/>
              <a:tailEnd/>
            </a:ln>
            <a:effectLst/>
          </p:spPr>
          <p:txBody>
            <a:bodyPr wrap="none" anchor="ctr"/>
            <a:lstStyle/>
            <a:p>
              <a:endParaRPr lang="zh-CN" altLang="en-US"/>
            </a:p>
          </p:txBody>
        </p:sp>
        <p:sp>
          <p:nvSpPr>
            <p:cNvPr id="10" name="Rectangle 178"/>
            <p:cNvSpPr>
              <a:spLocks noChangeArrowheads="1"/>
            </p:cNvSpPr>
            <p:nvPr/>
          </p:nvSpPr>
          <p:spPr bwMode="white">
            <a:xfrm>
              <a:off x="2553311" y="2437667"/>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红宝石激光器</a:t>
              </a:r>
              <a:endParaRPr lang="en-US" altLang="zh-CN" dirty="0">
                <a:solidFill>
                  <a:srgbClr val="FFFFFF"/>
                </a:solidFill>
                <a:ea typeface="宋体" charset="-122"/>
              </a:endParaRPr>
            </a:p>
          </p:txBody>
        </p:sp>
      </p:grpSp>
      <p:grpSp>
        <p:nvGrpSpPr>
          <p:cNvPr id="11" name="组合 10"/>
          <p:cNvGrpSpPr/>
          <p:nvPr/>
        </p:nvGrpSpPr>
        <p:grpSpPr>
          <a:xfrm>
            <a:off x="2072421" y="3016166"/>
            <a:ext cx="4748519" cy="766763"/>
            <a:chOff x="2072421" y="3015273"/>
            <a:chExt cx="4748519" cy="766763"/>
          </a:xfrm>
        </p:grpSpPr>
        <p:sp>
          <p:nvSpPr>
            <p:cNvPr id="8" name="Rectangle 175"/>
            <p:cNvSpPr>
              <a:spLocks noChangeArrowheads="1"/>
            </p:cNvSpPr>
            <p:nvPr/>
          </p:nvSpPr>
          <p:spPr bwMode="gray">
            <a:xfrm>
              <a:off x="2072421" y="3015273"/>
              <a:ext cx="4748519" cy="766763"/>
            </a:xfrm>
            <a:prstGeom prst="rect">
              <a:avLst/>
            </a:prstGeom>
            <a:solidFill>
              <a:schemeClr val="accent1"/>
            </a:solidFill>
            <a:ln w="12700" algn="ctr">
              <a:noFill/>
              <a:prstDash val="dash"/>
              <a:miter lim="800000"/>
              <a:headEnd/>
              <a:tailEnd/>
            </a:ln>
            <a:effectLst/>
          </p:spPr>
          <p:txBody>
            <a:bodyPr wrap="none" anchor="ctr"/>
            <a:lstStyle/>
            <a:p>
              <a:endParaRPr lang="zh-CN" altLang="en-US"/>
            </a:p>
          </p:txBody>
        </p:sp>
        <p:sp>
          <p:nvSpPr>
            <p:cNvPr id="16" name="Rectangle 178"/>
            <p:cNvSpPr>
              <a:spLocks noChangeArrowheads="1"/>
            </p:cNvSpPr>
            <p:nvPr/>
          </p:nvSpPr>
          <p:spPr bwMode="white">
            <a:xfrm>
              <a:off x="2576757" y="3211390"/>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钕激光器</a:t>
              </a:r>
              <a:endParaRPr lang="en-US" altLang="zh-CN" sz="2400" dirty="0">
                <a:solidFill>
                  <a:srgbClr val="FFFFFF"/>
                </a:solidFill>
                <a:ea typeface="宋体" charset="-122"/>
              </a:endParaRPr>
            </a:p>
          </p:txBody>
        </p:sp>
      </p:grpSp>
      <p:grpSp>
        <p:nvGrpSpPr>
          <p:cNvPr id="12" name="组合 11"/>
          <p:cNvGrpSpPr/>
          <p:nvPr/>
        </p:nvGrpSpPr>
        <p:grpSpPr>
          <a:xfrm>
            <a:off x="2072421" y="3815373"/>
            <a:ext cx="4748519" cy="766763"/>
            <a:chOff x="2072421" y="3815373"/>
            <a:chExt cx="4748519" cy="766763"/>
          </a:xfrm>
        </p:grpSpPr>
        <p:sp>
          <p:nvSpPr>
            <p:cNvPr id="9" name="Rectangle 176"/>
            <p:cNvSpPr>
              <a:spLocks noChangeArrowheads="1"/>
            </p:cNvSpPr>
            <p:nvPr/>
          </p:nvSpPr>
          <p:spPr bwMode="gray">
            <a:xfrm>
              <a:off x="2072421" y="3815373"/>
              <a:ext cx="4748519" cy="766763"/>
            </a:xfrm>
            <a:prstGeom prst="rect">
              <a:avLst/>
            </a:prstGeom>
            <a:solidFill>
              <a:schemeClr val="folHlink"/>
            </a:solidFill>
            <a:ln w="12700" algn="ctr">
              <a:noFill/>
              <a:prstDash val="dash"/>
              <a:miter lim="800000"/>
              <a:headEnd/>
              <a:tailEnd/>
            </a:ln>
            <a:effectLst/>
          </p:spPr>
          <p:txBody>
            <a:bodyPr wrap="none" anchor="ctr"/>
            <a:lstStyle/>
            <a:p>
              <a:endParaRPr lang="zh-CN" altLang="en-US"/>
            </a:p>
          </p:txBody>
        </p:sp>
        <p:sp>
          <p:nvSpPr>
            <p:cNvPr id="17" name="Rectangle 178"/>
            <p:cNvSpPr>
              <a:spLocks noChangeArrowheads="1"/>
            </p:cNvSpPr>
            <p:nvPr/>
          </p:nvSpPr>
          <p:spPr bwMode="white">
            <a:xfrm>
              <a:off x="2600203" y="4008559"/>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钛宝石激光器</a:t>
              </a:r>
              <a:endParaRPr lang="en-US" altLang="zh-CN" sz="2400" dirty="0">
                <a:solidFill>
                  <a:srgbClr val="FFFFFF"/>
                </a:solidFill>
                <a:ea typeface="宋体" charset="-122"/>
              </a:endParaRPr>
            </a:p>
          </p:txBody>
        </p:sp>
      </p:grpSp>
      <p:sp>
        <p:nvSpPr>
          <p:cNvPr id="18" name="TextBox 17"/>
          <p:cNvSpPr txBox="1"/>
          <p:nvPr/>
        </p:nvSpPr>
        <p:spPr>
          <a:xfrm>
            <a:off x="2227383" y="5205046"/>
            <a:ext cx="444304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800" dirty="0" smtClean="0"/>
              <a:t>高功率、大能量、小体积</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§1.4.4.3  </a:t>
            </a:r>
            <a:r>
              <a:rPr lang="zh-CN" altLang="en-US" dirty="0" smtClean="0"/>
              <a:t>典型半导体激光器</a:t>
            </a:r>
            <a:endParaRPr lang="zh-CN" altLang="en-US" dirty="0"/>
          </a:p>
        </p:txBody>
      </p:sp>
      <p:sp>
        <p:nvSpPr>
          <p:cNvPr id="3" name="Content Placeholder 2"/>
          <p:cNvSpPr>
            <a:spLocks noGrp="1"/>
          </p:cNvSpPr>
          <p:nvPr>
            <p:ph idx="1"/>
          </p:nvPr>
        </p:nvSpPr>
        <p:spPr/>
        <p:txBody>
          <a:bodyPr/>
          <a:lstStyle/>
          <a:p>
            <a:pPr>
              <a:lnSpc>
                <a:spcPct val="150000"/>
              </a:lnSpc>
            </a:pPr>
            <a:r>
              <a:rPr lang="zh-CN" altLang="en-US" dirty="0" smtClean="0"/>
              <a:t>激励方式</a:t>
            </a:r>
            <a:endParaRPr lang="en-US" altLang="zh-CN" dirty="0" smtClean="0"/>
          </a:p>
          <a:p>
            <a:pPr lvl="1">
              <a:lnSpc>
                <a:spcPct val="150000"/>
              </a:lnSpc>
            </a:pPr>
            <a:r>
              <a:rPr lang="zh-CN" altLang="en-US" dirty="0" smtClean="0"/>
              <a:t>电流注入式激励</a:t>
            </a:r>
            <a:endParaRPr lang="en-US" altLang="zh-CN" dirty="0" smtClean="0"/>
          </a:p>
          <a:p>
            <a:pPr lvl="1">
              <a:lnSpc>
                <a:spcPct val="150000"/>
              </a:lnSpc>
            </a:pPr>
            <a:r>
              <a:rPr lang="zh-CN" altLang="en-US" dirty="0" smtClean="0"/>
              <a:t>电子束激励</a:t>
            </a:r>
            <a:endParaRPr lang="en-US" altLang="zh-CN" dirty="0" smtClean="0"/>
          </a:p>
          <a:p>
            <a:pPr lvl="1">
              <a:lnSpc>
                <a:spcPct val="150000"/>
              </a:lnSpc>
            </a:pPr>
            <a:r>
              <a:rPr lang="zh-CN" altLang="en-US" dirty="0" smtClean="0"/>
              <a:t>光泵激励</a:t>
            </a:r>
            <a:endParaRPr lang="en-US" altLang="zh-CN" dirty="0" smtClean="0"/>
          </a:p>
          <a:p>
            <a:pPr lvl="1">
              <a:lnSpc>
                <a:spcPct val="150000"/>
              </a:lnSpc>
            </a:pPr>
            <a:r>
              <a:rPr lang="zh-CN" altLang="en-US" dirty="0" smtClean="0"/>
              <a:t>碰撞电离激励</a:t>
            </a:r>
            <a:endParaRPr lang="zh-CN" altLang="en-US" dirty="0"/>
          </a:p>
        </p:txBody>
      </p:sp>
      <p:sp>
        <p:nvSpPr>
          <p:cNvPr id="4" name="Line Callout 1 3"/>
          <p:cNvSpPr/>
          <p:nvPr/>
        </p:nvSpPr>
        <p:spPr bwMode="auto">
          <a:xfrm>
            <a:off x="5334000" y="2286000"/>
            <a:ext cx="2438400" cy="1828800"/>
          </a:xfrm>
          <a:prstGeom prst="borderCallout1">
            <a:avLst>
              <a:gd name="adj1" fmla="val 18750"/>
              <a:gd name="adj2" fmla="val -8333"/>
              <a:gd name="adj3" fmla="val 13110"/>
              <a:gd name="adj4" fmla="val -53882"/>
            </a:avLst>
          </a:prstGeom>
          <a:noFill/>
          <a:ln w="254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algn="l">
              <a:spcBef>
                <a:spcPct val="20000"/>
              </a:spcBef>
              <a:buFont typeface="Wingdings" pitchFamily="2" charset="2"/>
              <a:buChar char="Ø"/>
            </a:pPr>
            <a:r>
              <a:rPr lang="zh-CN" altLang="en-US" sz="2800" dirty="0" smtClean="0">
                <a:solidFill>
                  <a:srgbClr val="080808"/>
                </a:solidFill>
                <a:latin typeface="Arial" pitchFamily="34" charset="0"/>
                <a:ea typeface="宋体" pitchFamily="2" charset="-122"/>
              </a:rPr>
              <a:t>发展比较成熟，应用比较广泛</a:t>
            </a:r>
          </a:p>
        </p:txBody>
      </p:sp>
    </p:spTree>
    <p:extLst>
      <p:ext uri="{BB962C8B-B14F-4D97-AF65-F5344CB8AC3E}">
        <p14:creationId xmlns:p14="http://schemas.microsoft.com/office/powerpoint/2010/main" val="7369417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1C1C1C"/>
                </a:solidFill>
              </a:rPr>
              <a:t>§1.4.4.3  </a:t>
            </a:r>
            <a:r>
              <a:rPr lang="zh-CN" altLang="en-US" dirty="0" smtClean="0">
                <a:solidFill>
                  <a:srgbClr val="1C1C1C"/>
                </a:solidFill>
              </a:rPr>
              <a:t>典型半导体激光器</a:t>
            </a:r>
            <a:endParaRPr lang="zh-CN" altLang="en-US" dirty="0"/>
          </a:p>
        </p:txBody>
      </p:sp>
      <p:sp>
        <p:nvSpPr>
          <p:cNvPr id="3" name="Content Placeholder 2"/>
          <p:cNvSpPr>
            <a:spLocks noGrp="1"/>
          </p:cNvSpPr>
          <p:nvPr>
            <p:ph idx="1"/>
          </p:nvPr>
        </p:nvSpPr>
        <p:spPr/>
        <p:txBody>
          <a:bodyPr/>
          <a:lstStyle/>
          <a:p>
            <a:pPr>
              <a:lnSpc>
                <a:spcPct val="150000"/>
              </a:lnSpc>
            </a:pPr>
            <a:r>
              <a:rPr lang="zh-CN" altLang="en-US" dirty="0" smtClean="0"/>
              <a:t>同质结半导体激光器</a:t>
            </a:r>
            <a:endParaRPr lang="en-US" altLang="zh-CN" dirty="0" smtClean="0"/>
          </a:p>
          <a:p>
            <a:pPr lvl="1">
              <a:lnSpc>
                <a:spcPct val="150000"/>
              </a:lnSpc>
            </a:pPr>
            <a:r>
              <a:rPr lang="zh-CN" altLang="en-US" dirty="0" smtClean="0"/>
              <a:t>第一台半导体激光器就是同质结半导体激光器（</a:t>
            </a:r>
            <a:r>
              <a:rPr lang="en-US" altLang="zh-CN" dirty="0" err="1" smtClean="0"/>
              <a:t>GaAs</a:t>
            </a:r>
            <a:r>
              <a:rPr lang="en-US" altLang="zh-CN" dirty="0" smtClean="0"/>
              <a:t>- </a:t>
            </a:r>
            <a:r>
              <a:rPr lang="en-US" altLang="zh-CN" dirty="0" err="1" smtClean="0"/>
              <a:t>GaAs</a:t>
            </a:r>
            <a:r>
              <a:rPr lang="en-US" altLang="zh-CN" dirty="0" smtClean="0"/>
              <a:t> </a:t>
            </a:r>
            <a:r>
              <a:rPr lang="zh-CN" altLang="en-US" dirty="0" smtClean="0"/>
              <a:t>）</a:t>
            </a:r>
            <a:endParaRPr lang="en-US" altLang="zh-CN" dirty="0" smtClean="0"/>
          </a:p>
          <a:p>
            <a:pPr lvl="1">
              <a:lnSpc>
                <a:spcPct val="150000"/>
              </a:lnSpc>
            </a:pPr>
            <a:r>
              <a:rPr lang="zh-CN" altLang="en-US" dirty="0" smtClean="0"/>
              <a:t>注入电流密度高达</a:t>
            </a:r>
            <a:r>
              <a:rPr lang="en-US" altLang="zh-CN" dirty="0" smtClean="0"/>
              <a:t>300~500A/mm</a:t>
            </a:r>
            <a:r>
              <a:rPr lang="en-US" altLang="zh-CN" baseline="30000" dirty="0" smtClean="0"/>
              <a:t>2</a:t>
            </a:r>
          </a:p>
          <a:p>
            <a:pPr lvl="1">
              <a:lnSpc>
                <a:spcPct val="150000"/>
              </a:lnSpc>
            </a:pPr>
            <a:r>
              <a:rPr lang="zh-CN" altLang="en-US" dirty="0" smtClean="0"/>
              <a:t>室温下只能脉冲运转（</a:t>
            </a:r>
            <a:r>
              <a:rPr lang="en-US" altLang="zh-CN" dirty="0" smtClean="0">
                <a:solidFill>
                  <a:srgbClr val="00B050"/>
                </a:solidFill>
              </a:rPr>
              <a:t>900nm</a:t>
            </a:r>
            <a:r>
              <a:rPr lang="zh-CN" altLang="en-US" dirty="0" smtClean="0"/>
              <a:t>）</a:t>
            </a:r>
            <a:endParaRPr lang="en-US" altLang="zh-CN" dirty="0" smtClean="0"/>
          </a:p>
          <a:p>
            <a:pPr lvl="1">
              <a:lnSpc>
                <a:spcPct val="150000"/>
              </a:lnSpc>
            </a:pPr>
            <a:r>
              <a:rPr lang="zh-CN" altLang="en-US" dirty="0" smtClean="0"/>
              <a:t>低温下可以脉冲或连续运转（</a:t>
            </a:r>
            <a:r>
              <a:rPr lang="en-US" altLang="zh-CN" dirty="0" smtClean="0">
                <a:solidFill>
                  <a:srgbClr val="00B050"/>
                </a:solidFill>
              </a:rPr>
              <a:t>840nm</a:t>
            </a:r>
            <a:r>
              <a:rPr lang="en-US" altLang="zh-CN" dirty="0" smtClean="0"/>
              <a:t>@77k</a:t>
            </a:r>
            <a:r>
              <a:rPr lang="zh-CN" altLang="en-US" dirty="0" smtClean="0"/>
              <a:t>）</a:t>
            </a:r>
            <a:endParaRPr lang="zh-CN" altLang="en-US" dirty="0"/>
          </a:p>
        </p:txBody>
      </p:sp>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4976813" cy="464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69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500" fill="hold"/>
                                        <p:tgtEl>
                                          <p:spTgt spid="115714"/>
                                        </p:tgtEl>
                                        <p:attrNameLst>
                                          <p:attrName>ppt_x</p:attrName>
                                        </p:attrNameLst>
                                      </p:cBhvr>
                                      <p:tavLst>
                                        <p:tav tm="0">
                                          <p:val>
                                            <p:strVal val="#ppt_x"/>
                                          </p:val>
                                        </p:tav>
                                        <p:tav tm="100000">
                                          <p:val>
                                            <p:strVal val="#ppt_x"/>
                                          </p:val>
                                        </p:tav>
                                      </p:tavLst>
                                    </p:anim>
                                    <p:anim calcmode="lin" valueType="num">
                                      <p:cBhvr additive="base">
                                        <p:cTn id="8" dur="500" fill="hold"/>
                                        <p:tgtEl>
                                          <p:spTgt spid="1157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15714"/>
                                        </p:tgtEl>
                                        <p:attrNameLst>
                                          <p:attrName>ppt_x</p:attrName>
                                        </p:attrNameLst>
                                      </p:cBhvr>
                                      <p:tavLst>
                                        <p:tav tm="0">
                                          <p:val>
                                            <p:strVal val="ppt_x"/>
                                          </p:val>
                                        </p:tav>
                                        <p:tav tm="100000">
                                          <p:val>
                                            <p:strVal val="ppt_x"/>
                                          </p:val>
                                        </p:tav>
                                      </p:tavLst>
                                    </p:anim>
                                    <p:anim calcmode="lin" valueType="num">
                                      <p:cBhvr additive="base">
                                        <p:cTn id="13" dur="500"/>
                                        <p:tgtEl>
                                          <p:spTgt spid="115714"/>
                                        </p:tgtEl>
                                        <p:attrNameLst>
                                          <p:attrName>ppt_y</p:attrName>
                                        </p:attrNameLst>
                                      </p:cBhvr>
                                      <p:tavLst>
                                        <p:tav tm="0">
                                          <p:val>
                                            <p:strVal val="ppt_y"/>
                                          </p:val>
                                        </p:tav>
                                        <p:tav tm="100000">
                                          <p:val>
                                            <p:strVal val="1+ppt_h/2"/>
                                          </p:val>
                                        </p:tav>
                                      </p:tavLst>
                                    </p:anim>
                                    <p:set>
                                      <p:cBhvr>
                                        <p:cTn id="14" dur="1" fill="hold">
                                          <p:stCondLst>
                                            <p:cond delay="499"/>
                                          </p:stCondLst>
                                        </p:cTn>
                                        <p:tgtEl>
                                          <p:spTgt spid="1157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up)">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up)">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§1.4.4.3  </a:t>
            </a:r>
            <a:r>
              <a:rPr lang="zh-CN" altLang="en-US" dirty="0" smtClean="0"/>
              <a:t>典型半导体激光器</a:t>
            </a:r>
            <a:endParaRPr lang="zh-CN" altLang="en-US" dirty="0"/>
          </a:p>
        </p:txBody>
      </p:sp>
      <p:sp>
        <p:nvSpPr>
          <p:cNvPr id="3" name="Content Placeholder 2"/>
          <p:cNvSpPr>
            <a:spLocks noGrp="1"/>
          </p:cNvSpPr>
          <p:nvPr>
            <p:ph idx="1"/>
          </p:nvPr>
        </p:nvSpPr>
        <p:spPr/>
        <p:txBody>
          <a:bodyPr/>
          <a:lstStyle/>
          <a:p>
            <a:r>
              <a:rPr lang="zh-CN" altLang="en-US" dirty="0" smtClean="0"/>
              <a:t>异质结半导体激光器</a:t>
            </a:r>
            <a:endParaRPr lang="en-US" altLang="zh-CN" dirty="0" smtClean="0"/>
          </a:p>
          <a:p>
            <a:pPr lvl="1">
              <a:buFont typeface="Wingdings 3" pitchFamily="18" charset="2"/>
              <a:buChar char=""/>
            </a:pPr>
            <a:r>
              <a:rPr lang="zh-CN" altLang="en-US" dirty="0" smtClean="0"/>
              <a:t>由不同的半导体材料构成的</a:t>
            </a:r>
            <a:r>
              <a:rPr lang="en-US" altLang="zh-CN" dirty="0" smtClean="0"/>
              <a:t>PN</a:t>
            </a:r>
            <a:r>
              <a:rPr lang="zh-CN" altLang="en-US" dirty="0" smtClean="0"/>
              <a:t>结</a:t>
            </a:r>
            <a:endParaRPr lang="en-US" altLang="zh-CN" dirty="0" smtClean="0"/>
          </a:p>
          <a:p>
            <a:pPr lvl="1"/>
            <a:r>
              <a:rPr lang="zh-CN" altLang="en-US" dirty="0" smtClean="0"/>
              <a:t>单异质结</a:t>
            </a:r>
            <a:endParaRPr lang="en-US" altLang="zh-CN" dirty="0" smtClean="0"/>
          </a:p>
          <a:p>
            <a:pPr lvl="1"/>
            <a:r>
              <a:rPr lang="zh-CN" altLang="en-US" dirty="0" smtClean="0"/>
              <a:t>双异质结</a:t>
            </a:r>
            <a:endParaRPr lang="en-US" altLang="zh-CN" dirty="0" smtClean="0"/>
          </a:p>
          <a:p>
            <a:pPr lvl="1"/>
            <a:r>
              <a:rPr lang="zh-CN" altLang="en-US" dirty="0" smtClean="0"/>
              <a:t>多异质结</a:t>
            </a:r>
            <a:endParaRPr lang="en-US" altLang="zh-CN" dirty="0" smtClean="0"/>
          </a:p>
          <a:p>
            <a:r>
              <a:rPr lang="zh-CN" altLang="en-US" dirty="0" smtClean="0"/>
              <a:t>有两种材料体系</a:t>
            </a:r>
            <a:endParaRPr lang="en-US" altLang="zh-CN" dirty="0" smtClean="0"/>
          </a:p>
          <a:p>
            <a:pPr lvl="1"/>
            <a:r>
              <a:rPr lang="en-US" altLang="zh-CN" dirty="0" err="1" smtClean="0"/>
              <a:t>GaAs</a:t>
            </a:r>
            <a:r>
              <a:rPr lang="zh-CN" altLang="en-US" dirty="0" smtClean="0"/>
              <a:t>和</a:t>
            </a:r>
            <a:r>
              <a:rPr lang="en-US" altLang="zh-CN" dirty="0" smtClean="0"/>
              <a:t>Ga</a:t>
            </a:r>
            <a:r>
              <a:rPr lang="en-US" altLang="zh-CN" baseline="-25000" dirty="0" smtClean="0"/>
              <a:t>1-x</a:t>
            </a:r>
            <a:r>
              <a:rPr lang="en-US" altLang="zh-CN" dirty="0" smtClean="0"/>
              <a:t>Al</a:t>
            </a:r>
            <a:r>
              <a:rPr lang="en-US" altLang="zh-CN" baseline="-25000" dirty="0" smtClean="0"/>
              <a:t>x</a:t>
            </a:r>
            <a:r>
              <a:rPr lang="en-US" altLang="zh-CN" dirty="0" smtClean="0"/>
              <a:t>As</a:t>
            </a:r>
          </a:p>
          <a:p>
            <a:pPr lvl="1"/>
            <a:r>
              <a:rPr lang="en-US" altLang="zh-CN" dirty="0" err="1" smtClean="0"/>
              <a:t>InP</a:t>
            </a:r>
            <a:r>
              <a:rPr lang="zh-CN" altLang="en-US" dirty="0" smtClean="0"/>
              <a:t>和</a:t>
            </a:r>
            <a:r>
              <a:rPr lang="en-US" altLang="zh-CN" dirty="0" smtClean="0"/>
              <a:t>Ga</a:t>
            </a:r>
            <a:r>
              <a:rPr lang="en-US" altLang="zh-CN" baseline="-25000" dirty="0" smtClean="0"/>
              <a:t>1-x</a:t>
            </a:r>
            <a:r>
              <a:rPr lang="en-US" altLang="zh-CN" dirty="0" smtClean="0"/>
              <a:t>In</a:t>
            </a:r>
            <a:r>
              <a:rPr lang="en-US" altLang="zh-CN" baseline="-25000" dirty="0" smtClean="0"/>
              <a:t>x</a:t>
            </a:r>
            <a:r>
              <a:rPr lang="en-US" altLang="zh-CN" dirty="0" smtClean="0"/>
              <a:t>As</a:t>
            </a:r>
            <a:r>
              <a:rPr lang="en-US" altLang="zh-CN" baseline="-25000" dirty="0" smtClean="0"/>
              <a:t>1-y</a:t>
            </a:r>
            <a:r>
              <a:rPr lang="en-US" altLang="zh-CN" dirty="0" smtClean="0"/>
              <a:t>P</a:t>
            </a:r>
            <a:r>
              <a:rPr lang="en-US" altLang="zh-CN" baseline="-25000" dirty="0" smtClean="0"/>
              <a:t>y</a:t>
            </a:r>
            <a:endParaRPr lang="zh-CN" altLang="en-US" baseline="-25000" dirty="0" smtClean="0"/>
          </a:p>
          <a:p>
            <a:endParaRPr lang="zh-CN" altLang="en-US" dirty="0"/>
          </a:p>
        </p:txBody>
      </p:sp>
      <p:sp>
        <p:nvSpPr>
          <p:cNvPr id="4" name="TextBox 3"/>
          <p:cNvSpPr txBox="1"/>
          <p:nvPr/>
        </p:nvSpPr>
        <p:spPr>
          <a:xfrm>
            <a:off x="5334000" y="2819400"/>
            <a:ext cx="2819400" cy="2246769"/>
          </a:xfrm>
          <a:prstGeom prst="rect">
            <a:avLst/>
          </a:prstGeom>
          <a:noFill/>
          <a:ln w="19050">
            <a:solidFill>
              <a:srgbClr val="92D050"/>
            </a:solidFill>
          </a:ln>
        </p:spPr>
        <p:txBody>
          <a:bodyPr wrap="square" rtlCol="0">
            <a:spAutoFit/>
          </a:bodyPr>
          <a:lstStyle/>
          <a:p>
            <a:pPr algn="l"/>
            <a:r>
              <a:rPr lang="zh-CN" altLang="en-US" sz="2800" dirty="0" smtClean="0">
                <a:solidFill>
                  <a:srgbClr val="080808"/>
                </a:solidFill>
                <a:ea typeface="宋体" charset="-122"/>
              </a:rPr>
              <a:t>为了解决同质结半导体激光器的问题而研制出的</a:t>
            </a:r>
            <a:endParaRPr lang="en-US" altLang="zh-CN" sz="2800" dirty="0" smtClean="0">
              <a:solidFill>
                <a:srgbClr val="080808"/>
              </a:solidFill>
              <a:ea typeface="宋体" charset="-122"/>
            </a:endParaRPr>
          </a:p>
          <a:p>
            <a:pPr algn="l">
              <a:buFont typeface="Wingdings" pitchFamily="2" charset="2"/>
              <a:buChar char="Ø"/>
            </a:pPr>
            <a:r>
              <a:rPr lang="zh-CN" altLang="en-US" sz="2800" dirty="0" smtClean="0">
                <a:solidFill>
                  <a:srgbClr val="080808"/>
                </a:solidFill>
                <a:ea typeface="宋体" charset="-122"/>
              </a:rPr>
              <a:t>阈值电流</a:t>
            </a:r>
            <a:endParaRPr lang="en-US" altLang="zh-CN" sz="2800" dirty="0" smtClean="0">
              <a:solidFill>
                <a:srgbClr val="080808"/>
              </a:solidFill>
              <a:ea typeface="宋体" charset="-122"/>
            </a:endParaRPr>
          </a:p>
          <a:p>
            <a:pPr algn="l">
              <a:buFont typeface="Wingdings" pitchFamily="2" charset="2"/>
              <a:buChar char="Ø"/>
            </a:pPr>
            <a:r>
              <a:rPr lang="zh-CN" altLang="en-US" sz="2800" dirty="0" smtClean="0">
                <a:solidFill>
                  <a:srgbClr val="080808"/>
                </a:solidFill>
                <a:ea typeface="宋体" charset="-122"/>
              </a:rPr>
              <a:t>室温连续工作</a:t>
            </a:r>
            <a:endParaRPr lang="zh-CN" altLang="en-US" sz="2800" dirty="0">
              <a:solidFill>
                <a:srgbClr val="080808"/>
              </a:solidFill>
              <a:ea typeface="宋体" charset="-122"/>
            </a:endParaRPr>
          </a:p>
        </p:txBody>
      </p:sp>
      <p:pic>
        <p:nvPicPr>
          <p:cNvPr id="115714" name="Picture 2"/>
          <p:cNvPicPr>
            <a:picLocks noChangeAspect="1" noChangeArrowheads="1"/>
          </p:cNvPicPr>
          <p:nvPr/>
        </p:nvPicPr>
        <p:blipFill>
          <a:blip r:embed="rId2" cstate="print"/>
          <a:srcRect/>
          <a:stretch>
            <a:fillRect/>
          </a:stretch>
        </p:blipFill>
        <p:spPr bwMode="auto">
          <a:xfrm>
            <a:off x="2286000" y="1752600"/>
            <a:ext cx="4429932" cy="1524000"/>
          </a:xfrm>
          <a:prstGeom prst="rect">
            <a:avLst/>
          </a:prstGeom>
          <a:ln>
            <a:noFill/>
          </a:ln>
          <a:effectLst>
            <a:outerShdw blurRad="292100" dist="139700" dir="2700000" algn="tl" rotWithShape="0">
              <a:srgbClr val="333333">
                <a:alpha val="65000"/>
              </a:srgbClr>
            </a:outerShdw>
          </a:effectLst>
        </p:spPr>
      </p:pic>
      <p:pic>
        <p:nvPicPr>
          <p:cNvPr id="115715" name="Picture 3"/>
          <p:cNvPicPr>
            <a:picLocks noChangeAspect="1" noChangeArrowheads="1"/>
          </p:cNvPicPr>
          <p:nvPr/>
        </p:nvPicPr>
        <p:blipFill>
          <a:blip r:embed="rId3" cstate="print"/>
          <a:srcRect/>
          <a:stretch>
            <a:fillRect/>
          </a:stretch>
        </p:blipFill>
        <p:spPr bwMode="auto">
          <a:xfrm>
            <a:off x="2519362" y="3810000"/>
            <a:ext cx="3652838"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292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500" fill="hold"/>
                                        <p:tgtEl>
                                          <p:spTgt spid="115714"/>
                                        </p:tgtEl>
                                        <p:attrNameLst>
                                          <p:attrName>ppt_x</p:attrName>
                                        </p:attrNameLst>
                                      </p:cBhvr>
                                      <p:tavLst>
                                        <p:tav tm="0">
                                          <p:val>
                                            <p:strVal val="#ppt_x"/>
                                          </p:val>
                                        </p:tav>
                                        <p:tav tm="100000">
                                          <p:val>
                                            <p:strVal val="#ppt_x"/>
                                          </p:val>
                                        </p:tav>
                                      </p:tavLst>
                                    </p:anim>
                                    <p:anim calcmode="lin" valueType="num">
                                      <p:cBhvr additive="base">
                                        <p:cTn id="8" dur="500" fill="hold"/>
                                        <p:tgtEl>
                                          <p:spTgt spid="1157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715"/>
                                        </p:tgtEl>
                                        <p:attrNameLst>
                                          <p:attrName>style.visibility</p:attrName>
                                        </p:attrNameLst>
                                      </p:cBhvr>
                                      <p:to>
                                        <p:strVal val="visible"/>
                                      </p:to>
                                    </p:set>
                                    <p:anim calcmode="lin" valueType="num">
                                      <p:cBhvr additive="base">
                                        <p:cTn id="13" dur="500" fill="hold"/>
                                        <p:tgtEl>
                                          <p:spTgt spid="115715"/>
                                        </p:tgtEl>
                                        <p:attrNameLst>
                                          <p:attrName>ppt_x</p:attrName>
                                        </p:attrNameLst>
                                      </p:cBhvr>
                                      <p:tavLst>
                                        <p:tav tm="0">
                                          <p:val>
                                            <p:strVal val="#ppt_x"/>
                                          </p:val>
                                        </p:tav>
                                        <p:tav tm="100000">
                                          <p:val>
                                            <p:strVal val="#ppt_x"/>
                                          </p:val>
                                        </p:tav>
                                      </p:tavLst>
                                    </p:anim>
                                    <p:anim calcmode="lin" valueType="num">
                                      <p:cBhvr additive="base">
                                        <p:cTn id="14"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5714"/>
                                        </p:tgtEl>
                                        <p:attrNameLst>
                                          <p:attrName>ppt_x</p:attrName>
                                        </p:attrNameLst>
                                      </p:cBhvr>
                                      <p:tavLst>
                                        <p:tav tm="0">
                                          <p:val>
                                            <p:strVal val="ppt_x"/>
                                          </p:val>
                                        </p:tav>
                                        <p:tav tm="100000">
                                          <p:val>
                                            <p:strVal val="ppt_x"/>
                                          </p:val>
                                        </p:tav>
                                      </p:tavLst>
                                    </p:anim>
                                    <p:anim calcmode="lin" valueType="num">
                                      <p:cBhvr additive="base">
                                        <p:cTn id="19" dur="500"/>
                                        <p:tgtEl>
                                          <p:spTgt spid="115714"/>
                                        </p:tgtEl>
                                        <p:attrNameLst>
                                          <p:attrName>ppt_y</p:attrName>
                                        </p:attrNameLst>
                                      </p:cBhvr>
                                      <p:tavLst>
                                        <p:tav tm="0">
                                          <p:val>
                                            <p:strVal val="ppt_y"/>
                                          </p:val>
                                        </p:tav>
                                        <p:tav tm="100000">
                                          <p:val>
                                            <p:strVal val="1+ppt_h/2"/>
                                          </p:val>
                                        </p:tav>
                                      </p:tavLst>
                                    </p:anim>
                                    <p:set>
                                      <p:cBhvr>
                                        <p:cTn id="20" dur="1" fill="hold">
                                          <p:stCondLst>
                                            <p:cond delay="499"/>
                                          </p:stCondLst>
                                        </p:cTn>
                                        <p:tgtEl>
                                          <p:spTgt spid="11571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15715"/>
                                        </p:tgtEl>
                                        <p:attrNameLst>
                                          <p:attrName>ppt_x</p:attrName>
                                        </p:attrNameLst>
                                      </p:cBhvr>
                                      <p:tavLst>
                                        <p:tav tm="0">
                                          <p:val>
                                            <p:strVal val="ppt_x"/>
                                          </p:val>
                                        </p:tav>
                                        <p:tav tm="100000">
                                          <p:val>
                                            <p:strVal val="ppt_x"/>
                                          </p:val>
                                        </p:tav>
                                      </p:tavLst>
                                    </p:anim>
                                    <p:anim calcmode="lin" valueType="num">
                                      <p:cBhvr additive="base">
                                        <p:cTn id="23" dur="500"/>
                                        <p:tgtEl>
                                          <p:spTgt spid="115715"/>
                                        </p:tgtEl>
                                        <p:attrNameLst>
                                          <p:attrName>ppt_y</p:attrName>
                                        </p:attrNameLst>
                                      </p:cBhvr>
                                      <p:tavLst>
                                        <p:tav tm="0">
                                          <p:val>
                                            <p:strVal val="ppt_y"/>
                                          </p:val>
                                        </p:tav>
                                        <p:tav tm="100000">
                                          <p:val>
                                            <p:strVal val="1+ppt_h/2"/>
                                          </p:val>
                                        </p:tav>
                                      </p:tavLst>
                                    </p:anim>
                                    <p:set>
                                      <p:cBhvr>
                                        <p:cTn id="24" dur="1" fill="hold">
                                          <p:stCondLst>
                                            <p:cond delay="499"/>
                                          </p:stCondLst>
                                        </p:cTn>
                                        <p:tgtEl>
                                          <p:spTgt spid="1157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1C1C1C"/>
                </a:solidFill>
              </a:rPr>
              <a:t>§1.4.4.3  </a:t>
            </a:r>
            <a:r>
              <a:rPr lang="zh-CN" altLang="en-US" dirty="0" smtClean="0">
                <a:solidFill>
                  <a:srgbClr val="1C1C1C"/>
                </a:solidFill>
              </a:rPr>
              <a:t>典型半导体激光器</a:t>
            </a:r>
            <a:endParaRPr lang="zh-CN" altLang="en-US" dirty="0"/>
          </a:p>
        </p:txBody>
      </p:sp>
      <p:sp>
        <p:nvSpPr>
          <p:cNvPr id="3" name="Content Placeholder 2"/>
          <p:cNvSpPr>
            <a:spLocks noGrp="1"/>
          </p:cNvSpPr>
          <p:nvPr>
            <p:ph idx="1"/>
          </p:nvPr>
        </p:nvSpPr>
        <p:spPr>
          <a:xfrm>
            <a:off x="457200" y="1328738"/>
            <a:ext cx="8686800" cy="5072062"/>
          </a:xfrm>
        </p:spPr>
        <p:txBody>
          <a:bodyPr/>
          <a:lstStyle/>
          <a:p>
            <a:r>
              <a:rPr lang="zh-CN" altLang="en-US" dirty="0" smtClean="0"/>
              <a:t>单异质结相对于同质结的进步</a:t>
            </a:r>
            <a:endParaRPr lang="en-US" altLang="zh-CN" dirty="0" smtClean="0"/>
          </a:p>
          <a:p>
            <a:pPr lvl="1"/>
            <a:r>
              <a:rPr lang="zh-CN" altLang="en-US" sz="2400" dirty="0" smtClean="0"/>
              <a:t>激活区的</a:t>
            </a:r>
            <a:r>
              <a:rPr lang="zh-CN" altLang="en-US" sz="2400" dirty="0" smtClean="0">
                <a:solidFill>
                  <a:srgbClr val="C00000"/>
                </a:solidFill>
              </a:rPr>
              <a:t>电子浓度大</a:t>
            </a:r>
            <a:r>
              <a:rPr lang="zh-CN" altLang="en-US" sz="2400" dirty="0" smtClean="0"/>
              <a:t>，光增益系数高</a:t>
            </a:r>
            <a:endParaRPr lang="en-US" altLang="zh-CN" sz="2400" dirty="0" smtClean="0"/>
          </a:p>
          <a:p>
            <a:pPr lvl="1"/>
            <a:r>
              <a:rPr lang="zh-CN" altLang="en-US" sz="2400" dirty="0" smtClean="0"/>
              <a:t>异质结界面处有明显的折射率突变，</a:t>
            </a:r>
            <a:r>
              <a:rPr lang="zh-CN" altLang="en-US" sz="2400" dirty="0" smtClean="0">
                <a:solidFill>
                  <a:srgbClr val="C00000"/>
                </a:solidFill>
              </a:rPr>
              <a:t>光波导效应显著</a:t>
            </a:r>
            <a:r>
              <a:rPr lang="zh-CN" altLang="en-US" sz="2400" dirty="0" smtClean="0"/>
              <a:t>，损耗低</a:t>
            </a:r>
            <a:endParaRPr lang="en-US" altLang="zh-CN" sz="2400" dirty="0" smtClean="0"/>
          </a:p>
          <a:p>
            <a:pPr lvl="1"/>
            <a:r>
              <a:rPr lang="zh-CN" altLang="en-US" sz="2400" dirty="0" smtClean="0"/>
              <a:t>因此，</a:t>
            </a:r>
            <a:r>
              <a:rPr lang="zh-CN" altLang="en-US" sz="2400" dirty="0" smtClean="0">
                <a:solidFill>
                  <a:srgbClr val="C00000"/>
                </a:solidFill>
              </a:rPr>
              <a:t>阈值电流密度降到了</a:t>
            </a:r>
            <a:r>
              <a:rPr lang="en-US" altLang="zh-CN" sz="2400" dirty="0" smtClean="0">
                <a:solidFill>
                  <a:srgbClr val="C00000"/>
                </a:solidFill>
              </a:rPr>
              <a:t>8000A/cm</a:t>
            </a:r>
            <a:r>
              <a:rPr lang="en-US" altLang="zh-CN" sz="2400" baseline="30000" dirty="0" smtClean="0">
                <a:solidFill>
                  <a:srgbClr val="C00000"/>
                </a:solidFill>
              </a:rPr>
              <a:t>2</a:t>
            </a:r>
            <a:r>
              <a:rPr lang="zh-CN" altLang="en-US" sz="2400" dirty="0" smtClean="0"/>
              <a:t>（即</a:t>
            </a:r>
            <a:r>
              <a:rPr lang="en-US" altLang="zh-CN" sz="2400" dirty="0" smtClean="0"/>
              <a:t>80A/mm</a:t>
            </a:r>
            <a:r>
              <a:rPr lang="en-US" altLang="zh-CN" sz="2400" baseline="30000" dirty="0" smtClean="0"/>
              <a:t>2</a:t>
            </a:r>
            <a:r>
              <a:rPr lang="zh-CN" altLang="en-US" sz="2400" dirty="0" smtClean="0"/>
              <a:t>），是同质结的</a:t>
            </a:r>
            <a:r>
              <a:rPr lang="en-US" altLang="zh-CN" sz="2400" dirty="0" smtClean="0"/>
              <a:t>1/5~1/4</a:t>
            </a:r>
          </a:p>
          <a:p>
            <a:r>
              <a:rPr lang="zh-CN" altLang="en-US" dirty="0" smtClean="0"/>
              <a:t>双异质结相对于单异质结的改进</a:t>
            </a:r>
            <a:endParaRPr lang="en-US" altLang="zh-CN" dirty="0" smtClean="0"/>
          </a:p>
          <a:p>
            <a:pPr lvl="1"/>
            <a:r>
              <a:rPr lang="zh-CN" altLang="en-US" sz="2400" dirty="0" smtClean="0"/>
              <a:t>在有源区的两侧都对载流子和光波进行限制，比单异质结作用更显著，</a:t>
            </a:r>
            <a:r>
              <a:rPr lang="zh-CN" altLang="en-US" sz="2400" dirty="0" smtClean="0">
                <a:solidFill>
                  <a:srgbClr val="00B050"/>
                </a:solidFill>
              </a:rPr>
              <a:t>更大的增益</a:t>
            </a:r>
            <a:r>
              <a:rPr lang="zh-CN" altLang="en-US" sz="2400" dirty="0" smtClean="0"/>
              <a:t>，</a:t>
            </a:r>
            <a:r>
              <a:rPr lang="zh-CN" altLang="en-US" sz="2400" dirty="0" smtClean="0">
                <a:solidFill>
                  <a:srgbClr val="00B050"/>
                </a:solidFill>
              </a:rPr>
              <a:t>更小的损耗</a:t>
            </a:r>
            <a:endParaRPr lang="en-US" altLang="zh-CN" sz="2400" dirty="0" smtClean="0">
              <a:solidFill>
                <a:srgbClr val="00B050"/>
              </a:solidFill>
            </a:endParaRPr>
          </a:p>
          <a:p>
            <a:pPr lvl="1"/>
            <a:r>
              <a:rPr lang="zh-CN" altLang="en-US" sz="2400" dirty="0" smtClean="0"/>
              <a:t>阈值电流密度极小，比同质结低约</a:t>
            </a:r>
            <a:r>
              <a:rPr lang="en-US" altLang="zh-CN" sz="2400" dirty="0" smtClean="0"/>
              <a:t>2</a:t>
            </a:r>
            <a:r>
              <a:rPr lang="zh-CN" altLang="en-US" sz="2400" dirty="0" smtClean="0"/>
              <a:t>个数量级</a:t>
            </a:r>
            <a:endParaRPr lang="en-US" altLang="zh-CN" sz="2400" dirty="0" smtClean="0"/>
          </a:p>
          <a:p>
            <a:pPr lvl="1"/>
            <a:r>
              <a:rPr lang="zh-CN" altLang="en-US" sz="2400" dirty="0" smtClean="0">
                <a:solidFill>
                  <a:srgbClr val="C00000"/>
                </a:solidFill>
              </a:rPr>
              <a:t>实现了室温连续</a:t>
            </a:r>
            <a:r>
              <a:rPr lang="zh-CN" altLang="en-US" sz="2400" smtClean="0">
                <a:solidFill>
                  <a:srgbClr val="C00000"/>
                </a:solidFill>
              </a:rPr>
              <a:t>运转 </a:t>
            </a:r>
            <a:endParaRPr lang="en-US" altLang="zh-CN" sz="2400" dirty="0" smtClean="0">
              <a:solidFill>
                <a:srgbClr val="C00000"/>
              </a:solidFill>
            </a:endParaRPr>
          </a:p>
        </p:txBody>
      </p:sp>
    </p:spTree>
    <p:extLst>
      <p:ext uri="{BB962C8B-B14F-4D97-AF65-F5344CB8AC3E}">
        <p14:creationId xmlns:p14="http://schemas.microsoft.com/office/powerpoint/2010/main" val="2933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§1.4.4.3  </a:t>
            </a:r>
            <a:r>
              <a:rPr lang="zh-CN" altLang="en-US" dirty="0" smtClean="0"/>
              <a:t>典型半导体激光器</a:t>
            </a:r>
            <a:endParaRPr lang="zh-CN" altLang="en-US" dirty="0"/>
          </a:p>
        </p:txBody>
      </p:sp>
      <p:sp>
        <p:nvSpPr>
          <p:cNvPr id="3" name="Content Placeholder 2"/>
          <p:cNvSpPr>
            <a:spLocks noGrp="1"/>
          </p:cNvSpPr>
          <p:nvPr>
            <p:ph idx="1"/>
          </p:nvPr>
        </p:nvSpPr>
        <p:spPr/>
        <p:txBody>
          <a:bodyPr/>
          <a:lstStyle/>
          <a:p>
            <a:r>
              <a:rPr lang="zh-CN" altLang="en-US" dirty="0" smtClean="0"/>
              <a:t>其它半导体激光器</a:t>
            </a:r>
            <a:endParaRPr lang="en-US" altLang="zh-CN" dirty="0" smtClean="0"/>
          </a:p>
          <a:p>
            <a:pPr lvl="1"/>
            <a:r>
              <a:rPr lang="zh-CN" altLang="en-US" dirty="0" smtClean="0"/>
              <a:t>分布反馈式（</a:t>
            </a:r>
            <a:r>
              <a:rPr lang="en-US" altLang="zh-CN" dirty="0" smtClean="0"/>
              <a:t>DFB</a:t>
            </a:r>
            <a:r>
              <a:rPr lang="zh-CN" altLang="en-US" dirty="0" smtClean="0"/>
              <a:t>）半导体激光器</a:t>
            </a:r>
            <a:endParaRPr lang="en-US" altLang="zh-CN" dirty="0" smtClean="0"/>
          </a:p>
          <a:p>
            <a:pPr lvl="2"/>
            <a:r>
              <a:rPr lang="zh-CN" altLang="en-US" dirty="0">
                <a:solidFill>
                  <a:srgbClr val="C00000"/>
                </a:solidFill>
              </a:rPr>
              <a:t>动态单纵模窄线宽输</a:t>
            </a:r>
            <a:r>
              <a:rPr lang="zh-CN" altLang="en-US" dirty="0" smtClean="0">
                <a:solidFill>
                  <a:srgbClr val="C00000"/>
                </a:solidFill>
              </a:rPr>
              <a:t>出</a:t>
            </a:r>
            <a:r>
              <a:rPr lang="zh-CN" altLang="en-US" dirty="0"/>
              <a:t>：</a:t>
            </a:r>
            <a:r>
              <a:rPr lang="zh-CN" altLang="en-US" dirty="0" smtClean="0"/>
              <a:t>由</a:t>
            </a:r>
            <a:r>
              <a:rPr lang="zh-CN" altLang="en-US" dirty="0"/>
              <a:t>于</a:t>
            </a:r>
            <a:r>
              <a:rPr lang="en-US" altLang="zh-CN" dirty="0"/>
              <a:t>DFB</a:t>
            </a:r>
            <a:r>
              <a:rPr lang="zh-CN" altLang="en-US" dirty="0"/>
              <a:t>激光器中光栅的栅距（</a:t>
            </a:r>
            <a:r>
              <a:rPr lang="en-US" altLang="zh-CN" dirty="0"/>
              <a:t>A</a:t>
            </a:r>
            <a:r>
              <a:rPr lang="zh-CN" altLang="en-US" dirty="0"/>
              <a:t>）很小，形成一个微型谐振腔，对波长具有良好的选择性，使主模和边模的阈值增益相对较大，从而得到比</a:t>
            </a:r>
            <a:r>
              <a:rPr lang="en-US" altLang="zh-CN" dirty="0" smtClean="0"/>
              <a:t>F-P</a:t>
            </a:r>
            <a:r>
              <a:rPr lang="zh-CN" altLang="en-US" dirty="0"/>
              <a:t>腔激光器窄很多的线宽，并能保持动态单纵模输出</a:t>
            </a:r>
            <a:r>
              <a:rPr lang="zh-CN" altLang="en-US" dirty="0" smtClean="0"/>
              <a:t>。</a:t>
            </a:r>
            <a:r>
              <a:rPr lang="zh-CN" altLang="en-US" dirty="0"/>
              <a:t>单色性得到提高（</a:t>
            </a:r>
            <a:r>
              <a:rPr lang="en-US" altLang="zh-CN" dirty="0"/>
              <a:t>&lt;</a:t>
            </a:r>
            <a:r>
              <a:rPr lang="en-US" altLang="zh-CN" dirty="0" smtClean="0"/>
              <a:t>0.5nm</a:t>
            </a:r>
            <a:r>
              <a:rPr lang="zh-CN" altLang="en-US" dirty="0" smtClean="0"/>
              <a:t>）</a:t>
            </a:r>
            <a:endParaRPr lang="en-US" altLang="zh-CN" dirty="0" smtClean="0"/>
          </a:p>
          <a:p>
            <a:pPr lvl="2"/>
            <a:r>
              <a:rPr lang="zh-CN" altLang="en-US" dirty="0" smtClean="0">
                <a:solidFill>
                  <a:srgbClr val="C00000"/>
                </a:solidFill>
              </a:rPr>
              <a:t>波</a:t>
            </a:r>
            <a:r>
              <a:rPr lang="zh-CN" altLang="en-US" dirty="0">
                <a:solidFill>
                  <a:srgbClr val="C00000"/>
                </a:solidFill>
              </a:rPr>
              <a:t>长稳定性</a:t>
            </a:r>
            <a:r>
              <a:rPr lang="zh-CN" altLang="en-US" dirty="0" smtClean="0">
                <a:solidFill>
                  <a:srgbClr val="C00000"/>
                </a:solidFill>
              </a:rPr>
              <a:t>好</a:t>
            </a:r>
            <a:r>
              <a:rPr lang="zh-CN" altLang="en-US" dirty="0" smtClean="0"/>
              <a:t>：由</a:t>
            </a:r>
            <a:r>
              <a:rPr lang="zh-CN" altLang="en-US" dirty="0"/>
              <a:t>于</a:t>
            </a:r>
            <a:r>
              <a:rPr lang="en-US" altLang="zh-CN" dirty="0"/>
              <a:t>DFB</a:t>
            </a:r>
            <a:r>
              <a:rPr lang="zh-CN" altLang="en-US" dirty="0"/>
              <a:t>激光器内的光栅有助于锁定给定的波长，其温度漂移约</a:t>
            </a:r>
            <a:r>
              <a:rPr lang="zh-CN" altLang="en-US" dirty="0" smtClean="0"/>
              <a:t>为 </a:t>
            </a:r>
            <a:r>
              <a:rPr lang="en-US" altLang="zh-CN" dirty="0" smtClean="0"/>
              <a:t>0.09nm/K</a:t>
            </a:r>
            <a:r>
              <a:rPr lang="zh-CN" altLang="en-US" dirty="0" smtClean="0"/>
              <a:t>，</a:t>
            </a:r>
            <a:r>
              <a:rPr lang="zh-CN" altLang="en-US" dirty="0"/>
              <a:t>比</a:t>
            </a:r>
            <a:r>
              <a:rPr lang="en-US" altLang="zh-CN" dirty="0" smtClean="0"/>
              <a:t>F-P</a:t>
            </a:r>
            <a:r>
              <a:rPr lang="zh-CN" altLang="en-US" dirty="0"/>
              <a:t>腔激光器要好得多</a:t>
            </a:r>
            <a:r>
              <a:rPr lang="zh-CN" altLang="en-US" dirty="0" smtClean="0"/>
              <a:t>。</a:t>
            </a:r>
            <a:endParaRPr lang="en-US" altLang="zh-CN" dirty="0" smtClean="0"/>
          </a:p>
          <a:p>
            <a:pPr lvl="2"/>
            <a:r>
              <a:rPr lang="zh-CN" altLang="en-US" dirty="0">
                <a:solidFill>
                  <a:srgbClr val="C00000"/>
                </a:solidFill>
              </a:rPr>
              <a:t>阈值电流低</a:t>
            </a:r>
            <a:r>
              <a:rPr lang="zh-CN" altLang="en-US" dirty="0"/>
              <a:t>（</a:t>
            </a:r>
            <a:r>
              <a:rPr lang="en-US" altLang="zh-CN" dirty="0"/>
              <a:t>10~20mA</a:t>
            </a:r>
            <a:r>
              <a:rPr lang="zh-CN" altLang="en-US" dirty="0"/>
              <a:t>；</a:t>
            </a:r>
            <a:r>
              <a:rPr lang="en-US" altLang="zh-CN" dirty="0"/>
              <a:t>103A/cm2</a:t>
            </a:r>
            <a:r>
              <a:rPr lang="zh-CN" altLang="en-US" dirty="0"/>
              <a:t>）</a:t>
            </a:r>
          </a:p>
          <a:p>
            <a:pPr lvl="2"/>
            <a:r>
              <a:rPr lang="zh-CN" altLang="en-US" dirty="0">
                <a:solidFill>
                  <a:srgbClr val="C00000"/>
                </a:solidFill>
              </a:rPr>
              <a:t>调制速率高</a:t>
            </a:r>
            <a:r>
              <a:rPr lang="zh-CN" altLang="en-US" dirty="0"/>
              <a:t>（</a:t>
            </a:r>
            <a:r>
              <a:rPr lang="en-US" altLang="zh-CN" dirty="0"/>
              <a:t>&gt;1GHz</a:t>
            </a:r>
            <a:r>
              <a:rPr lang="zh-CN" altLang="en-US" dirty="0" smtClean="0"/>
              <a:t>）</a:t>
            </a:r>
            <a:endParaRPr lang="zh-CN" altLang="en-US" dirty="0"/>
          </a:p>
        </p:txBody>
      </p:sp>
    </p:spTree>
    <p:extLst>
      <p:ext uri="{BB962C8B-B14F-4D97-AF65-F5344CB8AC3E}">
        <p14:creationId xmlns:p14="http://schemas.microsoft.com/office/powerpoint/2010/main" val="42864021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§1.4.4.3  </a:t>
            </a:r>
            <a:r>
              <a:rPr lang="zh-CN" altLang="en-US" dirty="0" smtClean="0"/>
              <a:t>典型半导体激光器</a:t>
            </a:r>
            <a:endParaRPr lang="zh-CN" altLang="en-US" dirty="0"/>
          </a:p>
        </p:txBody>
      </p:sp>
      <p:sp>
        <p:nvSpPr>
          <p:cNvPr id="3" name="Content Placeholder 2"/>
          <p:cNvSpPr>
            <a:spLocks noGrp="1"/>
          </p:cNvSpPr>
          <p:nvPr>
            <p:ph idx="1"/>
          </p:nvPr>
        </p:nvSpPr>
        <p:spPr/>
        <p:txBody>
          <a:bodyPr/>
          <a:lstStyle/>
          <a:p>
            <a:r>
              <a:rPr lang="zh-CN" altLang="en-US" dirty="0" smtClean="0"/>
              <a:t>其它半导体激光器</a:t>
            </a:r>
            <a:endParaRPr lang="en-US" altLang="zh-CN" dirty="0" smtClean="0"/>
          </a:p>
          <a:p>
            <a:pPr lvl="1"/>
            <a:r>
              <a:rPr lang="zh-CN" altLang="en-US" dirty="0" smtClean="0"/>
              <a:t>量子阱（</a:t>
            </a:r>
            <a:r>
              <a:rPr lang="en-US" altLang="zh-CN" dirty="0" smtClean="0"/>
              <a:t>QW</a:t>
            </a:r>
            <a:r>
              <a:rPr lang="zh-CN" altLang="en-US" dirty="0" smtClean="0"/>
              <a:t>）半导体激光器</a:t>
            </a:r>
            <a:endParaRPr lang="en-US" altLang="zh-CN" dirty="0" smtClean="0"/>
          </a:p>
          <a:p>
            <a:pPr lvl="2"/>
            <a:r>
              <a:rPr lang="zh-CN" altLang="en-US" dirty="0"/>
              <a:t>量子尺寸效应最实际的应用是量子阱（</a:t>
            </a:r>
            <a:r>
              <a:rPr lang="en-US" altLang="zh-CN" dirty="0"/>
              <a:t>MQW</a:t>
            </a:r>
            <a:r>
              <a:rPr lang="zh-CN" altLang="en-US" dirty="0" smtClean="0"/>
              <a:t>）</a:t>
            </a:r>
            <a:endParaRPr lang="en-US" altLang="zh-CN" dirty="0" smtClean="0"/>
          </a:p>
          <a:p>
            <a:pPr lvl="2"/>
            <a:r>
              <a:rPr lang="zh-CN" altLang="en-US" dirty="0"/>
              <a:t>量子阱是窄带隙超薄层被夹在两个宽带隙势垒薄层之间</a:t>
            </a:r>
            <a:r>
              <a:rPr lang="zh-CN" altLang="en-US" dirty="0" smtClean="0"/>
              <a:t>。</a:t>
            </a:r>
            <a:endParaRPr lang="en-US" altLang="zh-CN" dirty="0" smtClean="0"/>
          </a:p>
          <a:p>
            <a:pPr lvl="2"/>
            <a:r>
              <a:rPr lang="zh-CN" altLang="en-US" dirty="0" smtClean="0"/>
              <a:t>单量子阱（</a:t>
            </a:r>
            <a:r>
              <a:rPr lang="en-US" altLang="zh-CN" dirty="0" smtClean="0"/>
              <a:t>SQW</a:t>
            </a:r>
            <a:r>
              <a:rPr lang="zh-CN" altLang="en-US" dirty="0" smtClean="0"/>
              <a:t>）激光器</a:t>
            </a:r>
            <a:endParaRPr lang="en-US" altLang="zh-CN" dirty="0" smtClean="0"/>
          </a:p>
          <a:p>
            <a:pPr lvl="2"/>
            <a:r>
              <a:rPr lang="zh-CN" altLang="en-US" dirty="0" smtClean="0"/>
              <a:t>多量子阱（</a:t>
            </a:r>
            <a:r>
              <a:rPr lang="en-US" altLang="zh-CN" dirty="0" smtClean="0"/>
              <a:t>MQW</a:t>
            </a:r>
            <a:r>
              <a:rPr lang="zh-CN" altLang="en-US" dirty="0" smtClean="0"/>
              <a:t>）激光器</a:t>
            </a:r>
            <a:endParaRPr lang="zh-CN" altLang="en-US" dirty="0"/>
          </a:p>
        </p:txBody>
      </p:sp>
      <p:sp>
        <p:nvSpPr>
          <p:cNvPr id="5" name="TextBox 4"/>
          <p:cNvSpPr txBox="1"/>
          <p:nvPr/>
        </p:nvSpPr>
        <p:spPr>
          <a:xfrm>
            <a:off x="5410200" y="3429000"/>
            <a:ext cx="2514600" cy="175432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buFont typeface="Wingdings" pitchFamily="2" charset="2"/>
              <a:buChar char="Ø"/>
            </a:pPr>
            <a:r>
              <a:rPr lang="zh-CN" altLang="en-US" dirty="0" smtClean="0">
                <a:solidFill>
                  <a:srgbClr val="1C1C1C"/>
                </a:solidFill>
              </a:rPr>
              <a:t>极低的阈值电流值（</a:t>
            </a:r>
            <a:r>
              <a:rPr lang="en-US" altLang="zh-CN" dirty="0" smtClean="0">
                <a:solidFill>
                  <a:srgbClr val="1C1C1C"/>
                </a:solidFill>
              </a:rPr>
              <a:t>&lt;1mA</a:t>
            </a:r>
            <a:r>
              <a:rPr lang="zh-CN" altLang="en-US" dirty="0" smtClean="0">
                <a:solidFill>
                  <a:srgbClr val="1C1C1C"/>
                </a:solidFill>
              </a:rPr>
              <a:t>；</a:t>
            </a:r>
            <a:r>
              <a:rPr lang="en-US" altLang="zh-CN" dirty="0">
                <a:solidFill>
                  <a:srgbClr val="1C1C1C"/>
                </a:solidFill>
              </a:rPr>
              <a:t> 10</a:t>
            </a:r>
            <a:r>
              <a:rPr lang="en-US" altLang="zh-CN" baseline="30000" dirty="0">
                <a:solidFill>
                  <a:srgbClr val="1C1C1C"/>
                </a:solidFill>
              </a:rPr>
              <a:t>3</a:t>
            </a:r>
            <a:r>
              <a:rPr lang="en-US" altLang="zh-CN" dirty="0">
                <a:solidFill>
                  <a:srgbClr val="1C1C1C"/>
                </a:solidFill>
              </a:rPr>
              <a:t>A/cm</a:t>
            </a:r>
            <a:r>
              <a:rPr lang="en-US" altLang="zh-CN" baseline="30000" dirty="0">
                <a:solidFill>
                  <a:srgbClr val="1C1C1C"/>
                </a:solidFill>
              </a:rPr>
              <a:t>2 </a:t>
            </a:r>
            <a:r>
              <a:rPr lang="zh-CN" altLang="en-US" dirty="0" smtClean="0">
                <a:solidFill>
                  <a:srgbClr val="1C1C1C"/>
                </a:solidFill>
              </a:rPr>
              <a:t>）</a:t>
            </a:r>
            <a:endParaRPr lang="en-US" altLang="zh-CN" dirty="0" smtClean="0">
              <a:solidFill>
                <a:srgbClr val="1C1C1C"/>
              </a:solidFill>
            </a:endParaRPr>
          </a:p>
          <a:p>
            <a:pPr algn="l">
              <a:buFont typeface="Wingdings" pitchFamily="2" charset="2"/>
              <a:buChar char="Ø"/>
            </a:pPr>
            <a:r>
              <a:rPr lang="zh-CN" altLang="en-US" dirty="0" smtClean="0">
                <a:solidFill>
                  <a:srgbClr val="1C1C1C"/>
                </a:solidFill>
              </a:rPr>
              <a:t>输出功率高（</a:t>
            </a:r>
            <a:r>
              <a:rPr lang="en-US" altLang="zh-CN" dirty="0" err="1">
                <a:solidFill>
                  <a:srgbClr val="1C1C1C"/>
                </a:solidFill>
              </a:rPr>
              <a:t>x</a:t>
            </a:r>
            <a:r>
              <a:rPr lang="en-US" altLang="zh-CN" dirty="0" err="1" smtClean="0">
                <a:solidFill>
                  <a:srgbClr val="1C1C1C"/>
                </a:solidFill>
              </a:rPr>
              <a:t>W</a:t>
            </a:r>
            <a:r>
              <a:rPr lang="zh-CN" altLang="en-US" dirty="0" smtClean="0">
                <a:solidFill>
                  <a:srgbClr val="1C1C1C"/>
                </a:solidFill>
              </a:rPr>
              <a:t>）</a:t>
            </a:r>
            <a:endParaRPr lang="en-US" altLang="zh-CN" dirty="0" smtClean="0">
              <a:solidFill>
                <a:srgbClr val="1C1C1C"/>
              </a:solidFill>
            </a:endParaRPr>
          </a:p>
          <a:p>
            <a:pPr algn="l">
              <a:buFont typeface="Wingdings" pitchFamily="2" charset="2"/>
              <a:buChar char="Ø"/>
            </a:pPr>
            <a:r>
              <a:rPr lang="zh-CN" altLang="en-US" dirty="0" smtClean="0">
                <a:solidFill>
                  <a:srgbClr val="1C1C1C"/>
                </a:solidFill>
              </a:rPr>
              <a:t>温度稳定性好</a:t>
            </a:r>
            <a:endParaRPr lang="en-US" altLang="zh-CN" dirty="0" smtClean="0">
              <a:solidFill>
                <a:srgbClr val="1C1C1C"/>
              </a:solidFill>
            </a:endParaRPr>
          </a:p>
          <a:p>
            <a:pPr algn="l">
              <a:buFont typeface="Wingdings" pitchFamily="2" charset="2"/>
              <a:buChar char="Ø"/>
            </a:pPr>
            <a:r>
              <a:rPr lang="zh-CN" altLang="en-US" dirty="0" smtClean="0">
                <a:solidFill>
                  <a:srgbClr val="1C1C1C"/>
                </a:solidFill>
              </a:rPr>
              <a:t>线宽窄</a:t>
            </a:r>
            <a:endParaRPr lang="en-US" altLang="zh-CN" dirty="0" smtClean="0">
              <a:solidFill>
                <a:srgbClr val="1C1C1C"/>
              </a:solidFill>
            </a:endParaRPr>
          </a:p>
          <a:p>
            <a:pPr algn="l">
              <a:buFont typeface="Wingdings" pitchFamily="2" charset="2"/>
              <a:buChar char="Ø"/>
            </a:pPr>
            <a:r>
              <a:rPr lang="zh-CN" altLang="en-US" dirty="0" smtClean="0">
                <a:solidFill>
                  <a:srgbClr val="1C1C1C"/>
                </a:solidFill>
              </a:rPr>
              <a:t>调制速率高</a:t>
            </a:r>
            <a:endParaRPr lang="en-US" altLang="zh-CN" dirty="0" smtClean="0">
              <a:solidFill>
                <a:srgbClr val="1C1C1C"/>
              </a:solidFill>
            </a:endParaRPr>
          </a:p>
        </p:txBody>
      </p:sp>
    </p:spTree>
    <p:extLst>
      <p:ext uri="{BB962C8B-B14F-4D97-AF65-F5344CB8AC3E}">
        <p14:creationId xmlns:p14="http://schemas.microsoft.com/office/powerpoint/2010/main" val="21203717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8738"/>
            <a:ext cx="8686800" cy="4525962"/>
          </a:xfrm>
        </p:spPr>
        <p:txBody>
          <a:bodyPr/>
          <a:lstStyle/>
          <a:p>
            <a:r>
              <a:rPr lang="zh-CN" altLang="en-US" dirty="0" smtClean="0"/>
              <a:t>原理</a:t>
            </a:r>
            <a:endParaRPr lang="en-US" altLang="zh-CN" dirty="0" smtClean="0"/>
          </a:p>
          <a:p>
            <a:pPr lvl="1">
              <a:lnSpc>
                <a:spcPct val="150000"/>
              </a:lnSpc>
            </a:pPr>
            <a:r>
              <a:rPr lang="zh-CN" altLang="en-US" sz="2000" dirty="0" smtClean="0">
                <a:hlinkClick r:id="rId2"/>
              </a:rPr>
              <a:t>自由电子激光器是利用自由电子在真空磁场中的周期性摆动产生激光</a:t>
            </a:r>
            <a:endParaRPr lang="zh-CN" altLang="en-US" sz="2000" dirty="0" smtClean="0"/>
          </a:p>
          <a:p>
            <a:pPr lvl="1">
              <a:lnSpc>
                <a:spcPct val="150000"/>
              </a:lnSpc>
            </a:pPr>
            <a:r>
              <a:rPr lang="zh-CN" altLang="en-US" sz="2000" dirty="0" smtClean="0"/>
              <a:t>自由电子通过很多对极性彼此相反的磁铁组成的交变磁场，磁场的周期取决于这些磁铁的大小与间距。发射激光的波长由交变磁场的周期及入射电子的</a:t>
            </a:r>
            <a:r>
              <a:rPr lang="zh-CN" altLang="en-US" sz="2000" smtClean="0"/>
              <a:t>能量决定（</a:t>
            </a:r>
            <a:r>
              <a:rPr lang="zh-CN" altLang="en-US" sz="2000" smtClean="0">
                <a:hlinkClick r:id="rId3"/>
              </a:rPr>
              <a:t>波长范围很宽，可以从远红外 （</a:t>
            </a:r>
            <a:r>
              <a:rPr lang="en-US" altLang="zh-CN" sz="2000" smtClean="0">
                <a:hlinkClick r:id="rId3"/>
              </a:rPr>
              <a:t>25</a:t>
            </a:r>
            <a:r>
              <a:rPr lang="zh-CN" altLang="en-US" sz="2000" smtClean="0">
                <a:hlinkClick r:id="rId3"/>
              </a:rPr>
              <a:t>微米以上）一直到紫外（</a:t>
            </a:r>
            <a:r>
              <a:rPr lang="en-US" altLang="zh-CN" sz="2000" smtClean="0">
                <a:hlinkClick r:id="rId3"/>
              </a:rPr>
              <a:t>0.2</a:t>
            </a:r>
            <a:r>
              <a:rPr lang="zh-CN" altLang="en-US" sz="2000" smtClean="0">
                <a:hlinkClick r:id="rId3"/>
              </a:rPr>
              <a:t>微米以下）</a:t>
            </a:r>
            <a:r>
              <a:rPr lang="zh-CN" altLang="en-US" sz="2000" smtClean="0"/>
              <a:t>）</a:t>
            </a:r>
            <a:endParaRPr lang="en-US" altLang="zh-CN" sz="2000" dirty="0" smtClean="0"/>
          </a:p>
          <a:p>
            <a:pPr lvl="1">
              <a:lnSpc>
                <a:spcPct val="150000"/>
              </a:lnSpc>
            </a:pPr>
            <a:r>
              <a:rPr lang="en-US" altLang="zh-CN" sz="2000" dirty="0" smtClean="0"/>
              <a:t>“</a:t>
            </a:r>
            <a:r>
              <a:rPr lang="zh-CN" altLang="en-US" sz="2000" dirty="0" smtClean="0"/>
              <a:t>如果电子束被聚焦并在周期性磁场中通过，则可以产生相干辐射”的设想是</a:t>
            </a:r>
            <a:r>
              <a:rPr lang="en-US" altLang="zh-CN" sz="2000" dirty="0" err="1" smtClean="0"/>
              <a:t>Motz</a:t>
            </a:r>
            <a:r>
              <a:rPr lang="zh-CN" altLang="en-US" sz="2000" dirty="0" smtClean="0"/>
              <a:t>在</a:t>
            </a:r>
            <a:r>
              <a:rPr lang="en-US" altLang="zh-CN" sz="2000" dirty="0" smtClean="0"/>
              <a:t>1950</a:t>
            </a:r>
            <a:r>
              <a:rPr lang="zh-CN" altLang="en-US" sz="2000" dirty="0" smtClean="0"/>
              <a:t>年提出来的。</a:t>
            </a:r>
            <a:r>
              <a:rPr lang="en-US" altLang="zh-CN" sz="2000" dirty="0" smtClean="0"/>
              <a:t>1971</a:t>
            </a:r>
            <a:r>
              <a:rPr lang="zh-CN" altLang="en-US" sz="2000" dirty="0" smtClean="0"/>
              <a:t>年美国斯坦福大学的</a:t>
            </a:r>
            <a:r>
              <a:rPr lang="en-US" altLang="zh-CN" sz="2000" dirty="0" err="1" smtClean="0"/>
              <a:t>Madey</a:t>
            </a:r>
            <a:r>
              <a:rPr lang="zh-CN" altLang="en-US" sz="2000" dirty="0" smtClean="0"/>
              <a:t>等人重新提出了“恒定横向周期性磁场可以产生受激辐射”的理论，并在</a:t>
            </a:r>
            <a:r>
              <a:rPr lang="en-US" altLang="zh-CN" sz="2000" dirty="0" smtClean="0"/>
              <a:t>1977</a:t>
            </a:r>
            <a:r>
              <a:rPr lang="zh-CN" altLang="en-US" sz="2000" dirty="0" smtClean="0"/>
              <a:t>年报导了第一台</a:t>
            </a:r>
            <a:r>
              <a:rPr lang="en-US" altLang="zh-CN" sz="2000" dirty="0" smtClean="0"/>
              <a:t>FEL</a:t>
            </a:r>
            <a:r>
              <a:rPr lang="zh-CN" altLang="en-US" sz="2000" dirty="0" smtClean="0"/>
              <a:t>试验成功</a:t>
            </a:r>
          </a:p>
        </p:txBody>
      </p:sp>
      <p:sp>
        <p:nvSpPr>
          <p:cNvPr id="2" name="Title 1"/>
          <p:cNvSpPr>
            <a:spLocks noGrp="1"/>
          </p:cNvSpPr>
          <p:nvPr>
            <p:ph type="title"/>
          </p:nvPr>
        </p:nvSpPr>
        <p:spPr/>
        <p:txBody>
          <a:bodyPr/>
          <a:lstStyle/>
          <a:p>
            <a:r>
              <a:rPr lang="en-US" altLang="zh-CN" dirty="0" smtClean="0"/>
              <a:t>§1.4.4.4</a:t>
            </a:r>
            <a:r>
              <a:rPr lang="zh-CN" altLang="en-US" dirty="0" smtClean="0"/>
              <a:t>  自由电子激光器</a:t>
            </a:r>
            <a:r>
              <a:rPr lang="en-US" altLang="zh-CN" dirty="0" smtClean="0"/>
              <a:t>(FEL)</a:t>
            </a:r>
            <a:endParaRPr lang="zh-CN" altLang="en-US" dirty="0"/>
          </a:p>
        </p:txBody>
      </p:sp>
      <p:pic>
        <p:nvPicPr>
          <p:cNvPr id="4" name="Picture 3" descr="free.jpg"/>
          <p:cNvPicPr>
            <a:picLocks noChangeAspect="1"/>
          </p:cNvPicPr>
          <p:nvPr/>
        </p:nvPicPr>
        <p:blipFill>
          <a:blip r:embed="rId4" cstate="print"/>
          <a:stretch>
            <a:fillRect/>
          </a:stretch>
        </p:blipFill>
        <p:spPr>
          <a:xfrm>
            <a:off x="1828800" y="1524000"/>
            <a:ext cx="5181600" cy="4540069"/>
          </a:xfrm>
          <a:prstGeom prst="rect">
            <a:avLst/>
          </a:prstGeom>
          <a:ln>
            <a:noFill/>
          </a:ln>
          <a:effectLst>
            <a:outerShdw blurRad="292100" dist="139700" dir="2700000" algn="tl" rotWithShape="0">
              <a:srgbClr val="333333">
                <a:alpha val="65000"/>
              </a:srgbClr>
            </a:outerShdw>
          </a:effectLst>
        </p:spPr>
      </p:pic>
      <p:pic>
        <p:nvPicPr>
          <p:cNvPr id="128002" name="Picture 2" descr="C:\DOCUME~1\ZHX\LOCALS~1\Temp\msohtmlclip1\01\clip_image001.gif"/>
          <p:cNvPicPr>
            <a:picLocks noChangeAspect="1" noChangeArrowheads="1"/>
          </p:cNvPicPr>
          <p:nvPr/>
        </p:nvPicPr>
        <p:blipFill>
          <a:blip r:embed="rId5" cstate="print"/>
          <a:srcRect/>
          <a:stretch>
            <a:fillRect/>
          </a:stretch>
        </p:blipFill>
        <p:spPr bwMode="auto">
          <a:xfrm>
            <a:off x="152400" y="1371600"/>
            <a:ext cx="8718332"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55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002"/>
                                        </p:tgtEl>
                                        <p:attrNameLst>
                                          <p:attrName>style.visibility</p:attrName>
                                        </p:attrNameLst>
                                      </p:cBhvr>
                                      <p:to>
                                        <p:strVal val="visible"/>
                                      </p:to>
                                    </p:set>
                                    <p:anim calcmode="lin" valueType="num">
                                      <p:cBhvr additive="base">
                                        <p:cTn id="13" dur="500" fill="hold"/>
                                        <p:tgtEl>
                                          <p:spTgt spid="128002"/>
                                        </p:tgtEl>
                                        <p:attrNameLst>
                                          <p:attrName>ppt_x</p:attrName>
                                        </p:attrNameLst>
                                      </p:cBhvr>
                                      <p:tavLst>
                                        <p:tav tm="0">
                                          <p:val>
                                            <p:strVal val="#ppt_x"/>
                                          </p:val>
                                        </p:tav>
                                        <p:tav tm="100000">
                                          <p:val>
                                            <p:strVal val="#ppt_x"/>
                                          </p:val>
                                        </p:tav>
                                      </p:tavLst>
                                    </p:anim>
                                    <p:anim calcmode="lin" valueType="num">
                                      <p:cBhvr additive="base">
                                        <p:cTn id="14" dur="500" fill="hold"/>
                                        <p:tgtEl>
                                          <p:spTgt spid="1280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28002"/>
                                        </p:tgtEl>
                                        <p:attrNameLst>
                                          <p:attrName>ppt_x</p:attrName>
                                        </p:attrNameLst>
                                      </p:cBhvr>
                                      <p:tavLst>
                                        <p:tav tm="0">
                                          <p:val>
                                            <p:strVal val="ppt_x"/>
                                          </p:val>
                                        </p:tav>
                                        <p:tav tm="100000">
                                          <p:val>
                                            <p:strVal val="ppt_x"/>
                                          </p:val>
                                        </p:tav>
                                      </p:tavLst>
                                    </p:anim>
                                    <p:anim calcmode="lin" valueType="num">
                                      <p:cBhvr additive="base">
                                        <p:cTn id="23" dur="500"/>
                                        <p:tgtEl>
                                          <p:spTgt spid="128002"/>
                                        </p:tgtEl>
                                        <p:attrNameLst>
                                          <p:attrName>ppt_y</p:attrName>
                                        </p:attrNameLst>
                                      </p:cBhvr>
                                      <p:tavLst>
                                        <p:tav tm="0">
                                          <p:val>
                                            <p:strVal val="ppt_y"/>
                                          </p:val>
                                        </p:tav>
                                        <p:tav tm="100000">
                                          <p:val>
                                            <p:strVal val="1+ppt_h/2"/>
                                          </p:val>
                                        </p:tav>
                                      </p:tavLst>
                                    </p:anim>
                                    <p:set>
                                      <p:cBhvr>
                                        <p:cTn id="24" dur="1" fill="hold">
                                          <p:stCondLst>
                                            <p:cond delay="499"/>
                                          </p:stCondLst>
                                        </p:cTn>
                                        <p:tgtEl>
                                          <p:spTgt spid="1280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§1.4.4.4</a:t>
            </a:r>
            <a:r>
              <a:rPr lang="zh-CN" altLang="en-US" dirty="0" smtClean="0"/>
              <a:t>  自由电子激光器</a:t>
            </a:r>
            <a:r>
              <a:rPr lang="en-US" altLang="zh-CN" dirty="0" smtClean="0"/>
              <a:t>(FEL)</a:t>
            </a:r>
            <a:endParaRPr lang="zh-CN" altLang="en-US" dirty="0"/>
          </a:p>
        </p:txBody>
      </p:sp>
      <p:pic>
        <p:nvPicPr>
          <p:cNvPr id="136195" name="Picture 3" descr="http://www.ihep.ac.cn/kejiyuandi/news/10-US-FEL/fel-la6.gif"/>
          <p:cNvPicPr>
            <a:picLocks noChangeAspect="1" noChangeArrowheads="1"/>
          </p:cNvPicPr>
          <p:nvPr/>
        </p:nvPicPr>
        <p:blipFill>
          <a:blip r:embed="rId2" cstate="print"/>
          <a:srcRect/>
          <a:stretch>
            <a:fillRect/>
          </a:stretch>
        </p:blipFill>
        <p:spPr bwMode="auto">
          <a:xfrm>
            <a:off x="4953000" y="990600"/>
            <a:ext cx="3352800" cy="4470400"/>
          </a:xfrm>
          <a:prstGeom prst="rect">
            <a:avLst/>
          </a:prstGeom>
          <a:noFill/>
        </p:spPr>
      </p:pic>
      <p:pic>
        <p:nvPicPr>
          <p:cNvPr id="136196" name="Picture 4" descr="http://www.ihep.ac.cn/kejiyuandi/news/10-US-FEL/fel-la7_small.jpg"/>
          <p:cNvPicPr>
            <a:picLocks noChangeAspect="1" noChangeArrowheads="1"/>
          </p:cNvPicPr>
          <p:nvPr/>
        </p:nvPicPr>
        <p:blipFill>
          <a:blip r:embed="rId3" cstate="print"/>
          <a:srcRect/>
          <a:stretch>
            <a:fillRect/>
          </a:stretch>
        </p:blipFill>
        <p:spPr bwMode="auto">
          <a:xfrm>
            <a:off x="990600" y="990600"/>
            <a:ext cx="3256085" cy="2514600"/>
          </a:xfrm>
          <a:prstGeom prst="rect">
            <a:avLst/>
          </a:prstGeom>
          <a:noFill/>
        </p:spPr>
      </p:pic>
      <p:pic>
        <p:nvPicPr>
          <p:cNvPr id="136197" name="Picture 5" descr="http://www.ihep.ac.cn/kejiyuandi/news/10-US-FEL/fel-la8_small.jpg"/>
          <p:cNvPicPr>
            <a:picLocks noChangeAspect="1" noChangeArrowheads="1"/>
          </p:cNvPicPr>
          <p:nvPr/>
        </p:nvPicPr>
        <p:blipFill>
          <a:blip r:embed="rId4" cstate="print"/>
          <a:srcRect/>
          <a:stretch>
            <a:fillRect/>
          </a:stretch>
        </p:blipFill>
        <p:spPr bwMode="auto">
          <a:xfrm>
            <a:off x="990600" y="3657600"/>
            <a:ext cx="3288324" cy="2590800"/>
          </a:xfrm>
          <a:prstGeom prst="rect">
            <a:avLst/>
          </a:prstGeom>
          <a:noFill/>
        </p:spPr>
      </p:pic>
      <p:sp>
        <p:nvSpPr>
          <p:cNvPr id="9" name="Rectangle 8"/>
          <p:cNvSpPr/>
          <p:nvPr/>
        </p:nvSpPr>
        <p:spPr>
          <a:xfrm>
            <a:off x="4419600" y="5715000"/>
            <a:ext cx="4512774" cy="523220"/>
          </a:xfrm>
          <a:prstGeom prst="rect">
            <a:avLst/>
          </a:prstGeom>
        </p:spPr>
        <p:txBody>
          <a:bodyPr wrap="none">
            <a:spAutoFit/>
          </a:bodyPr>
          <a:lstStyle/>
          <a:p>
            <a:pPr algn="l"/>
            <a:r>
              <a:rPr lang="zh-CN" altLang="en-US" sz="2800" kern="100" dirty="0" smtClean="0">
                <a:solidFill>
                  <a:srgbClr val="080808"/>
                </a:solidFill>
                <a:latin typeface="宋体"/>
                <a:ea typeface="宋体" charset="-122"/>
                <a:cs typeface="Times New Roman"/>
              </a:rPr>
              <a:t>自由电子激光器上的速调管</a:t>
            </a:r>
            <a:endParaRPr lang="zh-CN" altLang="en-US" sz="2800" dirty="0">
              <a:solidFill>
                <a:srgbClr val="080808"/>
              </a:solidFill>
              <a:ea typeface="宋体" charset="-122"/>
            </a:endParaRPr>
          </a:p>
        </p:txBody>
      </p:sp>
      <p:sp>
        <p:nvSpPr>
          <p:cNvPr id="10" name="Rectangle 9"/>
          <p:cNvSpPr/>
          <p:nvPr/>
        </p:nvSpPr>
        <p:spPr>
          <a:xfrm>
            <a:off x="152400" y="1600200"/>
            <a:ext cx="906017" cy="1040285"/>
          </a:xfrm>
          <a:prstGeom prst="rect">
            <a:avLst/>
          </a:prstGeom>
        </p:spPr>
        <p:txBody>
          <a:bodyPr wrap="none">
            <a:spAutoFit/>
          </a:bodyPr>
          <a:lstStyle/>
          <a:p>
            <a:pPr algn="l"/>
            <a:r>
              <a:rPr lang="zh-CN" altLang="en-US" sz="2800" kern="100" dirty="0" smtClean="0">
                <a:solidFill>
                  <a:srgbClr val="080808"/>
                </a:solidFill>
                <a:latin typeface="宋体"/>
                <a:ea typeface="宋体" charset="-122"/>
                <a:cs typeface="Times New Roman"/>
              </a:rPr>
              <a:t>高压</a:t>
            </a:r>
            <a:endParaRPr lang="en-US" altLang="zh-CN" sz="2800" kern="100" dirty="0" smtClean="0">
              <a:solidFill>
                <a:srgbClr val="080808"/>
              </a:solidFill>
              <a:latin typeface="宋体"/>
              <a:ea typeface="宋体" charset="-122"/>
              <a:cs typeface="Times New Roman"/>
            </a:endParaRPr>
          </a:p>
          <a:p>
            <a:pPr algn="l"/>
            <a:r>
              <a:rPr lang="zh-CN" altLang="en-US" sz="2800" kern="100" dirty="0" smtClean="0">
                <a:solidFill>
                  <a:srgbClr val="080808"/>
                </a:solidFill>
                <a:latin typeface="宋体"/>
                <a:ea typeface="宋体" charset="-122"/>
                <a:cs typeface="Times New Roman"/>
              </a:rPr>
              <a:t>电源</a:t>
            </a:r>
            <a:endParaRPr lang="zh-CN" altLang="en-US" sz="2800" dirty="0">
              <a:solidFill>
                <a:srgbClr val="080808"/>
              </a:solidFill>
              <a:ea typeface="宋体" charset="-122"/>
            </a:endParaRPr>
          </a:p>
        </p:txBody>
      </p:sp>
      <p:sp>
        <p:nvSpPr>
          <p:cNvPr id="11" name="Rectangle 10"/>
          <p:cNvSpPr/>
          <p:nvPr/>
        </p:nvSpPr>
        <p:spPr>
          <a:xfrm>
            <a:off x="160783" y="4038600"/>
            <a:ext cx="906017" cy="1040285"/>
          </a:xfrm>
          <a:prstGeom prst="rect">
            <a:avLst/>
          </a:prstGeom>
        </p:spPr>
        <p:txBody>
          <a:bodyPr wrap="none">
            <a:spAutoFit/>
          </a:bodyPr>
          <a:lstStyle/>
          <a:p>
            <a:pPr algn="l"/>
            <a:r>
              <a:rPr lang="zh-CN" altLang="en-US" sz="2800" kern="100" dirty="0" smtClean="0">
                <a:solidFill>
                  <a:srgbClr val="080808"/>
                </a:solidFill>
                <a:latin typeface="宋体"/>
                <a:ea typeface="宋体" charset="-122"/>
                <a:cs typeface="Times New Roman"/>
              </a:rPr>
              <a:t>扭摆</a:t>
            </a:r>
            <a:endParaRPr lang="en-US" altLang="zh-CN" sz="2800" kern="100" dirty="0" smtClean="0">
              <a:solidFill>
                <a:srgbClr val="080808"/>
              </a:solidFill>
              <a:latin typeface="宋体"/>
              <a:ea typeface="宋体" charset="-122"/>
              <a:cs typeface="Times New Roman"/>
            </a:endParaRPr>
          </a:p>
          <a:p>
            <a:pPr algn="l"/>
            <a:r>
              <a:rPr lang="zh-CN" altLang="en-US" sz="2800" kern="100" dirty="0" smtClean="0">
                <a:solidFill>
                  <a:srgbClr val="080808"/>
                </a:solidFill>
                <a:latin typeface="宋体"/>
                <a:ea typeface="宋体" charset="-122"/>
                <a:cs typeface="Times New Roman"/>
              </a:rPr>
              <a:t>磁铁</a:t>
            </a:r>
            <a:endParaRPr lang="zh-CN" altLang="en-US" sz="2800" dirty="0">
              <a:solidFill>
                <a:srgbClr val="080808"/>
              </a:solidFill>
              <a:ea typeface="宋体" charset="-122"/>
            </a:endParaRPr>
          </a:p>
        </p:txBody>
      </p:sp>
      <p:sp>
        <p:nvSpPr>
          <p:cNvPr id="13" name="Rectangle 12"/>
          <p:cNvSpPr/>
          <p:nvPr/>
        </p:nvSpPr>
        <p:spPr>
          <a:xfrm>
            <a:off x="4778529" y="6334780"/>
            <a:ext cx="3070071" cy="523220"/>
          </a:xfrm>
          <a:prstGeom prst="rect">
            <a:avLst/>
          </a:prstGeom>
          <a:solidFill>
            <a:schemeClr val="accent2"/>
          </a:solidFill>
        </p:spPr>
        <p:txBody>
          <a:bodyPr wrap="none">
            <a:spAutoFit/>
          </a:bodyPr>
          <a:lstStyle/>
          <a:p>
            <a:pPr algn="l">
              <a:spcBef>
                <a:spcPts val="0"/>
              </a:spcBef>
              <a:spcAft>
                <a:spcPts val="0"/>
              </a:spcAft>
            </a:pPr>
            <a:r>
              <a:rPr lang="zh-CN" altLang="en-US" sz="2800" dirty="0" smtClean="0">
                <a:solidFill>
                  <a:srgbClr val="0066FF"/>
                </a:solidFill>
                <a:ea typeface="SimSun"/>
              </a:rPr>
              <a:t>杰斐逊国家实验室</a:t>
            </a:r>
            <a:endParaRPr lang="zh-CN" altLang="en-US" sz="2800" dirty="0">
              <a:solidFill>
                <a:srgbClr val="0066FF"/>
              </a:solidFill>
              <a:ea typeface="SimSun"/>
            </a:endParaRPr>
          </a:p>
        </p:txBody>
      </p:sp>
    </p:spTree>
    <p:extLst>
      <p:ext uri="{BB962C8B-B14F-4D97-AF65-F5344CB8AC3E}">
        <p14:creationId xmlns:p14="http://schemas.microsoft.com/office/powerpoint/2010/main" val="2442525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§1.4.4.4</a:t>
            </a:r>
            <a:r>
              <a:rPr lang="zh-CN" altLang="en-US" dirty="0" smtClean="0"/>
              <a:t>  自由电子激光器</a:t>
            </a:r>
            <a:r>
              <a:rPr lang="en-US" altLang="zh-CN" dirty="0" smtClean="0"/>
              <a:t>(FEL)</a:t>
            </a:r>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2850169231"/>
              </p:ext>
            </p:extLst>
          </p:nvPr>
        </p:nvGraphicFramePr>
        <p:xfrm>
          <a:off x="1143000" y="1066801"/>
          <a:ext cx="6934200" cy="5034995"/>
        </p:xfrm>
        <a:graphic>
          <a:graphicData uri="http://schemas.openxmlformats.org/drawingml/2006/table">
            <a:tbl>
              <a:tblPr firstRow="1" bandRow="1">
                <a:tableStyleId>{5C22544A-7EE6-4342-B048-85BDC9FD1C3A}</a:tableStyleId>
              </a:tblPr>
              <a:tblGrid>
                <a:gridCol w="3467100"/>
                <a:gridCol w="3467100"/>
              </a:tblGrid>
              <a:tr h="74404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smtClean="0">
                          <a:solidFill>
                            <a:schemeClr val="bg1"/>
                          </a:solidFill>
                          <a:ea typeface="SimSun"/>
                        </a:rPr>
                        <a:t>杰斐逊国家实验室</a:t>
                      </a:r>
                    </a:p>
                    <a:p>
                      <a:pPr algn="ctr"/>
                      <a:r>
                        <a:rPr lang="zh-CN" altLang="en-US" sz="2000" b="1" dirty="0" smtClean="0"/>
                        <a:t>第一台自由电子激光器参数</a:t>
                      </a:r>
                      <a:endParaRPr lang="zh-CN" altLang="en-US" sz="2000" b="1" dirty="0"/>
                    </a:p>
                  </a:txBody>
                  <a:tcPr/>
                </a:tc>
                <a:tc hMerge="1">
                  <a:txBody>
                    <a:bodyPr/>
                    <a:lstStyle/>
                    <a:p>
                      <a:endParaRPr lang="zh-CN" altLang="en-US" dirty="0"/>
                    </a:p>
                  </a:txBody>
                  <a:tcPr/>
                </a:tc>
              </a:tr>
              <a:tr h="420549">
                <a:tc>
                  <a:txBody>
                    <a:bodyPr/>
                    <a:lstStyle/>
                    <a:p>
                      <a:r>
                        <a:rPr lang="zh-CN" altLang="en-US" sz="2000" b="1" kern="0" dirty="0" smtClean="0">
                          <a:solidFill>
                            <a:srgbClr val="000080"/>
                          </a:solidFill>
                          <a:latin typeface="Times New Roman"/>
                          <a:ea typeface="宋体"/>
                          <a:cs typeface="宋体"/>
                        </a:rPr>
                        <a:t>平均功率</a:t>
                      </a:r>
                      <a:endParaRPr lang="zh-CN" alt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smtClean="0">
                          <a:solidFill>
                            <a:srgbClr val="000080"/>
                          </a:solidFill>
                          <a:latin typeface="宋体"/>
                          <a:ea typeface="宋体"/>
                          <a:cs typeface="宋体"/>
                        </a:rPr>
                        <a:t>1270</a:t>
                      </a:r>
                      <a:r>
                        <a:rPr lang="zh-CN" altLang="en-US" sz="2000" b="1" kern="0" baseline="0" smtClean="0">
                          <a:solidFill>
                            <a:srgbClr val="000080"/>
                          </a:solidFill>
                          <a:latin typeface="Times New Roman"/>
                          <a:ea typeface="宋体"/>
                          <a:cs typeface="宋体"/>
                        </a:rPr>
                        <a:t> </a:t>
                      </a:r>
                      <a:r>
                        <a:rPr lang="en-US" altLang="zh-CN" sz="2000" b="1" kern="0" baseline="0" smtClean="0">
                          <a:solidFill>
                            <a:srgbClr val="000080"/>
                          </a:solidFill>
                          <a:latin typeface="Times New Roman"/>
                          <a:ea typeface="宋体"/>
                          <a:cs typeface="宋体"/>
                        </a:rPr>
                        <a:t>W</a:t>
                      </a:r>
                      <a:endParaRPr lang="zh-CN" altLang="en-US" sz="2400" b="1" kern="100" dirty="0" smtClean="0">
                        <a:latin typeface="Calibri"/>
                        <a:ea typeface="宋体"/>
                        <a:cs typeface="Times New Roman"/>
                      </a:endParaRPr>
                    </a:p>
                  </a:txBody>
                  <a:tcPr anchor="ctr"/>
                </a:tc>
              </a:tr>
              <a:tr h="420549">
                <a:tc>
                  <a:txBody>
                    <a:bodyPr/>
                    <a:lstStyle/>
                    <a:p>
                      <a:r>
                        <a:rPr lang="zh-CN" altLang="en-US" sz="2000" b="1" kern="0" dirty="0" smtClean="0">
                          <a:solidFill>
                            <a:srgbClr val="000080"/>
                          </a:solidFill>
                          <a:latin typeface="Times New Roman"/>
                          <a:ea typeface="宋体"/>
                          <a:cs typeface="宋体"/>
                        </a:rPr>
                        <a:t>波长范围</a:t>
                      </a:r>
                      <a:r>
                        <a:rPr lang="en-US" sz="2000" b="1" kern="0" dirty="0" smtClean="0">
                          <a:solidFill>
                            <a:srgbClr val="000080"/>
                          </a:solidFill>
                          <a:latin typeface="宋体"/>
                          <a:ea typeface="宋体"/>
                          <a:cs typeface="宋体"/>
                        </a:rPr>
                        <a:t> </a:t>
                      </a:r>
                      <a:endParaRPr lang="zh-CN" alt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smtClean="0">
                          <a:solidFill>
                            <a:srgbClr val="000080"/>
                          </a:solidFill>
                          <a:latin typeface="宋体"/>
                          <a:ea typeface="宋体"/>
                          <a:cs typeface="宋体"/>
                        </a:rPr>
                        <a:t>3–6.2</a:t>
                      </a:r>
                      <a:r>
                        <a:rPr lang="zh-CN" altLang="en-US" sz="2000" b="1" kern="0" baseline="0" smtClean="0">
                          <a:solidFill>
                            <a:srgbClr val="000080"/>
                          </a:solidFill>
                          <a:latin typeface="Times New Roman"/>
                          <a:ea typeface="宋体"/>
                          <a:cs typeface="宋体"/>
                        </a:rPr>
                        <a:t> </a:t>
                      </a:r>
                      <a:r>
                        <a:rPr lang="el-GR" altLang="zh-CN" sz="2400" b="1" kern="0" smtClean="0">
                          <a:solidFill>
                            <a:srgbClr val="000080"/>
                          </a:solidFill>
                          <a:latin typeface="Times New Roman"/>
                          <a:ea typeface="宋体"/>
                          <a:cs typeface="宋体"/>
                        </a:rPr>
                        <a:t>μ</a:t>
                      </a:r>
                      <a:r>
                        <a:rPr lang="en-US" altLang="zh-CN" sz="2400" b="1" kern="0" smtClean="0">
                          <a:solidFill>
                            <a:srgbClr val="000080"/>
                          </a:solidFill>
                          <a:latin typeface="Times New Roman"/>
                          <a:ea typeface="宋体"/>
                          <a:cs typeface="宋体"/>
                        </a:rPr>
                        <a:t>m</a:t>
                      </a:r>
                      <a:endParaRPr lang="zh-CN" altLang="en-US" sz="2400" b="1" kern="100" dirty="0" smtClean="0">
                        <a:latin typeface="Calibri"/>
                        <a:ea typeface="宋体"/>
                        <a:cs typeface="Times New Roman"/>
                      </a:endParaRPr>
                    </a:p>
                  </a:txBody>
                  <a:tcPr anchor="ctr"/>
                </a:tc>
              </a:tr>
              <a:tr h="420549">
                <a:tc>
                  <a:txBody>
                    <a:bodyPr/>
                    <a:lstStyle/>
                    <a:p>
                      <a:r>
                        <a:rPr lang="zh-CN" altLang="en-US" sz="2000" b="1" kern="0" dirty="0" smtClean="0">
                          <a:solidFill>
                            <a:srgbClr val="000080"/>
                          </a:solidFill>
                          <a:latin typeface="Times New Roman"/>
                          <a:ea typeface="宋体"/>
                          <a:cs typeface="宋体"/>
                        </a:rPr>
                        <a:t>微脉冲能量</a:t>
                      </a:r>
                      <a:r>
                        <a:rPr lang="en-US" sz="2000" b="1" kern="0" dirty="0" smtClean="0">
                          <a:solidFill>
                            <a:srgbClr val="000080"/>
                          </a:solidFill>
                          <a:latin typeface="宋体"/>
                          <a:ea typeface="宋体"/>
                          <a:cs typeface="宋体"/>
                        </a:rPr>
                        <a:t> </a:t>
                      </a:r>
                      <a:endParaRPr lang="zh-CN" alt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smtClean="0">
                          <a:solidFill>
                            <a:srgbClr val="000080"/>
                          </a:solidFill>
                          <a:latin typeface="宋体"/>
                          <a:ea typeface="宋体"/>
                          <a:cs typeface="宋体"/>
                        </a:rPr>
                        <a:t>70</a:t>
                      </a:r>
                      <a:r>
                        <a:rPr lang="zh-CN" altLang="en-US" sz="2000" b="1" kern="0" smtClean="0">
                          <a:solidFill>
                            <a:srgbClr val="000080"/>
                          </a:solidFill>
                          <a:latin typeface="宋体"/>
                          <a:ea typeface="宋体"/>
                          <a:cs typeface="宋体"/>
                        </a:rPr>
                        <a:t> </a:t>
                      </a:r>
                      <a:r>
                        <a:rPr lang="el-GR" altLang="zh-CN" sz="2000" b="1" kern="0" smtClean="0">
                          <a:solidFill>
                            <a:srgbClr val="000080"/>
                          </a:solidFill>
                          <a:latin typeface="Times New Roman"/>
                          <a:ea typeface="宋体"/>
                          <a:cs typeface="宋体"/>
                        </a:rPr>
                        <a:t>μ</a:t>
                      </a:r>
                      <a:r>
                        <a:rPr lang="en-US" altLang="zh-CN" sz="2000" b="1" kern="0" smtClean="0">
                          <a:solidFill>
                            <a:srgbClr val="000080"/>
                          </a:solidFill>
                          <a:latin typeface="Times New Roman"/>
                          <a:ea typeface="宋体"/>
                          <a:cs typeface="宋体"/>
                        </a:rPr>
                        <a:t>J</a:t>
                      </a:r>
                      <a:endParaRPr lang="zh-CN" altLang="en-US" sz="2400" b="1" kern="100" dirty="0" smtClean="0">
                        <a:latin typeface="Calibri"/>
                        <a:ea typeface="宋体"/>
                        <a:cs typeface="Times New Roman"/>
                      </a:endParaRPr>
                    </a:p>
                  </a:txBody>
                  <a:tcPr anchor="ctr"/>
                </a:tc>
              </a:tr>
              <a:tr h="420549">
                <a:tc>
                  <a:txBody>
                    <a:bodyPr/>
                    <a:lstStyle/>
                    <a:p>
                      <a:r>
                        <a:rPr lang="zh-CN" altLang="en-US" sz="2000" b="1" kern="0" smtClean="0">
                          <a:solidFill>
                            <a:srgbClr val="000080"/>
                          </a:solidFill>
                          <a:latin typeface="Times New Roman"/>
                          <a:ea typeface="宋体"/>
                          <a:cs typeface="宋体"/>
                        </a:rPr>
                        <a:t>脉冲宽度</a:t>
                      </a:r>
                      <a:r>
                        <a:rPr lang="en-US" sz="2000" b="1" kern="0" smtClean="0">
                          <a:solidFill>
                            <a:srgbClr val="000080"/>
                          </a:solidFill>
                          <a:latin typeface="宋体"/>
                          <a:ea typeface="宋体"/>
                          <a:cs typeface="宋体"/>
                        </a:rPr>
                        <a:t> </a:t>
                      </a:r>
                      <a:endParaRPr lang="zh-CN" alt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smtClean="0">
                          <a:solidFill>
                            <a:srgbClr val="000080"/>
                          </a:solidFill>
                          <a:latin typeface="宋体"/>
                          <a:ea typeface="宋体"/>
                          <a:cs typeface="宋体"/>
                        </a:rPr>
                        <a:t>0.5–1.7</a:t>
                      </a:r>
                      <a:r>
                        <a:rPr lang="zh-CN" altLang="en-US" sz="2000" b="1" kern="0" smtClean="0">
                          <a:solidFill>
                            <a:srgbClr val="000080"/>
                          </a:solidFill>
                          <a:latin typeface="宋体"/>
                          <a:ea typeface="宋体"/>
                          <a:cs typeface="宋体"/>
                        </a:rPr>
                        <a:t> </a:t>
                      </a:r>
                      <a:r>
                        <a:rPr lang="en-US" altLang="zh-CN" sz="2000" b="1" kern="0" smtClean="0">
                          <a:solidFill>
                            <a:srgbClr val="000080"/>
                          </a:solidFill>
                          <a:latin typeface="Times New Roman"/>
                          <a:ea typeface="宋体"/>
                          <a:cs typeface="宋体"/>
                        </a:rPr>
                        <a:t>ps</a:t>
                      </a:r>
                      <a:endParaRPr lang="zh-CN" altLang="en-US" sz="2400" b="1" kern="100" dirty="0" smtClean="0">
                        <a:latin typeface="Calibri"/>
                        <a:ea typeface="宋体"/>
                        <a:cs typeface="Times New Roman"/>
                      </a:endParaRPr>
                    </a:p>
                  </a:txBody>
                  <a:tcPr anchor="ctr"/>
                </a:tc>
              </a:tr>
              <a:tr h="469354">
                <a:tc>
                  <a:txBody>
                    <a:bodyPr/>
                    <a:lstStyle/>
                    <a:p>
                      <a:r>
                        <a:rPr lang="zh-CN" altLang="en-US" sz="2000" b="1" kern="0" dirty="0" smtClean="0">
                          <a:solidFill>
                            <a:srgbClr val="000080"/>
                          </a:solidFill>
                          <a:latin typeface="Times New Roman"/>
                          <a:ea typeface="宋体"/>
                          <a:cs typeface="宋体"/>
                        </a:rPr>
                        <a:t>脉冲重复频率可选设置</a:t>
                      </a:r>
                      <a:endParaRPr lang="zh-CN" altLang="en-US" sz="2000" b="1" dirty="0"/>
                    </a:p>
                  </a:txBody>
                  <a:tcPr anchor="ctr"/>
                </a:tc>
                <a:tc>
                  <a:txBody>
                    <a:bodyPr/>
                    <a:lstStyle/>
                    <a:p>
                      <a:r>
                        <a:rPr lang="en-US" sz="2000" b="1" kern="0" dirty="0" smtClean="0">
                          <a:solidFill>
                            <a:srgbClr val="000080"/>
                          </a:solidFill>
                          <a:latin typeface="宋体"/>
                          <a:ea typeface="宋体"/>
                          <a:cs typeface="宋体"/>
                        </a:rPr>
                        <a:t>74.85,37.425,18.7MHz</a:t>
                      </a:r>
                      <a:endParaRPr lang="zh-CN" altLang="en-US" sz="2000" b="1" dirty="0"/>
                    </a:p>
                  </a:txBody>
                  <a:tcPr anchor="ctr"/>
                </a:tc>
              </a:tr>
              <a:tr h="420549">
                <a:tc>
                  <a:txBody>
                    <a:bodyPr/>
                    <a:lstStyle/>
                    <a:p>
                      <a:r>
                        <a:rPr lang="zh-CN" altLang="en-US" sz="2000" b="1" kern="0" dirty="0" smtClean="0">
                          <a:solidFill>
                            <a:srgbClr val="000080"/>
                          </a:solidFill>
                          <a:latin typeface="Times New Roman"/>
                          <a:ea typeface="宋体"/>
                          <a:cs typeface="宋体"/>
                        </a:rPr>
                        <a:t>带宽</a:t>
                      </a:r>
                      <a:endParaRPr lang="zh-CN" alt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dirty="0" smtClean="0">
                          <a:solidFill>
                            <a:srgbClr val="000080"/>
                          </a:solidFill>
                          <a:latin typeface="宋体"/>
                          <a:ea typeface="宋体"/>
                          <a:cs typeface="宋体"/>
                        </a:rPr>
                        <a:t>0.3</a:t>
                      </a:r>
                      <a:r>
                        <a:rPr lang="zh-CN" altLang="en-US" sz="2000" b="1" kern="0" dirty="0" smtClean="0">
                          <a:solidFill>
                            <a:srgbClr val="000080"/>
                          </a:solidFill>
                          <a:latin typeface="宋体"/>
                          <a:ea typeface="宋体"/>
                          <a:cs typeface="宋体"/>
                        </a:rPr>
                        <a:t> </a:t>
                      </a:r>
                      <a:r>
                        <a:rPr lang="en-US" sz="2000" b="1" kern="0" dirty="0" smtClean="0">
                          <a:solidFill>
                            <a:srgbClr val="000080"/>
                          </a:solidFill>
                          <a:latin typeface="宋体"/>
                          <a:ea typeface="宋体"/>
                          <a:cs typeface="宋体"/>
                        </a:rPr>
                        <a:t>-</a:t>
                      </a:r>
                      <a:r>
                        <a:rPr lang="zh-CN" altLang="en-US" sz="2000" b="1" kern="0" dirty="0" smtClean="0">
                          <a:solidFill>
                            <a:srgbClr val="000080"/>
                          </a:solidFill>
                          <a:latin typeface="宋体"/>
                          <a:ea typeface="宋体"/>
                          <a:cs typeface="宋体"/>
                        </a:rPr>
                        <a:t> </a:t>
                      </a:r>
                      <a:r>
                        <a:rPr lang="en-US" sz="2000" b="1" kern="0" dirty="0" smtClean="0">
                          <a:solidFill>
                            <a:srgbClr val="000080"/>
                          </a:solidFill>
                          <a:latin typeface="宋体"/>
                          <a:ea typeface="宋体"/>
                          <a:cs typeface="宋体"/>
                        </a:rPr>
                        <a:t>2%</a:t>
                      </a:r>
                      <a:endParaRPr lang="zh-CN" altLang="en-US" sz="2400" b="1" kern="100" dirty="0" smtClean="0">
                        <a:latin typeface="Calibri"/>
                        <a:ea typeface="宋体"/>
                        <a:cs typeface="Times New Roman"/>
                      </a:endParaRPr>
                    </a:p>
                  </a:txBody>
                  <a:tcPr anchor="ctr"/>
                </a:tc>
              </a:tr>
              <a:tr h="420549">
                <a:tc>
                  <a:txBody>
                    <a:bodyPr/>
                    <a:lstStyle/>
                    <a:p>
                      <a:r>
                        <a:rPr lang="zh-CN" altLang="en-US" sz="2000" b="1" kern="0" dirty="0" smtClean="0">
                          <a:solidFill>
                            <a:srgbClr val="000080"/>
                          </a:solidFill>
                          <a:latin typeface="Times New Roman"/>
                          <a:ea typeface="宋体"/>
                          <a:cs typeface="宋体"/>
                        </a:rPr>
                        <a:t>振幅</a:t>
                      </a:r>
                      <a:endParaRPr lang="zh-CN" alt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dirty="0" smtClean="0">
                          <a:solidFill>
                            <a:srgbClr val="000080"/>
                          </a:solidFill>
                          <a:latin typeface="宋体"/>
                          <a:ea typeface="宋体"/>
                          <a:cs typeface="宋体"/>
                        </a:rPr>
                        <a:t>&lt;10% p-p</a:t>
                      </a:r>
                      <a:endParaRPr lang="zh-CN" altLang="en-US" sz="2400" b="1" kern="100" dirty="0" smtClean="0">
                        <a:latin typeface="Calibri"/>
                        <a:ea typeface="宋体"/>
                        <a:cs typeface="Times New Roman"/>
                      </a:endParaRPr>
                    </a:p>
                  </a:txBody>
                  <a:tcPr anchor="ctr"/>
                </a:tc>
              </a:tr>
              <a:tr h="420549">
                <a:tc>
                  <a:txBody>
                    <a:bodyPr/>
                    <a:lstStyle/>
                    <a:p>
                      <a:r>
                        <a:rPr lang="zh-CN" altLang="en-US" sz="2000" b="1" kern="0" dirty="0" smtClean="0">
                          <a:solidFill>
                            <a:srgbClr val="000080"/>
                          </a:solidFill>
                          <a:latin typeface="Times New Roman"/>
                          <a:ea typeface="宋体"/>
                          <a:cs typeface="宋体"/>
                        </a:rPr>
                        <a:t>极化</a:t>
                      </a:r>
                      <a:endParaRPr lang="zh-CN" alt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dirty="0" smtClean="0">
                          <a:solidFill>
                            <a:srgbClr val="000080"/>
                          </a:solidFill>
                          <a:latin typeface="宋体"/>
                          <a:ea typeface="宋体"/>
                          <a:cs typeface="宋体"/>
                        </a:rPr>
                        <a:t>&gt;6000:1</a:t>
                      </a:r>
                      <a:endParaRPr lang="zh-CN" altLang="en-US" sz="2400" b="1" kern="100" dirty="0" smtClean="0">
                        <a:latin typeface="Calibri"/>
                        <a:ea typeface="宋体"/>
                        <a:cs typeface="Times New Roman"/>
                      </a:endParaRPr>
                    </a:p>
                  </a:txBody>
                  <a:tcPr anchor="ctr"/>
                </a:tc>
              </a:tr>
              <a:tr h="420549">
                <a:tc>
                  <a:txBody>
                    <a:bodyPr/>
                    <a:lstStyle/>
                    <a:p>
                      <a:r>
                        <a:rPr lang="zh-CN" altLang="en-US" sz="2000" b="1" kern="0" dirty="0" smtClean="0">
                          <a:solidFill>
                            <a:srgbClr val="000080"/>
                          </a:solidFill>
                          <a:latin typeface="Times New Roman"/>
                          <a:ea typeface="宋体"/>
                          <a:cs typeface="宋体"/>
                        </a:rPr>
                        <a:t>横向模式</a:t>
                      </a:r>
                      <a:r>
                        <a:rPr lang="en-US" sz="2000" b="1" kern="0" dirty="0" smtClean="0">
                          <a:solidFill>
                            <a:srgbClr val="000080"/>
                          </a:solidFill>
                          <a:latin typeface="宋体"/>
                          <a:ea typeface="宋体"/>
                          <a:cs typeface="宋体"/>
                        </a:rPr>
                        <a:t> </a:t>
                      </a:r>
                      <a:endParaRPr lang="zh-CN" alt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smtClean="0">
                          <a:solidFill>
                            <a:srgbClr val="000080"/>
                          </a:solidFill>
                          <a:latin typeface="宋体"/>
                          <a:ea typeface="宋体"/>
                          <a:cs typeface="宋体"/>
                        </a:rPr>
                        <a:t>&lt;</a:t>
                      </a:r>
                      <a:r>
                        <a:rPr lang="zh-CN" altLang="en-US" sz="2000" b="1" kern="0" smtClean="0">
                          <a:solidFill>
                            <a:srgbClr val="000080"/>
                          </a:solidFill>
                          <a:latin typeface="宋体"/>
                          <a:ea typeface="宋体"/>
                          <a:cs typeface="宋体"/>
                        </a:rPr>
                        <a:t> </a:t>
                      </a:r>
                      <a:r>
                        <a:rPr lang="en-US" sz="2000" b="1" kern="0" smtClean="0">
                          <a:solidFill>
                            <a:srgbClr val="000080"/>
                          </a:solidFill>
                          <a:latin typeface="宋体"/>
                          <a:ea typeface="宋体"/>
                          <a:cs typeface="宋体"/>
                        </a:rPr>
                        <a:t>2</a:t>
                      </a:r>
                      <a:r>
                        <a:rPr lang="zh-CN" altLang="en-US" sz="2000" b="1" kern="0" smtClean="0">
                          <a:solidFill>
                            <a:srgbClr val="000080"/>
                          </a:solidFill>
                          <a:latin typeface="宋体"/>
                          <a:ea typeface="宋体"/>
                          <a:cs typeface="宋体"/>
                        </a:rPr>
                        <a:t> 倍</a:t>
                      </a:r>
                      <a:r>
                        <a:rPr lang="zh-CN" altLang="en-US" sz="2000" b="1" kern="0" smtClean="0">
                          <a:solidFill>
                            <a:srgbClr val="000080"/>
                          </a:solidFill>
                          <a:latin typeface="Times New Roman"/>
                          <a:ea typeface="宋体"/>
                          <a:cs typeface="宋体"/>
                        </a:rPr>
                        <a:t>衍</a:t>
                      </a:r>
                      <a:r>
                        <a:rPr lang="zh-CN" altLang="en-US" sz="2000" b="1" kern="0" dirty="0" smtClean="0">
                          <a:solidFill>
                            <a:srgbClr val="000080"/>
                          </a:solidFill>
                          <a:latin typeface="Times New Roman"/>
                          <a:ea typeface="宋体"/>
                          <a:cs typeface="宋体"/>
                        </a:rPr>
                        <a:t>射限</a:t>
                      </a:r>
                      <a:endParaRPr lang="zh-CN" altLang="en-US" sz="2400" b="1" kern="100" dirty="0" smtClean="0">
                        <a:latin typeface="Calibri"/>
                        <a:ea typeface="宋体"/>
                        <a:cs typeface="Times New Roman"/>
                      </a:endParaRPr>
                    </a:p>
                  </a:txBody>
                  <a:tcPr anchor="ctr"/>
                </a:tc>
              </a:tr>
              <a:tr h="420549">
                <a:tc>
                  <a:txBody>
                    <a:bodyPr/>
                    <a:lstStyle/>
                    <a:p>
                      <a:r>
                        <a:rPr lang="zh-CN" altLang="en-US" sz="2000" b="1" kern="0" dirty="0" smtClean="0">
                          <a:solidFill>
                            <a:srgbClr val="000080"/>
                          </a:solidFill>
                          <a:latin typeface="Times New Roman"/>
                          <a:ea typeface="宋体"/>
                          <a:cs typeface="宋体"/>
                        </a:rPr>
                        <a:t>实验室的束流直径</a:t>
                      </a:r>
                      <a:r>
                        <a:rPr lang="en-US" sz="2000" b="1" kern="0" dirty="0" smtClean="0">
                          <a:solidFill>
                            <a:srgbClr val="000080"/>
                          </a:solidFill>
                          <a:latin typeface="宋体"/>
                          <a:ea typeface="宋体"/>
                          <a:cs typeface="宋体"/>
                        </a:rPr>
                        <a:t> </a:t>
                      </a:r>
                      <a:endParaRPr lang="zh-CN" alt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smtClean="0">
                          <a:solidFill>
                            <a:srgbClr val="000080"/>
                          </a:solidFill>
                          <a:latin typeface="宋体"/>
                          <a:ea typeface="宋体"/>
                          <a:cs typeface="宋体"/>
                        </a:rPr>
                        <a:t>1.5–3.5</a:t>
                      </a:r>
                      <a:r>
                        <a:rPr lang="zh-CN" altLang="en-US" sz="2000" b="1" kern="0" smtClean="0">
                          <a:solidFill>
                            <a:srgbClr val="000080"/>
                          </a:solidFill>
                          <a:latin typeface="宋体"/>
                          <a:ea typeface="宋体"/>
                          <a:cs typeface="宋体"/>
                        </a:rPr>
                        <a:t> </a:t>
                      </a:r>
                      <a:r>
                        <a:rPr lang="en-US" sz="2000" b="1" kern="0" smtClean="0">
                          <a:solidFill>
                            <a:srgbClr val="000080"/>
                          </a:solidFill>
                          <a:latin typeface="宋体"/>
                          <a:ea typeface="宋体"/>
                          <a:cs typeface="宋体"/>
                        </a:rPr>
                        <a:t>cm</a:t>
                      </a:r>
                      <a:endParaRPr lang="zh-CN" altLang="en-US" sz="2400" b="1" kern="100" dirty="0" smtClean="0">
                        <a:latin typeface="Calibri"/>
                        <a:ea typeface="宋体"/>
                        <a:cs typeface="Times New Roman"/>
                      </a:endParaRPr>
                    </a:p>
                  </a:txBody>
                  <a:tcPr anchor="ctr"/>
                </a:tc>
              </a:tr>
            </a:tbl>
          </a:graphicData>
        </a:graphic>
      </p:graphicFrame>
    </p:spTree>
    <p:extLst>
      <p:ext uri="{BB962C8B-B14F-4D97-AF65-F5344CB8AC3E}">
        <p14:creationId xmlns:p14="http://schemas.microsoft.com/office/powerpoint/2010/main" val="14319341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§1.4.4.4</a:t>
            </a:r>
            <a:r>
              <a:rPr lang="zh-CN" altLang="en-US" dirty="0" smtClean="0"/>
              <a:t>  自由电子激光器</a:t>
            </a:r>
            <a:r>
              <a:rPr lang="en-US" altLang="zh-CN" dirty="0" smtClean="0"/>
              <a:t>(FEL)</a:t>
            </a:r>
            <a:endParaRPr lang="zh-CN" altLang="en-US" dirty="0"/>
          </a:p>
        </p:txBody>
      </p:sp>
      <p:sp>
        <p:nvSpPr>
          <p:cNvPr id="3" name="Content Placeholder 2"/>
          <p:cNvSpPr>
            <a:spLocks noGrp="1"/>
          </p:cNvSpPr>
          <p:nvPr>
            <p:ph idx="1"/>
          </p:nvPr>
        </p:nvSpPr>
        <p:spPr/>
        <p:txBody>
          <a:bodyPr/>
          <a:lstStyle/>
          <a:p>
            <a:r>
              <a:rPr lang="zh-CN" altLang="en-US" sz="2800" dirty="0" smtClean="0"/>
              <a:t>特点</a:t>
            </a:r>
            <a:endParaRPr lang="en-US" altLang="zh-CN" sz="2800" dirty="0" smtClean="0"/>
          </a:p>
          <a:p>
            <a:pPr lvl="1">
              <a:lnSpc>
                <a:spcPct val="150000"/>
              </a:lnSpc>
            </a:pPr>
            <a:r>
              <a:rPr lang="zh-CN" altLang="en-US" sz="2000" dirty="0"/>
              <a:t>自由电子激光器可连续工作，输出功率几千瓦到</a:t>
            </a:r>
            <a:r>
              <a:rPr lang="en-US" altLang="zh-CN" sz="2000" dirty="0"/>
              <a:t>10</a:t>
            </a:r>
            <a:r>
              <a:rPr lang="zh-CN" altLang="en-US" sz="2000" dirty="0"/>
              <a:t>千瓦</a:t>
            </a:r>
          </a:p>
          <a:p>
            <a:pPr lvl="1">
              <a:lnSpc>
                <a:spcPct val="150000"/>
              </a:lnSpc>
            </a:pPr>
            <a:r>
              <a:rPr lang="zh-CN" altLang="en-US" sz="2000" dirty="0"/>
              <a:t>也可脉冲式工作，平均最高功率几兆瓦</a:t>
            </a:r>
            <a:endParaRPr lang="en-US" altLang="zh-CN" sz="2000" dirty="0"/>
          </a:p>
          <a:p>
            <a:pPr lvl="1">
              <a:lnSpc>
                <a:spcPct val="150000"/>
              </a:lnSpc>
            </a:pPr>
            <a:r>
              <a:rPr lang="en-US" altLang="zh-CN" sz="2000" dirty="0"/>
              <a:t>2005</a:t>
            </a:r>
            <a:r>
              <a:rPr lang="zh-CN" altLang="en-US" sz="2000" dirty="0"/>
              <a:t>年</a:t>
            </a:r>
            <a:r>
              <a:rPr lang="en-US" altLang="zh-CN" sz="2000" dirty="0"/>
              <a:t>6</a:t>
            </a:r>
            <a:r>
              <a:rPr lang="zh-CN" altLang="en-US" sz="2000" dirty="0"/>
              <a:t>月，</a:t>
            </a:r>
            <a:r>
              <a:rPr lang="en-US" altLang="zh-CN" sz="2000" dirty="0"/>
              <a:t>FEL</a:t>
            </a:r>
            <a:r>
              <a:rPr lang="zh-CN" altLang="en-US" sz="2000" dirty="0"/>
              <a:t>获得了</a:t>
            </a:r>
            <a:r>
              <a:rPr lang="en-US" altLang="zh-CN" sz="2000" dirty="0"/>
              <a:t>25</a:t>
            </a:r>
            <a:r>
              <a:rPr lang="zh-CN" altLang="en-US" sz="2000" dirty="0"/>
              <a:t>千瓦的红外激光，成</a:t>
            </a:r>
            <a:r>
              <a:rPr lang="zh-CN" altLang="en-US" sz="2000" dirty="0" smtClean="0"/>
              <a:t>为当时世</a:t>
            </a:r>
            <a:r>
              <a:rPr lang="zh-CN" altLang="en-US" sz="2000" dirty="0"/>
              <a:t>界上同类激光器中功率最高的激光</a:t>
            </a:r>
            <a:r>
              <a:rPr lang="zh-CN" altLang="en-US" sz="2000" dirty="0" smtClean="0"/>
              <a:t>器</a:t>
            </a:r>
            <a:endParaRPr lang="en-US" altLang="zh-CN" sz="2400" dirty="0" smtClean="0"/>
          </a:p>
          <a:p>
            <a:r>
              <a:rPr lang="zh-CN" altLang="en-US" sz="2800" dirty="0" smtClean="0"/>
              <a:t>用途</a:t>
            </a:r>
            <a:endParaRPr lang="en-US" altLang="zh-CN" sz="2800" dirty="0" smtClean="0"/>
          </a:p>
          <a:p>
            <a:pPr lvl="1">
              <a:lnSpc>
                <a:spcPct val="150000"/>
              </a:lnSpc>
            </a:pPr>
            <a:r>
              <a:rPr lang="zh-CN" altLang="en-US" sz="2000" dirty="0" smtClean="0"/>
              <a:t>可用于材料科学，医学，表面科学，化学，生物及生命科学、激光武器等</a:t>
            </a:r>
          </a:p>
          <a:p>
            <a:endParaRPr lang="zh-CN" altLang="en-US" dirty="0"/>
          </a:p>
        </p:txBody>
      </p:sp>
    </p:spTree>
    <p:extLst>
      <p:ext uri="{BB962C8B-B14F-4D97-AF65-F5344CB8AC3E}">
        <p14:creationId xmlns:p14="http://schemas.microsoft.com/office/powerpoint/2010/main" val="18414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31631"/>
            <a:ext cx="8229600" cy="4823069"/>
          </a:xfrm>
        </p:spPr>
        <p:txBody>
          <a:bodyPr/>
          <a:lstStyle/>
          <a:p>
            <a:pPr>
              <a:lnSpc>
                <a:spcPct val="150000"/>
              </a:lnSpc>
            </a:pPr>
            <a:r>
              <a:rPr lang="zh-CN" altLang="en-US" sz="2400" dirty="0" smtClean="0"/>
              <a:t>最早研制成功的激光器</a:t>
            </a:r>
            <a:endParaRPr lang="en-US" altLang="zh-CN" sz="2400" dirty="0" smtClean="0"/>
          </a:p>
          <a:p>
            <a:pPr>
              <a:lnSpc>
                <a:spcPct val="150000"/>
              </a:lnSpc>
            </a:pPr>
            <a:r>
              <a:rPr lang="zh-CN" altLang="en-US" sz="2400" dirty="0" smtClean="0"/>
              <a:t>应用   输出</a:t>
            </a:r>
            <a:r>
              <a:rPr lang="zh-CN" altLang="en-US" sz="2400" dirty="0" smtClean="0">
                <a:solidFill>
                  <a:srgbClr val="00B050"/>
                </a:solidFill>
              </a:rPr>
              <a:t>可见光   </a:t>
            </a:r>
            <a:r>
              <a:rPr lang="en-US" altLang="zh-CN" sz="2400" dirty="0" smtClean="0">
                <a:solidFill>
                  <a:srgbClr val="00B050"/>
                </a:solidFill>
              </a:rPr>
              <a:t>694.3nm</a:t>
            </a:r>
          </a:p>
          <a:p>
            <a:pPr lvl="1">
              <a:lnSpc>
                <a:spcPct val="150000"/>
              </a:lnSpc>
            </a:pPr>
            <a:r>
              <a:rPr lang="zh-CN" altLang="en-US" sz="2400" dirty="0" smtClean="0"/>
              <a:t>医用：治疗斑纹、刺青，因其红光穿透皮肤的效果非常好</a:t>
            </a:r>
            <a:endParaRPr lang="en-US" altLang="zh-CN" sz="2400" dirty="0" smtClean="0"/>
          </a:p>
          <a:p>
            <a:pPr lvl="1">
              <a:lnSpc>
                <a:spcPct val="150000"/>
              </a:lnSpc>
            </a:pPr>
            <a:r>
              <a:rPr lang="zh-CN" altLang="en-US" sz="2400" dirty="0" smtClean="0"/>
              <a:t>全息非破坏检测</a:t>
            </a:r>
            <a:endParaRPr lang="en-US" altLang="zh-CN" sz="2400" dirty="0" smtClean="0"/>
          </a:p>
          <a:p>
            <a:pPr lvl="1">
              <a:lnSpc>
                <a:spcPct val="150000"/>
              </a:lnSpc>
            </a:pPr>
            <a:r>
              <a:rPr lang="zh-CN" altLang="en-US" sz="2400" dirty="0" smtClean="0"/>
              <a:t>军用第一代激光测距仪</a:t>
            </a:r>
            <a:endParaRPr lang="en-US" altLang="zh-CN" sz="2400" dirty="0" smtClean="0"/>
          </a:p>
          <a:p>
            <a:pPr lvl="1">
              <a:lnSpc>
                <a:spcPct val="150000"/>
              </a:lnSpc>
            </a:pPr>
            <a:r>
              <a:rPr lang="zh-CN" altLang="en-US" sz="2400" dirty="0" smtClean="0"/>
              <a:t>中国于</a:t>
            </a:r>
            <a:r>
              <a:rPr lang="en-US" altLang="zh-CN" sz="2400" dirty="0" smtClean="0"/>
              <a:t>1964</a:t>
            </a:r>
            <a:r>
              <a:rPr lang="zh-CN" altLang="en-US" sz="2400" dirty="0" smtClean="0"/>
              <a:t>年就使用红宝石激光给手表打孔</a:t>
            </a:r>
            <a:r>
              <a:rPr lang="en-US" altLang="zh-CN" sz="2400" dirty="0" smtClean="0"/>
              <a:t>(</a:t>
            </a:r>
            <a:r>
              <a:rPr lang="zh-CN" altLang="en-US" sz="2400" dirty="0" smtClean="0"/>
              <a:t>机械表</a:t>
            </a:r>
            <a:r>
              <a:rPr lang="en-US" altLang="zh-CN" sz="2400" dirty="0" smtClean="0"/>
              <a:t>)</a:t>
            </a:r>
          </a:p>
        </p:txBody>
      </p:sp>
      <p:grpSp>
        <p:nvGrpSpPr>
          <p:cNvPr id="7" name="组合 6"/>
          <p:cNvGrpSpPr/>
          <p:nvPr/>
        </p:nvGrpSpPr>
        <p:grpSpPr>
          <a:xfrm>
            <a:off x="0" y="0"/>
            <a:ext cx="4748519" cy="766763"/>
            <a:chOff x="0" y="0"/>
            <a:chExt cx="4748519" cy="766763"/>
          </a:xfrm>
        </p:grpSpPr>
        <p:sp>
          <p:nvSpPr>
            <p:cNvPr id="4" name="Rectangle 174"/>
            <p:cNvSpPr>
              <a:spLocks noChangeArrowheads="1"/>
            </p:cNvSpPr>
            <p:nvPr/>
          </p:nvSpPr>
          <p:spPr bwMode="gray">
            <a:xfrm>
              <a:off x="0" y="0"/>
              <a:ext cx="4748519" cy="766763"/>
            </a:xfrm>
            <a:prstGeom prst="rect">
              <a:avLst/>
            </a:prstGeom>
            <a:solidFill>
              <a:schemeClr val="accent2"/>
            </a:solidFill>
            <a:ln w="12700" algn="ctr">
              <a:noFill/>
              <a:prstDash val="dash"/>
              <a:miter lim="800000"/>
              <a:headEnd/>
              <a:tailEnd/>
            </a:ln>
            <a:effectLst/>
          </p:spPr>
          <p:txBody>
            <a:bodyPr wrap="none" anchor="ctr"/>
            <a:lstStyle/>
            <a:p>
              <a:endParaRPr lang="zh-CN" altLang="en-US"/>
            </a:p>
          </p:txBody>
        </p:sp>
        <p:sp>
          <p:nvSpPr>
            <p:cNvPr id="5" name="Rectangle 178"/>
            <p:cNvSpPr>
              <a:spLocks noChangeArrowheads="1"/>
            </p:cNvSpPr>
            <p:nvPr/>
          </p:nvSpPr>
          <p:spPr bwMode="white">
            <a:xfrm>
              <a:off x="480890" y="216144"/>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红宝石激光器</a:t>
              </a:r>
              <a:endParaRPr lang="en-US" altLang="zh-CN" dirty="0">
                <a:solidFill>
                  <a:srgbClr val="FFFFFF"/>
                </a:solidFill>
                <a:ea typeface="宋体" charset="-122"/>
              </a:endParaRPr>
            </a:p>
          </p:txBody>
        </p:sp>
      </p:grpSp>
      <p:graphicFrame>
        <p:nvGraphicFramePr>
          <p:cNvPr id="1026" name="Object 2"/>
          <p:cNvGraphicFramePr>
            <a:graphicFrameLocks noChangeAspect="1"/>
          </p:cNvGraphicFramePr>
          <p:nvPr>
            <p:extLst>
              <p:ext uri="{D42A27DB-BD31-4B8C-83A1-F6EECF244321}">
                <p14:modId xmlns:p14="http://schemas.microsoft.com/office/powerpoint/2010/main" val="3927449612"/>
              </p:ext>
            </p:extLst>
          </p:nvPr>
        </p:nvGraphicFramePr>
        <p:xfrm>
          <a:off x="765029" y="2236377"/>
          <a:ext cx="7705725" cy="3494087"/>
        </p:xfrm>
        <a:graphic>
          <a:graphicData uri="http://schemas.openxmlformats.org/presentationml/2006/ole">
            <mc:AlternateContent xmlns:mc="http://schemas.openxmlformats.org/markup-compatibility/2006">
              <mc:Choice xmlns:v="urn:schemas-microsoft-com:vml" Requires="v">
                <p:oleObj spid="_x0000_s1048" name="Bitmap Image" r:id="rId3" imgW="5847619" imgH="2619048" progId="PBrush">
                  <p:embed/>
                </p:oleObj>
              </mc:Choice>
              <mc:Fallback>
                <p:oleObj name="Bitmap Image" r:id="rId3" imgW="5847619" imgH="2619048"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29" y="2236377"/>
                        <a:ext cx="7705725" cy="349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补充：光纤激光器</a:t>
            </a:r>
            <a:endParaRPr lang="zh-CN" altLang="en-US" dirty="0"/>
          </a:p>
        </p:txBody>
      </p:sp>
      <p:sp>
        <p:nvSpPr>
          <p:cNvPr id="3" name="Content Placeholder 2"/>
          <p:cNvSpPr>
            <a:spLocks noGrp="1"/>
          </p:cNvSpPr>
          <p:nvPr>
            <p:ph idx="1"/>
          </p:nvPr>
        </p:nvSpPr>
        <p:spPr>
          <a:xfrm>
            <a:off x="457200" y="1328737"/>
            <a:ext cx="8229600" cy="4933517"/>
          </a:xfrm>
        </p:spPr>
        <p:txBody>
          <a:bodyPr/>
          <a:lstStyle/>
          <a:p>
            <a:r>
              <a:rPr lang="zh-CN" altLang="en-US" sz="2800" dirty="0" smtClean="0"/>
              <a:t>优点</a:t>
            </a:r>
            <a:endParaRPr lang="en-US" altLang="zh-CN" sz="2800" dirty="0" smtClean="0"/>
          </a:p>
          <a:p>
            <a:pPr lvl="1">
              <a:lnSpc>
                <a:spcPct val="150000"/>
              </a:lnSpc>
            </a:pPr>
            <a:r>
              <a:rPr lang="zh-CN" altLang="en-US" sz="2200" dirty="0" smtClean="0">
                <a:latin typeface="Times New Roman" pitchFamily="18" charset="0"/>
              </a:rPr>
              <a:t>具有</a:t>
            </a:r>
            <a:r>
              <a:rPr lang="zh-CN" altLang="en-US" sz="2200" dirty="0" smtClean="0">
                <a:solidFill>
                  <a:srgbClr val="C00000"/>
                </a:solidFill>
                <a:latin typeface="Times New Roman" pitchFamily="18" charset="0"/>
              </a:rPr>
              <a:t>波导式结构</a:t>
            </a:r>
            <a:r>
              <a:rPr lang="zh-CN" altLang="en-US" sz="2200" dirty="0" smtClean="0">
                <a:latin typeface="Times New Roman" pitchFamily="18" charset="0"/>
              </a:rPr>
              <a:t>，可以在光纤纤芯中产生较高的功率密度，使得激光效率大幅度提高；它所基于的</a:t>
            </a:r>
            <a:r>
              <a:rPr lang="en-US" altLang="zh-CN" sz="2200" dirty="0" smtClean="0">
                <a:latin typeface="Times New Roman" pitchFamily="18" charset="0"/>
              </a:rPr>
              <a:t>SiO</a:t>
            </a:r>
            <a:r>
              <a:rPr lang="en-US" altLang="zh-CN" sz="2200" baseline="-25000" dirty="0" smtClean="0">
                <a:latin typeface="Times New Roman" pitchFamily="18" charset="0"/>
              </a:rPr>
              <a:t>2</a:t>
            </a:r>
            <a:r>
              <a:rPr lang="zh-CN" altLang="en-US" sz="2200" dirty="0" smtClean="0">
                <a:latin typeface="Times New Roman" pitchFamily="18" charset="0"/>
              </a:rPr>
              <a:t>光纤的生产工艺现在也已经非常成熟，可以制作出高精度、低损耗的光纤</a:t>
            </a:r>
            <a:endParaRPr lang="en-US" altLang="zh-CN" sz="2200" dirty="0" smtClean="0">
              <a:latin typeface="Times New Roman" pitchFamily="18" charset="0"/>
            </a:endParaRPr>
          </a:p>
          <a:p>
            <a:pPr lvl="1">
              <a:lnSpc>
                <a:spcPct val="150000"/>
              </a:lnSpc>
            </a:pPr>
            <a:r>
              <a:rPr lang="zh-CN" altLang="en-US" sz="2200" dirty="0" smtClean="0">
                <a:latin typeface="Times New Roman" pitchFamily="18" charset="0"/>
              </a:rPr>
              <a:t>热学性能优异</a:t>
            </a:r>
            <a:endParaRPr lang="en-US" altLang="zh-CN" sz="2200" dirty="0" smtClean="0">
              <a:latin typeface="Times New Roman" pitchFamily="18" charset="0"/>
            </a:endParaRPr>
          </a:p>
          <a:p>
            <a:pPr lvl="2">
              <a:lnSpc>
                <a:spcPct val="150000"/>
              </a:lnSpc>
            </a:pPr>
            <a:r>
              <a:rPr lang="zh-CN" altLang="en-US" sz="1800" dirty="0" smtClean="0">
                <a:latin typeface="Times New Roman" pitchFamily="18" charset="0"/>
              </a:rPr>
              <a:t>光纤激光器基质是</a:t>
            </a:r>
            <a:r>
              <a:rPr lang="en-US" altLang="zh-CN" sz="1800" dirty="0" smtClean="0">
                <a:latin typeface="Times New Roman" pitchFamily="18" charset="0"/>
              </a:rPr>
              <a:t>SiO</a:t>
            </a:r>
            <a:r>
              <a:rPr lang="en-US" altLang="zh-CN" sz="1800" baseline="-25000" dirty="0" smtClean="0">
                <a:latin typeface="Times New Roman" pitchFamily="18" charset="0"/>
              </a:rPr>
              <a:t>2</a:t>
            </a:r>
            <a:r>
              <a:rPr lang="zh-CN" altLang="en-US" sz="1800" dirty="0" smtClean="0">
                <a:latin typeface="Times New Roman" pitchFamily="18" charset="0"/>
              </a:rPr>
              <a:t>，具有</a:t>
            </a:r>
            <a:r>
              <a:rPr lang="zh-CN" altLang="en-US" sz="1800" dirty="0" smtClean="0">
                <a:solidFill>
                  <a:srgbClr val="C00000"/>
                </a:solidFill>
                <a:latin typeface="Times New Roman" pitchFamily="18" charset="0"/>
              </a:rPr>
              <a:t>极好的温度稳定性</a:t>
            </a:r>
            <a:r>
              <a:rPr lang="zh-CN" altLang="en-US" sz="1800" dirty="0" smtClean="0">
                <a:latin typeface="Times New Roman" pitchFamily="18" charset="0"/>
              </a:rPr>
              <a:t>；而光纤结构具有较高的面积－体积比，所以其</a:t>
            </a:r>
            <a:r>
              <a:rPr lang="zh-CN" altLang="en-US" sz="1800" dirty="0" smtClean="0">
                <a:solidFill>
                  <a:srgbClr val="C00000"/>
                </a:solidFill>
                <a:latin typeface="Times New Roman" pitchFamily="18" charset="0"/>
              </a:rPr>
              <a:t>散热效果很好</a:t>
            </a:r>
            <a:endParaRPr lang="en-US" altLang="zh-CN" sz="1800" dirty="0" smtClean="0">
              <a:solidFill>
                <a:srgbClr val="C00000"/>
              </a:solidFill>
              <a:latin typeface="Times New Roman" pitchFamily="18" charset="0"/>
            </a:endParaRPr>
          </a:p>
          <a:p>
            <a:pPr lvl="1">
              <a:lnSpc>
                <a:spcPct val="150000"/>
              </a:lnSpc>
            </a:pPr>
            <a:r>
              <a:rPr lang="zh-CN" altLang="en-US" sz="2200" dirty="0" smtClean="0">
                <a:latin typeface="Times New Roman" pitchFamily="18" charset="0"/>
              </a:rPr>
              <a:t>光纤激光器与常规光纤具有自然的通融性和兼容性，</a:t>
            </a:r>
            <a:r>
              <a:rPr lang="zh-CN" altLang="en-US" sz="2200" dirty="0" smtClean="0">
                <a:solidFill>
                  <a:srgbClr val="C00000"/>
                </a:solidFill>
                <a:latin typeface="Times New Roman" pitchFamily="18" charset="0"/>
              </a:rPr>
              <a:t>易于进行光纤集成，与通信线路耦合损耗低，使用方便可靠</a:t>
            </a:r>
          </a:p>
        </p:txBody>
      </p:sp>
    </p:spTree>
    <p:extLst>
      <p:ext uri="{BB962C8B-B14F-4D97-AF65-F5344CB8AC3E}">
        <p14:creationId xmlns:p14="http://schemas.microsoft.com/office/powerpoint/2010/main" val="40203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光纤激光器结构示意图</a:t>
            </a:r>
            <a:endParaRPr lang="zh-CN" altLang="en-US" dirty="0"/>
          </a:p>
        </p:txBody>
      </p:sp>
      <p:sp>
        <p:nvSpPr>
          <p:cNvPr id="5" name="Text Box 12"/>
          <p:cNvSpPr txBox="1">
            <a:spLocks noChangeArrowheads="1"/>
          </p:cNvSpPr>
          <p:nvPr/>
        </p:nvSpPr>
        <p:spPr bwMode="auto">
          <a:xfrm>
            <a:off x="457200" y="4081707"/>
            <a:ext cx="1743320" cy="733648"/>
          </a:xfrm>
          <a:prstGeom prst="rect">
            <a:avLst/>
          </a:prstGeom>
          <a:noFill/>
          <a:ln w="12700">
            <a:noFill/>
            <a:miter lim="800000"/>
            <a:headEnd/>
            <a:tailEnd/>
          </a:ln>
          <a:effectLst/>
        </p:spPr>
        <p:txBody>
          <a:bodyPr/>
          <a:lstStyle/>
          <a:p>
            <a:pPr algn="just"/>
            <a:r>
              <a:rPr lang="zh-CN" altLang="en-US" sz="2000">
                <a:latin typeface="Times New Roman" pitchFamily="18" charset="0"/>
              </a:rPr>
              <a:t>泵浦光</a:t>
            </a:r>
            <a:endParaRPr lang="zh-CN" altLang="en-US" sz="2000"/>
          </a:p>
        </p:txBody>
      </p:sp>
      <p:sp>
        <p:nvSpPr>
          <p:cNvPr id="6" name="Text Box 13"/>
          <p:cNvSpPr txBox="1">
            <a:spLocks noChangeArrowheads="1"/>
          </p:cNvSpPr>
          <p:nvPr/>
        </p:nvSpPr>
        <p:spPr bwMode="auto">
          <a:xfrm>
            <a:off x="3350970" y="4081707"/>
            <a:ext cx="2185620" cy="733648"/>
          </a:xfrm>
          <a:prstGeom prst="rect">
            <a:avLst/>
          </a:prstGeom>
          <a:noFill/>
          <a:ln w="12700">
            <a:noFill/>
            <a:miter lim="800000"/>
            <a:headEnd/>
            <a:tailEnd/>
          </a:ln>
          <a:effectLst/>
        </p:spPr>
        <p:txBody>
          <a:bodyPr/>
          <a:lstStyle/>
          <a:p>
            <a:pPr algn="just"/>
            <a:r>
              <a:rPr lang="zh-CN" altLang="en-US" sz="2000">
                <a:latin typeface="Times New Roman" pitchFamily="18" charset="0"/>
              </a:rPr>
              <a:t>掺杂光纤</a:t>
            </a:r>
            <a:endParaRPr lang="zh-CN" altLang="en-US" sz="2000"/>
          </a:p>
        </p:txBody>
      </p:sp>
      <p:sp>
        <p:nvSpPr>
          <p:cNvPr id="7" name="Text Box 14"/>
          <p:cNvSpPr txBox="1">
            <a:spLocks noChangeArrowheads="1"/>
          </p:cNvSpPr>
          <p:nvPr/>
        </p:nvSpPr>
        <p:spPr bwMode="auto">
          <a:xfrm>
            <a:off x="1537070" y="1513938"/>
            <a:ext cx="1286904" cy="736345"/>
          </a:xfrm>
          <a:prstGeom prst="rect">
            <a:avLst/>
          </a:prstGeom>
          <a:noFill/>
          <a:ln w="12700">
            <a:noFill/>
            <a:miter lim="800000"/>
            <a:headEnd/>
            <a:tailEnd/>
          </a:ln>
          <a:effectLst/>
        </p:spPr>
        <p:txBody>
          <a:bodyPr/>
          <a:lstStyle/>
          <a:p>
            <a:pPr algn="just"/>
            <a:r>
              <a:rPr lang="zh-CN" altLang="en-US" sz="2000">
                <a:latin typeface="Times New Roman" pitchFamily="18" charset="0"/>
              </a:rPr>
              <a:t>腔镜</a:t>
            </a:r>
            <a:endParaRPr lang="zh-CN" altLang="en-US" sz="2000"/>
          </a:p>
        </p:txBody>
      </p:sp>
      <p:sp>
        <p:nvSpPr>
          <p:cNvPr id="8" name="Text Box 15"/>
          <p:cNvSpPr txBox="1">
            <a:spLocks noChangeArrowheads="1"/>
          </p:cNvSpPr>
          <p:nvPr/>
        </p:nvSpPr>
        <p:spPr bwMode="auto">
          <a:xfrm>
            <a:off x="6171808" y="1532819"/>
            <a:ext cx="1557460" cy="2182064"/>
          </a:xfrm>
          <a:prstGeom prst="rect">
            <a:avLst/>
          </a:prstGeom>
          <a:noFill/>
          <a:ln w="12700">
            <a:noFill/>
            <a:miter lim="800000"/>
            <a:headEnd/>
            <a:tailEnd/>
          </a:ln>
          <a:effectLst/>
        </p:spPr>
        <p:txBody>
          <a:bodyPr/>
          <a:lstStyle/>
          <a:p>
            <a:pPr algn="just"/>
            <a:r>
              <a:rPr lang="zh-CN" altLang="en-US" sz="2000">
                <a:latin typeface="Times New Roman" pitchFamily="18" charset="0"/>
              </a:rPr>
              <a:t>腔镜</a:t>
            </a:r>
            <a:endParaRPr lang="zh-CN" altLang="en-US" sz="2000"/>
          </a:p>
        </p:txBody>
      </p:sp>
      <p:sp>
        <p:nvSpPr>
          <p:cNvPr id="9" name="Text Box 16"/>
          <p:cNvSpPr txBox="1">
            <a:spLocks noChangeArrowheads="1"/>
          </p:cNvSpPr>
          <p:nvPr/>
        </p:nvSpPr>
        <p:spPr bwMode="auto">
          <a:xfrm>
            <a:off x="6851726" y="4081707"/>
            <a:ext cx="1835074" cy="1224545"/>
          </a:xfrm>
          <a:prstGeom prst="rect">
            <a:avLst/>
          </a:prstGeom>
          <a:noFill/>
          <a:ln w="12700">
            <a:noFill/>
            <a:miter lim="800000"/>
            <a:headEnd/>
            <a:tailEnd/>
          </a:ln>
          <a:effectLst/>
        </p:spPr>
        <p:txBody>
          <a:bodyPr/>
          <a:lstStyle/>
          <a:p>
            <a:pPr algn="just"/>
            <a:r>
              <a:rPr lang="zh-CN" altLang="en-US" sz="2000">
                <a:latin typeface="Times New Roman" pitchFamily="18" charset="0"/>
              </a:rPr>
              <a:t>输出激光</a:t>
            </a:r>
            <a:endParaRPr lang="zh-CN" altLang="en-US" sz="2000"/>
          </a:p>
        </p:txBody>
      </p:sp>
      <p:grpSp>
        <p:nvGrpSpPr>
          <p:cNvPr id="11" name="Group 20"/>
          <p:cNvGrpSpPr>
            <a:grpSpLocks/>
          </p:cNvGrpSpPr>
          <p:nvPr/>
        </p:nvGrpSpPr>
        <p:grpSpPr bwMode="auto">
          <a:xfrm>
            <a:off x="577186" y="2368962"/>
            <a:ext cx="7683783" cy="1726231"/>
            <a:chOff x="1020" y="935"/>
            <a:chExt cx="3266" cy="640"/>
          </a:xfrm>
        </p:grpSpPr>
        <p:sp>
          <p:nvSpPr>
            <p:cNvPr id="12" name="Rectangle 6"/>
            <p:cNvSpPr>
              <a:spLocks noChangeArrowheads="1"/>
            </p:cNvSpPr>
            <p:nvPr/>
          </p:nvSpPr>
          <p:spPr bwMode="auto">
            <a:xfrm>
              <a:off x="1616" y="952"/>
              <a:ext cx="71" cy="623"/>
            </a:xfrm>
            <a:prstGeom prst="rect">
              <a:avLst/>
            </a:prstGeom>
            <a:solidFill>
              <a:srgbClr val="808080"/>
            </a:solidFill>
            <a:ln w="12700">
              <a:solidFill>
                <a:srgbClr val="808080"/>
              </a:solidFill>
              <a:miter lim="800000"/>
              <a:headEnd/>
              <a:tailEnd/>
            </a:ln>
            <a:effectLst/>
          </p:spPr>
          <p:txBody>
            <a:bodyPr/>
            <a:lstStyle/>
            <a:p>
              <a:endParaRPr lang="zh-CN" altLang="en-US"/>
            </a:p>
          </p:txBody>
        </p:sp>
        <p:sp>
          <p:nvSpPr>
            <p:cNvPr id="13" name="Rectangle 9"/>
            <p:cNvSpPr>
              <a:spLocks noChangeArrowheads="1"/>
            </p:cNvSpPr>
            <p:nvPr/>
          </p:nvSpPr>
          <p:spPr bwMode="auto">
            <a:xfrm>
              <a:off x="3611" y="935"/>
              <a:ext cx="71" cy="623"/>
            </a:xfrm>
            <a:prstGeom prst="rect">
              <a:avLst/>
            </a:prstGeom>
            <a:solidFill>
              <a:srgbClr val="808080"/>
            </a:solidFill>
            <a:ln w="12700">
              <a:solidFill>
                <a:srgbClr val="808080"/>
              </a:solidFill>
              <a:miter lim="800000"/>
              <a:headEnd/>
              <a:tailEnd/>
            </a:ln>
            <a:effectLst/>
          </p:spPr>
          <p:txBody>
            <a:bodyPr/>
            <a:lstStyle/>
            <a:p>
              <a:endParaRPr lang="zh-CN" altLang="en-US"/>
            </a:p>
          </p:txBody>
        </p:sp>
        <p:sp>
          <p:nvSpPr>
            <p:cNvPr id="14" name="Line 10"/>
            <p:cNvSpPr>
              <a:spLocks noChangeShapeType="1"/>
            </p:cNvSpPr>
            <p:nvPr/>
          </p:nvSpPr>
          <p:spPr bwMode="auto">
            <a:xfrm>
              <a:off x="1020" y="1235"/>
              <a:ext cx="576" cy="0"/>
            </a:xfrm>
            <a:prstGeom prst="line">
              <a:avLst/>
            </a:prstGeom>
            <a:noFill/>
            <a:ln w="76200">
              <a:solidFill>
                <a:srgbClr val="3366FF"/>
              </a:solidFill>
              <a:round/>
              <a:headEnd/>
              <a:tailEnd type="triangle" w="sm" len="sm"/>
            </a:ln>
            <a:effectLst/>
          </p:spPr>
          <p:txBody>
            <a:bodyPr/>
            <a:lstStyle/>
            <a:p>
              <a:endParaRPr lang="zh-CN" altLang="en-US"/>
            </a:p>
          </p:txBody>
        </p:sp>
        <p:sp>
          <p:nvSpPr>
            <p:cNvPr id="15" name="Line 11"/>
            <p:cNvSpPr>
              <a:spLocks noChangeShapeType="1"/>
            </p:cNvSpPr>
            <p:nvPr/>
          </p:nvSpPr>
          <p:spPr bwMode="auto">
            <a:xfrm>
              <a:off x="3717" y="1235"/>
              <a:ext cx="569" cy="0"/>
            </a:xfrm>
            <a:prstGeom prst="line">
              <a:avLst/>
            </a:prstGeom>
            <a:noFill/>
            <a:ln w="57150">
              <a:solidFill>
                <a:srgbClr val="FF0000"/>
              </a:solidFill>
              <a:round/>
              <a:headEnd/>
              <a:tailEnd type="triangle" w="sm" len="med"/>
            </a:ln>
            <a:effectLst/>
          </p:spPr>
          <p:txBody>
            <a:bodyPr/>
            <a:lstStyle/>
            <a:p>
              <a:endParaRPr lang="zh-CN" altLang="en-US"/>
            </a:p>
          </p:txBody>
        </p:sp>
        <p:sp>
          <p:nvSpPr>
            <p:cNvPr id="16" name="Rectangle 18"/>
            <p:cNvSpPr>
              <a:spLocks noChangeArrowheads="1"/>
            </p:cNvSpPr>
            <p:nvPr/>
          </p:nvSpPr>
          <p:spPr bwMode="auto">
            <a:xfrm>
              <a:off x="1698" y="1166"/>
              <a:ext cx="1908" cy="116"/>
            </a:xfrm>
            <a:prstGeom prst="rect">
              <a:avLst/>
            </a:prstGeom>
            <a:solidFill>
              <a:schemeClr val="accent1"/>
            </a:solidFill>
            <a:ln w="9525">
              <a:solidFill>
                <a:schemeClr val="tx1"/>
              </a:solidFill>
              <a:miter lim="800000"/>
              <a:headEnd/>
              <a:tailEnd/>
            </a:ln>
            <a:effectLst/>
          </p:spPr>
          <p:txBody>
            <a:bodyPr wrap="none" anchor="ctr"/>
            <a:lstStyle/>
            <a:p>
              <a:pPr algn="ctr"/>
              <a:endParaRPr lang="zh-CN" altLang="zh-CN"/>
            </a:p>
          </p:txBody>
        </p:sp>
      </p:grpSp>
      <p:sp>
        <p:nvSpPr>
          <p:cNvPr id="17" name="TextBox 16"/>
          <p:cNvSpPr txBox="1"/>
          <p:nvPr/>
        </p:nvSpPr>
        <p:spPr>
          <a:xfrm>
            <a:off x="2291787" y="4606724"/>
            <a:ext cx="4166886" cy="2031325"/>
          </a:xfrm>
          <a:prstGeom prst="rect">
            <a:avLst/>
          </a:prstGeom>
          <a:noFill/>
        </p:spPr>
        <p:txBody>
          <a:bodyPr wrap="square" rtlCol="0">
            <a:spAutoFit/>
          </a:bodyPr>
          <a:lstStyle/>
          <a:p>
            <a:pPr marL="609600" indent="-609600" algn="l">
              <a:lnSpc>
                <a:spcPct val="90000"/>
              </a:lnSpc>
            </a:pPr>
            <a:r>
              <a:rPr lang="zh-CN" altLang="en-US" sz="2000" dirty="0" smtClean="0">
                <a:latin typeface="Times New Roman" pitchFamily="18" charset="0"/>
              </a:rPr>
              <a:t>增益介质：掺杂稀土离子光纤</a:t>
            </a:r>
          </a:p>
          <a:p>
            <a:pPr marL="609600" indent="-609600" algn="l">
              <a:lnSpc>
                <a:spcPct val="90000"/>
              </a:lnSpc>
            </a:pPr>
            <a:r>
              <a:rPr lang="zh-CN" altLang="en-US" sz="2000" dirty="0" smtClean="0"/>
              <a:t>稀土元素：</a:t>
            </a:r>
            <a:endParaRPr lang="en-US" altLang="zh-CN" sz="2000" dirty="0" smtClean="0"/>
          </a:p>
          <a:p>
            <a:pPr marL="1066800" lvl="1" indent="-609600" algn="l">
              <a:lnSpc>
                <a:spcPct val="90000"/>
              </a:lnSpc>
            </a:pPr>
            <a:r>
              <a:rPr lang="zh-CN" altLang="en-US" sz="2000" dirty="0" smtClean="0">
                <a:latin typeface="Times New Roman" pitchFamily="18" charset="0"/>
              </a:rPr>
              <a:t>          钕（</a:t>
            </a:r>
            <a:r>
              <a:rPr lang="en-US" altLang="zh-CN" sz="2000" dirty="0" err="1" smtClean="0">
                <a:latin typeface="Times New Roman" pitchFamily="18" charset="0"/>
              </a:rPr>
              <a:t>Nd</a:t>
            </a:r>
            <a:r>
              <a:rPr lang="zh-CN" altLang="en-US" sz="2000" dirty="0" smtClean="0">
                <a:latin typeface="Times New Roman" pitchFamily="18" charset="0"/>
              </a:rPr>
              <a:t>）、铒（</a:t>
            </a:r>
            <a:r>
              <a:rPr lang="en-US" altLang="zh-CN" sz="2000" dirty="0" err="1" smtClean="0">
                <a:latin typeface="Times New Roman" pitchFamily="18" charset="0"/>
              </a:rPr>
              <a:t>Er</a:t>
            </a:r>
            <a:r>
              <a:rPr lang="zh-CN" altLang="en-US" sz="2000" dirty="0" smtClean="0">
                <a:latin typeface="Times New Roman" pitchFamily="18" charset="0"/>
              </a:rPr>
              <a:t>）、钬  （</a:t>
            </a:r>
            <a:r>
              <a:rPr lang="en-US" altLang="zh-CN" sz="2000" dirty="0" smtClean="0">
                <a:latin typeface="Times New Roman" pitchFamily="18" charset="0"/>
              </a:rPr>
              <a:t>Ho</a:t>
            </a:r>
            <a:r>
              <a:rPr lang="zh-CN" altLang="en-US" sz="2000" dirty="0" smtClean="0">
                <a:latin typeface="Times New Roman" pitchFamily="18" charset="0"/>
              </a:rPr>
              <a:t>）、钐（</a:t>
            </a:r>
            <a:r>
              <a:rPr lang="en-US" altLang="zh-CN" sz="2000" dirty="0" err="1" smtClean="0">
                <a:latin typeface="Times New Roman" pitchFamily="18" charset="0"/>
              </a:rPr>
              <a:t>Sm</a:t>
            </a:r>
            <a:r>
              <a:rPr lang="zh-CN" altLang="en-US" sz="2000" dirty="0" smtClean="0">
                <a:latin typeface="Times New Roman" pitchFamily="18" charset="0"/>
              </a:rPr>
              <a:t>）、铥（</a:t>
            </a:r>
            <a:r>
              <a:rPr lang="en-US" altLang="zh-CN" sz="2000" dirty="0" smtClean="0">
                <a:latin typeface="Times New Roman" pitchFamily="18" charset="0"/>
              </a:rPr>
              <a:t>Tm</a:t>
            </a:r>
            <a:r>
              <a:rPr lang="zh-CN" altLang="en-US" sz="2000" dirty="0" smtClean="0">
                <a:latin typeface="Times New Roman" pitchFamily="18" charset="0"/>
              </a:rPr>
              <a:t>）、钍（</a:t>
            </a:r>
            <a:r>
              <a:rPr lang="en-US" altLang="zh-CN" sz="2000" dirty="0" err="1" smtClean="0">
                <a:latin typeface="Times New Roman" pitchFamily="18" charset="0"/>
              </a:rPr>
              <a:t>Tu</a:t>
            </a:r>
            <a:r>
              <a:rPr lang="zh-CN" altLang="en-US" sz="2000" dirty="0" smtClean="0">
                <a:latin typeface="Times New Roman" pitchFamily="18" charset="0"/>
              </a:rPr>
              <a:t>）、镱（</a:t>
            </a:r>
            <a:r>
              <a:rPr lang="en-US" altLang="zh-CN" sz="2000" dirty="0" err="1" smtClean="0">
                <a:latin typeface="Times New Roman" pitchFamily="18" charset="0"/>
              </a:rPr>
              <a:t>Yb</a:t>
            </a:r>
            <a:r>
              <a:rPr lang="zh-CN" altLang="en-US" sz="2000" dirty="0" smtClean="0">
                <a:latin typeface="Times New Roman" pitchFamily="18" charset="0"/>
              </a:rPr>
              <a:t>） </a:t>
            </a:r>
          </a:p>
          <a:p>
            <a:endParaRPr lang="zh-CN" altLang="en-US" dirty="0"/>
          </a:p>
        </p:txBody>
      </p:sp>
    </p:spTree>
    <p:extLst>
      <p:ext uri="{BB962C8B-B14F-4D97-AF65-F5344CB8AC3E}">
        <p14:creationId xmlns:p14="http://schemas.microsoft.com/office/powerpoint/2010/main" val="11658379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5" y="1356853"/>
            <a:ext cx="9074378" cy="322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7579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综合作业</a:t>
            </a:r>
            <a:endParaRPr lang="zh-CN" altLang="en-US" dirty="0"/>
          </a:p>
        </p:txBody>
      </p:sp>
      <p:sp>
        <p:nvSpPr>
          <p:cNvPr id="3" name="Content Placeholder 2"/>
          <p:cNvSpPr>
            <a:spLocks noGrp="1"/>
          </p:cNvSpPr>
          <p:nvPr>
            <p:ph idx="1"/>
          </p:nvPr>
        </p:nvSpPr>
        <p:spPr>
          <a:xfrm>
            <a:off x="457200" y="1328738"/>
            <a:ext cx="8229600" cy="4843462"/>
          </a:xfrm>
        </p:spPr>
        <p:txBody>
          <a:bodyPr/>
          <a:lstStyle/>
          <a:p>
            <a:r>
              <a:rPr lang="zh-CN" altLang="en-US"/>
              <a:t>练习</a:t>
            </a:r>
            <a:r>
              <a:rPr lang="zh-CN" altLang="en-US" smtClean="0"/>
              <a:t>搜索资料</a:t>
            </a:r>
            <a:endParaRPr lang="en-US" altLang="zh-CN" smtClean="0"/>
          </a:p>
          <a:p>
            <a:pPr lvl="1"/>
            <a:r>
              <a:rPr lang="zh-CN" altLang="en-US"/>
              <a:t>介绍一</a:t>
            </a:r>
            <a:r>
              <a:rPr lang="zh-CN" altLang="en-US" smtClean="0"/>
              <a:t>家激光器生产企业</a:t>
            </a:r>
            <a:endParaRPr lang="en-US" altLang="zh-CN" smtClean="0"/>
          </a:p>
          <a:p>
            <a:pPr lvl="2"/>
            <a:r>
              <a:rPr lang="zh-CN" altLang="en-US" smtClean="0"/>
              <a:t>每人</a:t>
            </a:r>
            <a:r>
              <a:rPr lang="zh-CN" altLang="en-US"/>
              <a:t>介</a:t>
            </a:r>
            <a:r>
              <a:rPr lang="zh-CN" altLang="en-US" smtClean="0"/>
              <a:t>绍一个互不相同的企业</a:t>
            </a:r>
            <a:endParaRPr lang="en-US" altLang="zh-CN" smtClean="0"/>
          </a:p>
          <a:p>
            <a:pPr lvl="3"/>
            <a:r>
              <a:rPr lang="zh-CN" altLang="en-US"/>
              <a:t>查</a:t>
            </a:r>
            <a:r>
              <a:rPr lang="zh-CN" altLang="en-US" smtClean="0"/>
              <a:t>到企业后名称后到这里查询该企业名称</a:t>
            </a:r>
            <a:endParaRPr lang="en-US" altLang="zh-CN" smtClean="0"/>
          </a:p>
          <a:p>
            <a:pPr lvl="3"/>
            <a:r>
              <a:rPr lang="zh-CN" altLang="en-US"/>
              <a:t>无重</a:t>
            </a:r>
            <a:r>
              <a:rPr lang="zh-CN" altLang="en-US" smtClean="0"/>
              <a:t>复的话就回帖登记企业全名，并附上该企业主页地址</a:t>
            </a:r>
            <a:endParaRPr lang="en-US" altLang="zh-CN" smtClean="0"/>
          </a:p>
          <a:p>
            <a:pPr lvl="2"/>
            <a:r>
              <a:rPr lang="zh-CN" altLang="en-US"/>
              <a:t>标</a:t>
            </a:r>
            <a:r>
              <a:rPr lang="zh-CN" altLang="en-US" smtClean="0"/>
              <a:t>题：完整的企业名称</a:t>
            </a:r>
            <a:endParaRPr lang="en-US" altLang="zh-CN" smtClean="0"/>
          </a:p>
          <a:p>
            <a:pPr lvl="2"/>
            <a:r>
              <a:rPr lang="zh-CN" altLang="en-US"/>
              <a:t>简</a:t>
            </a:r>
            <a:r>
              <a:rPr lang="zh-CN" altLang="en-US" smtClean="0"/>
              <a:t>介：地址、简单的成长历史、目前的发展状况</a:t>
            </a:r>
            <a:endParaRPr lang="en-US" altLang="zh-CN" smtClean="0"/>
          </a:p>
          <a:p>
            <a:pPr lvl="2"/>
            <a:r>
              <a:rPr lang="zh-CN" altLang="en-US"/>
              <a:t>产品简</a:t>
            </a:r>
            <a:r>
              <a:rPr lang="zh-CN" altLang="en-US" smtClean="0"/>
              <a:t>介</a:t>
            </a:r>
            <a:endParaRPr lang="en-US" altLang="zh-CN" smtClean="0"/>
          </a:p>
          <a:p>
            <a:pPr lvl="3"/>
            <a:r>
              <a:rPr lang="zh-CN" altLang="en-US"/>
              <a:t>主打产</a:t>
            </a:r>
            <a:r>
              <a:rPr lang="zh-CN" altLang="en-US" smtClean="0"/>
              <a:t>品及其简介</a:t>
            </a:r>
            <a:endParaRPr lang="en-US" altLang="zh-CN" smtClean="0"/>
          </a:p>
          <a:p>
            <a:pPr lvl="3"/>
            <a:r>
              <a:rPr lang="zh-CN" altLang="en-US"/>
              <a:t>其它产</a:t>
            </a:r>
            <a:r>
              <a:rPr lang="zh-CN" altLang="en-US" smtClean="0"/>
              <a:t>品及其简介</a:t>
            </a:r>
            <a:endParaRPr lang="en-US" altLang="zh-CN" smtClean="0"/>
          </a:p>
          <a:p>
            <a:pPr lvl="1"/>
            <a:r>
              <a:rPr lang="en-US" altLang="zh-CN"/>
              <a:t>http://cnzhx.net/bbs/topic-1.html</a:t>
            </a:r>
          </a:p>
          <a:p>
            <a:pPr lvl="2"/>
            <a:endParaRPr lang="zh-CN" altLang="en-US" dirty="0"/>
          </a:p>
        </p:txBody>
      </p:sp>
    </p:spTree>
    <p:extLst>
      <p:ext uri="{BB962C8B-B14F-4D97-AF65-F5344CB8AC3E}">
        <p14:creationId xmlns:p14="http://schemas.microsoft.com/office/powerpoint/2010/main" val="393763938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综合作业</a:t>
            </a:r>
            <a:endParaRPr lang="zh-CN" altLang="en-US" dirty="0"/>
          </a:p>
        </p:txBody>
      </p:sp>
      <p:sp>
        <p:nvSpPr>
          <p:cNvPr id="3" name="Content Placeholder 2"/>
          <p:cNvSpPr>
            <a:spLocks noGrp="1"/>
          </p:cNvSpPr>
          <p:nvPr>
            <p:ph idx="1"/>
          </p:nvPr>
        </p:nvSpPr>
        <p:spPr>
          <a:xfrm>
            <a:off x="457200" y="1328738"/>
            <a:ext cx="8229600" cy="4843462"/>
          </a:xfrm>
        </p:spPr>
        <p:txBody>
          <a:bodyPr/>
          <a:lstStyle/>
          <a:p>
            <a:r>
              <a:rPr lang="zh-CN" altLang="en-US" dirty="0" smtClean="0"/>
              <a:t>将本章所讲到的四类共十几种激光器作一对比</a:t>
            </a:r>
            <a:endParaRPr lang="en-US" altLang="zh-CN" dirty="0" smtClean="0"/>
          </a:p>
          <a:p>
            <a:r>
              <a:rPr lang="zh-CN" altLang="en-US" dirty="0" smtClean="0"/>
              <a:t>要求</a:t>
            </a:r>
            <a:endParaRPr lang="en-US" altLang="zh-CN" dirty="0" smtClean="0"/>
          </a:p>
          <a:p>
            <a:pPr lvl="1"/>
            <a:r>
              <a:rPr lang="zh-CN" altLang="en-US" dirty="0" smtClean="0"/>
              <a:t>以</a:t>
            </a:r>
            <a:r>
              <a:rPr lang="zh-CN" altLang="en-US" dirty="0" smtClean="0">
                <a:solidFill>
                  <a:srgbClr val="00B050"/>
                </a:solidFill>
              </a:rPr>
              <a:t>图表</a:t>
            </a:r>
            <a:r>
              <a:rPr lang="zh-CN" altLang="en-US" dirty="0" smtClean="0"/>
              <a:t>的形式</a:t>
            </a:r>
            <a:endParaRPr lang="en-US" altLang="zh-CN" dirty="0" smtClean="0"/>
          </a:p>
          <a:p>
            <a:pPr lvl="1"/>
            <a:r>
              <a:rPr lang="zh-CN" altLang="en-US" dirty="0" smtClean="0"/>
              <a:t>至少包括十种激光器</a:t>
            </a:r>
            <a:endParaRPr lang="en-US" altLang="zh-CN" dirty="0" smtClean="0"/>
          </a:p>
          <a:p>
            <a:pPr lvl="1"/>
            <a:r>
              <a:rPr lang="zh-CN" altLang="en-US" dirty="0" smtClean="0"/>
              <a:t>至少包括</a:t>
            </a:r>
            <a:r>
              <a:rPr lang="zh-CN" altLang="en-US" dirty="0" smtClean="0">
                <a:solidFill>
                  <a:srgbClr val="00B050"/>
                </a:solidFill>
              </a:rPr>
              <a:t>波长</a:t>
            </a:r>
            <a:r>
              <a:rPr lang="zh-CN" altLang="en-US" dirty="0" smtClean="0"/>
              <a:t>、</a:t>
            </a:r>
            <a:r>
              <a:rPr lang="zh-CN" altLang="en-US" dirty="0" smtClean="0">
                <a:solidFill>
                  <a:srgbClr val="00B050"/>
                </a:solidFill>
              </a:rPr>
              <a:t>功率</a:t>
            </a:r>
            <a:r>
              <a:rPr lang="zh-CN" altLang="en-US" dirty="0" smtClean="0"/>
              <a:t>、</a:t>
            </a:r>
            <a:r>
              <a:rPr lang="zh-CN" altLang="en-US" dirty="0" smtClean="0">
                <a:solidFill>
                  <a:srgbClr val="00B050"/>
                </a:solidFill>
              </a:rPr>
              <a:t>脉冲宽度</a:t>
            </a:r>
            <a:r>
              <a:rPr lang="zh-CN" altLang="en-US" dirty="0" smtClean="0">
                <a:solidFill>
                  <a:schemeClr val="tx1"/>
                </a:solidFill>
              </a:rPr>
              <a:t>（如果是脉冲运转）</a:t>
            </a:r>
            <a:r>
              <a:rPr lang="zh-CN" altLang="en-US" dirty="0" smtClean="0"/>
              <a:t>、</a:t>
            </a:r>
            <a:r>
              <a:rPr lang="zh-CN" altLang="en-US" dirty="0" smtClean="0">
                <a:solidFill>
                  <a:srgbClr val="00B050"/>
                </a:solidFill>
              </a:rPr>
              <a:t>谱线宽度</a:t>
            </a:r>
            <a:r>
              <a:rPr lang="zh-CN" altLang="en-US" dirty="0" smtClean="0"/>
              <a:t>、</a:t>
            </a:r>
            <a:r>
              <a:rPr lang="zh-CN" altLang="en-US" dirty="0" smtClean="0">
                <a:solidFill>
                  <a:srgbClr val="00B050"/>
                </a:solidFill>
              </a:rPr>
              <a:t>主要应用范围</a:t>
            </a:r>
            <a:r>
              <a:rPr lang="zh-CN" altLang="en-US" dirty="0" smtClean="0"/>
              <a:t>、</a:t>
            </a:r>
            <a:r>
              <a:rPr lang="zh-CN" altLang="en-US" dirty="0" smtClean="0">
                <a:solidFill>
                  <a:srgbClr val="00B050"/>
                </a:solidFill>
              </a:rPr>
              <a:t>发展方向</a:t>
            </a:r>
            <a:r>
              <a:rPr lang="zh-CN" altLang="en-US" dirty="0" smtClean="0"/>
              <a:t>等项目</a:t>
            </a:r>
            <a:endParaRPr lang="en-US" altLang="zh-CN" dirty="0" smtClean="0"/>
          </a:p>
          <a:p>
            <a:r>
              <a:rPr lang="zh-CN" altLang="en-US" dirty="0" smtClean="0"/>
              <a:t>如下例</a:t>
            </a:r>
            <a:endParaRPr lang="zh-CN" altLang="en-US" dirty="0"/>
          </a:p>
        </p:txBody>
      </p:sp>
    </p:spTree>
    <p:extLst>
      <p:ext uri="{BB962C8B-B14F-4D97-AF65-F5344CB8AC3E}">
        <p14:creationId xmlns:p14="http://schemas.microsoft.com/office/powerpoint/2010/main" val="354592291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r>
              <a:rPr lang="zh-CN" altLang="en-US" dirty="0" smtClean="0">
                <a:ea typeface="宋体" charset="-122"/>
              </a:rPr>
              <a:t>综合作业</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4828341"/>
              </p:ext>
            </p:extLst>
          </p:nvPr>
        </p:nvGraphicFramePr>
        <p:xfrm>
          <a:off x="107730" y="1295400"/>
          <a:ext cx="8915401" cy="4419601"/>
        </p:xfrm>
        <a:graphic>
          <a:graphicData uri="http://schemas.openxmlformats.org/drawingml/2006/table">
            <a:tbl>
              <a:tblPr firstRow="1" bandRow="1">
                <a:tableStyleId>{D7AC3CCA-C797-4891-BE02-D94E43425B78}</a:tableStyleId>
              </a:tblPr>
              <a:tblGrid>
                <a:gridCol w="1215989"/>
                <a:gridCol w="1095409"/>
                <a:gridCol w="943429"/>
                <a:gridCol w="943429"/>
                <a:gridCol w="943429"/>
                <a:gridCol w="943429"/>
                <a:gridCol w="943429"/>
                <a:gridCol w="943429"/>
                <a:gridCol w="943429"/>
              </a:tblGrid>
              <a:tr h="9129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激光器类型</a:t>
                      </a:r>
                      <a:endParaRPr lang="zh-CN" altLang="en-US" b="1" dirty="0" smtClean="0"/>
                    </a:p>
                  </a:txBody>
                  <a:tcPr anchor="ctr"/>
                </a:tc>
                <a:tc>
                  <a:txBody>
                    <a:bodyPr/>
                    <a:lstStyle/>
                    <a:p>
                      <a:pPr algn="ctr"/>
                      <a:r>
                        <a:rPr lang="zh-CN" altLang="en-US" dirty="0" smtClean="0"/>
                        <a:t>名称</a:t>
                      </a:r>
                      <a:endParaRPr lang="zh-CN" altLang="en-US" b="1" dirty="0"/>
                    </a:p>
                  </a:txBody>
                  <a:tcPr anchor="ctr"/>
                </a:tc>
                <a:tc>
                  <a:txBody>
                    <a:bodyPr/>
                    <a:lstStyle/>
                    <a:p>
                      <a:pPr algn="ctr"/>
                      <a:r>
                        <a:rPr lang="zh-CN" altLang="en-US" dirty="0" smtClean="0"/>
                        <a:t>公司</a:t>
                      </a:r>
                      <a:endParaRPr lang="zh-CN" altLang="en-US" b="1" dirty="0"/>
                    </a:p>
                  </a:txBody>
                  <a:tcPr anchor="ctr"/>
                </a:tc>
                <a:tc>
                  <a:txBody>
                    <a:bodyPr/>
                    <a:lstStyle/>
                    <a:p>
                      <a:pPr algn="ctr"/>
                      <a:r>
                        <a:rPr lang="zh-CN" altLang="en-US" dirty="0" smtClean="0"/>
                        <a:t>工作波长</a:t>
                      </a:r>
                      <a:endParaRPr lang="zh-CN" alt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功率</a:t>
                      </a:r>
                      <a:endParaRPr lang="zh-CN" altLang="en-US" b="1" dirty="0"/>
                    </a:p>
                  </a:txBody>
                  <a:tcPr anchor="ctr"/>
                </a:tc>
                <a:tc>
                  <a:txBody>
                    <a:bodyPr/>
                    <a:lstStyle/>
                    <a:p>
                      <a:pPr algn="ctr"/>
                      <a:r>
                        <a:rPr lang="zh-CN" altLang="en-US" dirty="0" smtClean="0"/>
                        <a:t>脉冲</a:t>
                      </a:r>
                      <a:endParaRPr lang="en-US" altLang="zh-CN" dirty="0" smtClean="0"/>
                    </a:p>
                    <a:p>
                      <a:pPr algn="ctr"/>
                      <a:r>
                        <a:rPr lang="zh-CN" altLang="en-US" dirty="0" smtClean="0"/>
                        <a:t>宽度</a:t>
                      </a:r>
                      <a:endParaRPr lang="zh-CN" alt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谱线</a:t>
                      </a:r>
                      <a:endParaRPr lang="en-US" altLang="zh-CN"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宽度</a:t>
                      </a:r>
                      <a:endParaRPr lang="zh-CN" altLang="en-US" b="1" dirty="0" smtClean="0"/>
                    </a:p>
                  </a:txBody>
                  <a:tcPr anchor="ctr"/>
                </a:tc>
                <a:tc>
                  <a:txBody>
                    <a:bodyPr/>
                    <a:lstStyle/>
                    <a:p>
                      <a:pPr algn="ctr"/>
                      <a:r>
                        <a:rPr lang="zh-CN" altLang="en-US" dirty="0" smtClean="0"/>
                        <a:t>主要</a:t>
                      </a:r>
                      <a:endParaRPr lang="en-US" altLang="zh-CN" dirty="0" smtClean="0"/>
                    </a:p>
                    <a:p>
                      <a:pPr algn="ctr"/>
                      <a:r>
                        <a:rPr lang="zh-CN" altLang="en-US" dirty="0" smtClean="0"/>
                        <a:t>应用</a:t>
                      </a:r>
                      <a:endParaRPr lang="zh-CN" altLang="en-US" b="1" dirty="0"/>
                    </a:p>
                  </a:txBody>
                  <a:tcPr anchor="ctr"/>
                </a:tc>
                <a:tc>
                  <a:txBody>
                    <a:bodyPr/>
                    <a:lstStyle/>
                    <a:p>
                      <a:pPr algn="ctr"/>
                      <a:r>
                        <a:rPr lang="zh-CN" altLang="en-US" dirty="0" smtClean="0"/>
                        <a:t>发展</a:t>
                      </a:r>
                      <a:endParaRPr lang="en-US" altLang="zh-CN" dirty="0" smtClean="0"/>
                    </a:p>
                    <a:p>
                      <a:pPr algn="ctr"/>
                      <a:r>
                        <a:rPr lang="zh-CN" altLang="en-US" dirty="0" smtClean="0"/>
                        <a:t>方向</a:t>
                      </a:r>
                      <a:endParaRPr lang="zh-CN" altLang="en-US" b="1" dirty="0"/>
                    </a:p>
                  </a:txBody>
                  <a:tcPr anchor="ctr"/>
                </a:tc>
              </a:tr>
              <a:tr h="528903">
                <a:tc>
                  <a:txBody>
                    <a:bodyPr/>
                    <a:lstStyle/>
                    <a:p>
                      <a:pPr algn="l">
                        <a:spcBef>
                          <a:spcPts val="1200"/>
                        </a:spcBef>
                        <a:spcAft>
                          <a:spcPts val="0"/>
                        </a:spcAft>
                      </a:pPr>
                      <a:r>
                        <a:rPr lang="zh-CN" altLang="en-US" sz="1400" kern="100" dirty="0" smtClean="0"/>
                        <a:t>气体激光器</a:t>
                      </a:r>
                      <a:endParaRPr lang="zh-CN" sz="1400" b="1" kern="100" dirty="0">
                        <a:latin typeface="Times New Roman"/>
                        <a:ea typeface="宋体"/>
                        <a:cs typeface="Times New Roman"/>
                      </a:endParaRPr>
                    </a:p>
                  </a:txBody>
                  <a:tcPr marL="68580" marR="68580" marT="0" marB="0" anchor="ctr">
                    <a:noFill/>
                  </a:tcPr>
                </a:tc>
                <a:tc>
                  <a:txBody>
                    <a:bodyPr/>
                    <a:lstStyle/>
                    <a:p>
                      <a:pPr algn="l">
                        <a:spcBef>
                          <a:spcPts val="1200"/>
                        </a:spcBef>
                        <a:spcAft>
                          <a:spcPts val="0"/>
                        </a:spcAft>
                      </a:pPr>
                      <a:r>
                        <a:rPr lang="zh-CN" sz="1600" kern="100" dirty="0"/>
                        <a:t>氦氖</a:t>
                      </a:r>
                      <a:endParaRPr lang="zh-CN" sz="1050" b="1" kern="100" dirty="0">
                        <a:latin typeface="Times New Roman"/>
                        <a:ea typeface="宋体"/>
                        <a:cs typeface="Times New Roman"/>
                      </a:endParaRPr>
                    </a:p>
                  </a:txBody>
                  <a:tcPr marL="68580" marR="68580" marT="0" marB="0" anchor="ctr">
                    <a:noFill/>
                  </a:tcPr>
                </a:tc>
                <a:tc>
                  <a:txBody>
                    <a:bodyPr/>
                    <a:lstStyle/>
                    <a:p>
                      <a:pPr algn="l"/>
                      <a:endParaRPr lang="zh-CN" altLang="en-US" b="1"/>
                    </a:p>
                  </a:txBody>
                  <a:tcPr>
                    <a:noFill/>
                  </a:tcPr>
                </a:tc>
                <a:tc>
                  <a:txBody>
                    <a:bodyPr/>
                    <a:lstStyle/>
                    <a:p>
                      <a:pPr algn="l"/>
                      <a:endParaRPr lang="zh-CN" altLang="en-US" b="1" dirty="0"/>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dirty="0"/>
                    </a:p>
                  </a:txBody>
                  <a:tcPr>
                    <a:noFill/>
                  </a:tcPr>
                </a:tc>
              </a:tr>
              <a:tr h="528903">
                <a:tc rowSpan="2">
                  <a:txBody>
                    <a:bodyPr/>
                    <a:lstStyle/>
                    <a:p>
                      <a:pPr algn="l">
                        <a:spcBef>
                          <a:spcPts val="1200"/>
                        </a:spcBef>
                        <a:spcAft>
                          <a:spcPts val="0"/>
                        </a:spcAft>
                      </a:pPr>
                      <a:r>
                        <a:rPr lang="zh-CN" altLang="en-US" sz="1400" kern="100" dirty="0" smtClean="0"/>
                        <a:t>固体激光器</a:t>
                      </a:r>
                      <a:endParaRPr lang="zh-CN" sz="1400" b="1" kern="100" dirty="0">
                        <a:latin typeface="Times New Roman"/>
                        <a:ea typeface="宋体"/>
                        <a:cs typeface="Times New Roman"/>
                      </a:endParaRPr>
                    </a:p>
                  </a:txBody>
                  <a:tcPr marL="68580" marR="68580" marT="0" marB="0" anchor="ctr">
                    <a:noFill/>
                  </a:tcPr>
                </a:tc>
                <a:tc>
                  <a:txBody>
                    <a:bodyPr/>
                    <a:lstStyle/>
                    <a:p>
                      <a:pPr algn="l">
                        <a:spcBef>
                          <a:spcPts val="1200"/>
                        </a:spcBef>
                        <a:spcAft>
                          <a:spcPts val="0"/>
                        </a:spcAft>
                      </a:pPr>
                      <a:r>
                        <a:rPr lang="en-US" sz="1600" kern="100"/>
                        <a:t>Nd:YAG</a:t>
                      </a:r>
                      <a:endParaRPr lang="zh-CN" sz="1050" b="1" kern="100">
                        <a:latin typeface="Times New Roman"/>
                        <a:ea typeface="宋体"/>
                        <a:cs typeface="Times New Roman"/>
                      </a:endParaRPr>
                    </a:p>
                  </a:txBody>
                  <a:tcPr marL="68580" marR="68580" marT="0" marB="0" anchor="ct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en-US" altLang="zh-CN" b="1" dirty="0" smtClean="0"/>
                    </a:p>
                  </a:txBody>
                  <a:tcPr>
                    <a:noFill/>
                  </a:tcPr>
                </a:tc>
              </a:tr>
              <a:tr h="528903">
                <a:tc vMerge="1">
                  <a:txBody>
                    <a:bodyPr/>
                    <a:lstStyle/>
                    <a:p>
                      <a:pPr algn="l">
                        <a:spcBef>
                          <a:spcPts val="1200"/>
                        </a:spcBef>
                        <a:spcAft>
                          <a:spcPts val="0"/>
                        </a:spcAft>
                      </a:pPr>
                      <a:endParaRPr lang="zh-CN" sz="1050" b="1" kern="100" dirty="0">
                        <a:latin typeface="Times New Roman"/>
                        <a:ea typeface="宋体"/>
                        <a:cs typeface="Times New Roman"/>
                      </a:endParaRPr>
                    </a:p>
                  </a:txBody>
                  <a:tcPr marL="68580" marR="68580" marT="0" marB="0" anchor="ctr"/>
                </a:tc>
                <a:tc>
                  <a:txBody>
                    <a:bodyPr/>
                    <a:lstStyle/>
                    <a:p>
                      <a:pPr algn="l">
                        <a:spcBef>
                          <a:spcPts val="1200"/>
                        </a:spcBef>
                        <a:spcAft>
                          <a:spcPts val="0"/>
                        </a:spcAft>
                      </a:pPr>
                      <a:r>
                        <a:rPr lang="zh-CN" sz="1600" kern="100"/>
                        <a:t>钕玻璃</a:t>
                      </a:r>
                      <a:endParaRPr lang="zh-CN" sz="1050" b="1" kern="100">
                        <a:latin typeface="Times New Roman"/>
                        <a:ea typeface="宋体"/>
                        <a:cs typeface="Times New Roman"/>
                      </a:endParaRPr>
                    </a:p>
                  </a:txBody>
                  <a:tcPr marL="68580" marR="68580" marT="0" marB="0" anchor="ct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en-US" altLang="zh-CN" b="1" dirty="0" smtClean="0"/>
                    </a:p>
                  </a:txBody>
                  <a:tcPr>
                    <a:noFill/>
                  </a:tcPr>
                </a:tc>
              </a:tr>
              <a:tr h="528903">
                <a:tc>
                  <a:txBody>
                    <a:bodyPr/>
                    <a:lstStyle/>
                    <a:p>
                      <a:pPr algn="l">
                        <a:spcBef>
                          <a:spcPts val="1200"/>
                        </a:spcBef>
                        <a:spcAft>
                          <a:spcPts val="0"/>
                        </a:spcAft>
                      </a:pPr>
                      <a:r>
                        <a:rPr lang="zh-CN" altLang="en-US" sz="1400" kern="100" dirty="0" smtClean="0"/>
                        <a:t>液体激光器</a:t>
                      </a:r>
                      <a:endParaRPr lang="zh-CN" sz="1400" b="1" kern="100" dirty="0">
                        <a:latin typeface="Times New Roman"/>
                        <a:ea typeface="宋体"/>
                        <a:cs typeface="Times New Roman"/>
                      </a:endParaRPr>
                    </a:p>
                  </a:txBody>
                  <a:tcPr marL="68580" marR="68580" marT="0" marB="0" anchor="ctr">
                    <a:noFill/>
                  </a:tcPr>
                </a:tc>
                <a:tc>
                  <a:txBody>
                    <a:bodyPr/>
                    <a:lstStyle/>
                    <a:p>
                      <a:pPr algn="l">
                        <a:spcBef>
                          <a:spcPts val="1200"/>
                        </a:spcBef>
                        <a:spcAft>
                          <a:spcPts val="0"/>
                        </a:spcAft>
                      </a:pPr>
                      <a:r>
                        <a:rPr lang="zh-CN" sz="1600" kern="100"/>
                        <a:t>若丹明</a:t>
                      </a:r>
                      <a:r>
                        <a:rPr lang="en-US" sz="1600" kern="100"/>
                        <a:t>6G</a:t>
                      </a:r>
                      <a:endParaRPr lang="zh-CN" sz="1050" b="1" kern="100">
                        <a:latin typeface="Times New Roman"/>
                        <a:ea typeface="宋体"/>
                        <a:cs typeface="Times New Roman"/>
                      </a:endParaRPr>
                    </a:p>
                  </a:txBody>
                  <a:tcPr marL="68580" marR="68580" marT="0" marB="0" anchor="ctr">
                    <a:noFill/>
                  </a:tcPr>
                </a:tc>
                <a:tc>
                  <a:txBody>
                    <a:bodyPr/>
                    <a:lstStyle/>
                    <a:p>
                      <a:pPr algn="l"/>
                      <a:endParaRPr lang="zh-CN" altLang="en-US" b="1" dirty="0"/>
                    </a:p>
                  </a:txBody>
                  <a:tcPr>
                    <a:noFill/>
                  </a:tcPr>
                </a:tc>
                <a:tc>
                  <a:txBody>
                    <a:bodyPr/>
                    <a:lstStyle/>
                    <a:p>
                      <a:pPr algn="l"/>
                      <a:endParaRPr lang="zh-CN" altLang="en-US" b="1" dirty="0"/>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en-US" altLang="zh-CN" b="1" dirty="0" smtClean="0"/>
                    </a:p>
                  </a:txBody>
                  <a:tcPr>
                    <a:noFill/>
                  </a:tcPr>
                </a:tc>
              </a:tr>
              <a:tr h="695544">
                <a:tc rowSpan="2">
                  <a:txBody>
                    <a:bodyPr/>
                    <a:lstStyle/>
                    <a:p>
                      <a:pPr algn="l">
                        <a:spcBef>
                          <a:spcPts val="1200"/>
                        </a:spcBef>
                        <a:spcAft>
                          <a:spcPts val="0"/>
                        </a:spcAft>
                      </a:pPr>
                      <a:r>
                        <a:rPr lang="zh-CN" altLang="en-US" sz="1400" kern="100" dirty="0" smtClean="0"/>
                        <a:t>半导体激光器</a:t>
                      </a:r>
                      <a:endParaRPr lang="zh-CN" sz="1400" b="1" kern="100" dirty="0">
                        <a:latin typeface="Times New Roman"/>
                        <a:ea typeface="宋体"/>
                        <a:cs typeface="Times New Roman"/>
                      </a:endParaRPr>
                    </a:p>
                  </a:txBody>
                  <a:tcPr marL="68580" marR="68580" marT="0" marB="0" anchor="ctr">
                    <a:noFill/>
                  </a:tcPr>
                </a:tc>
                <a:tc>
                  <a:txBody>
                    <a:bodyPr/>
                    <a:lstStyle/>
                    <a:p>
                      <a:pPr algn="l">
                        <a:spcBef>
                          <a:spcPts val="1200"/>
                        </a:spcBef>
                        <a:spcAft>
                          <a:spcPts val="0"/>
                        </a:spcAft>
                      </a:pPr>
                      <a:r>
                        <a:rPr lang="en-US" sz="1600" kern="100"/>
                        <a:t>GaAlAs (0.85mm)</a:t>
                      </a:r>
                      <a:endParaRPr lang="zh-CN" sz="1050" b="1" kern="100">
                        <a:latin typeface="Times New Roman"/>
                        <a:ea typeface="宋体"/>
                        <a:cs typeface="Times New Roman"/>
                      </a:endParaRPr>
                    </a:p>
                  </a:txBody>
                  <a:tcPr marL="68580" marR="68580" marT="0" marB="0" anchor="ct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zh-CN" altLang="en-US" b="1" dirty="0"/>
                    </a:p>
                  </a:txBody>
                  <a:tcPr>
                    <a:noFill/>
                  </a:tcPr>
                </a:tc>
                <a:tc>
                  <a:txBody>
                    <a:bodyPr/>
                    <a:lstStyle/>
                    <a:p>
                      <a:pPr algn="l"/>
                      <a:endParaRPr lang="zh-CN" altLang="en-US" b="1"/>
                    </a:p>
                  </a:txBody>
                  <a:tcPr>
                    <a:noFill/>
                  </a:tcPr>
                </a:tc>
                <a:tc>
                  <a:txBody>
                    <a:bodyPr/>
                    <a:lstStyle/>
                    <a:p>
                      <a:pPr algn="l"/>
                      <a:endParaRPr lang="zh-CN" altLang="en-US" b="1"/>
                    </a:p>
                  </a:txBody>
                  <a:tcPr>
                    <a:noFill/>
                  </a:tcPr>
                </a:tc>
                <a:tc>
                  <a:txBody>
                    <a:bodyPr/>
                    <a:lstStyle/>
                    <a:p>
                      <a:pPr algn="l"/>
                      <a:endParaRPr lang="en-US" altLang="zh-CN" b="1" dirty="0" smtClean="0"/>
                    </a:p>
                  </a:txBody>
                  <a:tcPr>
                    <a:noFill/>
                  </a:tcPr>
                </a:tc>
              </a:tr>
              <a:tr h="695544">
                <a:tc vMerge="1">
                  <a:txBody>
                    <a:bodyPr/>
                    <a:lstStyle/>
                    <a:p>
                      <a:pPr algn="l">
                        <a:spcBef>
                          <a:spcPts val="1200"/>
                        </a:spcBef>
                        <a:spcAft>
                          <a:spcPts val="0"/>
                        </a:spcAft>
                      </a:pPr>
                      <a:endParaRPr lang="zh-CN" sz="1050" b="1" kern="100" dirty="0">
                        <a:latin typeface="Times New Roman"/>
                        <a:ea typeface="宋体"/>
                        <a:cs typeface="Times New Roman"/>
                      </a:endParaRPr>
                    </a:p>
                  </a:txBody>
                  <a:tcPr marL="68580" marR="68580" marT="0" marB="0" anchor="ctr"/>
                </a:tc>
                <a:tc>
                  <a:txBody>
                    <a:bodyPr/>
                    <a:lstStyle/>
                    <a:p>
                      <a:pPr algn="l">
                        <a:spcBef>
                          <a:spcPts val="1200"/>
                        </a:spcBef>
                        <a:spcAft>
                          <a:spcPts val="0"/>
                        </a:spcAft>
                      </a:pPr>
                      <a:r>
                        <a:rPr lang="en-US" sz="1600" kern="100" dirty="0" err="1"/>
                        <a:t>InGaAsP</a:t>
                      </a:r>
                      <a:r>
                        <a:rPr lang="en-US" sz="1600" kern="100" dirty="0"/>
                        <a:t> (1.55mm)</a:t>
                      </a:r>
                      <a:endParaRPr lang="zh-CN" sz="1050" b="1" kern="100" dirty="0">
                        <a:latin typeface="Times New Roman"/>
                        <a:ea typeface="宋体"/>
                        <a:cs typeface="Times New Roman"/>
                      </a:endParaRPr>
                    </a:p>
                  </a:txBody>
                  <a:tcPr marL="68580" marR="68580" marT="0" marB="0" anchor="ctr">
                    <a:noFill/>
                  </a:tcPr>
                </a:tc>
                <a:tc>
                  <a:txBody>
                    <a:bodyPr/>
                    <a:lstStyle/>
                    <a:p>
                      <a:pPr algn="l"/>
                      <a:endParaRPr lang="zh-CN" altLang="en-US" b="1" dirty="0"/>
                    </a:p>
                  </a:txBody>
                  <a:tcPr>
                    <a:noFill/>
                  </a:tcPr>
                </a:tc>
                <a:tc>
                  <a:txBody>
                    <a:bodyPr/>
                    <a:lstStyle/>
                    <a:p>
                      <a:pPr algn="l"/>
                      <a:endParaRPr lang="zh-CN" altLang="en-US" b="1" dirty="0"/>
                    </a:p>
                  </a:txBody>
                  <a:tcPr>
                    <a:noFill/>
                  </a:tcPr>
                </a:tc>
                <a:tc>
                  <a:txBody>
                    <a:bodyPr/>
                    <a:lstStyle/>
                    <a:p>
                      <a:pPr algn="l"/>
                      <a:endParaRPr lang="zh-CN" altLang="en-US" b="1" dirty="0"/>
                    </a:p>
                  </a:txBody>
                  <a:tcPr>
                    <a:noFill/>
                  </a:tcPr>
                </a:tc>
                <a:tc>
                  <a:txBody>
                    <a:bodyPr/>
                    <a:lstStyle/>
                    <a:p>
                      <a:pPr algn="l"/>
                      <a:endParaRPr lang="zh-CN" altLang="en-US" b="1" dirty="0"/>
                    </a:p>
                  </a:txBody>
                  <a:tcPr>
                    <a:noFill/>
                  </a:tcPr>
                </a:tc>
                <a:tc>
                  <a:txBody>
                    <a:bodyPr/>
                    <a:lstStyle/>
                    <a:p>
                      <a:pPr algn="l"/>
                      <a:endParaRPr lang="zh-CN" altLang="en-US" b="1" dirty="0"/>
                    </a:p>
                  </a:txBody>
                  <a:tcPr>
                    <a:noFill/>
                  </a:tcPr>
                </a:tc>
                <a:tc>
                  <a:txBody>
                    <a:bodyPr/>
                    <a:lstStyle/>
                    <a:p>
                      <a:pPr algn="l"/>
                      <a:endParaRPr lang="zh-CN" altLang="en-US" b="1" dirty="0"/>
                    </a:p>
                  </a:txBody>
                  <a:tcPr>
                    <a:noFill/>
                  </a:tcPr>
                </a:tc>
                <a:tc>
                  <a:txBody>
                    <a:bodyPr/>
                    <a:lstStyle/>
                    <a:p>
                      <a:pPr algn="l"/>
                      <a:endParaRPr lang="en-US" altLang="zh-CN" b="1" dirty="0" smtClean="0"/>
                    </a:p>
                  </a:txBody>
                  <a:tcPr>
                    <a:noFill/>
                  </a:tcPr>
                </a:tc>
              </a:tr>
            </a:tbl>
          </a:graphicData>
        </a:graphic>
      </p:graphicFrame>
    </p:spTree>
    <p:extLst>
      <p:ext uri="{BB962C8B-B14F-4D97-AF65-F5344CB8AC3E}">
        <p14:creationId xmlns:p14="http://schemas.microsoft.com/office/powerpoint/2010/main" val="21967628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7344816" cy="4376583"/>
          </a:xfrm>
          <a:prstGeom prst="rect">
            <a:avLst/>
          </a:prstGeom>
        </p:spPr>
        <p:txBody>
          <a:bodyPr wrap="square">
            <a:spAutoFit/>
          </a:bodyPr>
          <a:lstStyle/>
          <a:p>
            <a:pPr algn="ctr">
              <a:buNone/>
            </a:pPr>
            <a:r>
              <a:rPr lang="zh-CN" altLang="en-US" sz="2400" b="1" dirty="0"/>
              <a:t>版权声</a:t>
            </a:r>
            <a:r>
              <a:rPr lang="zh-CN" altLang="en-US" sz="2400" b="1" dirty="0" smtClean="0"/>
              <a:t>明</a:t>
            </a:r>
            <a:endParaRPr lang="en-US" altLang="zh-CN" sz="2400" b="1" dirty="0" smtClean="0"/>
          </a:p>
          <a:p>
            <a:pPr algn="just">
              <a:buNone/>
            </a:pPr>
            <a:r>
              <a:rPr lang="zh-CN" altLang="en-US" sz="2400" dirty="0"/>
              <a:t/>
            </a:r>
            <a:br>
              <a:rPr lang="zh-CN" altLang="en-US" sz="2400" dirty="0"/>
            </a:br>
            <a:r>
              <a:rPr lang="zh-CN" altLang="en-US" sz="2400" dirty="0"/>
              <a:t>本课件根据作者多年教学经验制作。课件中 </a:t>
            </a:r>
            <a:r>
              <a:rPr lang="en-US" altLang="zh-CN" sz="2400" dirty="0"/>
              <a:t>Flash </a:t>
            </a:r>
            <a:r>
              <a:rPr lang="zh-CN" altLang="en-US" sz="2400" dirty="0"/>
              <a:t>动画和图片由课件作者从网络上搜集，原作者不详，所有版权归原作者所有，请勿另作它用，否则责任自负，本课件作者不承担连带责任</a:t>
            </a:r>
            <a:r>
              <a:rPr lang="zh-CN" altLang="en-US" sz="2400" dirty="0" smtClean="0"/>
              <a:t>。</a:t>
            </a:r>
            <a:endParaRPr lang="en-US" altLang="zh-CN" sz="2400" dirty="0" smtClean="0"/>
          </a:p>
          <a:p>
            <a:pPr algn="just"/>
            <a:endParaRPr lang="en-US" altLang="zh-CN" sz="2400" dirty="0" smtClean="0"/>
          </a:p>
          <a:p>
            <a:pPr algn="just">
              <a:buNone/>
            </a:pPr>
            <a:r>
              <a:rPr lang="zh-CN" altLang="en-US" sz="2400" dirty="0" smtClean="0"/>
              <a:t>由发布者设</a:t>
            </a:r>
            <a:r>
              <a:rPr lang="zh-CN" altLang="en-US" sz="2400" dirty="0"/>
              <a:t>计和编写的内容采用 </a:t>
            </a:r>
            <a:r>
              <a:rPr lang="zh-CN" altLang="en-US" sz="2400" dirty="0">
                <a:hlinkClick r:id="rId2"/>
              </a:rPr>
              <a:t>知识共享 署名</a:t>
            </a:r>
            <a:r>
              <a:rPr lang="en-US" altLang="zh-CN" sz="2400" dirty="0">
                <a:hlinkClick r:id="rId2"/>
              </a:rPr>
              <a:t>-</a:t>
            </a:r>
            <a:r>
              <a:rPr lang="zh-CN" altLang="en-US" sz="2400" dirty="0">
                <a:hlinkClick r:id="rId2"/>
              </a:rPr>
              <a:t>相同方式共享 </a:t>
            </a:r>
            <a:r>
              <a:rPr lang="en-US" altLang="zh-CN" sz="2400" dirty="0">
                <a:hlinkClick r:id="rId2"/>
              </a:rPr>
              <a:t>3.0 </a:t>
            </a:r>
            <a:r>
              <a:rPr lang="zh-CN" altLang="en-US" sz="2400" dirty="0">
                <a:hlinkClick r:id="rId2"/>
              </a:rPr>
              <a:t>未本地化版本 许可协议</a:t>
            </a:r>
            <a:r>
              <a:rPr lang="zh-CN" altLang="en-US" sz="2400" dirty="0"/>
              <a:t>进行许可</a:t>
            </a:r>
            <a:r>
              <a:rPr lang="zh-CN" altLang="en-US" sz="2400" dirty="0" smtClean="0"/>
              <a:t>。课件内容会经常更新，详见作者网站上的</a:t>
            </a:r>
            <a:r>
              <a:rPr lang="en-US" altLang="zh-CN" sz="2400" dirty="0" smtClean="0">
                <a:hlinkClick r:id="rId3"/>
              </a:rPr>
              <a:t>《</a:t>
            </a:r>
            <a:r>
              <a:rPr lang="zh-CN" altLang="en-US" sz="2400" dirty="0" smtClean="0">
                <a:hlinkClick r:id="rId3"/>
              </a:rPr>
              <a:t>光电子学</a:t>
            </a:r>
            <a:r>
              <a:rPr lang="en-US" altLang="zh-CN" sz="2400" dirty="0" smtClean="0">
                <a:hlinkClick r:id="rId3"/>
              </a:rPr>
              <a:t>》</a:t>
            </a:r>
            <a:r>
              <a:rPr lang="zh-CN" altLang="en-US" sz="2400" dirty="0" smtClean="0">
                <a:hlinkClick r:id="rId3"/>
              </a:rPr>
              <a:t>课件发布页面</a:t>
            </a:r>
            <a:r>
              <a:rPr lang="zh-CN" altLang="en-US" sz="2400" dirty="0" smtClean="0"/>
              <a:t>。</a:t>
            </a:r>
            <a:endParaRPr lang="zh-CN" altLang="en-US" sz="2400" dirty="0"/>
          </a:p>
        </p:txBody>
      </p:sp>
    </p:spTree>
    <p:extLst>
      <p:ext uri="{BB962C8B-B14F-4D97-AF65-F5344CB8AC3E}">
        <p14:creationId xmlns:p14="http://schemas.microsoft.com/office/powerpoint/2010/main" val="2389756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08185"/>
            <a:ext cx="8229600" cy="4846515"/>
          </a:xfrm>
        </p:spPr>
        <p:txBody>
          <a:bodyPr/>
          <a:lstStyle/>
          <a:p>
            <a:r>
              <a:rPr lang="zh-CN" altLang="en-US" dirty="0" smtClean="0"/>
              <a:t>工作物质</a:t>
            </a:r>
            <a:endParaRPr lang="en-US" altLang="zh-CN" dirty="0" smtClean="0"/>
          </a:p>
          <a:p>
            <a:pPr lvl="1"/>
            <a:r>
              <a:rPr lang="zh-CN" altLang="en-US" dirty="0" smtClean="0"/>
              <a:t> </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r>
              <a:rPr lang="zh-CN" altLang="en-US" sz="2800" dirty="0" smtClean="0"/>
              <a:t>工作能级</a:t>
            </a:r>
            <a:endParaRPr lang="zh-CN" altLang="en-US" sz="2800" dirty="0"/>
          </a:p>
        </p:txBody>
      </p:sp>
      <p:grpSp>
        <p:nvGrpSpPr>
          <p:cNvPr id="5" name="组合 4"/>
          <p:cNvGrpSpPr/>
          <p:nvPr/>
        </p:nvGrpSpPr>
        <p:grpSpPr>
          <a:xfrm>
            <a:off x="0" y="0"/>
            <a:ext cx="4748519" cy="766763"/>
            <a:chOff x="0" y="0"/>
            <a:chExt cx="4748519" cy="766763"/>
          </a:xfrm>
        </p:grpSpPr>
        <p:sp>
          <p:nvSpPr>
            <p:cNvPr id="6" name="Rectangle 174"/>
            <p:cNvSpPr>
              <a:spLocks noChangeArrowheads="1"/>
            </p:cNvSpPr>
            <p:nvPr/>
          </p:nvSpPr>
          <p:spPr bwMode="gray">
            <a:xfrm>
              <a:off x="0" y="0"/>
              <a:ext cx="4748519" cy="766763"/>
            </a:xfrm>
            <a:prstGeom prst="rect">
              <a:avLst/>
            </a:prstGeom>
            <a:solidFill>
              <a:schemeClr val="accent2"/>
            </a:solidFill>
            <a:ln w="12700" algn="ctr">
              <a:noFill/>
              <a:prstDash val="dash"/>
              <a:miter lim="800000"/>
              <a:headEnd/>
              <a:tailEnd/>
            </a:ln>
            <a:effectLst/>
          </p:spPr>
          <p:txBody>
            <a:bodyPr wrap="none" anchor="ctr"/>
            <a:lstStyle/>
            <a:p>
              <a:endParaRPr lang="zh-CN" altLang="en-US"/>
            </a:p>
          </p:txBody>
        </p:sp>
        <p:sp>
          <p:nvSpPr>
            <p:cNvPr id="7" name="Rectangle 178"/>
            <p:cNvSpPr>
              <a:spLocks noChangeArrowheads="1"/>
            </p:cNvSpPr>
            <p:nvPr/>
          </p:nvSpPr>
          <p:spPr bwMode="white">
            <a:xfrm>
              <a:off x="480890" y="216144"/>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红宝石激光器</a:t>
              </a:r>
              <a:endParaRPr lang="en-US" altLang="zh-CN" dirty="0">
                <a:solidFill>
                  <a:srgbClr val="FFFFFF"/>
                </a:solidFill>
                <a:ea typeface="宋体" charset="-122"/>
              </a:endParaRPr>
            </a:p>
          </p:txBody>
        </p:sp>
      </p:grpSp>
      <p:pic>
        <p:nvPicPr>
          <p:cNvPr id="8" name="图片 7" descr="untitled.bmp"/>
          <p:cNvPicPr>
            <a:picLocks noChangeAspect="1"/>
          </p:cNvPicPr>
          <p:nvPr/>
        </p:nvPicPr>
        <p:blipFill>
          <a:blip r:embed="rId2" cstate="print"/>
          <a:stretch>
            <a:fillRect/>
          </a:stretch>
        </p:blipFill>
        <p:spPr>
          <a:xfrm>
            <a:off x="1365008" y="1639398"/>
            <a:ext cx="6430438" cy="3389801"/>
          </a:xfrm>
          <a:prstGeom prst="rect">
            <a:avLst/>
          </a:prstGeom>
        </p:spPr>
      </p:pic>
      <p:pic>
        <p:nvPicPr>
          <p:cNvPr id="9" name="Picture 4" descr="138"/>
          <p:cNvPicPr>
            <a:picLocks noChangeAspect="1" noChangeArrowheads="1"/>
          </p:cNvPicPr>
          <p:nvPr/>
        </p:nvPicPr>
        <p:blipFill>
          <a:blip r:embed="rId3" cstate="print"/>
          <a:srcRect/>
          <a:stretch>
            <a:fillRect/>
          </a:stretch>
        </p:blipFill>
        <p:spPr bwMode="gray">
          <a:xfrm>
            <a:off x="971550" y="1125538"/>
            <a:ext cx="7200900" cy="5224462"/>
          </a:xfrm>
          <a:prstGeom prst="rect">
            <a:avLst/>
          </a:prstGeom>
          <a:noFill/>
          <a:ln w="9525">
            <a:noFill/>
            <a:miter lim="800000"/>
            <a:headEnd/>
            <a:tailEnd/>
          </a:ln>
          <a:effectLst/>
        </p:spPr>
      </p:pic>
      <p:pic>
        <p:nvPicPr>
          <p:cNvPr id="10" name="图片 9" descr="红宝石激光器能级图.bmp"/>
          <p:cNvPicPr>
            <a:picLocks noChangeAspect="1"/>
          </p:cNvPicPr>
          <p:nvPr/>
        </p:nvPicPr>
        <p:blipFill>
          <a:blip r:embed="rId4" cstate="print"/>
          <a:stretch>
            <a:fillRect/>
          </a:stretch>
        </p:blipFill>
        <p:spPr>
          <a:xfrm>
            <a:off x="678422" y="1030082"/>
            <a:ext cx="7565922" cy="5497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008185"/>
            <a:ext cx="8229600" cy="5392615"/>
          </a:xfrm>
        </p:spPr>
        <p:txBody>
          <a:bodyPr/>
          <a:lstStyle/>
          <a:p>
            <a:pPr>
              <a:lnSpc>
                <a:spcPct val="150000"/>
              </a:lnSpc>
            </a:pPr>
            <a:r>
              <a:rPr lang="zh-CN" altLang="en-US" sz="2400" dirty="0" smtClean="0"/>
              <a:t>使用最广泛的激光器</a:t>
            </a:r>
            <a:endParaRPr lang="en-US" altLang="zh-CN" sz="2400" dirty="0" smtClean="0"/>
          </a:p>
          <a:p>
            <a:pPr>
              <a:lnSpc>
                <a:spcPct val="150000"/>
              </a:lnSpc>
            </a:pPr>
            <a:r>
              <a:rPr lang="zh-CN" altLang="en-US" sz="2400" dirty="0" smtClean="0"/>
              <a:t>应用   输出波长  </a:t>
            </a:r>
            <a:r>
              <a:rPr lang="en-US" altLang="zh-CN" sz="2400" dirty="0" smtClean="0">
                <a:solidFill>
                  <a:srgbClr val="00B050"/>
                </a:solidFill>
              </a:rPr>
              <a:t>1064nm</a:t>
            </a:r>
            <a:r>
              <a:rPr lang="zh-CN" altLang="en-US" sz="2400" dirty="0" smtClean="0"/>
              <a:t> 或</a:t>
            </a:r>
            <a:r>
              <a:rPr lang="en-US" altLang="zh-CN" sz="2400" dirty="0" smtClean="0">
                <a:solidFill>
                  <a:srgbClr val="00B050"/>
                </a:solidFill>
              </a:rPr>
              <a:t>1060nm</a:t>
            </a:r>
            <a:r>
              <a:rPr lang="zh-CN" altLang="en-US" sz="2400" dirty="0" smtClean="0"/>
              <a:t>等</a:t>
            </a:r>
            <a:endParaRPr lang="en-US" altLang="zh-CN" sz="2400" dirty="0" smtClean="0"/>
          </a:p>
          <a:p>
            <a:pPr lvl="1">
              <a:lnSpc>
                <a:spcPct val="150000"/>
              </a:lnSpc>
            </a:pPr>
            <a:r>
              <a:rPr lang="zh-CN" altLang="en-US" sz="2000" dirty="0" smtClean="0"/>
              <a:t>医疗上可用于多种外科手术</a:t>
            </a:r>
            <a:endParaRPr lang="en-US" altLang="zh-CN" sz="2000" dirty="0" smtClean="0"/>
          </a:p>
          <a:p>
            <a:pPr lvl="1">
              <a:lnSpc>
                <a:spcPct val="150000"/>
              </a:lnSpc>
            </a:pPr>
            <a:r>
              <a:rPr lang="zh-CN" altLang="en-US" sz="2000" dirty="0" smtClean="0"/>
              <a:t>用于各种材料加工，如打孔、点焊、激光标刻及集成电路中厚膜、薄膜电路的加工制造、冗余修复等</a:t>
            </a:r>
            <a:endParaRPr lang="en-US" altLang="zh-CN" sz="2000" dirty="0" smtClean="0"/>
          </a:p>
          <a:p>
            <a:pPr lvl="1">
              <a:lnSpc>
                <a:spcPct val="150000"/>
              </a:lnSpc>
            </a:pPr>
            <a:r>
              <a:rPr lang="zh-CN" altLang="en-US" sz="2000" dirty="0" smtClean="0"/>
              <a:t>军事应用：激光测距机、目标指示器和激光雷达</a:t>
            </a:r>
            <a:endParaRPr lang="en-US" altLang="zh-CN" sz="2000" dirty="0" smtClean="0"/>
          </a:p>
          <a:p>
            <a:pPr lvl="1">
              <a:lnSpc>
                <a:spcPct val="150000"/>
              </a:lnSpc>
            </a:pPr>
            <a:r>
              <a:rPr lang="zh-CN" altLang="en-US" sz="2000" dirty="0" smtClean="0"/>
              <a:t>大型激光系统可用于惯性约束核聚变</a:t>
            </a:r>
            <a:endParaRPr lang="en-US" altLang="zh-CN" sz="2000" dirty="0" smtClean="0"/>
          </a:p>
          <a:p>
            <a:pPr lvl="1">
              <a:lnSpc>
                <a:spcPct val="150000"/>
              </a:lnSpc>
            </a:pPr>
            <a:r>
              <a:rPr lang="zh-CN" altLang="en-US" sz="2000" dirty="0" smtClean="0"/>
              <a:t>倍频后的绿光和紫外辐射可作为可调谐染料激光器的理想泵浦源</a:t>
            </a:r>
            <a:endParaRPr lang="en-US" altLang="zh-CN" sz="2000" dirty="0" smtClean="0"/>
          </a:p>
          <a:p>
            <a:pPr lvl="1">
              <a:lnSpc>
                <a:spcPct val="150000"/>
              </a:lnSpc>
            </a:pPr>
            <a:r>
              <a:rPr lang="zh-CN" altLang="en-US" sz="2000" dirty="0" smtClean="0"/>
              <a:t>将高功率激光束聚焦到靶上产生的高温等离子体可辐射</a:t>
            </a:r>
            <a:r>
              <a:rPr lang="en-US" altLang="zh-CN" sz="2000" dirty="0" smtClean="0"/>
              <a:t>X</a:t>
            </a:r>
            <a:r>
              <a:rPr lang="zh-CN" altLang="en-US" sz="2000" dirty="0" smtClean="0"/>
              <a:t>射线和软</a:t>
            </a:r>
            <a:r>
              <a:rPr lang="en-US" altLang="zh-CN" sz="2000" dirty="0" smtClean="0"/>
              <a:t>X</a:t>
            </a:r>
            <a:r>
              <a:rPr lang="zh-CN" altLang="en-US" sz="2000" smtClean="0"/>
              <a:t>射线</a:t>
            </a:r>
            <a:endParaRPr lang="zh-CN" altLang="en-US" sz="2000" dirty="0"/>
          </a:p>
        </p:txBody>
      </p:sp>
      <p:grpSp>
        <p:nvGrpSpPr>
          <p:cNvPr id="8" name="组合 7"/>
          <p:cNvGrpSpPr/>
          <p:nvPr/>
        </p:nvGrpSpPr>
        <p:grpSpPr>
          <a:xfrm>
            <a:off x="0" y="0"/>
            <a:ext cx="4748519" cy="766763"/>
            <a:chOff x="2072421" y="3015273"/>
            <a:chExt cx="4748519" cy="766763"/>
          </a:xfrm>
        </p:grpSpPr>
        <p:sp>
          <p:nvSpPr>
            <p:cNvPr id="9" name="Rectangle 175"/>
            <p:cNvSpPr>
              <a:spLocks noChangeArrowheads="1"/>
            </p:cNvSpPr>
            <p:nvPr/>
          </p:nvSpPr>
          <p:spPr bwMode="gray">
            <a:xfrm>
              <a:off x="2072421" y="3015273"/>
              <a:ext cx="4748519" cy="766763"/>
            </a:xfrm>
            <a:prstGeom prst="rect">
              <a:avLst/>
            </a:prstGeom>
            <a:solidFill>
              <a:schemeClr val="accent1"/>
            </a:solidFill>
            <a:ln w="12700" algn="ctr">
              <a:noFill/>
              <a:prstDash val="dash"/>
              <a:miter lim="800000"/>
              <a:headEnd/>
              <a:tailEnd/>
            </a:ln>
            <a:effectLst/>
          </p:spPr>
          <p:txBody>
            <a:bodyPr wrap="none" anchor="ctr"/>
            <a:lstStyle/>
            <a:p>
              <a:endParaRPr lang="zh-CN" altLang="en-US"/>
            </a:p>
          </p:txBody>
        </p:sp>
        <p:sp>
          <p:nvSpPr>
            <p:cNvPr id="10" name="Rectangle 178"/>
            <p:cNvSpPr>
              <a:spLocks noChangeArrowheads="1"/>
            </p:cNvSpPr>
            <p:nvPr/>
          </p:nvSpPr>
          <p:spPr bwMode="white">
            <a:xfrm>
              <a:off x="2576757" y="3211390"/>
              <a:ext cx="3788508" cy="461665"/>
            </a:xfrm>
            <a:prstGeom prst="rect">
              <a:avLst/>
            </a:prstGeom>
            <a:noFill/>
            <a:ln w="9525" algn="ctr">
              <a:noFill/>
              <a:miter lim="800000"/>
              <a:headEnd/>
              <a:tailEnd/>
            </a:ln>
            <a:effectLst/>
          </p:spPr>
          <p:txBody>
            <a:bodyPr wrap="square">
              <a:spAutoFit/>
            </a:bodyPr>
            <a:lstStyle/>
            <a:p>
              <a:r>
                <a:rPr lang="zh-CN" altLang="en-US" sz="2400" dirty="0" smtClean="0">
                  <a:solidFill>
                    <a:srgbClr val="FFFFFF"/>
                  </a:solidFill>
                  <a:ea typeface="宋体" charset="-122"/>
                </a:rPr>
                <a:t>钕激光器</a:t>
              </a:r>
              <a:endParaRPr lang="en-US" altLang="zh-CN" sz="2400" dirty="0">
                <a:solidFill>
                  <a:srgbClr val="FFFFFF"/>
                </a:solidFill>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png"/></Relationships>
</file>

<file path=ppt/theme/_rels/theme3.xml.rels><?xml version="1.0" encoding="UTF-8" standalone="yes"?>
<Relationships xmlns="http://schemas.openxmlformats.org/package/2006/relationships"><Relationship Id="rId1" Type="http://schemas.openxmlformats.org/officeDocument/2006/relationships/image" Target="../media/image8.png"/></Relationships>
</file>

<file path=ppt/theme/theme1.xml><?xml version="1.0" encoding="utf-8"?>
<a:theme xmlns:a="http://schemas.openxmlformats.org/drawingml/2006/main" name="演示文稿10">
  <a:themeElements>
    <a:clrScheme name="Rh_027_natural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fontScheme name="Rh_027_natu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Rh_027_natural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clrMap bg1="lt1" tx1="dk1" bg2="lt2" tx2="dk2" accent1="accent1" accent2="accent2" accent3="accent3" accent4="accent4" accent5="accent5" accent6="accent6" hlink="hlink" folHlink="folHlink"/>
    </a:extraClrScheme>
    <a:extraClrScheme>
      <a:clrScheme name="Rh_027_natural 2">
        <a:dk1>
          <a:srgbClr val="1C1C1C"/>
        </a:dk1>
        <a:lt1>
          <a:srgbClr val="FFFFFF"/>
        </a:lt1>
        <a:dk2>
          <a:srgbClr val="080808"/>
        </a:dk2>
        <a:lt2>
          <a:srgbClr val="DDDDDD"/>
        </a:lt2>
        <a:accent1>
          <a:srgbClr val="25A757"/>
        </a:accent1>
        <a:accent2>
          <a:srgbClr val="8DA955"/>
        </a:accent2>
        <a:accent3>
          <a:srgbClr val="FFFFFF"/>
        </a:accent3>
        <a:accent4>
          <a:srgbClr val="161616"/>
        </a:accent4>
        <a:accent5>
          <a:srgbClr val="ACD0B4"/>
        </a:accent5>
        <a:accent6>
          <a:srgbClr val="7F994C"/>
        </a:accent6>
        <a:hlink>
          <a:srgbClr val="D5B35D"/>
        </a:hlink>
        <a:folHlink>
          <a:srgbClr val="B86A2A"/>
        </a:folHlink>
      </a:clrScheme>
      <a:clrMap bg1="lt1" tx1="dk1" bg2="lt2" tx2="dk2" accent1="accent1" accent2="accent2" accent3="accent3" accent4="accent4" accent5="accent5" accent6="accent6" hlink="hlink" folHlink="folHlink"/>
    </a:extraClrScheme>
    <a:extraClrScheme>
      <a:clrScheme name="Rh_027_natural 3">
        <a:dk1>
          <a:srgbClr val="1C1C1C"/>
        </a:dk1>
        <a:lt1>
          <a:srgbClr val="FFFFFF"/>
        </a:lt1>
        <a:dk2>
          <a:srgbClr val="080808"/>
        </a:dk2>
        <a:lt2>
          <a:srgbClr val="DDDDDD"/>
        </a:lt2>
        <a:accent1>
          <a:srgbClr val="EFC119"/>
        </a:accent1>
        <a:accent2>
          <a:srgbClr val="8CCF49"/>
        </a:accent2>
        <a:accent3>
          <a:srgbClr val="FFFFFF"/>
        </a:accent3>
        <a:accent4>
          <a:srgbClr val="161616"/>
        </a:accent4>
        <a:accent5>
          <a:srgbClr val="F6DDAB"/>
        </a:accent5>
        <a:accent6>
          <a:srgbClr val="7EBB41"/>
        </a:accent6>
        <a:hlink>
          <a:srgbClr val="74D3FE"/>
        </a:hlink>
        <a:folHlink>
          <a:srgbClr val="3075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h_027_natural">
  <a:themeElements>
    <a:clrScheme name="Rh_027_natural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fontScheme name="Rh_027_natu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zh-CN" altLang="en-US" sz="2800" b="1" i="0" u="none" strike="noStrike" cap="none" normalizeH="0" baseline="0" smtClean="0">
            <a:ln>
              <a:noFill/>
            </a:ln>
            <a:solidFill>
              <a:schemeClr val="tx2"/>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zh-CN" altLang="en-US" sz="2800" b="1" i="0" u="none" strike="noStrike" cap="none" normalizeH="0" baseline="0" smtClean="0">
            <a:ln>
              <a:noFill/>
            </a:ln>
            <a:solidFill>
              <a:schemeClr val="tx2"/>
            </a:solidFill>
            <a:effectLst/>
            <a:latin typeface="Arial" pitchFamily="34" charset="0"/>
            <a:ea typeface="宋体" pitchFamily="2" charset="-122"/>
          </a:defRPr>
        </a:defPPr>
      </a:lstStyle>
    </a:lnDef>
  </a:objectDefaults>
  <a:extraClrSchemeLst>
    <a:extraClrScheme>
      <a:clrScheme name="Rh_027_natural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clrMap bg1="lt1" tx1="dk1" bg2="lt2" tx2="dk2" accent1="accent1" accent2="accent2" accent3="accent3" accent4="accent4" accent5="accent5" accent6="accent6" hlink="hlink" folHlink="folHlink"/>
    </a:extraClrScheme>
    <a:extraClrScheme>
      <a:clrScheme name="Rh_027_natural 2">
        <a:dk1>
          <a:srgbClr val="1C1C1C"/>
        </a:dk1>
        <a:lt1>
          <a:srgbClr val="FFFFFF"/>
        </a:lt1>
        <a:dk2>
          <a:srgbClr val="080808"/>
        </a:dk2>
        <a:lt2>
          <a:srgbClr val="DDDDDD"/>
        </a:lt2>
        <a:accent1>
          <a:srgbClr val="25A757"/>
        </a:accent1>
        <a:accent2>
          <a:srgbClr val="8DA955"/>
        </a:accent2>
        <a:accent3>
          <a:srgbClr val="FFFFFF"/>
        </a:accent3>
        <a:accent4>
          <a:srgbClr val="161616"/>
        </a:accent4>
        <a:accent5>
          <a:srgbClr val="ACD0B4"/>
        </a:accent5>
        <a:accent6>
          <a:srgbClr val="7F994C"/>
        </a:accent6>
        <a:hlink>
          <a:srgbClr val="D5B35D"/>
        </a:hlink>
        <a:folHlink>
          <a:srgbClr val="B86A2A"/>
        </a:folHlink>
      </a:clrScheme>
      <a:clrMap bg1="lt1" tx1="dk1" bg2="lt2" tx2="dk2" accent1="accent1" accent2="accent2" accent3="accent3" accent4="accent4" accent5="accent5" accent6="accent6" hlink="hlink" folHlink="folHlink"/>
    </a:extraClrScheme>
    <a:extraClrScheme>
      <a:clrScheme name="Rh_027_natural 3">
        <a:dk1>
          <a:srgbClr val="1C1C1C"/>
        </a:dk1>
        <a:lt1>
          <a:srgbClr val="FFFFFF"/>
        </a:lt1>
        <a:dk2>
          <a:srgbClr val="080808"/>
        </a:dk2>
        <a:lt2>
          <a:srgbClr val="DDDDDD"/>
        </a:lt2>
        <a:accent1>
          <a:srgbClr val="EFC119"/>
        </a:accent1>
        <a:accent2>
          <a:srgbClr val="8CCF49"/>
        </a:accent2>
        <a:accent3>
          <a:srgbClr val="FFFFFF"/>
        </a:accent3>
        <a:accent4>
          <a:srgbClr val="161616"/>
        </a:accent4>
        <a:accent5>
          <a:srgbClr val="F6DDAB"/>
        </a:accent5>
        <a:accent6>
          <a:srgbClr val="7EBB41"/>
        </a:accent6>
        <a:hlink>
          <a:srgbClr val="74D3FE"/>
        </a:hlink>
        <a:folHlink>
          <a:srgbClr val="3075A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h_027_natural">
  <a:themeElements>
    <a:clrScheme name="Rh_027_natural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fontScheme name="Rh_027_natu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zh-CN" altLang="en-US" sz="2800" b="1" i="0" u="none" strike="noStrike" cap="none" normalizeH="0" baseline="0" smtClean="0">
            <a:ln>
              <a:noFill/>
            </a:ln>
            <a:solidFill>
              <a:schemeClr val="tx2"/>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zh-CN" altLang="en-US" sz="2800" b="1" i="0" u="none" strike="noStrike" cap="none" normalizeH="0" baseline="0" smtClean="0">
            <a:ln>
              <a:noFill/>
            </a:ln>
            <a:solidFill>
              <a:schemeClr val="tx2"/>
            </a:solidFill>
            <a:effectLst/>
            <a:latin typeface="Arial" pitchFamily="34" charset="0"/>
            <a:ea typeface="宋体" pitchFamily="2" charset="-122"/>
          </a:defRPr>
        </a:defPPr>
      </a:lstStyle>
    </a:lnDef>
  </a:objectDefaults>
  <a:extraClrSchemeLst>
    <a:extraClrScheme>
      <a:clrScheme name="Rh_027_natural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clrMap bg1="lt1" tx1="dk1" bg2="lt2" tx2="dk2" accent1="accent1" accent2="accent2" accent3="accent3" accent4="accent4" accent5="accent5" accent6="accent6" hlink="hlink" folHlink="folHlink"/>
    </a:extraClrScheme>
    <a:extraClrScheme>
      <a:clrScheme name="Rh_027_natural 2">
        <a:dk1>
          <a:srgbClr val="1C1C1C"/>
        </a:dk1>
        <a:lt1>
          <a:srgbClr val="FFFFFF"/>
        </a:lt1>
        <a:dk2>
          <a:srgbClr val="080808"/>
        </a:dk2>
        <a:lt2>
          <a:srgbClr val="DDDDDD"/>
        </a:lt2>
        <a:accent1>
          <a:srgbClr val="25A757"/>
        </a:accent1>
        <a:accent2>
          <a:srgbClr val="8DA955"/>
        </a:accent2>
        <a:accent3>
          <a:srgbClr val="FFFFFF"/>
        </a:accent3>
        <a:accent4>
          <a:srgbClr val="161616"/>
        </a:accent4>
        <a:accent5>
          <a:srgbClr val="ACD0B4"/>
        </a:accent5>
        <a:accent6>
          <a:srgbClr val="7F994C"/>
        </a:accent6>
        <a:hlink>
          <a:srgbClr val="D5B35D"/>
        </a:hlink>
        <a:folHlink>
          <a:srgbClr val="B86A2A"/>
        </a:folHlink>
      </a:clrScheme>
      <a:clrMap bg1="lt1" tx1="dk1" bg2="lt2" tx2="dk2" accent1="accent1" accent2="accent2" accent3="accent3" accent4="accent4" accent5="accent5" accent6="accent6" hlink="hlink" folHlink="folHlink"/>
    </a:extraClrScheme>
    <a:extraClrScheme>
      <a:clrScheme name="Rh_027_natural 3">
        <a:dk1>
          <a:srgbClr val="1C1C1C"/>
        </a:dk1>
        <a:lt1>
          <a:srgbClr val="FFFFFF"/>
        </a:lt1>
        <a:dk2>
          <a:srgbClr val="080808"/>
        </a:dk2>
        <a:lt2>
          <a:srgbClr val="DDDDDD"/>
        </a:lt2>
        <a:accent1>
          <a:srgbClr val="EFC119"/>
        </a:accent1>
        <a:accent2>
          <a:srgbClr val="8CCF49"/>
        </a:accent2>
        <a:accent3>
          <a:srgbClr val="FFFFFF"/>
        </a:accent3>
        <a:accent4>
          <a:srgbClr val="161616"/>
        </a:accent4>
        <a:accent5>
          <a:srgbClr val="F6DDAB"/>
        </a:accent5>
        <a:accent6>
          <a:srgbClr val="7EBB41"/>
        </a:accent6>
        <a:hlink>
          <a:srgbClr val="74D3FE"/>
        </a:hlink>
        <a:folHlink>
          <a:srgbClr val="3075A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演示文稿10</Template>
  <TotalTime>2082</TotalTime>
  <Words>6920</Words>
  <Application>Microsoft Office PowerPoint</Application>
  <PresentationFormat>On-screen Show (4:3)</PresentationFormat>
  <Paragraphs>626</Paragraphs>
  <Slides>76</Slides>
  <Notes>0</Notes>
  <HiddenSlides>5</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76</vt:i4>
      </vt:variant>
    </vt:vector>
  </HeadingPairs>
  <TitlesOfParts>
    <vt:vector size="82" baseType="lpstr">
      <vt:lpstr>演示文稿10</vt:lpstr>
      <vt:lpstr>Rh_027_natural</vt:lpstr>
      <vt:lpstr>1_Rh_027_natural</vt:lpstr>
      <vt:lpstr>Bitmap Image</vt:lpstr>
      <vt:lpstr>Equation</vt:lpstr>
      <vt:lpstr>Photo Editor 照片</vt:lpstr>
      <vt:lpstr>光的基础知识及发光源</vt:lpstr>
      <vt:lpstr>§1.4  典型激光器</vt:lpstr>
      <vt:lpstr>§1.4  典型激光器</vt:lpstr>
      <vt:lpstr>§1.4.1  固体激光器</vt:lpstr>
      <vt:lpstr>§1.4.1  固体激光器</vt:lpstr>
      <vt:lpstr>§1.4.1  固体激光器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总    结</vt:lpstr>
      <vt:lpstr>参考资料</vt:lpstr>
      <vt:lpstr>§1.4.2  气体激光器</vt:lpstr>
      <vt:lpstr>气体激光器分类</vt:lpstr>
      <vt:lpstr>气体激光器分类</vt:lpstr>
      <vt:lpstr>§1.4.2  气体激光器</vt:lpstr>
      <vt:lpstr>§1.4.2  气体激光器</vt:lpstr>
      <vt:lpstr>PowerPoint Presentation</vt:lpstr>
      <vt:lpstr>He—Ne激光器用作实验准直</vt:lpstr>
      <vt:lpstr>He-Ne激光治疗仪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§1.4.3  液体激光器</vt:lpstr>
      <vt:lpstr>染料激光器</vt:lpstr>
      <vt:lpstr>染料激光器—工作原理</vt:lpstr>
      <vt:lpstr>染料激光器—工作方式</vt:lpstr>
      <vt:lpstr>染料激光器的前景</vt:lpstr>
      <vt:lpstr>§1.4.4  半导体激光器</vt:lpstr>
      <vt:lpstr>§1.4.4  半导体激光器</vt:lpstr>
      <vt:lpstr>§1.4.4  半导体激光器</vt:lpstr>
      <vt:lpstr>§1.4.4.1  有关半导体的基础知识</vt:lpstr>
      <vt:lpstr>§1.4.4.1  有关半导体的基础知识</vt:lpstr>
      <vt:lpstr>§1.4.4.1  有关半导体的基础知识</vt:lpstr>
      <vt:lpstr>§1.4.4.1  有关半导体的基础知识</vt:lpstr>
      <vt:lpstr>§1.4.4.1  有关半导体的基础知识</vt:lpstr>
      <vt:lpstr>§1.4.4.2  半导体激光器工作原理</vt:lpstr>
      <vt:lpstr>§1.4.4.2  半导体激光器工作原理</vt:lpstr>
      <vt:lpstr>§1.4.4.2  半导体激光器工作原理</vt:lpstr>
      <vt:lpstr>§1.4.4.2  半导体激光器工作原理</vt:lpstr>
      <vt:lpstr>§1.4.4.2  半导体激光器工作原理</vt:lpstr>
      <vt:lpstr>§1.4.4.2  半导体激光器工作原理</vt:lpstr>
      <vt:lpstr>§1.4.4.3  典型半导体激光器</vt:lpstr>
      <vt:lpstr>§1.4.4.3  典型半导体激光器</vt:lpstr>
      <vt:lpstr>§1.4.4.3  典型半导体激光器</vt:lpstr>
      <vt:lpstr>§1.4.4.3  典型半导体激光器</vt:lpstr>
      <vt:lpstr>§1.4.4.3  典型半导体激光器</vt:lpstr>
      <vt:lpstr>§1.4.4.3  典型半导体激光器</vt:lpstr>
      <vt:lpstr>§1.4.4.3  典型半导体激光器</vt:lpstr>
      <vt:lpstr>§1.4.4.3  典型半导体激光器</vt:lpstr>
      <vt:lpstr>§1.4.4.3  典型半导体激光器</vt:lpstr>
      <vt:lpstr>§1.4.4.4  自由电子激光器(FEL)</vt:lpstr>
      <vt:lpstr>§1.4.4.4  自由电子激光器(FEL)</vt:lpstr>
      <vt:lpstr>§1.4.4.4  自由电子激光器(FEL)</vt:lpstr>
      <vt:lpstr>§1.4.4.4  自由电子激光器(FEL)</vt:lpstr>
      <vt:lpstr>补充：光纤激光器</vt:lpstr>
      <vt:lpstr>光纤激光器结构示意图</vt:lpstr>
      <vt:lpstr>PowerPoint Presentation</vt:lpstr>
      <vt:lpstr>综合作业</vt:lpstr>
      <vt:lpstr>综合作业</vt:lpstr>
      <vt:lpstr>综合作业</vt:lpstr>
      <vt:lpstr>PowerPoint Presentation</vt:lpstr>
    </vt:vector>
  </TitlesOfParts>
  <Company>C&amp;Z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ZHX</dc:creator>
  <cp:lastModifiedBy>微软用户</cp:lastModifiedBy>
  <cp:revision>176</cp:revision>
  <dcterms:created xsi:type="dcterms:W3CDTF">2007-03-07T13:06:12Z</dcterms:created>
  <dcterms:modified xsi:type="dcterms:W3CDTF">2014-03-06T14:04:50Z</dcterms:modified>
</cp:coreProperties>
</file>