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Lst>
  <p:notesMasterIdLst>
    <p:notesMasterId r:id="rId73"/>
  </p:notesMasterIdLst>
  <p:sldIdLst>
    <p:sldId id="256" r:id="rId3"/>
    <p:sldId id="279" r:id="rId4"/>
    <p:sldId id="260" r:id="rId5"/>
    <p:sldId id="261" r:id="rId6"/>
    <p:sldId id="262" r:id="rId7"/>
    <p:sldId id="281" r:id="rId8"/>
    <p:sldId id="263" r:id="rId9"/>
    <p:sldId id="264" r:id="rId10"/>
    <p:sldId id="293" r:id="rId11"/>
    <p:sldId id="277" r:id="rId12"/>
    <p:sldId id="265" r:id="rId13"/>
    <p:sldId id="266" r:id="rId14"/>
    <p:sldId id="267" r:id="rId15"/>
    <p:sldId id="268" r:id="rId16"/>
    <p:sldId id="269" r:id="rId17"/>
    <p:sldId id="270" r:id="rId18"/>
    <p:sldId id="273" r:id="rId19"/>
    <p:sldId id="285" r:id="rId20"/>
    <p:sldId id="274" r:id="rId21"/>
    <p:sldId id="275" r:id="rId22"/>
    <p:sldId id="286" r:id="rId23"/>
    <p:sldId id="276" r:id="rId24"/>
    <p:sldId id="289" r:id="rId25"/>
    <p:sldId id="290" r:id="rId26"/>
    <p:sldId id="271" r:id="rId27"/>
    <p:sldId id="272" r:id="rId28"/>
    <p:sldId id="291" r:id="rId29"/>
    <p:sldId id="283" r:id="rId30"/>
    <p:sldId id="282" r:id="rId31"/>
    <p:sldId id="287" r:id="rId32"/>
    <p:sldId id="288" r:id="rId33"/>
    <p:sldId id="335" r:id="rId34"/>
    <p:sldId id="294" r:id="rId35"/>
    <p:sldId id="295" r:id="rId36"/>
    <p:sldId id="296" r:id="rId37"/>
    <p:sldId id="297" r:id="rId38"/>
    <p:sldId id="298" r:id="rId39"/>
    <p:sldId id="299" r:id="rId40"/>
    <p:sldId id="300" r:id="rId41"/>
    <p:sldId id="301" r:id="rId42"/>
    <p:sldId id="302" r:id="rId43"/>
    <p:sldId id="303" r:id="rId44"/>
    <p:sldId id="336" r:id="rId45"/>
    <p:sldId id="304" r:id="rId46"/>
    <p:sldId id="305" r:id="rId47"/>
    <p:sldId id="313" r:id="rId48"/>
    <p:sldId id="314" r:id="rId49"/>
    <p:sldId id="312"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8" r:id="rId71"/>
    <p:sldId id="337" r:id="rId7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1B9"/>
    <a:srgbClr val="C4E5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4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3.wmf"/><Relationship Id="rId5" Type="http://schemas.openxmlformats.org/officeDocument/2006/relationships/image" Target="../media/image68.wmf"/><Relationship Id="rId4" Type="http://schemas.openxmlformats.org/officeDocument/2006/relationships/image" Target="../media/image6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7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4" Type="http://schemas.openxmlformats.org/officeDocument/2006/relationships/image" Target="../media/image8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4" Type="http://schemas.openxmlformats.org/officeDocument/2006/relationships/image" Target="../media/image89.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image" Target="../media/image92.wmf"/><Relationship Id="rId7" Type="http://schemas.openxmlformats.org/officeDocument/2006/relationships/image" Target="../media/image96.wmf"/><Relationship Id="rId2" Type="http://schemas.openxmlformats.org/officeDocument/2006/relationships/image" Target="../media/image91.wmf"/><Relationship Id="rId1" Type="http://schemas.openxmlformats.org/officeDocument/2006/relationships/image" Target="../media/image90.wmf"/><Relationship Id="rId6" Type="http://schemas.openxmlformats.org/officeDocument/2006/relationships/image" Target="../media/image95.wmf"/><Relationship Id="rId11" Type="http://schemas.openxmlformats.org/officeDocument/2006/relationships/image" Target="../media/image100.wmf"/><Relationship Id="rId5" Type="http://schemas.openxmlformats.org/officeDocument/2006/relationships/image" Target="../media/image94.wmf"/><Relationship Id="rId10" Type="http://schemas.openxmlformats.org/officeDocument/2006/relationships/image" Target="../media/image99.wmf"/><Relationship Id="rId4" Type="http://schemas.openxmlformats.org/officeDocument/2006/relationships/image" Target="../media/image93.wmf"/><Relationship Id="rId9" Type="http://schemas.openxmlformats.org/officeDocument/2006/relationships/image" Target="../media/image9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97.wmf"/><Relationship Id="rId6" Type="http://schemas.openxmlformats.org/officeDocument/2006/relationships/image" Target="../media/image111.wmf"/><Relationship Id="rId5" Type="http://schemas.openxmlformats.org/officeDocument/2006/relationships/image" Target="../media/image110.wmf"/><Relationship Id="rId4" Type="http://schemas.openxmlformats.org/officeDocument/2006/relationships/image" Target="../media/image109.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image" Target="../media/image116.wmf"/><Relationship Id="rId7" Type="http://schemas.openxmlformats.org/officeDocument/2006/relationships/image" Target="../media/image120.wmf"/><Relationship Id="rId2" Type="http://schemas.openxmlformats.org/officeDocument/2006/relationships/image" Target="../media/image115.wmf"/><Relationship Id="rId1" Type="http://schemas.openxmlformats.org/officeDocument/2006/relationships/image" Target="../media/image114.wmf"/><Relationship Id="rId6" Type="http://schemas.openxmlformats.org/officeDocument/2006/relationships/image" Target="../media/image119.wmf"/><Relationship Id="rId5" Type="http://schemas.openxmlformats.org/officeDocument/2006/relationships/image" Target="../media/image118.wmf"/><Relationship Id="rId10" Type="http://schemas.openxmlformats.org/officeDocument/2006/relationships/image" Target="../media/image123.wmf"/><Relationship Id="rId4" Type="http://schemas.openxmlformats.org/officeDocument/2006/relationships/image" Target="../media/image117.wmf"/><Relationship Id="rId9" Type="http://schemas.openxmlformats.org/officeDocument/2006/relationships/image" Target="../media/image12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 Id="rId5" Type="http://schemas.openxmlformats.org/officeDocument/2006/relationships/image" Target="../media/image128.wmf"/><Relationship Id="rId4" Type="http://schemas.openxmlformats.org/officeDocument/2006/relationships/image" Target="../media/image127.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image" Target="../media/image131.wmf"/><Relationship Id="rId7" Type="http://schemas.openxmlformats.org/officeDocument/2006/relationships/image" Target="../media/image135.wmf"/><Relationship Id="rId2" Type="http://schemas.openxmlformats.org/officeDocument/2006/relationships/image" Target="../media/image130.wmf"/><Relationship Id="rId1" Type="http://schemas.openxmlformats.org/officeDocument/2006/relationships/image" Target="../media/image129.wmf"/><Relationship Id="rId6" Type="http://schemas.openxmlformats.org/officeDocument/2006/relationships/image" Target="../media/image134.wmf"/><Relationship Id="rId5" Type="http://schemas.openxmlformats.org/officeDocument/2006/relationships/image" Target="../media/image133.wmf"/><Relationship Id="rId4" Type="http://schemas.openxmlformats.org/officeDocument/2006/relationships/image" Target="../media/image13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37.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3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50.wmf"/><Relationship Id="rId13" Type="http://schemas.openxmlformats.org/officeDocument/2006/relationships/image" Target="../media/image155.wmf"/><Relationship Id="rId3" Type="http://schemas.openxmlformats.org/officeDocument/2006/relationships/image" Target="../media/image145.wmf"/><Relationship Id="rId7" Type="http://schemas.openxmlformats.org/officeDocument/2006/relationships/image" Target="../media/image149.wmf"/><Relationship Id="rId12" Type="http://schemas.openxmlformats.org/officeDocument/2006/relationships/image" Target="../media/image154.wmf"/><Relationship Id="rId2" Type="http://schemas.openxmlformats.org/officeDocument/2006/relationships/image" Target="../media/image144.wmf"/><Relationship Id="rId1" Type="http://schemas.openxmlformats.org/officeDocument/2006/relationships/image" Target="../media/image143.wmf"/><Relationship Id="rId6" Type="http://schemas.openxmlformats.org/officeDocument/2006/relationships/image" Target="../media/image148.wmf"/><Relationship Id="rId11" Type="http://schemas.openxmlformats.org/officeDocument/2006/relationships/image" Target="../media/image153.wmf"/><Relationship Id="rId5" Type="http://schemas.openxmlformats.org/officeDocument/2006/relationships/image" Target="../media/image147.wmf"/><Relationship Id="rId10" Type="http://schemas.openxmlformats.org/officeDocument/2006/relationships/image" Target="../media/image152.wmf"/><Relationship Id="rId4" Type="http://schemas.openxmlformats.org/officeDocument/2006/relationships/image" Target="../media/image146.wmf"/><Relationship Id="rId9" Type="http://schemas.openxmlformats.org/officeDocument/2006/relationships/image" Target="../media/image151.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57.wmf"/><Relationship Id="rId1" Type="http://schemas.openxmlformats.org/officeDocument/2006/relationships/image" Target="../media/image15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86FCC-D4CC-400F-A74B-B58F612A23BE}" type="datetimeFigureOut">
              <a:rPr lang="zh-CN" altLang="en-US" smtClean="0"/>
              <a:t>2014/3/6</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333CBB-F4A0-4AC8-A852-866423BFD08A}" type="slidenum">
              <a:rPr lang="zh-CN" altLang="en-US" smtClean="0"/>
              <a:t>‹#›</a:t>
            </a:fld>
            <a:endParaRPr lang="zh-CN" altLang="en-US"/>
          </a:p>
        </p:txBody>
      </p:sp>
    </p:spTree>
    <p:extLst>
      <p:ext uri="{BB962C8B-B14F-4D97-AF65-F5344CB8AC3E}">
        <p14:creationId xmlns:p14="http://schemas.microsoft.com/office/powerpoint/2010/main" val="2623007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7FDC6B9-324F-40AB-9712-EBDA17B447B0}" type="slidenum">
              <a:rPr lang="zh-CN" altLang="en-US" smtClean="0">
                <a:solidFill>
                  <a:prstClr val="black"/>
                </a:solidFill>
              </a:rPr>
              <a:pPr/>
              <a:t>42</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cnzhx.net/"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a:p>
        </p:txBody>
      </p:sp>
      <p:sp>
        <p:nvSpPr>
          <p:cNvPr id="28" name="Date Placeholder 27"/>
          <p:cNvSpPr>
            <a:spLocks noGrp="1"/>
          </p:cNvSpPr>
          <p:nvPr>
            <p:ph type="dt" sz="half" idx="10"/>
          </p:nvPr>
        </p:nvSpPr>
        <p:spPr/>
        <p:txBody>
          <a:bodyPr/>
          <a:lstStyle/>
          <a:p>
            <a:fld id="{564CF2E0-CCC4-4E1E-9902-C3C36AB3FDA4}" type="datetimeFigureOut">
              <a:rPr lang="en-US" smtClean="0"/>
              <a:pPr/>
              <a:t>3/6/2014</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a:solidFill>
                <a:srgbClr val="FFFFFF"/>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ltLang="zh-CN" smtClean="0"/>
              <a:t>Click to edit Master title style</a:t>
            </a:r>
            <a:endParaRPr kumimoji="0" lang="en-US"/>
          </a:p>
        </p:txBody>
      </p:sp>
      <p:sp>
        <p:nvSpPr>
          <p:cNvPr id="14" name="Date Placeholder 4"/>
          <p:cNvSpPr txBox="1">
            <a:spLocks/>
          </p:cNvSpPr>
          <p:nvPr userDrawn="1"/>
        </p:nvSpPr>
        <p:spPr>
          <a:xfrm>
            <a:off x="6072198" y="6191250"/>
            <a:ext cx="2786082" cy="476250"/>
          </a:xfrm>
          <a:prstGeom prst="rect">
            <a:avLst/>
          </a:prstGeom>
        </p:spPr>
        <p:txBody>
          <a:bodyPr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smtClean="0">
                <a:ln>
                  <a:noFill/>
                </a:ln>
                <a:solidFill>
                  <a:srgbClr val="1F497D"/>
                </a:solidFill>
                <a:effectLst/>
                <a:uLnTx/>
                <a:uFillTx/>
                <a:latin typeface="华文行楷" pitchFamily="2" charset="-122"/>
                <a:ea typeface="华文行楷" pitchFamily="2" charset="-122"/>
                <a:cs typeface="+mn-cs"/>
              </a:rPr>
              <a:t>中原工学院理学院   </a:t>
            </a:r>
            <a:r>
              <a:rPr kumimoji="0" lang="zh-CN" altLang="en-US" sz="1600" b="0" i="0" u="none" strike="noStrike" kern="1200" cap="none" spc="0" normalizeH="0" baseline="0" noProof="0" dirty="0" smtClean="0">
                <a:ln>
                  <a:noFill/>
                </a:ln>
                <a:solidFill>
                  <a:srgbClr val="1F497D"/>
                </a:solidFill>
                <a:effectLst/>
                <a:uLnTx/>
                <a:uFillTx/>
                <a:latin typeface="华文行楷" pitchFamily="2" charset="-122"/>
                <a:ea typeface="华文行楷" pitchFamily="2" charset="-122"/>
                <a:cs typeface="+mn-cs"/>
                <a:hlinkClick r:id="rId2"/>
              </a:rPr>
              <a:t>曾灏宪</a:t>
            </a:r>
            <a:endParaRPr kumimoji="0" lang="en-US" sz="1600" b="0" i="0" u="none" strike="noStrike" kern="1200" cap="none" spc="0" normalizeH="0" baseline="0" noProof="0" dirty="0">
              <a:ln>
                <a:noFill/>
              </a:ln>
              <a:solidFill>
                <a:srgbClr val="1F497D"/>
              </a:solidFill>
              <a:effectLst/>
              <a:uLnTx/>
              <a:uFillTx/>
              <a:latin typeface="华文行楷" pitchFamily="2" charset="-122"/>
              <a:ea typeface="华文行楷" pitchFamily="2" charset="-122"/>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dissolv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advAuto="0"/>
      <p:bldP spid="8"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03047AC4-B204-41CE-8124-2246DC288D6F}" type="datetimeFigureOut">
              <a:rPr lang="zh-CN" altLang="en-US" smtClean="0"/>
              <a:pPr/>
              <a:t>2014/3/6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786A349-1033-4EF3-833F-D47669000F4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03047AC4-B204-41CE-8124-2246DC288D6F}" type="datetimeFigureOut">
              <a:rPr lang="zh-CN" altLang="en-US" smtClean="0"/>
              <a:pPr/>
              <a:t>2014/3/6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786A349-1033-4EF3-833F-D47669000F45}"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a:p>
        </p:txBody>
      </p:sp>
      <p:sp>
        <p:nvSpPr>
          <p:cNvPr id="28" name="Date Placeholder 27"/>
          <p:cNvSpPr>
            <a:spLocks noGrp="1"/>
          </p:cNvSpPr>
          <p:nvPr>
            <p:ph type="dt" sz="half" idx="10"/>
          </p:nvPr>
        </p:nvSpPr>
        <p:spPr/>
        <p:txBody>
          <a:bodyPr/>
          <a:lstStyle/>
          <a:p>
            <a:fld id="{564CF2E0-CCC4-4E1E-9902-C3C36AB3FDA4}" type="datetimeFigureOut">
              <a:rPr lang="en-US" smtClean="0">
                <a:solidFill>
                  <a:srgbClr val="696464"/>
                </a:solidFill>
              </a:rPr>
              <a:pPr/>
              <a:t>3/6/2014</a:t>
            </a:fld>
            <a:endParaRPr lang="en-US" dirty="0">
              <a:solidFill>
                <a:srgbClr val="696464"/>
              </a:solidFill>
            </a:endParaRPr>
          </a:p>
        </p:txBody>
      </p:sp>
      <p:sp>
        <p:nvSpPr>
          <p:cNvPr id="17" name="Footer Placeholder 16"/>
          <p:cNvSpPr>
            <a:spLocks noGrp="1"/>
          </p:cNvSpPr>
          <p:nvPr>
            <p:ph type="ftr" sz="quarter" idx="11"/>
          </p:nvPr>
        </p:nvSpPr>
        <p:spPr/>
        <p:txBody>
          <a:bodyPr/>
          <a:lstStyle/>
          <a:p>
            <a:endParaRPr lang="en-US" dirty="0">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ltLang="zh-CN" smtClean="0"/>
              <a:t>Click to edit Master title style</a:t>
            </a:r>
            <a:endParaRPr kumimoji="0" lang="en-US"/>
          </a:p>
        </p:txBody>
      </p:sp>
      <p:sp>
        <p:nvSpPr>
          <p:cNvPr id="14" name="Date Placeholder 4"/>
          <p:cNvSpPr txBox="1">
            <a:spLocks/>
          </p:cNvSpPr>
          <p:nvPr userDrawn="1"/>
        </p:nvSpPr>
        <p:spPr>
          <a:xfrm>
            <a:off x="6072198" y="6191250"/>
            <a:ext cx="2786082" cy="476250"/>
          </a:xfrm>
          <a:prstGeom prst="rect">
            <a:avLst/>
          </a:prstGeom>
        </p:spPr>
        <p:txBody>
          <a:bodyPr anchor="ctr" anchorCtr="0"/>
          <a:lstStyle/>
          <a:p>
            <a:pPr algn="r">
              <a:defRPr/>
            </a:pPr>
            <a:r>
              <a:rPr lang="zh-CN" altLang="en-US" sz="1600" dirty="0" smtClean="0">
                <a:solidFill>
                  <a:srgbClr val="1F497D"/>
                </a:solidFill>
                <a:latin typeface="华文行楷" pitchFamily="2" charset="-122"/>
                <a:ea typeface="华文行楷" pitchFamily="2" charset="-122"/>
              </a:rPr>
              <a:t>中原工学院理学院  曾灏宪</a:t>
            </a:r>
            <a:endParaRPr lang="en-US" sz="1600" dirty="0">
              <a:solidFill>
                <a:srgbClr val="1F497D"/>
              </a:solidFill>
              <a:latin typeface="华文行楷" pitchFamily="2" charset="-122"/>
              <a:ea typeface="华文行楷" pitchFamily="2" charset="-122"/>
            </a:endParaRPr>
          </a:p>
        </p:txBody>
      </p:sp>
    </p:spTree>
    <p:extLst>
      <p:ext uri="{BB962C8B-B14F-4D97-AF65-F5344CB8AC3E}">
        <p14:creationId xmlns:p14="http://schemas.microsoft.com/office/powerpoint/2010/main" val="15485563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dissolv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advAuto="0"/>
      <p:bldP spid="8" grpId="0" autoUpdateAnimBg="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4" name="Date Placeholder 3"/>
          <p:cNvSpPr>
            <a:spLocks noGrp="1"/>
          </p:cNvSpPr>
          <p:nvPr>
            <p:ph type="dt" sz="half" idx="10"/>
          </p:nvPr>
        </p:nvSpPr>
        <p:spPr/>
        <p:txBody>
          <a:bodyPr/>
          <a:lstStyle/>
          <a:p>
            <a:fld id="{03047AC4-B204-41CE-8124-2246DC288D6F}" type="datetimeFigureOut">
              <a:rPr lang="zh-CN" altLang="en-US" smtClean="0">
                <a:solidFill>
                  <a:srgbClr val="696464"/>
                </a:solidFill>
              </a:rPr>
              <a:pPr/>
              <a:t>2014/3/6</a:t>
            </a:fld>
            <a:endParaRPr lang="zh-CN" altLang="en-US">
              <a:solidFill>
                <a:srgbClr val="696464"/>
              </a:solidFill>
            </a:endParaRPr>
          </a:p>
        </p:txBody>
      </p:sp>
      <p:sp>
        <p:nvSpPr>
          <p:cNvPr id="5" name="Footer Placeholder 4"/>
          <p:cNvSpPr>
            <a:spLocks noGrp="1"/>
          </p:cNvSpPr>
          <p:nvPr>
            <p:ph type="ftr" sz="quarter" idx="11"/>
          </p:nvPr>
        </p:nvSpPr>
        <p:spPr/>
        <p:txBody>
          <a:bodyPr/>
          <a:lstStyle/>
          <a:p>
            <a:endParaRPr lang="zh-CN" altLang="en-US">
              <a:solidFill>
                <a:srgbClr val="696464"/>
              </a:solidFill>
            </a:endParaRPr>
          </a:p>
        </p:txBody>
      </p:sp>
      <p:sp>
        <p:nvSpPr>
          <p:cNvPr id="6" name="Slide Number Placeholder 5"/>
          <p:cNvSpPr>
            <a:spLocks noGrp="1"/>
          </p:cNvSpPr>
          <p:nvPr>
            <p:ph type="sldNum" sz="quarter" idx="12"/>
          </p:nvPr>
        </p:nvSpPr>
        <p:spPr/>
        <p:txBody>
          <a:bodyPr/>
          <a:lstStyle/>
          <a:p>
            <a:fld id="{3786A349-1033-4EF3-833F-D47669000F45}" type="slidenum">
              <a:rPr lang="zh-CN" altLang="en-US" smtClean="0"/>
              <a:pPr/>
              <a:t>‹#›</a:t>
            </a:fld>
            <a:endParaRPr lang="zh-CN" altLang="en-US"/>
          </a:p>
        </p:txBody>
      </p:sp>
      <p:sp>
        <p:nvSpPr>
          <p:cNvPr id="8" name="Content Placeholder 7"/>
          <p:cNvSpPr>
            <a:spLocks noGrp="1"/>
          </p:cNvSpPr>
          <p:nvPr>
            <p:ph sz="quarter" idx="1"/>
          </p:nvPr>
        </p:nvSpPr>
        <p:spPr>
          <a:xfrm>
            <a:off x="914400" y="1447800"/>
            <a:ext cx="7772400" cy="4572000"/>
          </a:xfrm>
        </p:spPr>
        <p:txBody>
          <a:bodyPr vert="horz"/>
          <a:lstStyle>
            <a:lvl1pPr>
              <a:defRPr b="1"/>
            </a:lvl1pPr>
            <a:lvl2pPr>
              <a:defRPr b="1"/>
            </a:lvl2pPr>
            <a:lvl3pPr>
              <a:defRPr b="1"/>
            </a:lvl3pPr>
            <a:lvl4pPr>
              <a:defRPr b="1"/>
            </a:lvl4pPr>
            <a:lvl5pPr>
              <a:defRPr b="1"/>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extLst>
      <p:ext uri="{BB962C8B-B14F-4D97-AF65-F5344CB8AC3E}">
        <p14:creationId xmlns:p14="http://schemas.microsoft.com/office/powerpoint/2010/main" val="2330360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CN" smtClean="0"/>
              <a:t>Click to edit Master text styles</a:t>
            </a:r>
          </a:p>
        </p:txBody>
      </p:sp>
      <p:sp>
        <p:nvSpPr>
          <p:cNvPr id="4" name="Date Placeholder 3"/>
          <p:cNvSpPr>
            <a:spLocks noGrp="1"/>
          </p:cNvSpPr>
          <p:nvPr>
            <p:ph type="dt" sz="half" idx="10"/>
          </p:nvPr>
        </p:nvSpPr>
        <p:spPr/>
        <p:txBody>
          <a:bodyPr/>
          <a:lstStyle/>
          <a:p>
            <a:fld id="{03047AC4-B204-41CE-8124-2246DC288D6F}" type="datetimeFigureOut">
              <a:rPr lang="zh-CN" altLang="en-US" smtClean="0">
                <a:solidFill>
                  <a:srgbClr val="696464"/>
                </a:solidFill>
              </a:rPr>
              <a:pPr/>
              <a:t>2014/3/6</a:t>
            </a:fld>
            <a:endParaRPr lang="zh-CN" alt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zh-CN" alt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3786A349-1033-4EF3-833F-D47669000F45}" type="slidenum">
              <a:rPr lang="zh-CN" altLang="en-US" smtClean="0"/>
              <a:pPr/>
              <a:t>‹#›</a:t>
            </a:fld>
            <a:endParaRPr lang="zh-CN" altLang="en-US"/>
          </a:p>
        </p:txBody>
      </p:sp>
    </p:spTree>
    <p:extLst>
      <p:ext uri="{BB962C8B-B14F-4D97-AF65-F5344CB8AC3E}">
        <p14:creationId xmlns:p14="http://schemas.microsoft.com/office/powerpoint/2010/main" val="63156431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5" name="Date Placeholder 4"/>
          <p:cNvSpPr>
            <a:spLocks noGrp="1"/>
          </p:cNvSpPr>
          <p:nvPr>
            <p:ph type="dt" sz="half" idx="10"/>
          </p:nvPr>
        </p:nvSpPr>
        <p:spPr/>
        <p:txBody>
          <a:bodyPr/>
          <a:lstStyle/>
          <a:p>
            <a:fld id="{03047AC4-B204-41CE-8124-2246DC288D6F}" type="datetimeFigureOut">
              <a:rPr lang="zh-CN" altLang="en-US" smtClean="0">
                <a:solidFill>
                  <a:srgbClr val="696464"/>
                </a:solidFill>
              </a:rPr>
              <a:pPr/>
              <a:t>2014/3/6</a:t>
            </a:fld>
            <a:endParaRPr lang="zh-CN" altLang="en-US">
              <a:solidFill>
                <a:srgbClr val="696464"/>
              </a:solidFill>
            </a:endParaRPr>
          </a:p>
        </p:txBody>
      </p:sp>
      <p:sp>
        <p:nvSpPr>
          <p:cNvPr id="6" name="Footer Placeholder 5"/>
          <p:cNvSpPr>
            <a:spLocks noGrp="1"/>
          </p:cNvSpPr>
          <p:nvPr>
            <p:ph type="ftr" sz="quarter" idx="11"/>
          </p:nvPr>
        </p:nvSpPr>
        <p:spPr/>
        <p:txBody>
          <a:bodyPr/>
          <a:lstStyle/>
          <a:p>
            <a:endParaRPr lang="zh-CN" altLang="en-US">
              <a:solidFill>
                <a:srgbClr val="696464"/>
              </a:solidFill>
            </a:endParaRPr>
          </a:p>
        </p:txBody>
      </p:sp>
      <p:sp>
        <p:nvSpPr>
          <p:cNvPr id="7" name="Slide Number Placeholder 6"/>
          <p:cNvSpPr>
            <a:spLocks noGrp="1"/>
          </p:cNvSpPr>
          <p:nvPr>
            <p:ph type="sldNum" sz="quarter" idx="12"/>
          </p:nvPr>
        </p:nvSpPr>
        <p:spPr/>
        <p:txBody>
          <a:bodyPr/>
          <a:lstStyle/>
          <a:p>
            <a:fld id="{3786A349-1033-4EF3-833F-D47669000F45}" type="slidenum">
              <a:rPr lang="zh-CN" altLang="en-US" smtClean="0"/>
              <a:pPr/>
              <a:t>‹#›</a:t>
            </a:fld>
            <a:endParaRPr lang="zh-CN" alt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extLst>
      <p:ext uri="{BB962C8B-B14F-4D97-AF65-F5344CB8AC3E}">
        <p14:creationId xmlns:p14="http://schemas.microsoft.com/office/powerpoint/2010/main" val="4122747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7" name="Date Placeholder 6"/>
          <p:cNvSpPr>
            <a:spLocks noGrp="1"/>
          </p:cNvSpPr>
          <p:nvPr>
            <p:ph type="dt" sz="half" idx="10"/>
          </p:nvPr>
        </p:nvSpPr>
        <p:spPr/>
        <p:txBody>
          <a:bodyPr/>
          <a:lstStyle/>
          <a:p>
            <a:fld id="{03047AC4-B204-41CE-8124-2246DC288D6F}" type="datetimeFigureOut">
              <a:rPr lang="zh-CN" altLang="en-US" smtClean="0">
                <a:solidFill>
                  <a:srgbClr val="696464"/>
                </a:solidFill>
              </a:rPr>
              <a:pPr/>
              <a:t>2014/3/6</a:t>
            </a:fld>
            <a:endParaRPr lang="zh-CN" altLang="en-US">
              <a:solidFill>
                <a:srgbClr val="696464"/>
              </a:solidFill>
            </a:endParaRPr>
          </a:p>
        </p:txBody>
      </p:sp>
      <p:sp>
        <p:nvSpPr>
          <p:cNvPr id="8" name="Footer Placeholder 7"/>
          <p:cNvSpPr>
            <a:spLocks noGrp="1"/>
          </p:cNvSpPr>
          <p:nvPr>
            <p:ph type="ftr" sz="quarter" idx="11"/>
          </p:nvPr>
        </p:nvSpPr>
        <p:spPr/>
        <p:txBody>
          <a:bodyPr/>
          <a:lstStyle/>
          <a:p>
            <a:endParaRPr lang="zh-CN" altLang="en-US">
              <a:solidFill>
                <a:srgbClr val="696464"/>
              </a:solidFill>
            </a:endParaRPr>
          </a:p>
        </p:txBody>
      </p:sp>
      <p:sp>
        <p:nvSpPr>
          <p:cNvPr id="9" name="Slide Number Placeholder 8"/>
          <p:cNvSpPr>
            <a:spLocks noGrp="1"/>
          </p:cNvSpPr>
          <p:nvPr>
            <p:ph type="sldNum" sz="quarter" idx="12"/>
          </p:nvPr>
        </p:nvSpPr>
        <p:spPr/>
        <p:txBody>
          <a:bodyPr/>
          <a:lstStyle/>
          <a:p>
            <a:fld id="{3786A349-1033-4EF3-833F-D47669000F45}" type="slidenum">
              <a:rPr lang="zh-CN" altLang="en-US" smtClean="0"/>
              <a:pPr/>
              <a:t>‹#›</a:t>
            </a:fld>
            <a:endParaRPr lang="zh-CN" alt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extLst>
      <p:ext uri="{BB962C8B-B14F-4D97-AF65-F5344CB8AC3E}">
        <p14:creationId xmlns:p14="http://schemas.microsoft.com/office/powerpoint/2010/main" val="2972865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Date Placeholder 2"/>
          <p:cNvSpPr>
            <a:spLocks noGrp="1"/>
          </p:cNvSpPr>
          <p:nvPr>
            <p:ph type="dt" sz="half" idx="10"/>
          </p:nvPr>
        </p:nvSpPr>
        <p:spPr/>
        <p:txBody>
          <a:bodyPr/>
          <a:lstStyle/>
          <a:p>
            <a:fld id="{03047AC4-B204-41CE-8124-2246DC288D6F}" type="datetimeFigureOut">
              <a:rPr lang="zh-CN" altLang="en-US" smtClean="0">
                <a:solidFill>
                  <a:srgbClr val="696464"/>
                </a:solidFill>
              </a:rPr>
              <a:pPr/>
              <a:t>2014/3/6</a:t>
            </a:fld>
            <a:endParaRPr lang="zh-CN" altLang="en-US">
              <a:solidFill>
                <a:srgbClr val="696464"/>
              </a:solidFill>
            </a:endParaRPr>
          </a:p>
        </p:txBody>
      </p:sp>
      <p:sp>
        <p:nvSpPr>
          <p:cNvPr id="4" name="Footer Placeholder 3"/>
          <p:cNvSpPr>
            <a:spLocks noGrp="1"/>
          </p:cNvSpPr>
          <p:nvPr>
            <p:ph type="ftr" sz="quarter" idx="11"/>
          </p:nvPr>
        </p:nvSpPr>
        <p:spPr/>
        <p:txBody>
          <a:bodyPr/>
          <a:lstStyle/>
          <a:p>
            <a:endParaRPr lang="zh-CN" altLang="en-US">
              <a:solidFill>
                <a:srgbClr val="696464"/>
              </a:solidFill>
            </a:endParaRPr>
          </a:p>
        </p:txBody>
      </p:sp>
      <p:sp>
        <p:nvSpPr>
          <p:cNvPr id="5" name="Slide Number Placeholder 4"/>
          <p:cNvSpPr>
            <a:spLocks noGrp="1"/>
          </p:cNvSpPr>
          <p:nvPr>
            <p:ph type="sldNum" sz="quarter" idx="12"/>
          </p:nvPr>
        </p:nvSpPr>
        <p:spPr/>
        <p:txBody>
          <a:bodyPr/>
          <a:lstStyle/>
          <a:p>
            <a:fld id="{3786A349-1033-4EF3-833F-D47669000F45}" type="slidenum">
              <a:rPr lang="zh-CN" altLang="en-US" smtClean="0"/>
              <a:pPr/>
              <a:t>‹#›</a:t>
            </a:fld>
            <a:endParaRPr lang="zh-CN" altLang="en-US"/>
          </a:p>
        </p:txBody>
      </p:sp>
    </p:spTree>
    <p:extLst>
      <p:ext uri="{BB962C8B-B14F-4D97-AF65-F5344CB8AC3E}">
        <p14:creationId xmlns:p14="http://schemas.microsoft.com/office/powerpoint/2010/main" val="650839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47AC4-B204-41CE-8124-2246DC288D6F}" type="datetimeFigureOut">
              <a:rPr lang="zh-CN" altLang="en-US" smtClean="0">
                <a:solidFill>
                  <a:srgbClr val="696464"/>
                </a:solidFill>
              </a:rPr>
              <a:pPr/>
              <a:t>2014/3/6</a:t>
            </a:fld>
            <a:endParaRPr lang="zh-CN" altLang="en-US">
              <a:solidFill>
                <a:srgbClr val="696464"/>
              </a:solidFill>
            </a:endParaRPr>
          </a:p>
        </p:txBody>
      </p:sp>
      <p:sp>
        <p:nvSpPr>
          <p:cNvPr id="3" name="Footer Placeholder 2"/>
          <p:cNvSpPr>
            <a:spLocks noGrp="1"/>
          </p:cNvSpPr>
          <p:nvPr>
            <p:ph type="ftr" sz="quarter" idx="11"/>
          </p:nvPr>
        </p:nvSpPr>
        <p:spPr/>
        <p:txBody>
          <a:bodyPr/>
          <a:lstStyle/>
          <a:p>
            <a:endParaRPr lang="zh-CN" altLang="en-US">
              <a:solidFill>
                <a:srgbClr val="696464"/>
              </a:solidFill>
            </a:endParaRPr>
          </a:p>
        </p:txBody>
      </p:sp>
      <p:sp>
        <p:nvSpPr>
          <p:cNvPr id="4" name="Slide Number Placeholder 3"/>
          <p:cNvSpPr>
            <a:spLocks noGrp="1"/>
          </p:cNvSpPr>
          <p:nvPr>
            <p:ph type="sldNum" sz="quarter" idx="12"/>
          </p:nvPr>
        </p:nvSpPr>
        <p:spPr/>
        <p:txBody>
          <a:bodyPr/>
          <a:lstStyle/>
          <a:p>
            <a:fld id="{3786A349-1033-4EF3-833F-D47669000F45}" type="slidenum">
              <a:rPr lang="zh-CN" altLang="en-US" smtClean="0"/>
              <a:pPr/>
              <a:t>‹#›</a:t>
            </a:fld>
            <a:endParaRPr lang="zh-CN" altLang="en-US"/>
          </a:p>
        </p:txBody>
      </p:sp>
    </p:spTree>
    <p:extLst>
      <p:ext uri="{BB962C8B-B14F-4D97-AF65-F5344CB8AC3E}">
        <p14:creationId xmlns:p14="http://schemas.microsoft.com/office/powerpoint/2010/main" val="580003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ltLang="zh-CN"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ltLang="zh-CN" smtClean="0"/>
              <a:t>Click to edit Master text styles</a:t>
            </a:r>
          </a:p>
        </p:txBody>
      </p:sp>
      <p:sp>
        <p:nvSpPr>
          <p:cNvPr id="5" name="Date Placeholder 4"/>
          <p:cNvSpPr>
            <a:spLocks noGrp="1"/>
          </p:cNvSpPr>
          <p:nvPr>
            <p:ph type="dt" sz="half" idx="10"/>
          </p:nvPr>
        </p:nvSpPr>
        <p:spPr/>
        <p:txBody>
          <a:bodyPr/>
          <a:lstStyle/>
          <a:p>
            <a:fld id="{03047AC4-B204-41CE-8124-2246DC288D6F}" type="datetimeFigureOut">
              <a:rPr lang="zh-CN" altLang="en-US" smtClean="0">
                <a:solidFill>
                  <a:srgbClr val="696464"/>
                </a:solidFill>
              </a:rPr>
              <a:pPr/>
              <a:t>2014/3/6</a:t>
            </a:fld>
            <a:endParaRPr lang="zh-CN" altLang="en-US">
              <a:solidFill>
                <a:srgbClr val="696464"/>
              </a:solidFill>
            </a:endParaRPr>
          </a:p>
        </p:txBody>
      </p:sp>
      <p:sp>
        <p:nvSpPr>
          <p:cNvPr id="6" name="Footer Placeholder 5"/>
          <p:cNvSpPr>
            <a:spLocks noGrp="1"/>
          </p:cNvSpPr>
          <p:nvPr>
            <p:ph type="ftr" sz="quarter" idx="11"/>
          </p:nvPr>
        </p:nvSpPr>
        <p:spPr/>
        <p:txBody>
          <a:bodyPr/>
          <a:lstStyle/>
          <a:p>
            <a:endParaRPr lang="zh-CN" altLang="en-US">
              <a:solidFill>
                <a:srgbClr val="696464"/>
              </a:solidFill>
            </a:endParaRPr>
          </a:p>
        </p:txBody>
      </p:sp>
      <p:sp>
        <p:nvSpPr>
          <p:cNvPr id="7" name="Slide Number Placeholder 6"/>
          <p:cNvSpPr>
            <a:spLocks noGrp="1"/>
          </p:cNvSpPr>
          <p:nvPr>
            <p:ph type="sldNum" sz="quarter" idx="12"/>
          </p:nvPr>
        </p:nvSpPr>
        <p:spPr/>
        <p:txBody>
          <a:bodyPr/>
          <a:lstStyle/>
          <a:p>
            <a:fld id="{3786A349-1033-4EF3-833F-D47669000F45}" type="slidenum">
              <a:rPr lang="zh-CN" altLang="en-US" smtClean="0"/>
              <a:pPr/>
              <a:t>‹#›</a:t>
            </a:fld>
            <a:endParaRPr lang="zh-CN" alt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extLst>
      <p:ext uri="{BB962C8B-B14F-4D97-AF65-F5344CB8AC3E}">
        <p14:creationId xmlns:p14="http://schemas.microsoft.com/office/powerpoint/2010/main" val="368827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4" name="Date Placeholder 3"/>
          <p:cNvSpPr>
            <a:spLocks noGrp="1"/>
          </p:cNvSpPr>
          <p:nvPr>
            <p:ph type="dt" sz="half" idx="10"/>
          </p:nvPr>
        </p:nvSpPr>
        <p:spPr/>
        <p:txBody>
          <a:bodyPr/>
          <a:lstStyle/>
          <a:p>
            <a:fld id="{03047AC4-B204-41CE-8124-2246DC288D6F}" type="datetimeFigureOut">
              <a:rPr lang="zh-CN" altLang="en-US" smtClean="0"/>
              <a:pPr/>
              <a:t>2014/3/6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786A349-1033-4EF3-833F-D47669000F45}" type="slidenum">
              <a:rPr lang="zh-CN" altLang="en-US" smtClean="0"/>
              <a:pPr/>
              <a:t>‹#›</a:t>
            </a:fld>
            <a:endParaRPr lang="zh-CN" altLang="en-US"/>
          </a:p>
        </p:txBody>
      </p:sp>
      <p:sp>
        <p:nvSpPr>
          <p:cNvPr id="8" name="Content Placeholder 7"/>
          <p:cNvSpPr>
            <a:spLocks noGrp="1"/>
          </p:cNvSpPr>
          <p:nvPr>
            <p:ph sz="quarter" idx="1"/>
          </p:nvPr>
        </p:nvSpPr>
        <p:spPr>
          <a:xfrm>
            <a:off x="914400" y="1447800"/>
            <a:ext cx="7772400" cy="4572000"/>
          </a:xfrm>
        </p:spPr>
        <p:txBody>
          <a:bodyPr vert="horz"/>
          <a:lstStyle>
            <a:lvl1pPr>
              <a:defRPr b="1"/>
            </a:lvl1pPr>
            <a:lvl2pPr>
              <a:defRPr b="1"/>
            </a:lvl2pPr>
            <a:lvl3pPr>
              <a:defRPr b="1"/>
            </a:lvl3pPr>
            <a:lvl4pPr>
              <a:defRPr b="1"/>
            </a:lvl4pPr>
            <a:lvl5pPr>
              <a:defRPr b="1"/>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ltLang="zh-CN"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ltLang="zh-CN" smtClean="0"/>
              <a:t>Click to edit Master text styles</a:t>
            </a:r>
          </a:p>
        </p:txBody>
      </p:sp>
      <p:sp>
        <p:nvSpPr>
          <p:cNvPr id="5" name="Date Placeholder 4"/>
          <p:cNvSpPr>
            <a:spLocks noGrp="1"/>
          </p:cNvSpPr>
          <p:nvPr>
            <p:ph type="dt" sz="half" idx="10"/>
          </p:nvPr>
        </p:nvSpPr>
        <p:spPr/>
        <p:txBody>
          <a:bodyPr/>
          <a:lstStyle/>
          <a:p>
            <a:fld id="{03047AC4-B204-41CE-8124-2246DC288D6F}" type="datetimeFigureOut">
              <a:rPr lang="zh-CN" altLang="en-US" smtClean="0">
                <a:solidFill>
                  <a:srgbClr val="696464"/>
                </a:solidFill>
              </a:rPr>
              <a:pPr/>
              <a:t>2014/3/6</a:t>
            </a:fld>
            <a:endParaRPr lang="zh-CN" alt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zh-CN" alt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3786A349-1033-4EF3-833F-D47669000F45}" type="slidenum">
              <a:rPr lang="zh-CN" altLang="en-US" smtClean="0"/>
              <a:pPr/>
              <a:t>‹#›</a:t>
            </a:fld>
            <a:endParaRPr lang="zh-CN" alt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ltLang="zh-CN" dirty="0" smtClean="0"/>
              <a:t>Click icon to add picture</a:t>
            </a:r>
            <a:endParaRPr kumimoji="0" lang="en-US" dirty="0"/>
          </a:p>
        </p:txBody>
      </p:sp>
    </p:spTree>
    <p:extLst>
      <p:ext uri="{BB962C8B-B14F-4D97-AF65-F5344CB8AC3E}">
        <p14:creationId xmlns:p14="http://schemas.microsoft.com/office/powerpoint/2010/main" val="2020310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03047AC4-B204-41CE-8124-2246DC288D6F}" type="datetimeFigureOut">
              <a:rPr lang="zh-CN" altLang="en-US" smtClean="0">
                <a:solidFill>
                  <a:srgbClr val="696464"/>
                </a:solidFill>
              </a:rPr>
              <a:pPr/>
              <a:t>2014/3/6</a:t>
            </a:fld>
            <a:endParaRPr lang="zh-CN" altLang="en-US">
              <a:solidFill>
                <a:srgbClr val="696464"/>
              </a:solidFill>
            </a:endParaRPr>
          </a:p>
        </p:txBody>
      </p:sp>
      <p:sp>
        <p:nvSpPr>
          <p:cNvPr id="5" name="Footer Placeholder 4"/>
          <p:cNvSpPr>
            <a:spLocks noGrp="1"/>
          </p:cNvSpPr>
          <p:nvPr>
            <p:ph type="ftr" sz="quarter" idx="11"/>
          </p:nvPr>
        </p:nvSpPr>
        <p:spPr/>
        <p:txBody>
          <a:bodyPr/>
          <a:lstStyle/>
          <a:p>
            <a:endParaRPr lang="zh-CN" altLang="en-US">
              <a:solidFill>
                <a:srgbClr val="696464"/>
              </a:solidFill>
            </a:endParaRPr>
          </a:p>
        </p:txBody>
      </p:sp>
      <p:sp>
        <p:nvSpPr>
          <p:cNvPr id="6" name="Slide Number Placeholder 5"/>
          <p:cNvSpPr>
            <a:spLocks noGrp="1"/>
          </p:cNvSpPr>
          <p:nvPr>
            <p:ph type="sldNum" sz="quarter" idx="12"/>
          </p:nvPr>
        </p:nvSpPr>
        <p:spPr/>
        <p:txBody>
          <a:bodyPr/>
          <a:lstStyle/>
          <a:p>
            <a:fld id="{3786A349-1033-4EF3-833F-D47669000F45}" type="slidenum">
              <a:rPr lang="zh-CN" altLang="en-US" smtClean="0"/>
              <a:pPr/>
              <a:t>‹#›</a:t>
            </a:fld>
            <a:endParaRPr lang="zh-CN" altLang="en-US"/>
          </a:p>
        </p:txBody>
      </p:sp>
    </p:spTree>
    <p:extLst>
      <p:ext uri="{BB962C8B-B14F-4D97-AF65-F5344CB8AC3E}">
        <p14:creationId xmlns:p14="http://schemas.microsoft.com/office/powerpoint/2010/main" val="3667726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03047AC4-B204-41CE-8124-2246DC288D6F}" type="datetimeFigureOut">
              <a:rPr lang="zh-CN" altLang="en-US" smtClean="0">
                <a:solidFill>
                  <a:srgbClr val="696464"/>
                </a:solidFill>
              </a:rPr>
              <a:pPr/>
              <a:t>2014/3/6</a:t>
            </a:fld>
            <a:endParaRPr lang="zh-CN" altLang="en-US">
              <a:solidFill>
                <a:srgbClr val="696464"/>
              </a:solidFill>
            </a:endParaRPr>
          </a:p>
        </p:txBody>
      </p:sp>
      <p:sp>
        <p:nvSpPr>
          <p:cNvPr id="5" name="Footer Placeholder 4"/>
          <p:cNvSpPr>
            <a:spLocks noGrp="1"/>
          </p:cNvSpPr>
          <p:nvPr>
            <p:ph type="ftr" sz="quarter" idx="11"/>
          </p:nvPr>
        </p:nvSpPr>
        <p:spPr/>
        <p:txBody>
          <a:bodyPr/>
          <a:lstStyle/>
          <a:p>
            <a:endParaRPr lang="zh-CN" altLang="en-US">
              <a:solidFill>
                <a:srgbClr val="696464"/>
              </a:solidFill>
            </a:endParaRPr>
          </a:p>
        </p:txBody>
      </p:sp>
      <p:sp>
        <p:nvSpPr>
          <p:cNvPr id="6" name="Slide Number Placeholder 5"/>
          <p:cNvSpPr>
            <a:spLocks noGrp="1"/>
          </p:cNvSpPr>
          <p:nvPr>
            <p:ph type="sldNum" sz="quarter" idx="12"/>
          </p:nvPr>
        </p:nvSpPr>
        <p:spPr/>
        <p:txBody>
          <a:bodyPr/>
          <a:lstStyle/>
          <a:p>
            <a:fld id="{3786A349-1033-4EF3-833F-D47669000F45}" type="slidenum">
              <a:rPr lang="zh-CN" altLang="en-US" smtClean="0"/>
              <a:pPr/>
              <a:t>‹#›</a:t>
            </a:fld>
            <a:endParaRPr lang="zh-CN" altLang="en-US"/>
          </a:p>
        </p:txBody>
      </p:sp>
    </p:spTree>
    <p:extLst>
      <p:ext uri="{BB962C8B-B14F-4D97-AF65-F5344CB8AC3E}">
        <p14:creationId xmlns:p14="http://schemas.microsoft.com/office/powerpoint/2010/main" val="98412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3047AC4-B204-41CE-8124-2246DC288D6F}" type="datetimeFigureOut">
              <a:rPr lang="zh-CN" altLang="en-US" smtClean="0">
                <a:solidFill>
                  <a:srgbClr val="696464"/>
                </a:solidFill>
              </a:rPr>
              <a:pPr/>
              <a:t>2014/3/6</a:t>
            </a:fld>
            <a:endParaRPr lang="zh-CN" altLang="en-US">
              <a:solidFill>
                <a:srgbClr val="696464"/>
              </a:solidFill>
            </a:endParaRPr>
          </a:p>
        </p:txBody>
      </p:sp>
      <p:sp>
        <p:nvSpPr>
          <p:cNvPr id="5" name="Footer Placeholder 4"/>
          <p:cNvSpPr>
            <a:spLocks noGrp="1"/>
          </p:cNvSpPr>
          <p:nvPr>
            <p:ph type="ftr" sz="quarter" idx="11"/>
          </p:nvPr>
        </p:nvSpPr>
        <p:spPr/>
        <p:txBody>
          <a:bodyPr/>
          <a:lstStyle/>
          <a:p>
            <a:endParaRPr lang="zh-CN" altLang="en-US">
              <a:solidFill>
                <a:srgbClr val="696464"/>
              </a:solidFill>
            </a:endParaRPr>
          </a:p>
        </p:txBody>
      </p:sp>
      <p:sp>
        <p:nvSpPr>
          <p:cNvPr id="6" name="Slide Number Placeholder 5"/>
          <p:cNvSpPr>
            <a:spLocks noGrp="1"/>
          </p:cNvSpPr>
          <p:nvPr>
            <p:ph type="sldNum" sz="quarter" idx="12"/>
          </p:nvPr>
        </p:nvSpPr>
        <p:spPr/>
        <p:txBody>
          <a:bodyPr/>
          <a:lstStyle/>
          <a:p>
            <a:fld id="{3786A349-1033-4EF3-833F-D47669000F45}" type="slidenum">
              <a:rPr lang="zh-CN" altLang="en-US" smtClean="0"/>
              <a:pPr/>
              <a:t>‹#›</a:t>
            </a:fld>
            <a:endParaRPr lang="zh-CN" altLang="en-US"/>
          </a:p>
        </p:txBody>
      </p:sp>
      <p:sp>
        <p:nvSpPr>
          <p:cNvPr id="8" name="Content Placeholder 7"/>
          <p:cNvSpPr>
            <a:spLocks noGrp="1"/>
          </p:cNvSpPr>
          <p:nvPr>
            <p:ph sz="quarter" idx="1"/>
          </p:nvPr>
        </p:nvSpPr>
        <p:spPr>
          <a:xfrm>
            <a:off x="914400" y="428604"/>
            <a:ext cx="7772400" cy="5591196"/>
          </a:xfrm>
        </p:spPr>
        <p:txBody>
          <a:bodyPr vert="horz"/>
          <a:lstStyle>
            <a:lvl1pPr>
              <a:defRPr b="1"/>
            </a:lvl1pPr>
            <a:lvl2pPr>
              <a:defRPr b="1"/>
            </a:lvl2pPr>
            <a:lvl3pPr>
              <a:defRPr b="1"/>
            </a:lvl3pPr>
            <a:lvl4pPr>
              <a:defRPr b="1"/>
            </a:lvl4pPr>
            <a:lvl5pPr>
              <a:defRPr b="1"/>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extLst>
      <p:ext uri="{BB962C8B-B14F-4D97-AF65-F5344CB8AC3E}">
        <p14:creationId xmlns:p14="http://schemas.microsoft.com/office/powerpoint/2010/main" val="529885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CN" smtClean="0"/>
              <a:t>Click to edit Master text styles</a:t>
            </a:r>
          </a:p>
        </p:txBody>
      </p:sp>
      <p:sp>
        <p:nvSpPr>
          <p:cNvPr id="4" name="Date Placeholder 3"/>
          <p:cNvSpPr>
            <a:spLocks noGrp="1"/>
          </p:cNvSpPr>
          <p:nvPr>
            <p:ph type="dt" sz="half" idx="10"/>
          </p:nvPr>
        </p:nvSpPr>
        <p:spPr/>
        <p:txBody>
          <a:bodyPr/>
          <a:lstStyle/>
          <a:p>
            <a:fld id="{03047AC4-B204-41CE-8124-2246DC288D6F}" type="datetimeFigureOut">
              <a:rPr lang="zh-CN" altLang="en-US" smtClean="0"/>
              <a:pPr/>
              <a:t>2014/3/6</a:t>
            </a:fld>
            <a:endParaRPr lang="zh-CN" altLang="en-US"/>
          </a:p>
        </p:txBody>
      </p:sp>
      <p:sp>
        <p:nvSpPr>
          <p:cNvPr id="5" name="Footer Placeholder 4"/>
          <p:cNvSpPr>
            <a:spLocks noGrp="1"/>
          </p:cNvSpPr>
          <p:nvPr>
            <p:ph type="ftr" sz="quarter" idx="11"/>
          </p:nvPr>
        </p:nvSpPr>
        <p:spPr>
          <a:xfrm>
            <a:off x="800100" y="6172200"/>
            <a:ext cx="4000500" cy="457200"/>
          </a:xfrm>
        </p:spPr>
        <p:txBody>
          <a:bodyPr/>
          <a:lstStyle/>
          <a:p>
            <a:endParaRPr lang="zh-CN" alt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786A349-1033-4EF3-833F-D47669000F45}"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5" name="Date Placeholder 4"/>
          <p:cNvSpPr>
            <a:spLocks noGrp="1"/>
          </p:cNvSpPr>
          <p:nvPr>
            <p:ph type="dt" sz="half" idx="10"/>
          </p:nvPr>
        </p:nvSpPr>
        <p:spPr/>
        <p:txBody>
          <a:bodyPr/>
          <a:lstStyle/>
          <a:p>
            <a:fld id="{03047AC4-B204-41CE-8124-2246DC288D6F}" type="datetimeFigureOut">
              <a:rPr lang="zh-CN" altLang="en-US" smtClean="0"/>
              <a:pPr/>
              <a:t>2014/3/6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786A349-1033-4EF3-833F-D47669000F45}" type="slidenum">
              <a:rPr lang="zh-CN" altLang="en-US" smtClean="0"/>
              <a:pPr/>
              <a:t>‹#›</a:t>
            </a:fld>
            <a:endParaRPr lang="zh-CN" alt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7" name="Date Placeholder 6"/>
          <p:cNvSpPr>
            <a:spLocks noGrp="1"/>
          </p:cNvSpPr>
          <p:nvPr>
            <p:ph type="dt" sz="half" idx="10"/>
          </p:nvPr>
        </p:nvSpPr>
        <p:spPr/>
        <p:txBody>
          <a:bodyPr/>
          <a:lstStyle/>
          <a:p>
            <a:fld id="{03047AC4-B204-41CE-8124-2246DC288D6F}" type="datetimeFigureOut">
              <a:rPr lang="zh-CN" altLang="en-US" smtClean="0"/>
              <a:pPr/>
              <a:t>2014/3/6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786A349-1033-4EF3-833F-D47669000F45}" type="slidenum">
              <a:rPr lang="zh-CN" altLang="en-US" smtClean="0"/>
              <a:pPr/>
              <a:t>‹#›</a:t>
            </a:fld>
            <a:endParaRPr lang="zh-CN" alt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Date Placeholder 2"/>
          <p:cNvSpPr>
            <a:spLocks noGrp="1"/>
          </p:cNvSpPr>
          <p:nvPr>
            <p:ph type="dt" sz="half" idx="10"/>
          </p:nvPr>
        </p:nvSpPr>
        <p:spPr/>
        <p:txBody>
          <a:bodyPr/>
          <a:lstStyle/>
          <a:p>
            <a:fld id="{03047AC4-B204-41CE-8124-2246DC288D6F}" type="datetimeFigureOut">
              <a:rPr lang="zh-CN" altLang="en-US" smtClean="0"/>
              <a:pPr/>
              <a:t>2014/3/6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786A349-1033-4EF3-833F-D47669000F4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47AC4-B204-41CE-8124-2246DC288D6F}" type="datetimeFigureOut">
              <a:rPr lang="zh-CN" altLang="en-US" smtClean="0"/>
              <a:pPr/>
              <a:t>2014/3/6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786A349-1033-4EF3-833F-D47669000F4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ltLang="zh-CN"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ltLang="zh-CN" smtClean="0"/>
              <a:t>Click to edit Master text styles</a:t>
            </a:r>
          </a:p>
        </p:txBody>
      </p:sp>
      <p:sp>
        <p:nvSpPr>
          <p:cNvPr id="5" name="Date Placeholder 4"/>
          <p:cNvSpPr>
            <a:spLocks noGrp="1"/>
          </p:cNvSpPr>
          <p:nvPr>
            <p:ph type="dt" sz="half" idx="10"/>
          </p:nvPr>
        </p:nvSpPr>
        <p:spPr/>
        <p:txBody>
          <a:bodyPr/>
          <a:lstStyle/>
          <a:p>
            <a:fld id="{03047AC4-B204-41CE-8124-2246DC288D6F}" type="datetimeFigureOut">
              <a:rPr lang="zh-CN" altLang="en-US" smtClean="0"/>
              <a:pPr/>
              <a:t>2014/3/6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786A349-1033-4EF3-833F-D47669000F45}" type="slidenum">
              <a:rPr lang="zh-CN" altLang="en-US" smtClean="0"/>
              <a:pPr/>
              <a:t>‹#›</a:t>
            </a:fld>
            <a:endParaRPr lang="zh-CN" alt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ltLang="zh-CN"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ltLang="zh-CN" smtClean="0"/>
              <a:t>Click to edit Master text styles</a:t>
            </a:r>
          </a:p>
        </p:txBody>
      </p:sp>
      <p:sp>
        <p:nvSpPr>
          <p:cNvPr id="5" name="Date Placeholder 4"/>
          <p:cNvSpPr>
            <a:spLocks noGrp="1"/>
          </p:cNvSpPr>
          <p:nvPr>
            <p:ph type="dt" sz="half" idx="10"/>
          </p:nvPr>
        </p:nvSpPr>
        <p:spPr/>
        <p:txBody>
          <a:bodyPr/>
          <a:lstStyle/>
          <a:p>
            <a:fld id="{03047AC4-B204-41CE-8124-2246DC288D6F}" type="datetimeFigureOut">
              <a:rPr lang="zh-CN" altLang="en-US" smtClean="0"/>
              <a:pPr/>
              <a:t>2014/3/6</a:t>
            </a:fld>
            <a:endParaRPr lang="zh-CN" altLang="en-US"/>
          </a:p>
        </p:txBody>
      </p:sp>
      <p:sp>
        <p:nvSpPr>
          <p:cNvPr id="6" name="Footer Placeholder 5"/>
          <p:cNvSpPr>
            <a:spLocks noGrp="1"/>
          </p:cNvSpPr>
          <p:nvPr>
            <p:ph type="ftr" sz="quarter" idx="11"/>
          </p:nvPr>
        </p:nvSpPr>
        <p:spPr>
          <a:xfrm>
            <a:off x="914400" y="6172200"/>
            <a:ext cx="3886200" cy="457200"/>
          </a:xfrm>
        </p:spPr>
        <p:txBody>
          <a:bodyPr/>
          <a:lstStyle/>
          <a:p>
            <a:endParaRPr lang="zh-CN" altLang="en-US"/>
          </a:p>
        </p:txBody>
      </p:sp>
      <p:sp>
        <p:nvSpPr>
          <p:cNvPr id="7" name="Slide Number Placeholder 6"/>
          <p:cNvSpPr>
            <a:spLocks noGrp="1"/>
          </p:cNvSpPr>
          <p:nvPr>
            <p:ph type="sldNum" sz="quarter" idx="12"/>
          </p:nvPr>
        </p:nvSpPr>
        <p:spPr>
          <a:xfrm>
            <a:off x="146304" y="6208776"/>
            <a:ext cx="457200" cy="457200"/>
          </a:xfrm>
        </p:spPr>
        <p:txBody>
          <a:bodyPr/>
          <a:lstStyle/>
          <a:p>
            <a:fld id="{3786A349-1033-4EF3-833F-D47669000F45}" type="slidenum">
              <a:rPr lang="zh-CN" altLang="en-US" smtClean="0"/>
              <a:pPr/>
              <a:t>‹#›</a:t>
            </a:fld>
            <a:endParaRPr lang="zh-CN" alt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ltLang="zh-CN"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ltLang="zh-CN"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ltLang="zh-CN" dirty="0" smtClean="0"/>
              <a:t>Click to edit Master text styles</a:t>
            </a:r>
          </a:p>
          <a:p>
            <a:pPr lvl="1" eaLnBrk="1" latinLnBrk="0" hangingPunct="1"/>
            <a:r>
              <a:rPr kumimoji="0" lang="en-US" altLang="zh-CN" dirty="0" smtClean="0"/>
              <a:t>Second level</a:t>
            </a:r>
          </a:p>
          <a:p>
            <a:pPr lvl="2" eaLnBrk="1" latinLnBrk="0" hangingPunct="1"/>
            <a:r>
              <a:rPr kumimoji="0" lang="en-US" altLang="zh-CN" dirty="0" smtClean="0"/>
              <a:t>Third level</a:t>
            </a:r>
          </a:p>
          <a:p>
            <a:pPr lvl="3" eaLnBrk="1" latinLnBrk="0" hangingPunct="1"/>
            <a:r>
              <a:rPr kumimoji="0" lang="en-US" altLang="zh-CN" dirty="0" smtClean="0"/>
              <a:t>Fourth level</a:t>
            </a:r>
          </a:p>
          <a:p>
            <a:pPr lvl="4" eaLnBrk="1" latinLnBrk="0" hangingPunct="1"/>
            <a:r>
              <a:rPr kumimoji="0" lang="en-US" altLang="zh-CN" dirty="0" smtClean="0"/>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3047AC4-B204-41CE-8124-2246DC288D6F}" type="datetimeFigureOut">
              <a:rPr lang="zh-CN" altLang="en-US" smtClean="0"/>
              <a:pPr/>
              <a:t>2014/3/6</a:t>
            </a:fld>
            <a:endParaRPr lang="zh-CN" alt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CN" alt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786A349-1033-4EF3-833F-D47669000F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4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0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18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18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ltLang="zh-CN"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ltLang="zh-CN" smtClean="0"/>
              <a:t>Click to edit Master text styles</a:t>
            </a:r>
          </a:p>
          <a:p>
            <a:pPr lvl="1" eaLnBrk="1" latinLnBrk="0" hangingPunct="1"/>
            <a:r>
              <a:rPr kumimoji="0" lang="en-US" altLang="zh-CN" smtClean="0"/>
              <a:t>Second level</a:t>
            </a:r>
          </a:p>
          <a:p>
            <a:pPr lvl="2" eaLnBrk="1" latinLnBrk="0" hangingPunct="1"/>
            <a:r>
              <a:rPr kumimoji="0" lang="en-US" altLang="zh-CN" smtClean="0"/>
              <a:t>Third level</a:t>
            </a:r>
          </a:p>
          <a:p>
            <a:pPr lvl="3" eaLnBrk="1" latinLnBrk="0" hangingPunct="1"/>
            <a:r>
              <a:rPr kumimoji="0" lang="en-US" altLang="zh-CN" smtClean="0"/>
              <a:t>Fourth level</a:t>
            </a:r>
          </a:p>
          <a:p>
            <a:pPr lvl="4" eaLnBrk="1" latinLnBrk="0" hangingPunct="1"/>
            <a:r>
              <a:rPr kumimoji="0" lang="en-US" altLang="zh-CN"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3047AC4-B204-41CE-8124-2246DC288D6F}" type="datetimeFigureOut">
              <a:rPr lang="zh-CN" altLang="en-US" smtClean="0">
                <a:solidFill>
                  <a:srgbClr val="696464"/>
                </a:solidFill>
              </a:rPr>
              <a:pPr/>
              <a:t>2014/3/6</a:t>
            </a:fld>
            <a:endParaRPr lang="zh-CN" alt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CN" alt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786A349-1033-4EF3-833F-D47669000F45}" type="slidenum">
              <a:rPr lang="zh-CN" altLang="en-US" smtClean="0"/>
              <a:pPr/>
              <a:t>‹#›</a:t>
            </a:fld>
            <a:endParaRPr lang="zh-CN" altLang="en-US"/>
          </a:p>
        </p:txBody>
      </p:sp>
    </p:spTree>
    <p:extLst>
      <p:ext uri="{BB962C8B-B14F-4D97-AF65-F5344CB8AC3E}">
        <p14:creationId xmlns:p14="http://schemas.microsoft.com/office/powerpoint/2010/main" val="326266842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lnSpc>
          <a:spcPct val="150000"/>
        </a:lnSpc>
        <a:spcBef>
          <a:spcPts val="580"/>
        </a:spcBef>
        <a:buClr>
          <a:schemeClr val="accent1"/>
        </a:buClr>
        <a:buSzPct val="85000"/>
        <a:buFont typeface="Wingdings 2"/>
        <a:buChar char=""/>
        <a:defRPr kumimoji="0" sz="2400" kern="1200">
          <a:solidFill>
            <a:schemeClr val="tx1"/>
          </a:solidFill>
          <a:latin typeface="+mn-lt"/>
          <a:ea typeface="+mn-ea"/>
          <a:cs typeface="+mn-cs"/>
        </a:defRPr>
      </a:lvl1pPr>
      <a:lvl2pPr marL="548640" indent="-228600" algn="l" rtl="0" eaLnBrk="1" latinLnBrk="0" hangingPunct="1">
        <a:lnSpc>
          <a:spcPct val="150000"/>
        </a:lnSpc>
        <a:spcBef>
          <a:spcPts val="370"/>
        </a:spcBef>
        <a:buClr>
          <a:schemeClr val="accent2"/>
        </a:buClr>
        <a:buSzPct val="85000"/>
        <a:buFont typeface="Wingdings 2"/>
        <a:buChar char=""/>
        <a:defRPr kumimoji="0" sz="2000" kern="1200">
          <a:solidFill>
            <a:schemeClr val="tx1"/>
          </a:solidFill>
          <a:latin typeface="+mn-lt"/>
          <a:ea typeface="+mn-ea"/>
          <a:cs typeface="+mn-cs"/>
        </a:defRPr>
      </a:lvl2pPr>
      <a:lvl3pPr marL="822960" indent="-228600" algn="l" rtl="0" eaLnBrk="1" latinLnBrk="0" hangingPunct="1">
        <a:lnSpc>
          <a:spcPct val="150000"/>
        </a:lnSpc>
        <a:spcBef>
          <a:spcPts val="370"/>
        </a:spcBef>
        <a:buClr>
          <a:schemeClr val="accent1">
            <a:tint val="60000"/>
          </a:schemeClr>
        </a:buClr>
        <a:buSzPct val="85000"/>
        <a:buFont typeface="Wingdings 2"/>
        <a:buChar char=""/>
        <a:defRPr kumimoji="0" sz="1800" kern="1200">
          <a:solidFill>
            <a:schemeClr val="tx1"/>
          </a:solidFill>
          <a:latin typeface="+mn-lt"/>
          <a:ea typeface="+mn-ea"/>
          <a:cs typeface="+mn-cs"/>
        </a:defRPr>
      </a:lvl3pPr>
      <a:lvl4pPr marL="1097280" indent="-228600" algn="l" rtl="0" eaLnBrk="1" latinLnBrk="0" hangingPunct="1">
        <a:lnSpc>
          <a:spcPct val="150000"/>
        </a:lnSpc>
        <a:spcBef>
          <a:spcPts val="370"/>
        </a:spcBef>
        <a:buClr>
          <a:schemeClr val="accent3"/>
        </a:buClr>
        <a:buSzPct val="80000"/>
        <a:buFont typeface="Wingdings 2"/>
        <a:buChar char=""/>
        <a:defRPr kumimoji="0" sz="1800" kern="1200">
          <a:solidFill>
            <a:schemeClr val="tx1"/>
          </a:solidFill>
          <a:latin typeface="+mn-lt"/>
          <a:ea typeface="+mn-ea"/>
          <a:cs typeface="+mn-cs"/>
        </a:defRPr>
      </a:lvl4pPr>
      <a:lvl5pPr marL="1371600" indent="-228600" algn="l" rtl="0" eaLnBrk="1" latinLnBrk="0" hangingPunct="1">
        <a:lnSpc>
          <a:spcPct val="150000"/>
        </a:lnSpc>
        <a:spcBef>
          <a:spcPts val="370"/>
        </a:spcBef>
        <a:buClr>
          <a:schemeClr val="accent3"/>
        </a:buClr>
        <a:buFontTx/>
        <a:buChar char="o"/>
        <a:defRPr kumimoji="0" sz="1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32.gif"/><Relationship Id="rId7"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0.wmf"/><Relationship Id="rId5" Type="http://schemas.openxmlformats.org/officeDocument/2006/relationships/oleObject" Target="../embeddings/oleObject25.bin"/><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6.wmf"/><Relationship Id="rId5" Type="http://schemas.openxmlformats.org/officeDocument/2006/relationships/oleObject" Target="../embeddings/oleObject28.bin"/><Relationship Id="rId4" Type="http://schemas.openxmlformats.org/officeDocument/2006/relationships/image" Target="../media/image35.wmf"/></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oleObject" Target="../embeddings/oleObject35.bin"/><Relationship Id="rId18" Type="http://schemas.openxmlformats.org/officeDocument/2006/relationships/image" Target="../media/image46.wmf"/><Relationship Id="rId3" Type="http://schemas.openxmlformats.org/officeDocument/2006/relationships/image" Target="../media/image48.png"/><Relationship Id="rId7" Type="http://schemas.openxmlformats.org/officeDocument/2006/relationships/image" Target="../media/image41.wmf"/><Relationship Id="rId12" Type="http://schemas.openxmlformats.org/officeDocument/2006/relationships/image" Target="../media/image43.wmf"/><Relationship Id="rId17" Type="http://schemas.openxmlformats.org/officeDocument/2006/relationships/oleObject" Target="../embeddings/oleObject37.bin"/><Relationship Id="rId2" Type="http://schemas.openxmlformats.org/officeDocument/2006/relationships/slideLayout" Target="../slideLayouts/slideLayout2.xml"/><Relationship Id="rId16" Type="http://schemas.openxmlformats.org/officeDocument/2006/relationships/image" Target="../media/image45.wmf"/><Relationship Id="rId20" Type="http://schemas.openxmlformats.org/officeDocument/2006/relationships/image" Target="../media/image47.wmf"/><Relationship Id="rId1" Type="http://schemas.openxmlformats.org/officeDocument/2006/relationships/vmlDrawing" Target="../drawings/vmlDrawing8.vml"/><Relationship Id="rId6" Type="http://schemas.openxmlformats.org/officeDocument/2006/relationships/oleObject" Target="../embeddings/oleObject31.bin"/><Relationship Id="rId11" Type="http://schemas.openxmlformats.org/officeDocument/2006/relationships/oleObject" Target="../embeddings/oleObject34.bin"/><Relationship Id="rId5" Type="http://schemas.openxmlformats.org/officeDocument/2006/relationships/image" Target="../media/image40.wmf"/><Relationship Id="rId15" Type="http://schemas.openxmlformats.org/officeDocument/2006/relationships/oleObject" Target="../embeddings/oleObject36.bin"/><Relationship Id="rId10" Type="http://schemas.openxmlformats.org/officeDocument/2006/relationships/oleObject" Target="../embeddings/oleObject33.bin"/><Relationship Id="rId19" Type="http://schemas.openxmlformats.org/officeDocument/2006/relationships/oleObject" Target="../embeddings/oleObject38.bin"/><Relationship Id="rId4" Type="http://schemas.openxmlformats.org/officeDocument/2006/relationships/oleObject" Target="../embeddings/oleObject30.bin"/><Relationship Id="rId9" Type="http://schemas.openxmlformats.org/officeDocument/2006/relationships/image" Target="../media/image42.wmf"/><Relationship Id="rId14" Type="http://schemas.openxmlformats.org/officeDocument/2006/relationships/image" Target="../media/image44.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5.wmf"/><Relationship Id="rId5" Type="http://schemas.openxmlformats.org/officeDocument/2006/relationships/oleObject" Target="../embeddings/oleObject39.bin"/><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60.wmf"/><Relationship Id="rId5" Type="http://schemas.openxmlformats.org/officeDocument/2006/relationships/oleObject" Target="../embeddings/oleObject41.bin"/><Relationship Id="rId4" Type="http://schemas.openxmlformats.org/officeDocument/2006/relationships/image" Target="../media/image59.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23.xml"/><Relationship Id="rId1" Type="http://schemas.openxmlformats.org/officeDocument/2006/relationships/vmlDrawing" Target="../drawings/vmlDrawing11.vml"/><Relationship Id="rId6" Type="http://schemas.openxmlformats.org/officeDocument/2006/relationships/image" Target="../media/image63.wmf"/><Relationship Id="rId5" Type="http://schemas.openxmlformats.org/officeDocument/2006/relationships/oleObject" Target="../embeddings/oleObject44.bin"/><Relationship Id="rId4" Type="http://schemas.openxmlformats.org/officeDocument/2006/relationships/image" Target="../media/image62.wmf"/></Relationships>
</file>

<file path=ppt/slides/_rels/slide38.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68.wmf"/><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65.w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67.wmf"/><Relationship Id="rId4" Type="http://schemas.openxmlformats.org/officeDocument/2006/relationships/image" Target="../media/image63.wmf"/><Relationship Id="rId9" Type="http://schemas.openxmlformats.org/officeDocument/2006/relationships/oleObject" Target="../embeddings/oleObject49.bin"/></Relationships>
</file>

<file path=ppt/slides/_rels/slide3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image" Target="../media/image69.wmf"/><Relationship Id="rId4" Type="http://schemas.openxmlformats.org/officeDocument/2006/relationships/oleObject" Target="../embeddings/oleObject5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3.xml"/><Relationship Id="rId1" Type="http://schemas.openxmlformats.org/officeDocument/2006/relationships/vmlDrawing" Target="../drawings/vmlDrawing14.vml"/><Relationship Id="rId5" Type="http://schemas.openxmlformats.org/officeDocument/2006/relationships/image" Target="../media/image71.png"/><Relationship Id="rId4" Type="http://schemas.openxmlformats.org/officeDocument/2006/relationships/image" Target="../media/image70.wmf"/></Relationships>
</file>

<file path=ppt/slides/_rels/slide4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oleObject" Target="../embeddings/oleObject53.bin"/><Relationship Id="rId7" Type="http://schemas.openxmlformats.org/officeDocument/2006/relationships/image" Target="../media/image74.png"/><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73.png"/><Relationship Id="rId11" Type="http://schemas.openxmlformats.org/officeDocument/2006/relationships/slide" Target="slide31.xml"/><Relationship Id="rId5" Type="http://schemas.openxmlformats.org/officeDocument/2006/relationships/image" Target="../media/image71.png"/><Relationship Id="rId10" Type="http://schemas.openxmlformats.org/officeDocument/2006/relationships/image" Target="../media/image70.wmf"/><Relationship Id="rId4" Type="http://schemas.openxmlformats.org/officeDocument/2006/relationships/image" Target="../media/image72.wmf"/><Relationship Id="rId9" Type="http://schemas.openxmlformats.org/officeDocument/2006/relationships/oleObject" Target="../embeddings/oleObject54.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1.xml"/><Relationship Id="rId7" Type="http://schemas.openxmlformats.org/officeDocument/2006/relationships/image" Target="../media/image77.wmf"/><Relationship Id="rId2" Type="http://schemas.openxmlformats.org/officeDocument/2006/relationships/slideLayout" Target="../slideLayouts/slideLayout23.xml"/><Relationship Id="rId1" Type="http://schemas.openxmlformats.org/officeDocument/2006/relationships/vmlDrawing" Target="../drawings/vmlDrawing16.vml"/><Relationship Id="rId6" Type="http://schemas.openxmlformats.org/officeDocument/2006/relationships/oleObject" Target="../embeddings/oleObject56.bin"/><Relationship Id="rId11" Type="http://schemas.openxmlformats.org/officeDocument/2006/relationships/image" Target="../media/image79.wmf"/><Relationship Id="rId5" Type="http://schemas.openxmlformats.org/officeDocument/2006/relationships/image" Target="../media/image76.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78.wmf"/></Relationships>
</file>

<file path=ppt/slides/_rels/slide4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image" Target="../media/image82.wmf"/><Relationship Id="rId5" Type="http://schemas.openxmlformats.org/officeDocument/2006/relationships/oleObject" Target="../embeddings/oleObject60.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62.bin"/></Relationships>
</file>

<file path=ppt/slides/_rels/slide4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image" Target="../media/image87.wmf"/><Relationship Id="rId11" Type="http://schemas.openxmlformats.org/officeDocument/2006/relationships/slide" Target="slide22.xml"/><Relationship Id="rId5" Type="http://schemas.openxmlformats.org/officeDocument/2006/relationships/oleObject" Target="../embeddings/oleObject64.bin"/><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66.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oleObject" Target="../embeddings/oleObject72.bin"/><Relationship Id="rId18" Type="http://schemas.openxmlformats.org/officeDocument/2006/relationships/image" Target="../media/image46.wmf"/><Relationship Id="rId3" Type="http://schemas.openxmlformats.org/officeDocument/2006/relationships/image" Target="../media/image48.png"/><Relationship Id="rId21" Type="http://schemas.openxmlformats.org/officeDocument/2006/relationships/slide" Target="slide29.xml"/><Relationship Id="rId7" Type="http://schemas.openxmlformats.org/officeDocument/2006/relationships/image" Target="../media/image41.wmf"/><Relationship Id="rId12" Type="http://schemas.openxmlformats.org/officeDocument/2006/relationships/image" Target="../media/image43.wmf"/><Relationship Id="rId17" Type="http://schemas.openxmlformats.org/officeDocument/2006/relationships/oleObject" Target="../embeddings/oleObject74.bin"/><Relationship Id="rId2" Type="http://schemas.openxmlformats.org/officeDocument/2006/relationships/slideLayout" Target="../slideLayouts/slideLayout13.xml"/><Relationship Id="rId16" Type="http://schemas.openxmlformats.org/officeDocument/2006/relationships/image" Target="../media/image45.wmf"/><Relationship Id="rId20" Type="http://schemas.openxmlformats.org/officeDocument/2006/relationships/image" Target="../media/image47.wmf"/><Relationship Id="rId1" Type="http://schemas.openxmlformats.org/officeDocument/2006/relationships/vmlDrawing" Target="../drawings/vmlDrawing19.vml"/><Relationship Id="rId6" Type="http://schemas.openxmlformats.org/officeDocument/2006/relationships/oleObject" Target="../embeddings/oleObject68.bin"/><Relationship Id="rId11" Type="http://schemas.openxmlformats.org/officeDocument/2006/relationships/oleObject" Target="../embeddings/oleObject71.bin"/><Relationship Id="rId5" Type="http://schemas.openxmlformats.org/officeDocument/2006/relationships/image" Target="../media/image40.wmf"/><Relationship Id="rId15" Type="http://schemas.openxmlformats.org/officeDocument/2006/relationships/oleObject" Target="../embeddings/oleObject73.bin"/><Relationship Id="rId10" Type="http://schemas.openxmlformats.org/officeDocument/2006/relationships/oleObject" Target="../embeddings/oleObject70.bin"/><Relationship Id="rId19" Type="http://schemas.openxmlformats.org/officeDocument/2006/relationships/oleObject" Target="../embeddings/oleObject75.bin"/><Relationship Id="rId4" Type="http://schemas.openxmlformats.org/officeDocument/2006/relationships/oleObject" Target="../embeddings/oleObject67.bin"/><Relationship Id="rId9" Type="http://schemas.openxmlformats.org/officeDocument/2006/relationships/image" Target="../media/image42.wmf"/><Relationship Id="rId14" Type="http://schemas.openxmlformats.org/officeDocument/2006/relationships/image" Target="../media/image44.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8.bin"/><Relationship Id="rId18" Type="http://schemas.openxmlformats.org/officeDocument/2006/relationships/image" Target="../media/image12.wmf"/><Relationship Id="rId3" Type="http://schemas.openxmlformats.org/officeDocument/2006/relationships/oleObject" Target="../embeddings/oleObject3.bin"/><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9.wmf"/><Relationship Id="rId17" Type="http://schemas.openxmlformats.org/officeDocument/2006/relationships/oleObject" Target="../embeddings/oleObject10.bin"/><Relationship Id="rId2" Type="http://schemas.openxmlformats.org/officeDocument/2006/relationships/slideLayout" Target="../slideLayouts/slideLayout6.xml"/><Relationship Id="rId16" Type="http://schemas.openxmlformats.org/officeDocument/2006/relationships/image" Target="../media/image11.wmf"/><Relationship Id="rId20" Type="http://schemas.openxmlformats.org/officeDocument/2006/relationships/image" Target="../media/image13.wmf"/><Relationship Id="rId1" Type="http://schemas.openxmlformats.org/officeDocument/2006/relationships/vmlDrawing" Target="../drawings/vmlDrawing2.vml"/><Relationship Id="rId6" Type="http://schemas.openxmlformats.org/officeDocument/2006/relationships/image" Target="../media/image6.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8.wmf"/><Relationship Id="rId19" Type="http://schemas.openxmlformats.org/officeDocument/2006/relationships/oleObject" Target="../embeddings/oleObject11.bin"/><Relationship Id="rId4" Type="http://schemas.openxmlformats.org/officeDocument/2006/relationships/image" Target="../media/image5.wmf"/><Relationship Id="rId9" Type="http://schemas.openxmlformats.org/officeDocument/2006/relationships/oleObject" Target="../embeddings/oleObject6.bin"/><Relationship Id="rId14" Type="http://schemas.openxmlformats.org/officeDocument/2006/relationships/image" Target="../media/image10.wmf"/><Relationship Id="rId22" Type="http://schemas.openxmlformats.org/officeDocument/2006/relationships/image" Target="../media/image14.wmf"/></Relationships>
</file>

<file path=ppt/slides/_rels/slide50.x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oleObject" Target="../embeddings/oleObject81.bin"/><Relationship Id="rId18" Type="http://schemas.openxmlformats.org/officeDocument/2006/relationships/image" Target="../media/image97.wmf"/><Relationship Id="rId3" Type="http://schemas.openxmlformats.org/officeDocument/2006/relationships/oleObject" Target="../embeddings/oleObject76.bin"/><Relationship Id="rId21" Type="http://schemas.openxmlformats.org/officeDocument/2006/relationships/oleObject" Target="../embeddings/oleObject85.bin"/><Relationship Id="rId7" Type="http://schemas.openxmlformats.org/officeDocument/2006/relationships/oleObject" Target="../embeddings/oleObject78.bin"/><Relationship Id="rId12" Type="http://schemas.openxmlformats.org/officeDocument/2006/relationships/image" Target="../media/image94.wmf"/><Relationship Id="rId17" Type="http://schemas.openxmlformats.org/officeDocument/2006/relationships/oleObject" Target="../embeddings/oleObject83.bin"/><Relationship Id="rId2" Type="http://schemas.openxmlformats.org/officeDocument/2006/relationships/slideLayout" Target="../slideLayouts/slideLayout13.xml"/><Relationship Id="rId16" Type="http://schemas.openxmlformats.org/officeDocument/2006/relationships/image" Target="../media/image96.wmf"/><Relationship Id="rId20" Type="http://schemas.openxmlformats.org/officeDocument/2006/relationships/image" Target="../media/image98.wmf"/><Relationship Id="rId1" Type="http://schemas.openxmlformats.org/officeDocument/2006/relationships/vmlDrawing" Target="../drawings/vmlDrawing20.vml"/><Relationship Id="rId6" Type="http://schemas.openxmlformats.org/officeDocument/2006/relationships/image" Target="../media/image91.wmf"/><Relationship Id="rId11" Type="http://schemas.openxmlformats.org/officeDocument/2006/relationships/oleObject" Target="../embeddings/oleObject80.bin"/><Relationship Id="rId24" Type="http://schemas.openxmlformats.org/officeDocument/2006/relationships/image" Target="../media/image100.wmf"/><Relationship Id="rId5" Type="http://schemas.openxmlformats.org/officeDocument/2006/relationships/oleObject" Target="../embeddings/oleObject77.bin"/><Relationship Id="rId15" Type="http://schemas.openxmlformats.org/officeDocument/2006/relationships/oleObject" Target="../embeddings/oleObject82.bin"/><Relationship Id="rId23" Type="http://schemas.openxmlformats.org/officeDocument/2006/relationships/oleObject" Target="../embeddings/oleObject86.bin"/><Relationship Id="rId10" Type="http://schemas.openxmlformats.org/officeDocument/2006/relationships/image" Target="../media/image93.wmf"/><Relationship Id="rId19" Type="http://schemas.openxmlformats.org/officeDocument/2006/relationships/oleObject" Target="../embeddings/oleObject84.bin"/><Relationship Id="rId4" Type="http://schemas.openxmlformats.org/officeDocument/2006/relationships/image" Target="../media/image90.wmf"/><Relationship Id="rId9" Type="http://schemas.openxmlformats.org/officeDocument/2006/relationships/oleObject" Target="../embeddings/oleObject79.bin"/><Relationship Id="rId14" Type="http://schemas.openxmlformats.org/officeDocument/2006/relationships/image" Target="../media/image95.wmf"/><Relationship Id="rId22" Type="http://schemas.openxmlformats.org/officeDocument/2006/relationships/image" Target="../media/image99.wmf"/></Relationships>
</file>

<file path=ppt/slides/_rels/slide51.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oleObject" Target="../embeddings/oleObject92.bin"/><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105.wmf"/><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image" Target="../media/image102.wmf"/><Relationship Id="rId11" Type="http://schemas.openxmlformats.org/officeDocument/2006/relationships/oleObject" Target="../embeddings/oleObject91.bin"/><Relationship Id="rId5" Type="http://schemas.openxmlformats.org/officeDocument/2006/relationships/oleObject" Target="../embeddings/oleObject88.bin"/><Relationship Id="rId10" Type="http://schemas.openxmlformats.org/officeDocument/2006/relationships/image" Target="../media/image104.wmf"/><Relationship Id="rId4" Type="http://schemas.openxmlformats.org/officeDocument/2006/relationships/image" Target="../media/image101.wmf"/><Relationship Id="rId9" Type="http://schemas.openxmlformats.org/officeDocument/2006/relationships/oleObject" Target="../embeddings/oleObject90.bin"/><Relationship Id="rId14" Type="http://schemas.openxmlformats.org/officeDocument/2006/relationships/image" Target="../media/image106.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110.wmf"/><Relationship Id="rId3" Type="http://schemas.openxmlformats.org/officeDocument/2006/relationships/slide" Target="slide4.xml"/><Relationship Id="rId7" Type="http://schemas.openxmlformats.org/officeDocument/2006/relationships/image" Target="../media/image107.wmf"/><Relationship Id="rId12" Type="http://schemas.openxmlformats.org/officeDocument/2006/relationships/oleObject" Target="../embeddings/oleObject97.bin"/><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oleObject" Target="../embeddings/oleObject94.bin"/><Relationship Id="rId11" Type="http://schemas.openxmlformats.org/officeDocument/2006/relationships/image" Target="../media/image109.wmf"/><Relationship Id="rId5" Type="http://schemas.openxmlformats.org/officeDocument/2006/relationships/image" Target="../media/image97.wmf"/><Relationship Id="rId15" Type="http://schemas.openxmlformats.org/officeDocument/2006/relationships/image" Target="../media/image111.wmf"/><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108.wmf"/><Relationship Id="rId14" Type="http://schemas.openxmlformats.org/officeDocument/2006/relationships/oleObject" Target="../embeddings/oleObject98.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9.bin"/><Relationship Id="rId7" Type="http://schemas.openxmlformats.org/officeDocument/2006/relationships/image" Target="../media/image113.wmf"/><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oleObject" Target="../embeddings/oleObject100.bin"/><Relationship Id="rId5" Type="http://schemas.openxmlformats.org/officeDocument/2006/relationships/slide" Target="slide4.xml"/><Relationship Id="rId4" Type="http://schemas.openxmlformats.org/officeDocument/2006/relationships/image" Target="../media/image112.wmf"/></Relationships>
</file>

<file path=ppt/slides/_rels/slide54.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oleObject" Target="../embeddings/oleObject106.bin"/><Relationship Id="rId18" Type="http://schemas.openxmlformats.org/officeDocument/2006/relationships/image" Target="../media/image121.wmf"/><Relationship Id="rId3" Type="http://schemas.openxmlformats.org/officeDocument/2006/relationships/oleObject" Target="../embeddings/oleObject101.bin"/><Relationship Id="rId21" Type="http://schemas.openxmlformats.org/officeDocument/2006/relationships/slide" Target="slide4.xml"/><Relationship Id="rId7" Type="http://schemas.openxmlformats.org/officeDocument/2006/relationships/oleObject" Target="../embeddings/oleObject103.bin"/><Relationship Id="rId12" Type="http://schemas.openxmlformats.org/officeDocument/2006/relationships/image" Target="../media/image118.wmf"/><Relationship Id="rId17" Type="http://schemas.openxmlformats.org/officeDocument/2006/relationships/oleObject" Target="../embeddings/oleObject108.bin"/><Relationship Id="rId2" Type="http://schemas.openxmlformats.org/officeDocument/2006/relationships/slideLayout" Target="../slideLayouts/slideLayout13.xml"/><Relationship Id="rId16" Type="http://schemas.openxmlformats.org/officeDocument/2006/relationships/image" Target="../media/image120.wmf"/><Relationship Id="rId20" Type="http://schemas.openxmlformats.org/officeDocument/2006/relationships/image" Target="../media/image122.wmf"/><Relationship Id="rId1" Type="http://schemas.openxmlformats.org/officeDocument/2006/relationships/vmlDrawing" Target="../drawings/vmlDrawing24.vml"/><Relationship Id="rId6" Type="http://schemas.openxmlformats.org/officeDocument/2006/relationships/image" Target="../media/image115.wmf"/><Relationship Id="rId11" Type="http://schemas.openxmlformats.org/officeDocument/2006/relationships/oleObject" Target="../embeddings/oleObject105.bin"/><Relationship Id="rId5" Type="http://schemas.openxmlformats.org/officeDocument/2006/relationships/oleObject" Target="../embeddings/oleObject102.bin"/><Relationship Id="rId15" Type="http://schemas.openxmlformats.org/officeDocument/2006/relationships/oleObject" Target="../embeddings/oleObject107.bin"/><Relationship Id="rId23" Type="http://schemas.openxmlformats.org/officeDocument/2006/relationships/image" Target="../media/image123.wmf"/><Relationship Id="rId10" Type="http://schemas.openxmlformats.org/officeDocument/2006/relationships/image" Target="../media/image117.wmf"/><Relationship Id="rId19" Type="http://schemas.openxmlformats.org/officeDocument/2006/relationships/oleObject" Target="../embeddings/oleObject109.bin"/><Relationship Id="rId4" Type="http://schemas.openxmlformats.org/officeDocument/2006/relationships/image" Target="../media/image114.wmf"/><Relationship Id="rId9" Type="http://schemas.openxmlformats.org/officeDocument/2006/relationships/oleObject" Target="../embeddings/oleObject104.bin"/><Relationship Id="rId14" Type="http://schemas.openxmlformats.org/officeDocument/2006/relationships/image" Target="../media/image119.wmf"/><Relationship Id="rId22" Type="http://schemas.openxmlformats.org/officeDocument/2006/relationships/oleObject" Target="../embeddings/oleObject110.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13.bin"/><Relationship Id="rId13" Type="http://schemas.openxmlformats.org/officeDocument/2006/relationships/image" Target="../media/image128.wmf"/><Relationship Id="rId3" Type="http://schemas.openxmlformats.org/officeDocument/2006/relationships/slide" Target="slide4.xml"/><Relationship Id="rId7" Type="http://schemas.openxmlformats.org/officeDocument/2006/relationships/image" Target="../media/image125.wmf"/><Relationship Id="rId12" Type="http://schemas.openxmlformats.org/officeDocument/2006/relationships/oleObject" Target="../embeddings/oleObject115.bin"/><Relationship Id="rId2" Type="http://schemas.openxmlformats.org/officeDocument/2006/relationships/slideLayout" Target="../slideLayouts/slideLayout13.xml"/><Relationship Id="rId1" Type="http://schemas.openxmlformats.org/officeDocument/2006/relationships/vmlDrawing" Target="../drawings/vmlDrawing25.vml"/><Relationship Id="rId6" Type="http://schemas.openxmlformats.org/officeDocument/2006/relationships/oleObject" Target="../embeddings/oleObject112.bin"/><Relationship Id="rId11" Type="http://schemas.openxmlformats.org/officeDocument/2006/relationships/image" Target="../media/image127.wmf"/><Relationship Id="rId5" Type="http://schemas.openxmlformats.org/officeDocument/2006/relationships/image" Target="../media/image124.wmf"/><Relationship Id="rId10" Type="http://schemas.openxmlformats.org/officeDocument/2006/relationships/oleObject" Target="../embeddings/oleObject114.bin"/><Relationship Id="rId4" Type="http://schemas.openxmlformats.org/officeDocument/2006/relationships/oleObject" Target="../embeddings/oleObject111.bin"/><Relationship Id="rId9" Type="http://schemas.openxmlformats.org/officeDocument/2006/relationships/image" Target="../media/image126.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8" Type="http://schemas.openxmlformats.org/officeDocument/2006/relationships/image" Target="../media/image131.wmf"/><Relationship Id="rId13" Type="http://schemas.openxmlformats.org/officeDocument/2006/relationships/oleObject" Target="../embeddings/oleObject121.bin"/><Relationship Id="rId18" Type="http://schemas.openxmlformats.org/officeDocument/2006/relationships/image" Target="../media/image136.wmf"/><Relationship Id="rId3" Type="http://schemas.openxmlformats.org/officeDocument/2006/relationships/oleObject" Target="../embeddings/oleObject116.bin"/><Relationship Id="rId7" Type="http://schemas.openxmlformats.org/officeDocument/2006/relationships/oleObject" Target="../embeddings/oleObject118.bin"/><Relationship Id="rId12" Type="http://schemas.openxmlformats.org/officeDocument/2006/relationships/image" Target="../media/image133.wmf"/><Relationship Id="rId17" Type="http://schemas.openxmlformats.org/officeDocument/2006/relationships/oleObject" Target="../embeddings/oleObject123.bin"/><Relationship Id="rId2" Type="http://schemas.openxmlformats.org/officeDocument/2006/relationships/slideLayout" Target="../slideLayouts/slideLayout13.xml"/><Relationship Id="rId16" Type="http://schemas.openxmlformats.org/officeDocument/2006/relationships/image" Target="../media/image135.wmf"/><Relationship Id="rId1" Type="http://schemas.openxmlformats.org/officeDocument/2006/relationships/vmlDrawing" Target="../drawings/vmlDrawing26.vml"/><Relationship Id="rId6" Type="http://schemas.openxmlformats.org/officeDocument/2006/relationships/image" Target="../media/image130.wmf"/><Relationship Id="rId11" Type="http://schemas.openxmlformats.org/officeDocument/2006/relationships/oleObject" Target="../embeddings/oleObject120.bin"/><Relationship Id="rId5" Type="http://schemas.openxmlformats.org/officeDocument/2006/relationships/oleObject" Target="../embeddings/oleObject117.bin"/><Relationship Id="rId15" Type="http://schemas.openxmlformats.org/officeDocument/2006/relationships/oleObject" Target="../embeddings/oleObject122.bin"/><Relationship Id="rId10" Type="http://schemas.openxmlformats.org/officeDocument/2006/relationships/image" Target="../media/image132.wmf"/><Relationship Id="rId4" Type="http://schemas.openxmlformats.org/officeDocument/2006/relationships/image" Target="../media/image129.wmf"/><Relationship Id="rId9" Type="http://schemas.openxmlformats.org/officeDocument/2006/relationships/oleObject" Target="../embeddings/oleObject119.bin"/><Relationship Id="rId14" Type="http://schemas.openxmlformats.org/officeDocument/2006/relationships/image" Target="../media/image134.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6.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13.xml"/><Relationship Id="rId1" Type="http://schemas.openxmlformats.org/officeDocument/2006/relationships/vmlDrawing" Target="../drawings/vmlDrawing27.vml"/><Relationship Id="rId4" Type="http://schemas.openxmlformats.org/officeDocument/2006/relationships/image" Target="../media/image137.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slideLayout" Target="../slideLayouts/slideLayout13.xml"/><Relationship Id="rId1" Type="http://schemas.openxmlformats.org/officeDocument/2006/relationships/vmlDrawing" Target="../drawings/vmlDrawing28.vml"/><Relationship Id="rId5" Type="http://schemas.openxmlformats.org/officeDocument/2006/relationships/image" Target="../media/image138.wmf"/><Relationship Id="rId4" Type="http://schemas.openxmlformats.org/officeDocument/2006/relationships/oleObject" Target="../embeddings/oleObject125.bin"/></Relationships>
</file>

<file path=ppt/slides/_rels/slide66.x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oleObject" Target="../embeddings/oleObject126.bin"/><Relationship Id="rId7" Type="http://schemas.openxmlformats.org/officeDocument/2006/relationships/oleObject" Target="../embeddings/oleObject128.bin"/><Relationship Id="rId2" Type="http://schemas.openxmlformats.org/officeDocument/2006/relationships/slideLayout" Target="../slideLayouts/slideLayout13.xml"/><Relationship Id="rId1" Type="http://schemas.openxmlformats.org/officeDocument/2006/relationships/vmlDrawing" Target="../drawings/vmlDrawing29.vml"/><Relationship Id="rId6" Type="http://schemas.openxmlformats.org/officeDocument/2006/relationships/image" Target="../media/image141.wmf"/><Relationship Id="rId5" Type="http://schemas.openxmlformats.org/officeDocument/2006/relationships/oleObject" Target="../embeddings/oleObject127.bin"/><Relationship Id="rId4" Type="http://schemas.openxmlformats.org/officeDocument/2006/relationships/image" Target="../media/image140.wmf"/></Relationships>
</file>

<file path=ppt/slides/_rels/slide67.xml.rels><?xml version="1.0" encoding="UTF-8" standalone="yes"?>
<Relationships xmlns="http://schemas.openxmlformats.org/package/2006/relationships"><Relationship Id="rId8" Type="http://schemas.openxmlformats.org/officeDocument/2006/relationships/image" Target="../media/image145.wmf"/><Relationship Id="rId13" Type="http://schemas.openxmlformats.org/officeDocument/2006/relationships/oleObject" Target="../embeddings/oleObject134.bin"/><Relationship Id="rId18" Type="http://schemas.openxmlformats.org/officeDocument/2006/relationships/image" Target="../media/image150.wmf"/><Relationship Id="rId26" Type="http://schemas.openxmlformats.org/officeDocument/2006/relationships/image" Target="../media/image154.wmf"/><Relationship Id="rId3" Type="http://schemas.openxmlformats.org/officeDocument/2006/relationships/oleObject" Target="../embeddings/oleObject129.bin"/><Relationship Id="rId21" Type="http://schemas.openxmlformats.org/officeDocument/2006/relationships/oleObject" Target="../embeddings/oleObject138.bin"/><Relationship Id="rId7" Type="http://schemas.openxmlformats.org/officeDocument/2006/relationships/oleObject" Target="../embeddings/oleObject131.bin"/><Relationship Id="rId12" Type="http://schemas.openxmlformats.org/officeDocument/2006/relationships/image" Target="../media/image147.wmf"/><Relationship Id="rId17" Type="http://schemas.openxmlformats.org/officeDocument/2006/relationships/oleObject" Target="../embeddings/oleObject136.bin"/><Relationship Id="rId25" Type="http://schemas.openxmlformats.org/officeDocument/2006/relationships/oleObject" Target="../embeddings/oleObject140.bin"/><Relationship Id="rId2" Type="http://schemas.openxmlformats.org/officeDocument/2006/relationships/slideLayout" Target="../slideLayouts/slideLayout13.xml"/><Relationship Id="rId16" Type="http://schemas.openxmlformats.org/officeDocument/2006/relationships/image" Target="../media/image149.wmf"/><Relationship Id="rId20" Type="http://schemas.openxmlformats.org/officeDocument/2006/relationships/image" Target="../media/image151.wmf"/><Relationship Id="rId1" Type="http://schemas.openxmlformats.org/officeDocument/2006/relationships/vmlDrawing" Target="../drawings/vmlDrawing30.vml"/><Relationship Id="rId6" Type="http://schemas.openxmlformats.org/officeDocument/2006/relationships/image" Target="../media/image144.wmf"/><Relationship Id="rId11" Type="http://schemas.openxmlformats.org/officeDocument/2006/relationships/oleObject" Target="../embeddings/oleObject133.bin"/><Relationship Id="rId24" Type="http://schemas.openxmlformats.org/officeDocument/2006/relationships/image" Target="../media/image153.wmf"/><Relationship Id="rId5" Type="http://schemas.openxmlformats.org/officeDocument/2006/relationships/oleObject" Target="../embeddings/oleObject130.bin"/><Relationship Id="rId15" Type="http://schemas.openxmlformats.org/officeDocument/2006/relationships/oleObject" Target="../embeddings/oleObject135.bin"/><Relationship Id="rId23" Type="http://schemas.openxmlformats.org/officeDocument/2006/relationships/oleObject" Target="../embeddings/oleObject139.bin"/><Relationship Id="rId28" Type="http://schemas.openxmlformats.org/officeDocument/2006/relationships/image" Target="../media/image155.wmf"/><Relationship Id="rId10" Type="http://schemas.openxmlformats.org/officeDocument/2006/relationships/image" Target="../media/image146.wmf"/><Relationship Id="rId19" Type="http://schemas.openxmlformats.org/officeDocument/2006/relationships/oleObject" Target="../embeddings/oleObject137.bin"/><Relationship Id="rId4" Type="http://schemas.openxmlformats.org/officeDocument/2006/relationships/image" Target="../media/image143.wmf"/><Relationship Id="rId9" Type="http://schemas.openxmlformats.org/officeDocument/2006/relationships/oleObject" Target="../embeddings/oleObject132.bin"/><Relationship Id="rId14" Type="http://schemas.openxmlformats.org/officeDocument/2006/relationships/image" Target="../media/image148.wmf"/><Relationship Id="rId22" Type="http://schemas.openxmlformats.org/officeDocument/2006/relationships/image" Target="../media/image152.wmf"/><Relationship Id="rId27" Type="http://schemas.openxmlformats.org/officeDocument/2006/relationships/oleObject" Target="../embeddings/oleObject141.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Layout" Target="../slideLayouts/slideLayout13.xml"/><Relationship Id="rId1" Type="http://schemas.openxmlformats.org/officeDocument/2006/relationships/vmlDrawing" Target="../drawings/vmlDrawing31.vml"/><Relationship Id="rId6" Type="http://schemas.openxmlformats.org/officeDocument/2006/relationships/image" Target="../media/image157.wmf"/><Relationship Id="rId5" Type="http://schemas.openxmlformats.org/officeDocument/2006/relationships/oleObject" Target="../embeddings/oleObject143.bin"/><Relationship Id="rId4" Type="http://schemas.openxmlformats.org/officeDocument/2006/relationships/image" Target="../media/image156.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19.bin"/><Relationship Id="rId4" Type="http://schemas.openxmlformats.org/officeDocument/2006/relationships/image" Target="../media/image20.wmf"/><Relationship Id="rId9" Type="http://schemas.openxmlformats.org/officeDocument/2006/relationships/image" Target="../media/image23.jpeg"/></Relationships>
</file>

<file path=ppt/slides/_rels/slide70.xml.rels><?xml version="1.0" encoding="UTF-8" standalone="yes"?>
<Relationships xmlns="http://schemas.openxmlformats.org/package/2006/relationships"><Relationship Id="rId3" Type="http://schemas.openxmlformats.org/officeDocument/2006/relationships/hyperlink" Target="http://cnzhx.net/teaching/2014/03/optoelectronics-courseware/" TargetMode="External"/><Relationship Id="rId2" Type="http://schemas.openxmlformats.org/officeDocument/2006/relationships/hyperlink" Target="http://creativecommons.org/licenses/by-sa/3.0/deed.zh"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22.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4.bin"/></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US" altLang="zh-CN" smtClean="0"/>
          </a:p>
          <a:p>
            <a:endParaRPr lang="en-US" altLang="zh-CN" smtClean="0"/>
          </a:p>
          <a:p>
            <a:r>
              <a:rPr lang="zh-CN" altLang="en-US" smtClean="0"/>
              <a:t>中原工学院</a:t>
            </a:r>
            <a:endParaRPr lang="zh-CN" altLang="en-US"/>
          </a:p>
        </p:txBody>
      </p:sp>
      <p:sp>
        <p:nvSpPr>
          <p:cNvPr id="2" name="Title 1"/>
          <p:cNvSpPr>
            <a:spLocks noGrp="1"/>
          </p:cNvSpPr>
          <p:nvPr>
            <p:ph type="ctrTitle"/>
          </p:nvPr>
        </p:nvSpPr>
        <p:spPr/>
        <p:txBody>
          <a:bodyPr/>
          <a:lstStyle/>
          <a:p>
            <a:r>
              <a:rPr lang="en-US" altLang="zh-CN" smtClean="0"/>
              <a:t>1.2 </a:t>
            </a:r>
            <a:r>
              <a:rPr lang="zh-CN" altLang="en-US" smtClean="0"/>
              <a:t>辐射度与光度学基础</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光谱辐射度</a:t>
            </a:r>
            <a:r>
              <a:rPr lang="zh-CN" altLang="en-US" dirty="0" smtClean="0"/>
              <a:t>量</a:t>
            </a:r>
            <a:endParaRPr lang="zh-CN" altLang="en-US" dirty="0"/>
          </a:p>
        </p:txBody>
      </p:sp>
      <p:pic>
        <p:nvPicPr>
          <p:cNvPr id="38914" name="Picture 2"/>
          <p:cNvPicPr>
            <a:picLocks noChangeAspect="1" noChangeArrowheads="1"/>
          </p:cNvPicPr>
          <p:nvPr/>
        </p:nvPicPr>
        <p:blipFill>
          <a:blip r:embed="rId2" cstate="print">
            <a:lum bright="-10000" contrast="40000"/>
          </a:blip>
          <a:srcRect/>
          <a:stretch>
            <a:fillRect/>
          </a:stretch>
        </p:blipFill>
        <p:spPr bwMode="auto">
          <a:xfrm>
            <a:off x="285720" y="1700808"/>
            <a:ext cx="8655302"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t>二、光度学基本物理量</a:t>
            </a:r>
          </a:p>
        </p:txBody>
      </p:sp>
      <p:pic>
        <p:nvPicPr>
          <p:cNvPr id="4" name="Picture 3" descr="光度量及单位.gif"/>
          <p:cNvPicPr>
            <a:picLocks noChangeAspect="1"/>
          </p:cNvPicPr>
          <p:nvPr/>
        </p:nvPicPr>
        <p:blipFill>
          <a:blip r:embed="rId3" cstate="print"/>
          <a:stretch>
            <a:fillRect/>
          </a:stretch>
        </p:blipFill>
        <p:spPr>
          <a:xfrm>
            <a:off x="500034" y="1678007"/>
            <a:ext cx="8286808" cy="4222779"/>
          </a:xfrm>
          <a:prstGeom prst="rect">
            <a:avLst/>
          </a:prstGeom>
        </p:spPr>
      </p:pic>
      <p:grpSp>
        <p:nvGrpSpPr>
          <p:cNvPr id="8" name="Group 7"/>
          <p:cNvGrpSpPr/>
          <p:nvPr/>
        </p:nvGrpSpPr>
        <p:grpSpPr>
          <a:xfrm>
            <a:off x="428596" y="1628800"/>
            <a:ext cx="8358246" cy="4286280"/>
            <a:chOff x="428596" y="1928802"/>
            <a:chExt cx="8358246" cy="4286280"/>
          </a:xfrm>
        </p:grpSpPr>
        <p:pic>
          <p:nvPicPr>
            <p:cNvPr id="5" name="Picture 4" descr="http://ee.ivt.edu.cn/../../../DOCUME~1/wwm/LOCALS~1/Temp/sspictmp00396A.gif"/>
            <p:cNvPicPr/>
            <p:nvPr/>
          </p:nvPicPr>
          <p:blipFill>
            <a:blip r:embed="rId4" cstate="print">
              <a:lum bright="-20000" contrast="40000"/>
            </a:blip>
            <a:srcRect/>
            <a:stretch>
              <a:fillRect/>
            </a:stretch>
          </p:blipFill>
          <p:spPr bwMode="auto">
            <a:xfrm>
              <a:off x="428596" y="1928802"/>
              <a:ext cx="8358246" cy="4286280"/>
            </a:xfrm>
            <a:prstGeom prst="rect">
              <a:avLst/>
            </a:prstGeom>
            <a:noFill/>
            <a:ln w="9525">
              <a:noFill/>
              <a:miter lim="800000"/>
              <a:headEnd/>
              <a:tailEnd/>
            </a:ln>
          </p:spPr>
        </p:pic>
        <p:graphicFrame>
          <p:nvGraphicFramePr>
            <p:cNvPr id="37889" name="Object 1"/>
            <p:cNvGraphicFramePr>
              <a:graphicFrameLocks noChangeAspect="1"/>
            </p:cNvGraphicFramePr>
            <p:nvPr/>
          </p:nvGraphicFramePr>
          <p:xfrm>
            <a:off x="3919538" y="3500438"/>
            <a:ext cx="822325" cy="328612"/>
          </p:xfrm>
          <a:graphic>
            <a:graphicData uri="http://schemas.openxmlformats.org/presentationml/2006/ole">
              <mc:AlternateContent xmlns:mc="http://schemas.openxmlformats.org/markup-compatibility/2006">
                <mc:Choice xmlns:v="urn:schemas-microsoft-com:vml" Requires="v">
                  <p:oleObj spid="_x0000_s38049" name="公式" r:id="rId5" imgW="571320" imgH="228600" progId="Equation.3">
                    <p:embed/>
                  </p:oleObj>
                </mc:Choice>
                <mc:Fallback>
                  <p:oleObj name="公式" r:id="rId5" imgW="571320" imgH="22860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9538" y="3500438"/>
                          <a:ext cx="822325" cy="328612"/>
                        </a:xfrm>
                        <a:prstGeom prst="rect">
                          <a:avLst/>
                        </a:prstGeom>
                        <a:solidFill>
                          <a:srgbClr val="FFFFFF"/>
                        </a:solidFill>
                      </p:spPr>
                    </p:pic>
                  </p:oleObj>
                </mc:Fallback>
              </mc:AlternateContent>
            </a:graphicData>
          </a:graphic>
        </p:graphicFrame>
        <p:graphicFrame>
          <p:nvGraphicFramePr>
            <p:cNvPr id="7" name="Object 6"/>
            <p:cNvGraphicFramePr>
              <a:graphicFrameLocks noChangeAspect="1"/>
            </p:cNvGraphicFramePr>
            <p:nvPr/>
          </p:nvGraphicFramePr>
          <p:xfrm>
            <a:off x="3929058" y="5129008"/>
            <a:ext cx="322264" cy="265394"/>
          </p:xfrm>
          <a:graphic>
            <a:graphicData uri="http://schemas.openxmlformats.org/presentationml/2006/ole">
              <mc:AlternateContent xmlns:mc="http://schemas.openxmlformats.org/markup-compatibility/2006">
                <mc:Choice xmlns:v="urn:schemas-microsoft-com:vml" Requires="v">
                  <p:oleObj spid="_x0000_s38050" name="公式" r:id="rId7" imgW="215640" imgH="177480" progId="Equation.3">
                    <p:embed/>
                  </p:oleObj>
                </mc:Choice>
                <mc:Fallback>
                  <p:oleObj name="公式" r:id="rId7" imgW="215640" imgH="17748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9058" y="5129008"/>
                          <a:ext cx="322264" cy="265394"/>
                        </a:xfrm>
                        <a:prstGeom prst="rect">
                          <a:avLst/>
                        </a:prstGeom>
                        <a:solidFill>
                          <a:schemeClr val="bg1"/>
                        </a:solidFill>
                      </p:spPr>
                    </p:pic>
                  </p:oleObj>
                </mc:Fallback>
              </mc:AlternateContent>
            </a:graphicData>
          </a:graphic>
        </p:graphicFrame>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solidFill>
                  <a:srgbClr val="C00000"/>
                </a:solidFill>
              </a:rPr>
              <a:t>1</a:t>
            </a:r>
            <a:r>
              <a:rPr lang="zh-CN" altLang="en-US" dirty="0">
                <a:solidFill>
                  <a:srgbClr val="C00000"/>
                </a:solidFill>
              </a:rPr>
              <a:t>、光谱光视效率（视见函数</a:t>
            </a:r>
            <a:r>
              <a:rPr lang="zh-CN" altLang="en-US" dirty="0" smtClean="0">
                <a:solidFill>
                  <a:srgbClr val="C00000"/>
                </a:solidFill>
              </a:rPr>
              <a:t>）</a:t>
            </a:r>
            <a:endParaRPr lang="zh-CN" altLang="en-US" dirty="0">
              <a:solidFill>
                <a:srgbClr val="C00000"/>
              </a:solidFill>
            </a:endParaRPr>
          </a:p>
        </p:txBody>
      </p:sp>
      <p:sp>
        <p:nvSpPr>
          <p:cNvPr id="3" name="Content Placeholder 2"/>
          <p:cNvSpPr>
            <a:spLocks noGrp="1"/>
          </p:cNvSpPr>
          <p:nvPr>
            <p:ph sz="quarter" idx="1"/>
          </p:nvPr>
        </p:nvSpPr>
        <p:spPr>
          <a:xfrm>
            <a:off x="914400" y="1447800"/>
            <a:ext cx="7772400" cy="5267348"/>
          </a:xfrm>
        </p:spPr>
        <p:txBody>
          <a:bodyPr>
            <a:normAutofit/>
          </a:bodyPr>
          <a:lstStyle/>
          <a:p>
            <a:pPr lvl="1"/>
            <a:r>
              <a:rPr lang="zh-CN" altLang="en-US" dirty="0" smtClean="0"/>
              <a:t>人眼对不同波长的光的灵敏度是不一样的（</a:t>
            </a:r>
            <a:r>
              <a:rPr lang="zh-CN" altLang="en-US" dirty="0" smtClean="0">
                <a:solidFill>
                  <a:srgbClr val="0A01B9"/>
                </a:solidFill>
              </a:rPr>
              <a:t>人眼对黄绿色光最灵敏；对红色和紫色光较差；而对红外光和紫外光，则无视觉反应。</a:t>
            </a:r>
            <a:r>
              <a:rPr lang="zh-CN" altLang="en-US" dirty="0" smtClean="0"/>
              <a:t>）</a:t>
            </a:r>
            <a:endParaRPr lang="en-US" altLang="zh-CN" dirty="0" smtClean="0"/>
          </a:p>
          <a:p>
            <a:pPr lvl="1"/>
            <a:r>
              <a:rPr lang="zh-CN" altLang="en-US" dirty="0" smtClean="0"/>
              <a:t>视</a:t>
            </a:r>
            <a:r>
              <a:rPr lang="zh-CN" altLang="en-US" dirty="0"/>
              <a:t>觉强</a:t>
            </a:r>
            <a:r>
              <a:rPr lang="zh-CN" altLang="en-US" dirty="0" smtClean="0"/>
              <a:t>度相等时，所需的某一单色光的辐射通量愈小，则人眼对该单色光的视觉灵敏度愈高</a:t>
            </a:r>
            <a:endParaRPr lang="en-US" altLang="zh-CN" dirty="0" smtClean="0"/>
          </a:p>
          <a:p>
            <a:pPr lvl="1"/>
            <a:r>
              <a:rPr lang="zh-CN" altLang="en-US" dirty="0" smtClean="0"/>
              <a:t>国际照明委员会（</a:t>
            </a:r>
            <a:r>
              <a:rPr lang="en-US" altLang="zh-CN" dirty="0" smtClean="0"/>
              <a:t>CIE</a:t>
            </a:r>
            <a:r>
              <a:rPr lang="zh-CN" altLang="en-US" dirty="0" smtClean="0"/>
              <a:t>）确定了人眼对各种波长光的平均相对灵敏度，称为“标准光度观察者”光谱光视效率，即，</a:t>
            </a:r>
            <a:r>
              <a:rPr lang="zh-CN" altLang="en-US" dirty="0" smtClean="0">
                <a:solidFill>
                  <a:srgbClr val="00B050"/>
                </a:solidFill>
              </a:rPr>
              <a:t>视见函数</a:t>
            </a:r>
            <a:endParaRPr lang="en-US" altLang="zh-CN" dirty="0" smtClean="0">
              <a:solidFill>
                <a:srgbClr val="00B050"/>
              </a:solidFill>
            </a:endParaRPr>
          </a:p>
          <a:p>
            <a:pPr lvl="1"/>
            <a:r>
              <a:rPr lang="zh-CN" altLang="en-US" dirty="0" smtClean="0"/>
              <a:t>设任一波长为</a:t>
            </a:r>
            <a:r>
              <a:rPr lang="en-US" altLang="zh-CN" dirty="0" smtClean="0"/>
              <a:t>λ</a:t>
            </a:r>
            <a:r>
              <a:rPr lang="zh-CN" altLang="en-US" dirty="0" smtClean="0"/>
              <a:t>的光和波长为</a:t>
            </a:r>
            <a:r>
              <a:rPr lang="en-US" altLang="zh-CN" dirty="0" smtClean="0"/>
              <a:t>555nm</a:t>
            </a:r>
            <a:r>
              <a:rPr lang="zh-CN" altLang="en-US" dirty="0" smtClean="0"/>
              <a:t>的光，产生相同</a:t>
            </a:r>
            <a:r>
              <a:rPr lang="zh-CN" altLang="en-US" dirty="0" smtClean="0">
                <a:solidFill>
                  <a:srgbClr val="0070C0"/>
                </a:solidFill>
              </a:rPr>
              <a:t>亮暗视觉</a:t>
            </a:r>
            <a:r>
              <a:rPr lang="zh-CN" altLang="en-US" dirty="0" smtClean="0"/>
              <a:t>所需的辐射通量分别为</a:t>
            </a:r>
            <a:r>
              <a:rPr lang="en-US" altLang="zh-CN" dirty="0" err="1" smtClean="0"/>
              <a:t>ΔΦ</a:t>
            </a:r>
            <a:r>
              <a:rPr lang="en-US" altLang="zh-CN" baseline="-25000" dirty="0" err="1" smtClean="0"/>
              <a:t>λ</a:t>
            </a:r>
            <a:r>
              <a:rPr lang="zh-CN" altLang="en-US" dirty="0" smtClean="0"/>
              <a:t>和</a:t>
            </a:r>
            <a:r>
              <a:rPr lang="en-US" altLang="zh-CN" dirty="0" smtClean="0"/>
              <a:t>ΔΦ</a:t>
            </a:r>
            <a:r>
              <a:rPr lang="en-US" altLang="zh-CN" baseline="-25000" dirty="0" smtClean="0"/>
              <a:t>555</a:t>
            </a:r>
            <a:r>
              <a:rPr lang="zh-CN" altLang="en-US" dirty="0" smtClean="0"/>
              <a:t>，则其比值即为视见函数值     </a:t>
            </a:r>
            <a:r>
              <a:rPr lang="en-US" altLang="zh-CN" dirty="0" smtClean="0"/>
              <a:t>V(</a:t>
            </a:r>
            <a:r>
              <a:rPr lang="el-GR" altLang="zh-CN" dirty="0" smtClean="0"/>
              <a:t>λ</a:t>
            </a:r>
            <a:r>
              <a:rPr lang="en-US" altLang="zh-CN" dirty="0" smtClean="0"/>
              <a:t>)= ΔΦ</a:t>
            </a:r>
            <a:r>
              <a:rPr lang="en-US" altLang="zh-CN" baseline="-25000" dirty="0" smtClean="0"/>
              <a:t>555</a:t>
            </a:r>
            <a:r>
              <a:rPr lang="en-US" altLang="zh-CN" dirty="0" smtClean="0"/>
              <a:t>/</a:t>
            </a:r>
            <a:r>
              <a:rPr lang="en-US" altLang="zh-CN" dirty="0" err="1" smtClean="0"/>
              <a:t>ΔΦ</a:t>
            </a:r>
            <a:r>
              <a:rPr lang="en-US" altLang="zh-CN" baseline="-25000" dirty="0" err="1" smtClean="0"/>
              <a:t>λ</a:t>
            </a:r>
            <a:endParaRPr lang="zh-CN" altLang="en-US" dirty="0"/>
          </a:p>
        </p:txBody>
      </p:sp>
      <p:sp>
        <p:nvSpPr>
          <p:cNvPr id="5" name="TextBox 4"/>
          <p:cNvSpPr txBox="1"/>
          <p:nvPr/>
        </p:nvSpPr>
        <p:spPr>
          <a:xfrm>
            <a:off x="1547664" y="5085184"/>
            <a:ext cx="6809878" cy="70788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zh-CN" altLang="en-US" sz="2000" b="1" dirty="0" smtClean="0">
                <a:solidFill>
                  <a:srgbClr val="0070C0"/>
                </a:solidFill>
              </a:rPr>
              <a:t>明视觉</a:t>
            </a:r>
            <a:r>
              <a:rPr lang="en-US" altLang="zh-CN" sz="2000" b="1" dirty="0" smtClean="0">
                <a:solidFill>
                  <a:srgbClr val="0070C0"/>
                </a:solidFill>
              </a:rPr>
              <a:t>——</a:t>
            </a:r>
            <a:r>
              <a:rPr lang="zh-CN" altLang="en-US" sz="2000" b="1" dirty="0" smtClean="0">
                <a:solidFill>
                  <a:srgbClr val="0070C0"/>
                </a:solidFill>
              </a:rPr>
              <a:t>亮度在</a:t>
            </a:r>
            <a:r>
              <a:rPr lang="en-US" altLang="zh-CN" sz="2000" b="1" dirty="0" smtClean="0">
                <a:solidFill>
                  <a:srgbClr val="0070C0"/>
                </a:solidFill>
              </a:rPr>
              <a:t>1.0 cd / m     </a:t>
            </a:r>
            <a:r>
              <a:rPr lang="zh-CN" altLang="en-US" sz="2000" b="1" dirty="0" smtClean="0">
                <a:solidFill>
                  <a:srgbClr val="0070C0"/>
                </a:solidFill>
              </a:rPr>
              <a:t>以上的环境中人眼的视觉</a:t>
            </a:r>
          </a:p>
          <a:p>
            <a:r>
              <a:rPr lang="zh-CN" altLang="en-US" sz="2000" b="1" dirty="0" smtClean="0">
                <a:solidFill>
                  <a:srgbClr val="0070C0"/>
                </a:solidFill>
              </a:rPr>
              <a:t>暗视觉</a:t>
            </a:r>
            <a:r>
              <a:rPr lang="en-US" altLang="zh-CN" sz="2000" b="1" dirty="0" smtClean="0">
                <a:solidFill>
                  <a:srgbClr val="0070C0"/>
                </a:solidFill>
              </a:rPr>
              <a:t>——</a:t>
            </a:r>
            <a:r>
              <a:rPr lang="zh-CN" altLang="en-US" sz="2000" b="1" dirty="0" smtClean="0">
                <a:solidFill>
                  <a:srgbClr val="0070C0"/>
                </a:solidFill>
              </a:rPr>
              <a:t>亮度在</a:t>
            </a:r>
            <a:r>
              <a:rPr lang="en-US" altLang="zh-CN" sz="2000" b="1" dirty="0" smtClean="0">
                <a:solidFill>
                  <a:srgbClr val="0070C0"/>
                </a:solidFill>
              </a:rPr>
              <a:t>1.0 cd / m     </a:t>
            </a:r>
            <a:r>
              <a:rPr lang="zh-CN" altLang="en-US" sz="2000" b="1" dirty="0" smtClean="0">
                <a:solidFill>
                  <a:srgbClr val="0070C0"/>
                </a:solidFill>
              </a:rPr>
              <a:t>以下的环境中人眼的视觉</a:t>
            </a:r>
            <a:endParaRPr lang="zh-CN" altLang="en-US" sz="20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dirty="0"/>
          </a:p>
        </p:txBody>
      </p:sp>
      <p:sp>
        <p:nvSpPr>
          <p:cNvPr id="3" name="Content Placeholder 2"/>
          <p:cNvSpPr>
            <a:spLocks noGrp="1"/>
          </p:cNvSpPr>
          <p:nvPr>
            <p:ph sz="quarter" idx="1"/>
          </p:nvPr>
        </p:nvSpPr>
        <p:spPr>
          <a:xfrm>
            <a:off x="827584" y="908720"/>
            <a:ext cx="7772400" cy="4572000"/>
          </a:xfrm>
        </p:spPr>
        <p:txBody>
          <a:bodyPr/>
          <a:lstStyle/>
          <a:p>
            <a:r>
              <a:rPr lang="zh-CN" altLang="en-US" smtClean="0"/>
              <a:t>光谱光视效率（视见函数）曲线</a:t>
            </a:r>
            <a:endParaRPr lang="zh-CN" altLang="en-US"/>
          </a:p>
        </p:txBody>
      </p:sp>
      <p:pic>
        <p:nvPicPr>
          <p:cNvPr id="33794" name="Picture 2"/>
          <p:cNvPicPr>
            <a:picLocks noChangeAspect="1" noChangeArrowheads="1"/>
          </p:cNvPicPr>
          <p:nvPr/>
        </p:nvPicPr>
        <p:blipFill>
          <a:blip r:embed="rId2" cstate="print">
            <a:lum bright="-20000" contrast="40000"/>
          </a:blip>
          <a:srcRect/>
          <a:stretch>
            <a:fillRect/>
          </a:stretch>
        </p:blipFill>
        <p:spPr bwMode="auto">
          <a:xfrm>
            <a:off x="1482035" y="1318284"/>
            <a:ext cx="5503479" cy="4889454"/>
          </a:xfrm>
          <a:prstGeom prst="rect">
            <a:avLst/>
          </a:prstGeom>
          <a:noFill/>
          <a:ln w="9525">
            <a:noFill/>
            <a:miter lim="800000"/>
            <a:headEnd/>
            <a:tailEnd/>
          </a:ln>
          <a:effectLst/>
        </p:spPr>
      </p:pic>
      <p:sp>
        <p:nvSpPr>
          <p:cNvPr id="5" name="TextBox 4"/>
          <p:cNvSpPr txBox="1"/>
          <p:nvPr/>
        </p:nvSpPr>
        <p:spPr>
          <a:xfrm>
            <a:off x="7199828" y="3961490"/>
            <a:ext cx="157163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b="1" dirty="0" smtClean="0"/>
              <a:t>见书上图</a:t>
            </a:r>
            <a:r>
              <a:rPr lang="en-US" altLang="zh-CN" b="1" dirty="0" smtClean="0"/>
              <a:t>1-3</a:t>
            </a:r>
          </a:p>
          <a:p>
            <a:pPr algn="ctr"/>
            <a:r>
              <a:rPr lang="en-US" altLang="zh-CN" b="1" dirty="0" smtClean="0"/>
              <a:t>p6</a:t>
            </a:r>
            <a:endParaRPr lang="zh-CN" altLang="en-US" b="1" dirty="0"/>
          </a:p>
        </p:txBody>
      </p:sp>
      <p:sp>
        <p:nvSpPr>
          <p:cNvPr id="7" name="任意多边形 6"/>
          <p:cNvSpPr/>
          <p:nvPr/>
        </p:nvSpPr>
        <p:spPr>
          <a:xfrm>
            <a:off x="3438049" y="1855075"/>
            <a:ext cx="3288890" cy="3800168"/>
          </a:xfrm>
          <a:custGeom>
            <a:avLst/>
            <a:gdLst>
              <a:gd name="connsiteX0" fmla="*/ 0 w 3288890"/>
              <a:gd name="connsiteY0" fmla="*/ 3800168 h 3800168"/>
              <a:gd name="connsiteX1" fmla="*/ 206477 w 3288890"/>
              <a:gd name="connsiteY1" fmla="*/ 2590800 h 3800168"/>
              <a:gd name="connsiteX2" fmla="*/ 250722 w 3288890"/>
              <a:gd name="connsiteY2" fmla="*/ 2207342 h 3800168"/>
              <a:gd name="connsiteX3" fmla="*/ 398206 w 3288890"/>
              <a:gd name="connsiteY3" fmla="*/ 1809135 h 3800168"/>
              <a:gd name="connsiteX4" fmla="*/ 501445 w 3288890"/>
              <a:gd name="connsiteY4" fmla="*/ 1455174 h 3800168"/>
              <a:gd name="connsiteX5" fmla="*/ 648929 w 3288890"/>
              <a:gd name="connsiteY5" fmla="*/ 1160206 h 3800168"/>
              <a:gd name="connsiteX6" fmla="*/ 840658 w 3288890"/>
              <a:gd name="connsiteY6" fmla="*/ 673510 h 3800168"/>
              <a:gd name="connsiteX7" fmla="*/ 1061883 w 3288890"/>
              <a:gd name="connsiteY7" fmla="*/ 260555 h 3800168"/>
              <a:gd name="connsiteX8" fmla="*/ 1194619 w 3288890"/>
              <a:gd name="connsiteY8" fmla="*/ 127819 h 3800168"/>
              <a:gd name="connsiteX9" fmla="*/ 1489587 w 3288890"/>
              <a:gd name="connsiteY9" fmla="*/ 9832 h 3800168"/>
              <a:gd name="connsiteX10" fmla="*/ 1740309 w 3288890"/>
              <a:gd name="connsiteY10" fmla="*/ 68826 h 3800168"/>
              <a:gd name="connsiteX11" fmla="*/ 1887793 w 3288890"/>
              <a:gd name="connsiteY11" fmla="*/ 172064 h 3800168"/>
              <a:gd name="connsiteX12" fmla="*/ 2123767 w 3288890"/>
              <a:gd name="connsiteY12" fmla="*/ 511277 h 3800168"/>
              <a:gd name="connsiteX13" fmla="*/ 2286000 w 3288890"/>
              <a:gd name="connsiteY13" fmla="*/ 820993 h 3800168"/>
              <a:gd name="connsiteX14" fmla="*/ 2580967 w 3288890"/>
              <a:gd name="connsiteY14" fmla="*/ 1646903 h 3800168"/>
              <a:gd name="connsiteX15" fmla="*/ 2787445 w 3288890"/>
              <a:gd name="connsiteY15" fmla="*/ 2384322 h 3800168"/>
              <a:gd name="connsiteX16" fmla="*/ 3067664 w 3288890"/>
              <a:gd name="connsiteY16" fmla="*/ 3195484 h 3800168"/>
              <a:gd name="connsiteX17" fmla="*/ 3288890 w 3288890"/>
              <a:gd name="connsiteY17" fmla="*/ 3785419 h 380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88890" h="3800168">
                <a:moveTo>
                  <a:pt x="0" y="3800168"/>
                </a:moveTo>
                <a:cubicBezTo>
                  <a:pt x="82345" y="3328219"/>
                  <a:pt x="164690" y="2856271"/>
                  <a:pt x="206477" y="2590800"/>
                </a:cubicBezTo>
                <a:cubicBezTo>
                  <a:pt x="248264" y="2325329"/>
                  <a:pt x="218767" y="2337620"/>
                  <a:pt x="250722" y="2207342"/>
                </a:cubicBezTo>
                <a:cubicBezTo>
                  <a:pt x="282677" y="2077065"/>
                  <a:pt x="356419" y="1934496"/>
                  <a:pt x="398206" y="1809135"/>
                </a:cubicBezTo>
                <a:cubicBezTo>
                  <a:pt x="439993" y="1683774"/>
                  <a:pt x="459658" y="1563329"/>
                  <a:pt x="501445" y="1455174"/>
                </a:cubicBezTo>
                <a:cubicBezTo>
                  <a:pt x="543232" y="1347019"/>
                  <a:pt x="592394" y="1290483"/>
                  <a:pt x="648929" y="1160206"/>
                </a:cubicBezTo>
                <a:cubicBezTo>
                  <a:pt x="705464" y="1029929"/>
                  <a:pt x="771832" y="823452"/>
                  <a:pt x="840658" y="673510"/>
                </a:cubicBezTo>
                <a:cubicBezTo>
                  <a:pt x="909484" y="523568"/>
                  <a:pt x="1002890" y="351503"/>
                  <a:pt x="1061883" y="260555"/>
                </a:cubicBezTo>
                <a:cubicBezTo>
                  <a:pt x="1120876" y="169607"/>
                  <a:pt x="1123335" y="169606"/>
                  <a:pt x="1194619" y="127819"/>
                </a:cubicBezTo>
                <a:cubicBezTo>
                  <a:pt x="1265903" y="86032"/>
                  <a:pt x="1398639" y="19664"/>
                  <a:pt x="1489587" y="9832"/>
                </a:cubicBezTo>
                <a:cubicBezTo>
                  <a:pt x="1580535" y="0"/>
                  <a:pt x="1673941" y="41787"/>
                  <a:pt x="1740309" y="68826"/>
                </a:cubicBezTo>
                <a:cubicBezTo>
                  <a:pt x="1806677" y="95865"/>
                  <a:pt x="1823883" y="98322"/>
                  <a:pt x="1887793" y="172064"/>
                </a:cubicBezTo>
                <a:cubicBezTo>
                  <a:pt x="1951703" y="245806"/>
                  <a:pt x="2057399" y="403122"/>
                  <a:pt x="2123767" y="511277"/>
                </a:cubicBezTo>
                <a:cubicBezTo>
                  <a:pt x="2190135" y="619432"/>
                  <a:pt x="2209800" y="631722"/>
                  <a:pt x="2286000" y="820993"/>
                </a:cubicBezTo>
                <a:cubicBezTo>
                  <a:pt x="2362200" y="1010264"/>
                  <a:pt x="2497393" y="1386348"/>
                  <a:pt x="2580967" y="1646903"/>
                </a:cubicBezTo>
                <a:cubicBezTo>
                  <a:pt x="2664541" y="1907458"/>
                  <a:pt x="2706329" y="2126225"/>
                  <a:pt x="2787445" y="2384322"/>
                </a:cubicBezTo>
                <a:cubicBezTo>
                  <a:pt x="2868561" y="2642419"/>
                  <a:pt x="2984090" y="2961968"/>
                  <a:pt x="3067664" y="3195484"/>
                </a:cubicBezTo>
                <a:cubicBezTo>
                  <a:pt x="3151238" y="3429000"/>
                  <a:pt x="3220064" y="3607209"/>
                  <a:pt x="3288890" y="3785419"/>
                </a:cubicBezTo>
              </a:path>
            </a:pathLst>
          </a:cu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任意多边形 7"/>
          <p:cNvSpPr/>
          <p:nvPr/>
        </p:nvSpPr>
        <p:spPr>
          <a:xfrm>
            <a:off x="2951352" y="1904236"/>
            <a:ext cx="3259393" cy="3780503"/>
          </a:xfrm>
          <a:custGeom>
            <a:avLst/>
            <a:gdLst>
              <a:gd name="connsiteX0" fmla="*/ 0 w 3259393"/>
              <a:gd name="connsiteY0" fmla="*/ 3780503 h 3780503"/>
              <a:gd name="connsiteX1" fmla="*/ 132735 w 3259393"/>
              <a:gd name="connsiteY1" fmla="*/ 3293807 h 3780503"/>
              <a:gd name="connsiteX2" fmla="*/ 191729 w 3259393"/>
              <a:gd name="connsiteY2" fmla="*/ 3057832 h 3780503"/>
              <a:gd name="connsiteX3" fmla="*/ 294967 w 3259393"/>
              <a:gd name="connsiteY3" fmla="*/ 2585884 h 3780503"/>
              <a:gd name="connsiteX4" fmla="*/ 383458 w 3259393"/>
              <a:gd name="connsiteY4" fmla="*/ 2113936 h 3780503"/>
              <a:gd name="connsiteX5" fmla="*/ 442451 w 3259393"/>
              <a:gd name="connsiteY5" fmla="*/ 1759974 h 3780503"/>
              <a:gd name="connsiteX6" fmla="*/ 589935 w 3259393"/>
              <a:gd name="connsiteY6" fmla="*/ 1361768 h 3780503"/>
              <a:gd name="connsiteX7" fmla="*/ 693174 w 3259393"/>
              <a:gd name="connsiteY7" fmla="*/ 919316 h 3780503"/>
              <a:gd name="connsiteX8" fmla="*/ 899651 w 3259393"/>
              <a:gd name="connsiteY8" fmla="*/ 476865 h 3780503"/>
              <a:gd name="connsiteX9" fmla="*/ 1076632 w 3259393"/>
              <a:gd name="connsiteY9" fmla="*/ 226142 h 3780503"/>
              <a:gd name="connsiteX10" fmla="*/ 1327355 w 3259393"/>
              <a:gd name="connsiteY10" fmla="*/ 34413 h 3780503"/>
              <a:gd name="connsiteX11" fmla="*/ 1430593 w 3259393"/>
              <a:gd name="connsiteY11" fmla="*/ 19665 h 3780503"/>
              <a:gd name="connsiteX12" fmla="*/ 1681316 w 3259393"/>
              <a:gd name="connsiteY12" fmla="*/ 63910 h 3780503"/>
              <a:gd name="connsiteX13" fmla="*/ 1917290 w 3259393"/>
              <a:gd name="connsiteY13" fmla="*/ 314632 h 3780503"/>
              <a:gd name="connsiteX14" fmla="*/ 2079522 w 3259393"/>
              <a:gd name="connsiteY14" fmla="*/ 565355 h 3780503"/>
              <a:gd name="connsiteX15" fmla="*/ 2286000 w 3259393"/>
              <a:gd name="connsiteY15" fmla="*/ 919316 h 3780503"/>
              <a:gd name="connsiteX16" fmla="*/ 2418735 w 3259393"/>
              <a:gd name="connsiteY16" fmla="*/ 1347019 h 3780503"/>
              <a:gd name="connsiteX17" fmla="*/ 2566219 w 3259393"/>
              <a:gd name="connsiteY17" fmla="*/ 1700981 h 3780503"/>
              <a:gd name="connsiteX18" fmla="*/ 2713703 w 3259393"/>
              <a:gd name="connsiteY18" fmla="*/ 2099187 h 3780503"/>
              <a:gd name="connsiteX19" fmla="*/ 2861187 w 3259393"/>
              <a:gd name="connsiteY19" fmla="*/ 2541639 h 3780503"/>
              <a:gd name="connsiteX20" fmla="*/ 3023419 w 3259393"/>
              <a:gd name="connsiteY20" fmla="*/ 3043084 h 3780503"/>
              <a:gd name="connsiteX21" fmla="*/ 3259393 w 3259393"/>
              <a:gd name="connsiteY21" fmla="*/ 3780503 h 378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59393" h="3780503">
                <a:moveTo>
                  <a:pt x="0" y="3780503"/>
                </a:moveTo>
                <a:cubicBezTo>
                  <a:pt x="50390" y="3597377"/>
                  <a:pt x="100780" y="3414252"/>
                  <a:pt x="132735" y="3293807"/>
                </a:cubicBezTo>
                <a:cubicBezTo>
                  <a:pt x="164690" y="3173362"/>
                  <a:pt x="164690" y="3175819"/>
                  <a:pt x="191729" y="3057832"/>
                </a:cubicBezTo>
                <a:cubicBezTo>
                  <a:pt x="218768" y="2939845"/>
                  <a:pt x="263012" y="2743200"/>
                  <a:pt x="294967" y="2585884"/>
                </a:cubicBezTo>
                <a:cubicBezTo>
                  <a:pt x="326922" y="2428568"/>
                  <a:pt x="358877" y="2251588"/>
                  <a:pt x="383458" y="2113936"/>
                </a:cubicBezTo>
                <a:cubicBezTo>
                  <a:pt x="408039" y="1976284"/>
                  <a:pt x="408038" y="1885335"/>
                  <a:pt x="442451" y="1759974"/>
                </a:cubicBezTo>
                <a:cubicBezTo>
                  <a:pt x="476864" y="1634613"/>
                  <a:pt x="548148" y="1501878"/>
                  <a:pt x="589935" y="1361768"/>
                </a:cubicBezTo>
                <a:cubicBezTo>
                  <a:pt x="631722" y="1221658"/>
                  <a:pt x="641555" y="1066800"/>
                  <a:pt x="693174" y="919316"/>
                </a:cubicBezTo>
                <a:cubicBezTo>
                  <a:pt x="744793" y="771832"/>
                  <a:pt x="835741" y="592394"/>
                  <a:pt x="899651" y="476865"/>
                </a:cubicBezTo>
                <a:cubicBezTo>
                  <a:pt x="963561" y="361336"/>
                  <a:pt x="1005348" y="299884"/>
                  <a:pt x="1076632" y="226142"/>
                </a:cubicBezTo>
                <a:cubicBezTo>
                  <a:pt x="1147916" y="152400"/>
                  <a:pt x="1268362" y="68826"/>
                  <a:pt x="1327355" y="34413"/>
                </a:cubicBezTo>
                <a:cubicBezTo>
                  <a:pt x="1386349" y="0"/>
                  <a:pt x="1371600" y="14749"/>
                  <a:pt x="1430593" y="19665"/>
                </a:cubicBezTo>
                <a:cubicBezTo>
                  <a:pt x="1489586" y="24581"/>
                  <a:pt x="1600200" y="14749"/>
                  <a:pt x="1681316" y="63910"/>
                </a:cubicBezTo>
                <a:cubicBezTo>
                  <a:pt x="1762432" y="113071"/>
                  <a:pt x="1850922" y="231058"/>
                  <a:pt x="1917290" y="314632"/>
                </a:cubicBezTo>
                <a:cubicBezTo>
                  <a:pt x="1983658" y="398206"/>
                  <a:pt x="2018070" y="464574"/>
                  <a:pt x="2079522" y="565355"/>
                </a:cubicBezTo>
                <a:cubicBezTo>
                  <a:pt x="2140974" y="666136"/>
                  <a:pt x="2229465" y="789039"/>
                  <a:pt x="2286000" y="919316"/>
                </a:cubicBezTo>
                <a:cubicBezTo>
                  <a:pt x="2342535" y="1049593"/>
                  <a:pt x="2372032" y="1216742"/>
                  <a:pt x="2418735" y="1347019"/>
                </a:cubicBezTo>
                <a:cubicBezTo>
                  <a:pt x="2465438" y="1477297"/>
                  <a:pt x="2517058" y="1575620"/>
                  <a:pt x="2566219" y="1700981"/>
                </a:cubicBezTo>
                <a:cubicBezTo>
                  <a:pt x="2615380" y="1826342"/>
                  <a:pt x="2664542" y="1959077"/>
                  <a:pt x="2713703" y="2099187"/>
                </a:cubicBezTo>
                <a:cubicBezTo>
                  <a:pt x="2762864" y="2239297"/>
                  <a:pt x="2809568" y="2384323"/>
                  <a:pt x="2861187" y="2541639"/>
                </a:cubicBezTo>
                <a:cubicBezTo>
                  <a:pt x="2912806" y="2698955"/>
                  <a:pt x="2957051" y="2836607"/>
                  <a:pt x="3023419" y="3043084"/>
                </a:cubicBezTo>
                <a:cubicBezTo>
                  <a:pt x="3089787" y="3249561"/>
                  <a:pt x="3174590" y="3515032"/>
                  <a:pt x="3259393" y="3780503"/>
                </a:cubicBezTo>
              </a:path>
            </a:pathLst>
          </a:custGeom>
          <a:ln w="31750">
            <a:solidFill>
              <a:srgbClr val="0A01B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nSpc>
                <a:spcPct val="150000"/>
              </a:lnSpc>
            </a:pPr>
            <a:r>
              <a:rPr lang="zh-CN" altLang="en-US" dirty="0" smtClean="0"/>
              <a:t>光通量与辐射通量之间的换算</a:t>
            </a:r>
            <a:endParaRPr lang="en-US" altLang="zh-CN" dirty="0" smtClean="0"/>
          </a:p>
          <a:p>
            <a:pPr>
              <a:lnSpc>
                <a:spcPct val="150000"/>
              </a:lnSpc>
            </a:pPr>
            <a:endParaRPr lang="en-US" altLang="zh-CN" dirty="0" smtClean="0"/>
          </a:p>
          <a:p>
            <a:pPr>
              <a:lnSpc>
                <a:spcPct val="150000"/>
              </a:lnSpc>
            </a:pPr>
            <a:endParaRPr lang="en-US" altLang="zh-CN" dirty="0" smtClean="0"/>
          </a:p>
          <a:p>
            <a:pPr lvl="1">
              <a:lnSpc>
                <a:spcPct val="150000"/>
              </a:lnSpc>
            </a:pPr>
            <a:r>
              <a:rPr lang="zh-CN" altLang="en-US" dirty="0" smtClean="0"/>
              <a:t>式中   为</a:t>
            </a:r>
            <a:r>
              <a:rPr lang="zh-CN" altLang="en-US" dirty="0" smtClean="0">
                <a:solidFill>
                  <a:srgbClr val="C00000"/>
                </a:solidFill>
              </a:rPr>
              <a:t>明视觉的最大光谱光视效能函数</a:t>
            </a:r>
            <a:r>
              <a:rPr lang="zh-CN" altLang="en-US" dirty="0" smtClean="0"/>
              <a:t>，也称</a:t>
            </a:r>
            <a:r>
              <a:rPr lang="zh-CN" altLang="en-US" dirty="0" smtClean="0">
                <a:solidFill>
                  <a:srgbClr val="C00000"/>
                </a:solidFill>
              </a:rPr>
              <a:t>光功当量</a:t>
            </a:r>
            <a:r>
              <a:rPr lang="zh-CN" altLang="en-US" dirty="0" smtClean="0"/>
              <a:t>，按国际实用温标</a:t>
            </a:r>
            <a:r>
              <a:rPr lang="en-US" altLang="zh-CN" dirty="0" smtClean="0"/>
              <a:t>IPTS-68</a:t>
            </a:r>
            <a:r>
              <a:rPr lang="zh-CN" altLang="en-US" dirty="0" smtClean="0"/>
              <a:t>的理论计算值为 </a:t>
            </a:r>
            <a:r>
              <a:rPr lang="en-US" altLang="zh-CN" dirty="0" smtClean="0"/>
              <a:t>683</a:t>
            </a:r>
            <a:r>
              <a:rPr lang="zh-CN" altLang="en-US" dirty="0" smtClean="0"/>
              <a:t>（</a:t>
            </a:r>
            <a:r>
              <a:rPr lang="en-US" altLang="zh-CN" dirty="0" smtClean="0"/>
              <a:t>lm/W</a:t>
            </a:r>
            <a:r>
              <a:rPr lang="zh-CN" altLang="en-US" dirty="0" smtClean="0"/>
              <a:t>）</a:t>
            </a:r>
            <a:endParaRPr lang="en-US" altLang="zh-CN" dirty="0" smtClean="0"/>
          </a:p>
          <a:p>
            <a:pPr>
              <a:lnSpc>
                <a:spcPct val="150000"/>
              </a:lnSpc>
            </a:pPr>
            <a:r>
              <a:rPr lang="zh-CN" altLang="en-US" dirty="0" smtClean="0"/>
              <a:t>一般光度量与辐射量之间的关系</a:t>
            </a:r>
            <a:endParaRPr lang="zh-CN" altLang="en-US" dirty="0"/>
          </a:p>
        </p:txBody>
      </p:sp>
      <p:graphicFrame>
        <p:nvGraphicFramePr>
          <p:cNvPr id="4" name="Object 3"/>
          <p:cNvGraphicFramePr>
            <a:graphicFrameLocks noChangeAspect="1"/>
          </p:cNvGraphicFramePr>
          <p:nvPr/>
        </p:nvGraphicFramePr>
        <p:xfrm>
          <a:off x="2555776" y="2204864"/>
          <a:ext cx="4181797" cy="856116"/>
        </p:xfrm>
        <a:graphic>
          <a:graphicData uri="http://schemas.openxmlformats.org/presentationml/2006/ole">
            <mc:AlternateContent xmlns:mc="http://schemas.openxmlformats.org/markup-compatibility/2006">
              <mc:Choice xmlns:v="urn:schemas-microsoft-com:vml" Requires="v">
                <p:oleObj spid="_x0000_s35058" name="公式" r:id="rId3" imgW="1612800" imgH="330120" progId="Equation.3">
                  <p:embed/>
                </p:oleObj>
              </mc:Choice>
              <mc:Fallback>
                <p:oleObj name="公式" r:id="rId3" imgW="1612800" imgH="3301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204864"/>
                        <a:ext cx="4181797" cy="856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9" name="Object 3"/>
          <p:cNvGraphicFramePr>
            <a:graphicFrameLocks noChangeAspect="1"/>
          </p:cNvGraphicFramePr>
          <p:nvPr/>
        </p:nvGraphicFramePr>
        <p:xfrm>
          <a:off x="2017698" y="3400574"/>
          <a:ext cx="411162" cy="411163"/>
        </p:xfrm>
        <a:graphic>
          <a:graphicData uri="http://schemas.openxmlformats.org/presentationml/2006/ole">
            <mc:AlternateContent xmlns:mc="http://schemas.openxmlformats.org/markup-compatibility/2006">
              <mc:Choice xmlns:v="urn:schemas-microsoft-com:vml" Requires="v">
                <p:oleObj spid="_x0000_s35059" name="公式" r:id="rId5" imgW="228600" imgH="228600" progId="Equation.3">
                  <p:embed/>
                </p:oleObj>
              </mc:Choice>
              <mc:Fallback>
                <p:oleObj name="公式" r:id="rId5" imgW="22860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7698" y="3400574"/>
                        <a:ext cx="411162"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0" name="Object 4"/>
          <p:cNvGraphicFramePr>
            <a:graphicFrameLocks noChangeAspect="1"/>
          </p:cNvGraphicFramePr>
          <p:nvPr/>
        </p:nvGraphicFramePr>
        <p:xfrm>
          <a:off x="2483768" y="5013176"/>
          <a:ext cx="4039179" cy="826849"/>
        </p:xfrm>
        <a:graphic>
          <a:graphicData uri="http://schemas.openxmlformats.org/presentationml/2006/ole">
            <mc:AlternateContent xmlns:mc="http://schemas.openxmlformats.org/markup-compatibility/2006">
              <mc:Choice xmlns:v="urn:schemas-microsoft-com:vml" Requires="v">
                <p:oleObj spid="_x0000_s35060" name="公式" r:id="rId7" imgW="1612800" imgH="330120" progId="Equation.3">
                  <p:embed/>
                </p:oleObj>
              </mc:Choice>
              <mc:Fallback>
                <p:oleObj name="公式" r:id="rId7" imgW="1612800" imgH="33012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5013176"/>
                        <a:ext cx="4039179" cy="8268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blinds(horizontal)">
                                      <p:cBhvr>
                                        <p:cTn id="12"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solidFill>
                  <a:srgbClr val="C00000"/>
                </a:solidFill>
              </a:rPr>
              <a:t>2</a:t>
            </a:r>
            <a:r>
              <a:rPr lang="zh-CN" altLang="en-US" dirty="0">
                <a:solidFill>
                  <a:srgbClr val="C00000"/>
                </a:solidFill>
              </a:rPr>
              <a:t>、发光强</a:t>
            </a:r>
            <a:r>
              <a:rPr lang="zh-CN" altLang="en-US" dirty="0" smtClean="0">
                <a:solidFill>
                  <a:srgbClr val="C00000"/>
                </a:solidFill>
              </a:rPr>
              <a:t>度</a:t>
            </a:r>
            <a:endParaRPr lang="zh-CN" altLang="en-US" dirty="0">
              <a:solidFill>
                <a:srgbClr val="C00000"/>
              </a:solidFill>
            </a:endParaRPr>
          </a:p>
        </p:txBody>
      </p:sp>
      <p:sp>
        <p:nvSpPr>
          <p:cNvPr id="3" name="Content Placeholder 2"/>
          <p:cNvSpPr>
            <a:spLocks noGrp="1"/>
          </p:cNvSpPr>
          <p:nvPr>
            <p:ph sz="quarter" idx="1"/>
          </p:nvPr>
        </p:nvSpPr>
        <p:spPr>
          <a:xfrm>
            <a:off x="914400" y="1447800"/>
            <a:ext cx="7772400" cy="5195910"/>
          </a:xfrm>
        </p:spPr>
        <p:txBody>
          <a:bodyPr>
            <a:norm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sz="1800" dirty="0" smtClean="0"/>
          </a:p>
        </p:txBody>
      </p:sp>
      <p:pic>
        <p:nvPicPr>
          <p:cNvPr id="35842" name="Picture 2"/>
          <p:cNvPicPr>
            <a:picLocks noChangeAspect="1" noChangeArrowheads="1"/>
          </p:cNvPicPr>
          <p:nvPr/>
        </p:nvPicPr>
        <p:blipFill>
          <a:blip r:embed="rId2" cstate="print">
            <a:lum bright="-20000" contrast="40000"/>
          </a:blip>
          <a:srcRect/>
          <a:stretch>
            <a:fillRect/>
          </a:stretch>
        </p:blipFill>
        <p:spPr bwMode="auto">
          <a:xfrm>
            <a:off x="928662" y="1584660"/>
            <a:ext cx="7786742" cy="3295330"/>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cstate="print">
            <a:lum bright="-20000" contrast="40000"/>
          </a:blip>
          <a:srcRect/>
          <a:stretch>
            <a:fillRect/>
          </a:stretch>
        </p:blipFill>
        <p:spPr bwMode="auto">
          <a:xfrm>
            <a:off x="1357290" y="4879990"/>
            <a:ext cx="5605304" cy="338139"/>
          </a:xfrm>
          <a:prstGeom prst="rect">
            <a:avLst/>
          </a:prstGeom>
          <a:noFill/>
          <a:ln w="9525">
            <a:noFill/>
            <a:miter lim="800000"/>
            <a:headEnd/>
            <a:tailEnd/>
          </a:ln>
          <a:effectLst/>
        </p:spPr>
      </p:pic>
      <p:sp>
        <p:nvSpPr>
          <p:cNvPr id="7" name="Rectangle 6"/>
          <p:cNvSpPr/>
          <p:nvPr/>
        </p:nvSpPr>
        <p:spPr>
          <a:xfrm>
            <a:off x="1714480" y="5313982"/>
            <a:ext cx="7215238"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CN" altLang="en-US" b="1" dirty="0" smtClean="0"/>
              <a:t>总光通量表征光源的特性。对于指定的发光体，光具组不能增加总光通量，光具组的作用只是把光通量重新分配。例如，使它比较集中在某些选定的方向上，而相应地减小其它某些方向的发光强度。</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solidFill>
                  <a:schemeClr val="accent2"/>
                </a:solidFill>
              </a:rPr>
              <a:t>发光强</a:t>
            </a:r>
            <a:r>
              <a:rPr lang="zh-CN" altLang="en-US" dirty="0" smtClean="0">
                <a:solidFill>
                  <a:schemeClr val="accent2"/>
                </a:solidFill>
              </a:rPr>
              <a:t>度的单位 </a:t>
            </a:r>
            <a:r>
              <a:rPr lang="en-US" altLang="zh-CN" dirty="0" smtClean="0">
                <a:solidFill>
                  <a:schemeClr val="accent2"/>
                </a:solidFill>
              </a:rPr>
              <a:t>—— </a:t>
            </a:r>
            <a:r>
              <a:rPr lang="zh-CN" altLang="en-US" dirty="0" smtClean="0">
                <a:solidFill>
                  <a:schemeClr val="accent2"/>
                </a:solidFill>
              </a:rPr>
              <a:t>坎德拉</a:t>
            </a:r>
            <a:endParaRPr lang="zh-CN" altLang="en-US" dirty="0"/>
          </a:p>
        </p:txBody>
      </p:sp>
      <p:sp>
        <p:nvSpPr>
          <p:cNvPr id="3" name="Content Placeholder 2"/>
          <p:cNvSpPr>
            <a:spLocks noGrp="1"/>
          </p:cNvSpPr>
          <p:nvPr>
            <p:ph sz="quarter" idx="1"/>
          </p:nvPr>
        </p:nvSpPr>
        <p:spPr>
          <a:xfrm>
            <a:off x="914400" y="1447800"/>
            <a:ext cx="7943880" cy="5195910"/>
          </a:xfrm>
        </p:spPr>
        <p:txBody>
          <a:bodyPr>
            <a:normAutofit/>
          </a:bodyPr>
          <a:lstStyle/>
          <a:p>
            <a:pPr lvl="1">
              <a:lnSpc>
                <a:spcPct val="150000"/>
              </a:lnSpc>
            </a:pPr>
            <a:r>
              <a:rPr lang="en-US" dirty="0" err="1" smtClean="0"/>
              <a:t>在国际单位制中</a:t>
            </a:r>
            <a:r>
              <a:rPr lang="zh-CN" altLang="en-US" dirty="0" smtClean="0"/>
              <a:t>的</a:t>
            </a:r>
            <a:r>
              <a:rPr lang="en-US" dirty="0" err="1" smtClean="0"/>
              <a:t>单位为</a:t>
            </a:r>
            <a:r>
              <a:rPr lang="en-US" dirty="0" err="1" smtClean="0">
                <a:solidFill>
                  <a:srgbClr val="C00000"/>
                </a:solidFill>
              </a:rPr>
              <a:t>坎德拉</a:t>
            </a:r>
            <a:r>
              <a:rPr lang="en-US" dirty="0" smtClean="0"/>
              <a:t>(Candela)</a:t>
            </a:r>
            <a:r>
              <a:rPr lang="zh-CN" altLang="en-US" dirty="0" smtClean="0"/>
              <a:t>，</a:t>
            </a:r>
            <a:r>
              <a:rPr lang="en-US" dirty="0" err="1" smtClean="0"/>
              <a:t>代号：坎</a:t>
            </a:r>
            <a:r>
              <a:rPr lang="en-US" dirty="0" smtClean="0"/>
              <a:t>(cd)</a:t>
            </a:r>
          </a:p>
          <a:p>
            <a:pPr lvl="1">
              <a:lnSpc>
                <a:spcPct val="150000"/>
              </a:lnSpc>
            </a:pPr>
            <a:r>
              <a:rPr lang="en-US" dirty="0" smtClean="0"/>
              <a:t>1979年第16届国际计量大会(决议3)规定坎德拉的定义为：“</a:t>
            </a:r>
            <a:r>
              <a:rPr lang="en-US" dirty="0" smtClean="0">
                <a:solidFill>
                  <a:srgbClr val="00B050"/>
                </a:solidFill>
              </a:rPr>
              <a:t>坎德拉是一光源在给定方向上的发光强度，该光源发出频率为5.40×10</a:t>
            </a:r>
            <a:r>
              <a:rPr lang="en-US" baseline="30000" dirty="0" smtClean="0">
                <a:solidFill>
                  <a:srgbClr val="00B050"/>
                </a:solidFill>
              </a:rPr>
              <a:t>14</a:t>
            </a:r>
            <a:r>
              <a:rPr lang="en-US" dirty="0" smtClean="0">
                <a:solidFill>
                  <a:srgbClr val="00B050"/>
                </a:solidFill>
              </a:rPr>
              <a:t>Hz的单色辐射，而且在此方向上的辐射强度为(1／683)</a:t>
            </a:r>
            <a:r>
              <a:rPr lang="en-US" dirty="0" err="1" smtClean="0">
                <a:solidFill>
                  <a:srgbClr val="00B050"/>
                </a:solidFill>
              </a:rPr>
              <a:t>W／sr</a:t>
            </a:r>
            <a:r>
              <a:rPr lang="zh-CN" altLang="en-US" dirty="0" smtClean="0"/>
              <a:t>。</a:t>
            </a:r>
            <a:r>
              <a:rPr lang="en-US" dirty="0" smtClean="0"/>
              <a:t>”</a:t>
            </a:r>
          </a:p>
          <a:p>
            <a:pPr lvl="1">
              <a:lnSpc>
                <a:spcPct val="150000"/>
              </a:lnSpc>
            </a:pPr>
            <a:r>
              <a:rPr lang="en-US" dirty="0" smtClean="0"/>
              <a:t>空气中波长为555</a:t>
            </a:r>
            <a:r>
              <a:rPr lang="en-US" altLang="zh-CN" dirty="0" smtClean="0"/>
              <a:t>nm</a:t>
            </a:r>
            <a:r>
              <a:rPr lang="en-US" dirty="0" smtClean="0"/>
              <a:t>明视觉的视见函数为 1 的辐射对应的频率为5.400086×10</a:t>
            </a:r>
            <a:r>
              <a:rPr lang="en-US" baseline="30000" dirty="0" smtClean="0"/>
              <a:t>14</a:t>
            </a:r>
            <a:r>
              <a:rPr lang="en-US" dirty="0" smtClean="0"/>
              <a:t>Hz。略去尾数，则坎德拉新定义中的频率实际上就是明视觉最灵敏谱线的频率</a:t>
            </a:r>
            <a:endParaRPr lang="zh-CN" altLang="en-US" dirty="0" smtClean="0"/>
          </a:p>
          <a:p>
            <a:pPr lvl="1">
              <a:lnSpc>
                <a:spcPct val="150000"/>
              </a:lnSpc>
            </a:pPr>
            <a:r>
              <a:rPr lang="en-US" altLang="zh-CN" dirty="0" err="1" smtClean="0">
                <a:solidFill>
                  <a:srgbClr val="00B050"/>
                </a:solidFill>
              </a:rPr>
              <a:t>坎德拉</a:t>
            </a:r>
            <a:r>
              <a:rPr lang="en-US" dirty="0" err="1" smtClean="0"/>
              <a:t>是国际单位制中七个</a:t>
            </a:r>
            <a:r>
              <a:rPr lang="en-US" dirty="0" err="1" smtClean="0">
                <a:hlinkClick r:id="rId2" action="ppaction://hlinksldjump"/>
              </a:rPr>
              <a:t>基本单位</a:t>
            </a:r>
            <a:r>
              <a:rPr lang="en-US" dirty="0" err="1" smtClean="0"/>
              <a:t>之一</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solidFill>
                  <a:srgbClr val="C00000"/>
                </a:solidFill>
              </a:rPr>
              <a:t>3</a:t>
            </a:r>
            <a:r>
              <a:rPr lang="zh-CN" altLang="en-US" dirty="0">
                <a:solidFill>
                  <a:srgbClr val="C00000"/>
                </a:solidFill>
              </a:rPr>
              <a:t>、照</a:t>
            </a:r>
            <a:r>
              <a:rPr lang="zh-CN" altLang="en-US" dirty="0" smtClean="0">
                <a:solidFill>
                  <a:srgbClr val="C00000"/>
                </a:solidFill>
              </a:rPr>
              <a:t>度</a:t>
            </a:r>
            <a:endParaRPr lang="zh-CN" altLang="en-US" dirty="0">
              <a:solidFill>
                <a:srgbClr val="C00000"/>
              </a:solidFill>
            </a:endParaRPr>
          </a:p>
        </p:txBody>
      </p:sp>
      <p:sp>
        <p:nvSpPr>
          <p:cNvPr id="3" name="Content Placeholder 2"/>
          <p:cNvSpPr>
            <a:spLocks noGrp="1"/>
          </p:cNvSpPr>
          <p:nvPr>
            <p:ph sz="quarter" idx="1"/>
          </p:nvPr>
        </p:nvSpPr>
        <p:spPr/>
        <p:txBody>
          <a:bodyPr/>
          <a:lstStyle/>
          <a:p>
            <a:pPr lvl="1"/>
            <a:endParaRPr lang="zh-CN" altLang="en-US" dirty="0"/>
          </a:p>
        </p:txBody>
      </p:sp>
      <p:grpSp>
        <p:nvGrpSpPr>
          <p:cNvPr id="16" name="Group 15"/>
          <p:cNvGrpSpPr/>
          <p:nvPr/>
        </p:nvGrpSpPr>
        <p:grpSpPr>
          <a:xfrm>
            <a:off x="944438" y="1484784"/>
            <a:ext cx="8020050" cy="2581275"/>
            <a:chOff x="909668" y="1857364"/>
            <a:chExt cx="8020050" cy="2581275"/>
          </a:xfrm>
        </p:grpSpPr>
        <p:pic>
          <p:nvPicPr>
            <p:cNvPr id="58369" name="Picture 1"/>
            <p:cNvPicPr>
              <a:picLocks noChangeAspect="1" noChangeArrowheads="1"/>
            </p:cNvPicPr>
            <p:nvPr/>
          </p:nvPicPr>
          <p:blipFill>
            <a:blip r:embed="rId3" cstate="print"/>
            <a:srcRect/>
            <a:stretch>
              <a:fillRect/>
            </a:stretch>
          </p:blipFill>
          <p:spPr bwMode="auto">
            <a:xfrm>
              <a:off x="909668" y="1857364"/>
              <a:ext cx="8020050" cy="2581275"/>
            </a:xfrm>
            <a:prstGeom prst="rect">
              <a:avLst/>
            </a:prstGeom>
            <a:noFill/>
            <a:ln w="9525">
              <a:noFill/>
              <a:miter lim="800000"/>
              <a:headEnd/>
              <a:tailEnd/>
            </a:ln>
            <a:effectLst/>
          </p:spPr>
        </p:pic>
        <p:graphicFrame>
          <p:nvGraphicFramePr>
            <p:cNvPr id="12" name="Object 11"/>
            <p:cNvGraphicFramePr>
              <a:graphicFrameLocks noChangeAspect="1"/>
            </p:cNvGraphicFramePr>
            <p:nvPr/>
          </p:nvGraphicFramePr>
          <p:xfrm>
            <a:off x="4071934" y="2428868"/>
            <a:ext cx="857256" cy="632736"/>
          </p:xfrm>
          <a:graphic>
            <a:graphicData uri="http://schemas.openxmlformats.org/presentationml/2006/ole">
              <mc:AlternateContent xmlns:mc="http://schemas.openxmlformats.org/markup-compatibility/2006">
                <mc:Choice xmlns:v="urn:schemas-microsoft-com:vml" Requires="v">
                  <p:oleObj spid="_x0000_s59090" name="公式" r:id="rId4" imgW="533160" imgH="393480" progId="Equation.3">
                    <p:embed/>
                  </p:oleObj>
                </mc:Choice>
                <mc:Fallback>
                  <p:oleObj name="公式" r:id="rId4" imgW="53316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1934" y="2428868"/>
                          <a:ext cx="857256" cy="63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1" name="Object 3"/>
            <p:cNvGraphicFramePr>
              <a:graphicFrameLocks noChangeAspect="1"/>
            </p:cNvGraphicFramePr>
            <p:nvPr/>
          </p:nvGraphicFramePr>
          <p:xfrm>
            <a:off x="3552825" y="3367088"/>
            <a:ext cx="1897063" cy="633412"/>
          </p:xfrm>
          <a:graphic>
            <a:graphicData uri="http://schemas.openxmlformats.org/presentationml/2006/ole">
              <mc:AlternateContent xmlns:mc="http://schemas.openxmlformats.org/markup-compatibility/2006">
                <mc:Choice xmlns:v="urn:schemas-microsoft-com:vml" Requires="v">
                  <p:oleObj spid="_x0000_s59091" name="公式" r:id="rId6" imgW="1180800" imgH="393480" progId="Equation.3">
                    <p:embed/>
                  </p:oleObj>
                </mc:Choice>
                <mc:Fallback>
                  <p:oleObj name="公式" r:id="rId6" imgW="1180800" imgH="393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2825" y="3367088"/>
                          <a:ext cx="1897063" cy="633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2" name="Object 4"/>
            <p:cNvGraphicFramePr>
              <a:graphicFrameLocks noChangeAspect="1"/>
            </p:cNvGraphicFramePr>
            <p:nvPr/>
          </p:nvGraphicFramePr>
          <p:xfrm>
            <a:off x="7613058" y="4123266"/>
            <a:ext cx="301780" cy="249176"/>
          </p:xfrm>
          <a:graphic>
            <a:graphicData uri="http://schemas.openxmlformats.org/presentationml/2006/ole">
              <mc:AlternateContent xmlns:mc="http://schemas.openxmlformats.org/markup-compatibility/2006">
                <mc:Choice xmlns:v="urn:schemas-microsoft-com:vml" Requires="v">
                  <p:oleObj spid="_x0000_s59092" name="公式" r:id="rId8" imgW="215640" imgH="177480" progId="Equation.3">
                    <p:embed/>
                  </p:oleObj>
                </mc:Choice>
                <mc:Fallback>
                  <p:oleObj name="公式" r:id="rId8" imgW="215640" imgH="1774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13058" y="4123266"/>
                          <a:ext cx="301780" cy="249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3" name="Object 5"/>
            <p:cNvGraphicFramePr>
              <a:graphicFrameLocks noChangeAspect="1"/>
            </p:cNvGraphicFramePr>
            <p:nvPr/>
          </p:nvGraphicFramePr>
          <p:xfrm>
            <a:off x="3692074" y="2143116"/>
            <a:ext cx="346075" cy="285750"/>
          </p:xfrm>
          <a:graphic>
            <a:graphicData uri="http://schemas.openxmlformats.org/presentationml/2006/ole">
              <mc:AlternateContent xmlns:mc="http://schemas.openxmlformats.org/markup-compatibility/2006">
                <mc:Choice xmlns:v="urn:schemas-microsoft-com:vml" Requires="v">
                  <p:oleObj spid="_x0000_s59093" name="公式" r:id="rId10" imgW="215640" imgH="177480" progId="Equation.3">
                    <p:embed/>
                  </p:oleObj>
                </mc:Choice>
                <mc:Fallback>
                  <p:oleObj name="公式" r:id="rId10" imgW="215640" imgH="17748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2074" y="2143116"/>
                          <a:ext cx="346075"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14"/>
          <p:cNvGrpSpPr/>
          <p:nvPr/>
        </p:nvGrpSpPr>
        <p:grpSpPr>
          <a:xfrm>
            <a:off x="820556" y="3913676"/>
            <a:ext cx="4429156" cy="2357454"/>
            <a:chOff x="2143108" y="2500306"/>
            <a:chExt cx="6429420" cy="4071966"/>
          </a:xfrm>
        </p:grpSpPr>
        <p:sp>
          <p:nvSpPr>
            <p:cNvPr id="17" name="Oval 16"/>
            <p:cNvSpPr/>
            <p:nvPr/>
          </p:nvSpPr>
          <p:spPr>
            <a:xfrm rot="19189042">
              <a:off x="6357950" y="3643314"/>
              <a:ext cx="2000264" cy="10715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un 17"/>
            <p:cNvSpPr/>
            <p:nvPr/>
          </p:nvSpPr>
          <p:spPr>
            <a:xfrm>
              <a:off x="2857488" y="2714620"/>
              <a:ext cx="428628" cy="35719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Straight Arrow Connector 18"/>
            <p:cNvCxnSpPr/>
            <p:nvPr/>
          </p:nvCxnSpPr>
          <p:spPr>
            <a:xfrm>
              <a:off x="3214678" y="2786058"/>
              <a:ext cx="4643470"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7" idx="2"/>
            </p:cNvCxnSpPr>
            <p:nvPr/>
          </p:nvCxnSpPr>
          <p:spPr>
            <a:xfrm>
              <a:off x="3000364" y="2928934"/>
              <a:ext cx="3593626" cy="18954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6143636" y="3000372"/>
              <a:ext cx="1285884" cy="1000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7643834" y="4714884"/>
              <a:ext cx="785818" cy="64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001024" y="4357694"/>
              <a:ext cx="57150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21"/>
            <p:cNvGraphicFramePr>
              <a:graphicFrameLocks noGrp="1" noChangeAspect="1"/>
            </p:cNvGraphicFramePr>
            <p:nvPr>
              <p:ph sz="quarter" idx="1"/>
            </p:nvPr>
          </p:nvGraphicFramePr>
          <p:xfrm>
            <a:off x="6429388" y="2500306"/>
            <a:ext cx="339434" cy="441316"/>
          </p:xfrm>
          <a:graphic>
            <a:graphicData uri="http://schemas.openxmlformats.org/presentationml/2006/ole">
              <mc:AlternateContent xmlns:mc="http://schemas.openxmlformats.org/markup-compatibility/2006">
                <mc:Choice xmlns:v="urn:schemas-microsoft-com:vml" Requires="v">
                  <p:oleObj spid="_x0000_s59094" name="公式" r:id="rId11" imgW="126720" imgH="164880" progId="Equation.3">
                    <p:embed/>
                  </p:oleObj>
                </mc:Choice>
                <mc:Fallback>
                  <p:oleObj name="公式" r:id="rId11" imgW="126720" imgH="164880" progId="Equation.3">
                    <p:embed/>
                    <p:pic>
                      <p:nvPicPr>
                        <p:cNvPr id="0" name="Content Placeholder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9388" y="2500306"/>
                          <a:ext cx="339434" cy="441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Content Placeholder 21"/>
            <p:cNvGraphicFramePr>
              <a:graphicFrameLocks noChangeAspect="1"/>
            </p:cNvGraphicFramePr>
            <p:nvPr/>
          </p:nvGraphicFramePr>
          <p:xfrm>
            <a:off x="6467475" y="3533775"/>
            <a:ext cx="407988" cy="373063"/>
          </p:xfrm>
          <a:graphic>
            <a:graphicData uri="http://schemas.openxmlformats.org/presentationml/2006/ole">
              <mc:AlternateContent xmlns:mc="http://schemas.openxmlformats.org/markup-compatibility/2006">
                <mc:Choice xmlns:v="urn:schemas-microsoft-com:vml" Requires="v">
                  <p:oleObj spid="_x0000_s59095" name="公式" r:id="rId13" imgW="152280" imgH="139680" progId="Equation.3">
                    <p:embed/>
                  </p:oleObj>
                </mc:Choice>
                <mc:Fallback>
                  <p:oleObj name="公式" r:id="rId13" imgW="152280" imgH="13968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67475" y="3533775"/>
                          <a:ext cx="407988"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6" name="Straight Connector 25"/>
            <p:cNvCxnSpPr/>
            <p:nvPr/>
          </p:nvCxnSpPr>
          <p:spPr>
            <a:xfrm rot="5400000">
              <a:off x="1821637" y="3178967"/>
              <a:ext cx="1571636" cy="92869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357818" y="4643446"/>
              <a:ext cx="2428892" cy="142876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57422" y="4143380"/>
              <a:ext cx="3643338" cy="207170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ontent Placeholder 21"/>
            <p:cNvGraphicFramePr>
              <a:graphicFrameLocks noChangeAspect="1"/>
            </p:cNvGraphicFramePr>
            <p:nvPr/>
          </p:nvGraphicFramePr>
          <p:xfrm>
            <a:off x="4214813" y="4752975"/>
            <a:ext cx="407987" cy="441325"/>
          </p:xfrm>
          <a:graphic>
            <a:graphicData uri="http://schemas.openxmlformats.org/presentationml/2006/ole">
              <mc:AlternateContent xmlns:mc="http://schemas.openxmlformats.org/markup-compatibility/2006">
                <mc:Choice xmlns:v="urn:schemas-microsoft-com:vml" Requires="v">
                  <p:oleObj spid="_x0000_s59096" name="公式" r:id="rId15" imgW="152280" imgH="164880" progId="Equation.3">
                    <p:embed/>
                  </p:oleObj>
                </mc:Choice>
                <mc:Fallback>
                  <p:oleObj name="公式" r:id="rId15" imgW="152280" imgH="16488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14813" y="4752975"/>
                          <a:ext cx="4079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Content Placeholder 21"/>
            <p:cNvGraphicFramePr>
              <a:graphicFrameLocks noChangeAspect="1"/>
            </p:cNvGraphicFramePr>
            <p:nvPr/>
          </p:nvGraphicFramePr>
          <p:xfrm>
            <a:off x="7416800" y="3663950"/>
            <a:ext cx="577850" cy="474663"/>
          </p:xfrm>
          <a:graphic>
            <a:graphicData uri="http://schemas.openxmlformats.org/presentationml/2006/ole">
              <mc:AlternateContent xmlns:mc="http://schemas.openxmlformats.org/markup-compatibility/2006">
                <mc:Choice xmlns:v="urn:schemas-microsoft-com:vml" Requires="v">
                  <p:oleObj spid="_x0000_s59097" name="公式" r:id="rId17" imgW="215640" imgH="177480" progId="Equation.3">
                    <p:embed/>
                  </p:oleObj>
                </mc:Choice>
                <mc:Fallback>
                  <p:oleObj name="公式" r:id="rId17" imgW="215640" imgH="17748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16800" y="3663950"/>
                          <a:ext cx="577850"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Oval 30"/>
            <p:cNvSpPr/>
            <p:nvPr/>
          </p:nvSpPr>
          <p:spPr>
            <a:xfrm>
              <a:off x="3428992" y="2857496"/>
              <a:ext cx="285752" cy="3571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Straight Connector 31"/>
            <p:cNvCxnSpPr/>
            <p:nvPr/>
          </p:nvCxnSpPr>
          <p:spPr>
            <a:xfrm>
              <a:off x="3071802" y="2857496"/>
              <a:ext cx="4214842" cy="128588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3" name="Object 6"/>
            <p:cNvGraphicFramePr>
              <a:graphicFrameLocks noChangeAspect="1"/>
            </p:cNvGraphicFramePr>
            <p:nvPr/>
          </p:nvGraphicFramePr>
          <p:xfrm>
            <a:off x="3714744" y="2928934"/>
            <a:ext cx="646113" cy="474663"/>
          </p:xfrm>
          <a:graphic>
            <a:graphicData uri="http://schemas.openxmlformats.org/presentationml/2006/ole">
              <mc:AlternateContent xmlns:mc="http://schemas.openxmlformats.org/markup-compatibility/2006">
                <mc:Choice xmlns:v="urn:schemas-microsoft-com:vml" Requires="v">
                  <p:oleObj spid="_x0000_s59098" name="公式" r:id="rId19" imgW="241200" imgH="177480" progId="Equation.3">
                    <p:embed/>
                  </p:oleObj>
                </mc:Choice>
                <mc:Fallback>
                  <p:oleObj name="公式" r:id="rId19" imgW="241200" imgH="17748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14744" y="2928934"/>
                          <a:ext cx="646113"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 name="Rectangle 33"/>
          <p:cNvSpPr/>
          <p:nvPr/>
        </p:nvSpPr>
        <p:spPr>
          <a:xfrm>
            <a:off x="5321150" y="4342304"/>
            <a:ext cx="3643306" cy="1754326"/>
          </a:xfrm>
          <a:prstGeom prst="rect">
            <a:avLst/>
          </a:prstGeom>
        </p:spPr>
        <p:txBody>
          <a:bodyPr wrap="square">
            <a:spAutoFit/>
          </a:bodyPr>
          <a:lstStyle/>
          <a:p>
            <a:pPr>
              <a:lnSpc>
                <a:spcPct val="150000"/>
              </a:lnSpc>
            </a:pPr>
            <a:r>
              <a:rPr lang="en-US" b="1" dirty="0" err="1" smtClean="0"/>
              <a:t>由此可见，</a:t>
            </a:r>
            <a:r>
              <a:rPr lang="en-US" b="1" dirty="0" err="1" smtClean="0">
                <a:solidFill>
                  <a:srgbClr val="C00000"/>
                </a:solidFill>
              </a:rPr>
              <a:t>点光源</a:t>
            </a:r>
            <a:r>
              <a:rPr lang="en-US" b="1" dirty="0" err="1" smtClean="0"/>
              <a:t>所造成的</a:t>
            </a:r>
            <a:r>
              <a:rPr lang="en-US" b="1" dirty="0" err="1" smtClean="0">
                <a:solidFill>
                  <a:srgbClr val="C00000"/>
                </a:solidFill>
              </a:rPr>
              <a:t>照度反比于光源到受照面的距离的平方</a:t>
            </a:r>
            <a:r>
              <a:rPr lang="en-US" b="1" dirty="0" err="1" smtClean="0"/>
              <a:t>，而</a:t>
            </a:r>
            <a:r>
              <a:rPr lang="en-US" b="1" dirty="0" err="1" smtClean="0">
                <a:solidFill>
                  <a:srgbClr val="C00000"/>
                </a:solidFill>
              </a:rPr>
              <a:t>正比于光束的轴线方向与受照面法线间夹角</a:t>
            </a:r>
            <a:r>
              <a:rPr lang="en-US" b="1" dirty="0" smtClean="0">
                <a:solidFill>
                  <a:srgbClr val="C00000"/>
                </a:solidFill>
              </a:rPr>
              <a:t>α的余弦</a:t>
            </a:r>
            <a:endParaRPr lang="zh-CN" alt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7312" y="1484784"/>
            <a:ext cx="7858148" cy="858377"/>
          </a:xfrm>
          <a:prstGeom prst="rect">
            <a:avLst/>
          </a:prstGeom>
        </p:spPr>
        <p:txBody>
          <a:bodyPr wrap="square">
            <a:spAutoFit/>
          </a:bodyPr>
          <a:lstStyle/>
          <a:p>
            <a:pPr>
              <a:lnSpc>
                <a:spcPct val="150000"/>
              </a:lnSpc>
            </a:pPr>
            <a:r>
              <a:rPr lang="en-US" b="1" dirty="0" err="1" smtClean="0">
                <a:solidFill>
                  <a:srgbClr val="C00000"/>
                </a:solidFill>
              </a:rPr>
              <a:t>点光源</a:t>
            </a:r>
            <a:r>
              <a:rPr lang="en-US" b="1" dirty="0" err="1" smtClean="0"/>
              <a:t>所造成的照度</a:t>
            </a:r>
            <a:r>
              <a:rPr lang="en-US" b="1" dirty="0" err="1" smtClean="0">
                <a:solidFill>
                  <a:srgbClr val="C00000"/>
                </a:solidFill>
              </a:rPr>
              <a:t>反比于光源到受照面的距离的平方</a:t>
            </a:r>
            <a:r>
              <a:rPr lang="en-US" b="1" dirty="0" err="1" smtClean="0"/>
              <a:t>，</a:t>
            </a:r>
            <a:r>
              <a:rPr lang="en-US" b="1" dirty="0" err="1" smtClean="0">
                <a:solidFill>
                  <a:srgbClr val="C00000"/>
                </a:solidFill>
              </a:rPr>
              <a:t>而正比于光束的轴线方向与受照面法线间夹角</a:t>
            </a:r>
            <a:r>
              <a:rPr lang="en-US" b="1" dirty="0" smtClean="0">
                <a:solidFill>
                  <a:srgbClr val="C00000"/>
                </a:solidFill>
              </a:rPr>
              <a:t>α的余弦</a:t>
            </a:r>
            <a:endParaRPr lang="zh-CN" altLang="en-US" b="1" dirty="0">
              <a:solidFill>
                <a:srgbClr val="C00000"/>
              </a:solidFill>
            </a:endParaRPr>
          </a:p>
        </p:txBody>
      </p:sp>
      <p:sp>
        <p:nvSpPr>
          <p:cNvPr id="6" name="Rectangle 5"/>
          <p:cNvSpPr/>
          <p:nvPr/>
        </p:nvSpPr>
        <p:spPr>
          <a:xfrm>
            <a:off x="897312" y="2554359"/>
            <a:ext cx="7072362" cy="888320"/>
          </a:xfrm>
          <a:prstGeom prst="rect">
            <a:avLst/>
          </a:prstGeom>
        </p:spPr>
        <p:txBody>
          <a:bodyPr wrap="square">
            <a:spAutoFit/>
          </a:bodyPr>
          <a:lstStyle/>
          <a:p>
            <a:pPr>
              <a:lnSpc>
                <a:spcPct val="150000"/>
              </a:lnSpc>
            </a:pPr>
            <a:r>
              <a:rPr lang="en-US" b="1" dirty="0" err="1" smtClean="0"/>
              <a:t>照度的单位称为勒克斯</a:t>
            </a:r>
            <a:r>
              <a:rPr lang="en-US" b="1" dirty="0" smtClean="0"/>
              <a:t>(lux)，</a:t>
            </a:r>
            <a:r>
              <a:rPr lang="en-US" b="1" dirty="0" err="1" smtClean="0"/>
              <a:t>单位代号：勒</a:t>
            </a:r>
            <a:r>
              <a:rPr lang="en-US" b="1" dirty="0" smtClean="0"/>
              <a:t>(lx)</a:t>
            </a:r>
            <a:r>
              <a:rPr lang="zh-CN" altLang="en-US" b="1" dirty="0" smtClean="0"/>
              <a:t>。 </a:t>
            </a:r>
            <a:endParaRPr lang="en-US" altLang="zh-CN" b="1" dirty="0" smtClean="0"/>
          </a:p>
          <a:p>
            <a:pPr>
              <a:lnSpc>
                <a:spcPct val="150000"/>
              </a:lnSpc>
            </a:pPr>
            <a:r>
              <a:rPr lang="zh-CN" altLang="en-US" b="1" dirty="0" smtClean="0"/>
              <a:t>它是</a:t>
            </a:r>
            <a:r>
              <a:rPr lang="en-US" altLang="zh-CN" b="1" dirty="0" smtClean="0"/>
              <a:t>1lm </a:t>
            </a:r>
            <a:r>
              <a:rPr lang="zh-CN" altLang="en-US" b="1" dirty="0" smtClean="0"/>
              <a:t>的光通量均匀分布在 </a:t>
            </a:r>
            <a:r>
              <a:rPr lang="en-US" altLang="zh-CN" b="1" dirty="0" smtClean="0"/>
              <a:t>1m</a:t>
            </a:r>
            <a:r>
              <a:rPr lang="en-US" altLang="zh-CN" b="1" baseline="30000" dirty="0" smtClean="0"/>
              <a:t>2 </a:t>
            </a:r>
            <a:r>
              <a:rPr lang="zh-CN" altLang="en-US" b="1" dirty="0" smtClean="0"/>
              <a:t>的表面上所产生的照度。</a:t>
            </a:r>
            <a:endParaRPr lang="zh-CN" altLang="en-US" b="1" dirty="0"/>
          </a:p>
        </p:txBody>
      </p:sp>
      <p:sp>
        <p:nvSpPr>
          <p:cNvPr id="37891" name="Rectangle 3"/>
          <p:cNvSpPr>
            <a:spLocks noChangeArrowheads="1"/>
          </p:cNvSpPr>
          <p:nvPr/>
        </p:nvSpPr>
        <p:spPr bwMode="auto">
          <a:xfrm>
            <a:off x="897312" y="3442679"/>
            <a:ext cx="4929222" cy="1285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照度的另一单位辐透</a:t>
            </a:r>
            <a:r>
              <a:rPr kumimoji="0" lang="en-US" altLang="zh-CN"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(ph)</a:t>
            </a:r>
          </a:p>
          <a:p>
            <a:pPr marL="0" marR="0" lvl="0" indent="0" algn="l" defTabSz="914400" rtl="0" eaLnBrk="1" fontAlgn="base" latinLnBrk="0" hangingPunct="1">
              <a:lnSpc>
                <a:spcPct val="150000"/>
              </a:lnSpc>
              <a:spcBef>
                <a:spcPct val="0"/>
              </a:spcBef>
              <a:spcAft>
                <a:spcPct val="0"/>
              </a:spcAft>
              <a:buClrTx/>
              <a:buSzTx/>
              <a:buFontTx/>
              <a:buNone/>
              <a:tabLst/>
            </a:pPr>
            <a:r>
              <a:rPr lang="zh-CN" altLang="en-US" b="1" smtClean="0">
                <a:latin typeface="Arial" pitchFamily="34" charset="0"/>
                <a:ea typeface="宋体" pitchFamily="2" charset="-122"/>
                <a:cs typeface="Times New Roman" pitchFamily="18" charset="0"/>
              </a:rPr>
              <a:t>                  </a:t>
            </a:r>
            <a:r>
              <a:rPr kumimoji="0" lang="zh-CN" altLang="en-US"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               </a:t>
            </a:r>
            <a:r>
              <a:rPr kumimoji="0" lang="en-US" altLang="zh-CN"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1ph=1lm</a:t>
            </a:r>
            <a:r>
              <a:rPr kumimoji="0" lang="zh-CN" altLang="en-US"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a:t>
            </a:r>
            <a:r>
              <a:rPr kumimoji="0" lang="en-US" altLang="zh-CN"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cm</a:t>
            </a:r>
            <a:r>
              <a:rPr kumimoji="0" lang="en-US" altLang="zh-CN" b="1" i="0" u="none" strike="noStrike" cap="none" normalizeH="0" baseline="30000" smtClean="0">
                <a:ln>
                  <a:noFill/>
                </a:ln>
                <a:solidFill>
                  <a:schemeClr val="tx1"/>
                </a:solidFill>
                <a:effectLst/>
                <a:latin typeface="Arial" pitchFamily="34" charset="0"/>
                <a:ea typeface="宋体" pitchFamily="2" charset="-122"/>
                <a:cs typeface="Times New Roman" pitchFamily="18" charset="0"/>
              </a:rPr>
              <a:t>2</a:t>
            </a:r>
            <a:endParaRPr kumimoji="0" lang="en-US" altLang="zh-CN" b="1"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                   </a:t>
            </a:r>
            <a:r>
              <a:rPr kumimoji="0" lang="zh-CN" altLang="en-US" b="1" i="0" u="none" strike="noStrike" cap="none" normalizeH="0" smtClean="0">
                <a:ln>
                  <a:noFill/>
                </a:ln>
                <a:solidFill>
                  <a:schemeClr val="tx1"/>
                </a:solidFill>
                <a:effectLst/>
                <a:latin typeface="Arial" pitchFamily="34" charset="0"/>
                <a:ea typeface="宋体" pitchFamily="2" charset="-122"/>
                <a:cs typeface="Times New Roman" pitchFamily="18" charset="0"/>
              </a:rPr>
              <a:t> </a:t>
            </a:r>
            <a:r>
              <a:rPr kumimoji="0" lang="zh-CN" altLang="en-US"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 故         </a:t>
            </a:r>
            <a:r>
              <a:rPr kumimoji="0" lang="en-US" altLang="zh-CN"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1ph=10</a:t>
            </a:r>
            <a:r>
              <a:rPr kumimoji="0" lang="en-US" altLang="zh-CN" b="1" i="0" u="none" strike="noStrike" cap="none" normalizeH="0" baseline="30000" smtClean="0">
                <a:ln>
                  <a:noFill/>
                </a:ln>
                <a:solidFill>
                  <a:schemeClr val="tx1"/>
                </a:solidFill>
                <a:effectLst/>
                <a:latin typeface="Arial" pitchFamily="34" charset="0"/>
                <a:ea typeface="宋体" pitchFamily="2" charset="-122"/>
                <a:cs typeface="Times New Roman" pitchFamily="18" charset="0"/>
              </a:rPr>
              <a:t>4</a:t>
            </a:r>
            <a:r>
              <a:rPr kumimoji="0" lang="en-US" altLang="zh-CN"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lx</a:t>
            </a:r>
            <a:endParaRPr kumimoji="0" lang="en-US" altLang="zh-CN" b="1"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8" name="Rectangle 7"/>
          <p:cNvSpPr/>
          <p:nvPr/>
        </p:nvSpPr>
        <p:spPr>
          <a:xfrm>
            <a:off x="1981030" y="4144917"/>
            <a:ext cx="248786" cy="369332"/>
          </a:xfrm>
          <a:prstGeom prst="rect">
            <a:avLst/>
          </a:prstGeom>
        </p:spPr>
        <p:txBody>
          <a:bodyPr wrap="none">
            <a:spAutoFit/>
          </a:bodyPr>
          <a:lstStyle/>
          <a:p>
            <a:r>
              <a:rPr lang="zh-CN" altLang="en-US" b="1" smtClean="0">
                <a:solidFill>
                  <a:prstClr val="black"/>
                </a:solidFill>
                <a:latin typeface="Arial" pitchFamily="34" charset="0"/>
                <a:ea typeface="宋体" pitchFamily="2" charset="-122"/>
                <a:cs typeface="Times New Roman" pitchFamily="18" charset="0"/>
              </a:rPr>
              <a:t> </a:t>
            </a:r>
            <a:endParaRPr lang="zh-CN" altLang="en-US"/>
          </a:p>
        </p:txBody>
      </p:sp>
      <p:sp>
        <p:nvSpPr>
          <p:cNvPr id="9" name="Rectangle 8"/>
          <p:cNvSpPr/>
          <p:nvPr/>
        </p:nvSpPr>
        <p:spPr>
          <a:xfrm>
            <a:off x="825874" y="4800001"/>
            <a:ext cx="7429552" cy="115371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50000"/>
              </a:lnSpc>
            </a:pPr>
            <a:r>
              <a:rPr lang="zh-CN" altLang="en-US" sz="2400" b="1" smtClean="0"/>
              <a:t>叠加原理：若干辐射（光）源在一面元上建立的照度等于各辐射（光）源单独建立的照度之和</a:t>
            </a:r>
            <a:endParaRPr lang="zh-CN" altLang="en-US" sz="2400" b="1"/>
          </a:p>
        </p:txBody>
      </p:sp>
      <p:sp>
        <p:nvSpPr>
          <p:cNvPr id="10" name="5-Point Star 9"/>
          <p:cNvSpPr/>
          <p:nvPr/>
        </p:nvSpPr>
        <p:spPr>
          <a:xfrm>
            <a:off x="611560" y="1585291"/>
            <a:ext cx="285752"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blinds(horizontal)">
                                      <p:cBhvr>
                                        <p:cTn id="12" dur="500"/>
                                        <p:tgtEl>
                                          <p:spTgt spid="3789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7891" grpId="0"/>
      <p:bldP spid="8" grpId="0"/>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714356"/>
            <a:ext cx="7772400" cy="5305444"/>
          </a:xfrm>
        </p:spPr>
        <p:txBody>
          <a:bodyPr/>
          <a:lstStyle/>
          <a:p>
            <a:pPr>
              <a:lnSpc>
                <a:spcPct val="150000"/>
              </a:lnSpc>
            </a:pPr>
            <a:r>
              <a:rPr lang="en-US" smtClean="0"/>
              <a:t>一些实际情况下的光照度值(单位：</a:t>
            </a:r>
            <a:r>
              <a:rPr lang="en-US" smtClean="0">
                <a:solidFill>
                  <a:srgbClr val="0070C0"/>
                </a:solidFill>
              </a:rPr>
              <a:t>lx</a:t>
            </a:r>
            <a:r>
              <a:rPr lang="en-US" smtClean="0"/>
              <a:t>或lm／m</a:t>
            </a:r>
            <a:r>
              <a:rPr lang="en-US" baseline="30000" smtClean="0"/>
              <a:t>2</a:t>
            </a:r>
            <a:r>
              <a:rPr lang="en-US" smtClean="0"/>
              <a:t>)</a:t>
            </a:r>
            <a:endParaRPr lang="zh-CN" altLang="en-US" smtClean="0"/>
          </a:p>
          <a:p>
            <a:pPr lvl="1">
              <a:lnSpc>
                <a:spcPct val="150000"/>
              </a:lnSpc>
            </a:pPr>
            <a:r>
              <a:rPr lang="zh-CN" altLang="en-US" smtClean="0"/>
              <a:t>无月夜天光在地面上所产生的照度</a:t>
            </a:r>
            <a:r>
              <a:rPr lang="en-US" smtClean="0"/>
              <a:t>3×10</a:t>
            </a:r>
            <a:r>
              <a:rPr lang="en-US" baseline="30000" smtClean="0"/>
              <a:t>-4</a:t>
            </a:r>
            <a:endParaRPr lang="zh-CN" altLang="en-US" smtClean="0"/>
          </a:p>
          <a:p>
            <a:pPr lvl="1">
              <a:lnSpc>
                <a:spcPct val="150000"/>
              </a:lnSpc>
            </a:pPr>
            <a:r>
              <a:rPr lang="zh-CN" altLang="en-US" smtClean="0"/>
              <a:t>接近天顶的满月在地面所产生的照度</a:t>
            </a:r>
            <a:r>
              <a:rPr lang="en-US" smtClean="0"/>
              <a:t>0.2</a:t>
            </a:r>
            <a:endParaRPr lang="zh-CN" altLang="en-US" smtClean="0"/>
          </a:p>
          <a:p>
            <a:pPr lvl="1">
              <a:lnSpc>
                <a:spcPct val="150000"/>
              </a:lnSpc>
            </a:pPr>
            <a:r>
              <a:rPr lang="zh-CN" altLang="en-US" smtClean="0"/>
              <a:t>办公室工作时所必须的照度</a:t>
            </a:r>
            <a:r>
              <a:rPr lang="en-US" smtClean="0"/>
              <a:t>20～100</a:t>
            </a:r>
            <a:endParaRPr lang="zh-CN" altLang="en-US" smtClean="0"/>
          </a:p>
          <a:p>
            <a:pPr lvl="1">
              <a:lnSpc>
                <a:spcPct val="150000"/>
              </a:lnSpc>
            </a:pPr>
            <a:r>
              <a:rPr lang="zh-CN" altLang="en-US" smtClean="0"/>
              <a:t>晴朗的夏日在采光良好的室内的照度</a:t>
            </a:r>
            <a:r>
              <a:rPr lang="en-US" smtClean="0"/>
              <a:t>100～500</a:t>
            </a:r>
            <a:endParaRPr lang="zh-CN" altLang="en-US" smtClean="0"/>
          </a:p>
          <a:p>
            <a:pPr lvl="1">
              <a:lnSpc>
                <a:spcPct val="150000"/>
              </a:lnSpc>
            </a:pPr>
            <a:r>
              <a:rPr lang="zh-CN" altLang="en-US" smtClean="0"/>
              <a:t>夏日太阳不直接射到露天地面的照度</a:t>
            </a:r>
            <a:r>
              <a:rPr lang="en-US" altLang="zh-CN" smtClean="0"/>
              <a:t>1,</a:t>
            </a:r>
            <a:r>
              <a:rPr lang="en-US" smtClean="0"/>
              <a:t>000～10,000</a:t>
            </a:r>
            <a:endParaRPr lang="zh-CN" altLang="en-US" smtClean="0"/>
          </a:p>
          <a:p>
            <a:pPr>
              <a:lnSpc>
                <a:spcPct val="150000"/>
              </a:lnSpc>
            </a:pPr>
            <a:endParaRPr lang="zh-CN" altLang="en-US"/>
          </a:p>
        </p:txBody>
      </p:sp>
      <p:pic>
        <p:nvPicPr>
          <p:cNvPr id="4" name="Picture 3" descr="http://ee.ivt.edu.cn/../../../DOCUME~1/wwm/LOCALS~1/Temp/sspictmp0076D1.gif"/>
          <p:cNvPicPr/>
          <p:nvPr/>
        </p:nvPicPr>
        <p:blipFill>
          <a:blip r:embed="rId2" cstate="print">
            <a:lum bright="-20000" contrast="40000"/>
          </a:blip>
          <a:srcRect/>
          <a:stretch>
            <a:fillRect/>
          </a:stretch>
        </p:blipFill>
        <p:spPr bwMode="auto">
          <a:xfrm>
            <a:off x="428596" y="1428736"/>
            <a:ext cx="8501122"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pic>
        <p:nvPicPr>
          <p:cNvPr id="4" name="Content Placeholder 3" descr="电磁波谱图.jpg"/>
          <p:cNvPicPr>
            <a:picLocks noGrp="1" noChangeAspect="1"/>
          </p:cNvPicPr>
          <p:nvPr>
            <p:ph sz="quarter" idx="1"/>
          </p:nvPr>
        </p:nvPicPr>
        <p:blipFill>
          <a:blip r:embed="rId2" cstate="print"/>
          <a:stretch>
            <a:fillRect/>
          </a:stretch>
        </p:blipFill>
        <p:spPr>
          <a:xfrm>
            <a:off x="2376422" y="32265"/>
            <a:ext cx="4391157" cy="6793470"/>
          </a:xfrm>
        </p:spPr>
      </p:pic>
      <p:sp>
        <p:nvSpPr>
          <p:cNvPr id="6" name="TextBox 5"/>
          <p:cNvSpPr txBox="1"/>
          <p:nvPr/>
        </p:nvSpPr>
        <p:spPr>
          <a:xfrm>
            <a:off x="71406" y="2285992"/>
            <a:ext cx="2337499" cy="1631216"/>
          </a:xfrm>
          <a:prstGeom prst="rect">
            <a:avLst/>
          </a:prstGeom>
          <a:noFill/>
        </p:spPr>
        <p:txBody>
          <a:bodyPr wrap="none" rtlCol="0">
            <a:spAutoFit/>
          </a:bodyPr>
          <a:lstStyle/>
          <a:p>
            <a:pPr marL="342900" indent="-342900">
              <a:buClr>
                <a:schemeClr val="accent2"/>
              </a:buClr>
              <a:buFont typeface="+mj-lt"/>
              <a:buAutoNum type="arabicPeriod"/>
            </a:pPr>
            <a:r>
              <a:rPr lang="zh-CN" altLang="en-US" sz="2000" b="1" dirty="0" smtClean="0"/>
              <a:t>电磁辐射的范围</a:t>
            </a:r>
          </a:p>
          <a:p>
            <a:pPr marL="342900" indent="-342900">
              <a:buClr>
                <a:schemeClr val="accent2"/>
              </a:buClr>
              <a:buFont typeface="+mj-lt"/>
              <a:buAutoNum type="arabicPeriod"/>
            </a:pPr>
            <a:r>
              <a:rPr lang="en-US" altLang="zh-CN" sz="2000" b="1" dirty="0" smtClean="0"/>
              <a:t>3</a:t>
            </a:r>
            <a:r>
              <a:rPr lang="zh-CN" altLang="en-US" sz="2000" b="1" dirty="0" smtClean="0"/>
              <a:t>个互补的特性</a:t>
            </a:r>
            <a:endParaRPr lang="en-US" altLang="zh-CN" sz="2000" b="1" dirty="0" smtClean="0"/>
          </a:p>
          <a:p>
            <a:pPr marL="512100" lvl="1" indent="-342900">
              <a:buClr>
                <a:srgbClr val="00B050"/>
              </a:buClr>
              <a:buSzPct val="80000"/>
              <a:buFont typeface="Wingdings" pitchFamily="2" charset="2"/>
              <a:buChar char="l"/>
            </a:pPr>
            <a:r>
              <a:rPr lang="zh-CN" altLang="en-US" sz="2000" b="1" dirty="0" smtClean="0"/>
              <a:t>直线性</a:t>
            </a:r>
            <a:endParaRPr lang="en-US" altLang="zh-CN" sz="2000" b="1" dirty="0" smtClean="0"/>
          </a:p>
          <a:p>
            <a:pPr marL="512100" lvl="1" indent="-342900">
              <a:buClr>
                <a:srgbClr val="00B050"/>
              </a:buClr>
              <a:buSzPct val="80000"/>
              <a:buFont typeface="Wingdings" pitchFamily="2" charset="2"/>
              <a:buChar char="l"/>
            </a:pPr>
            <a:r>
              <a:rPr lang="zh-CN" altLang="en-US" sz="2000" b="1" dirty="0" smtClean="0"/>
              <a:t>波动性</a:t>
            </a:r>
            <a:endParaRPr lang="en-US" altLang="zh-CN" sz="2000" b="1" dirty="0" smtClean="0"/>
          </a:p>
          <a:p>
            <a:pPr marL="512100" lvl="1" indent="-342900">
              <a:buClr>
                <a:srgbClr val="00B050"/>
              </a:buClr>
              <a:buSzPct val="80000"/>
              <a:buFont typeface="Wingdings" pitchFamily="2" charset="2"/>
              <a:buChar char="l"/>
            </a:pPr>
            <a:r>
              <a:rPr lang="zh-CN" altLang="en-US" sz="2000" b="1" dirty="0" smtClean="0"/>
              <a:t>量子性</a:t>
            </a:r>
            <a:endParaRPr lang="zh-CN" altLang="en-US" sz="2000" b="1" dirty="0"/>
          </a:p>
        </p:txBody>
      </p:sp>
      <p:sp>
        <p:nvSpPr>
          <p:cNvPr id="7" name="TextBox 6"/>
          <p:cNvSpPr txBox="1"/>
          <p:nvPr/>
        </p:nvSpPr>
        <p:spPr>
          <a:xfrm>
            <a:off x="6735095" y="2285992"/>
            <a:ext cx="2408905" cy="2862322"/>
          </a:xfrm>
          <a:prstGeom prst="rect">
            <a:avLst/>
          </a:prstGeom>
          <a:noFill/>
        </p:spPr>
        <p:txBody>
          <a:bodyPr wrap="square" rtlCol="0">
            <a:spAutoFit/>
          </a:bodyPr>
          <a:lstStyle/>
          <a:p>
            <a:pPr marL="342900" indent="-342900">
              <a:buClr>
                <a:schemeClr val="accent2"/>
              </a:buClr>
              <a:buFont typeface="+mj-lt"/>
              <a:buAutoNum type="arabicPeriod"/>
            </a:pPr>
            <a:r>
              <a:rPr lang="zh-CN" altLang="en-US" sz="2000" b="1" dirty="0" smtClean="0"/>
              <a:t>可见光辐射的范围</a:t>
            </a:r>
            <a:endParaRPr lang="en-US" altLang="zh-CN" sz="2000" b="1" dirty="0" smtClean="0"/>
          </a:p>
          <a:p>
            <a:pPr marL="800100" lvl="1" indent="-342900">
              <a:buClr>
                <a:schemeClr val="accent2"/>
              </a:buClr>
            </a:pPr>
            <a:r>
              <a:rPr lang="en-US" altLang="zh-CN" sz="2000" b="1" dirty="0" smtClean="0"/>
              <a:t>300nm~780nm</a:t>
            </a:r>
            <a:endParaRPr lang="zh-CN" altLang="en-US" sz="2000" b="1" dirty="0" smtClean="0"/>
          </a:p>
          <a:p>
            <a:pPr marL="342900" indent="-342900">
              <a:buClr>
                <a:schemeClr val="accent2"/>
              </a:buClr>
              <a:buFont typeface="+mj-lt"/>
              <a:buAutoNum type="arabicPeriod"/>
            </a:pPr>
            <a:r>
              <a:rPr lang="en-US" altLang="zh-CN" sz="2000" b="1" dirty="0" smtClean="0"/>
              <a:t>3</a:t>
            </a:r>
            <a:r>
              <a:rPr lang="zh-CN" altLang="en-US" sz="2000" b="1" dirty="0" smtClean="0"/>
              <a:t>个互补的特性</a:t>
            </a:r>
            <a:endParaRPr lang="en-US" altLang="zh-CN" sz="2000" b="1" dirty="0" smtClean="0"/>
          </a:p>
          <a:p>
            <a:pPr marL="512100" lvl="1" indent="-342900">
              <a:buClr>
                <a:srgbClr val="00B050"/>
              </a:buClr>
              <a:buSzPct val="80000"/>
              <a:buFont typeface="Wingdings" pitchFamily="2" charset="2"/>
              <a:buChar char="l"/>
            </a:pPr>
            <a:r>
              <a:rPr lang="zh-CN" altLang="en-US" sz="2000" b="1" dirty="0" smtClean="0"/>
              <a:t>波动性</a:t>
            </a:r>
            <a:endParaRPr lang="en-US" altLang="zh-CN" sz="2000" b="1" dirty="0" smtClean="0"/>
          </a:p>
          <a:p>
            <a:pPr marL="969300" lvl="2" indent="-342900">
              <a:buClr>
                <a:srgbClr val="00B050"/>
              </a:buClr>
              <a:buSzPct val="80000"/>
              <a:buFont typeface="Wingdings" pitchFamily="2" charset="2"/>
              <a:buChar char="ü"/>
            </a:pPr>
            <a:r>
              <a:rPr lang="zh-CN" altLang="en-US" sz="2000" b="1" dirty="0" smtClean="0"/>
              <a:t>传播时</a:t>
            </a:r>
            <a:endParaRPr lang="en-US" altLang="zh-CN" sz="2000" b="1" dirty="0" smtClean="0"/>
          </a:p>
          <a:p>
            <a:pPr marL="512100" lvl="1" indent="-342900">
              <a:buClr>
                <a:srgbClr val="00B050"/>
              </a:buClr>
              <a:buSzPct val="80000"/>
              <a:buFont typeface="Wingdings" pitchFamily="2" charset="2"/>
              <a:buChar char="l"/>
            </a:pPr>
            <a:r>
              <a:rPr lang="zh-CN" altLang="en-US" sz="2000" b="1" dirty="0" smtClean="0"/>
              <a:t>粒子性</a:t>
            </a:r>
            <a:endParaRPr lang="en-US" altLang="zh-CN" sz="2000" b="1" dirty="0" smtClean="0"/>
          </a:p>
          <a:p>
            <a:pPr marL="969300" lvl="2" indent="-342900">
              <a:buClr>
                <a:srgbClr val="00B050"/>
              </a:buClr>
              <a:buSzPct val="80000"/>
              <a:buFont typeface="Wingdings" pitchFamily="2" charset="2"/>
              <a:buChar char="ü"/>
            </a:pPr>
            <a:r>
              <a:rPr lang="zh-CN" altLang="en-US" sz="2000" b="1" dirty="0" smtClean="0"/>
              <a:t>与物质作用时</a:t>
            </a:r>
            <a:endParaRPr lang="zh-CN" altLang="en-US" sz="2000" b="1" dirty="0"/>
          </a:p>
        </p:txBody>
      </p:sp>
      <p:grpSp>
        <p:nvGrpSpPr>
          <p:cNvPr id="13" name="Group 12"/>
          <p:cNvGrpSpPr/>
          <p:nvPr/>
        </p:nvGrpSpPr>
        <p:grpSpPr>
          <a:xfrm>
            <a:off x="1542634" y="6000768"/>
            <a:ext cx="4253336" cy="707886"/>
            <a:chOff x="1542634" y="6000768"/>
            <a:chExt cx="4253336" cy="707886"/>
          </a:xfrm>
        </p:grpSpPr>
        <p:sp>
          <p:nvSpPr>
            <p:cNvPr id="9" name="TextBox 8"/>
            <p:cNvSpPr txBox="1"/>
            <p:nvPr/>
          </p:nvSpPr>
          <p:spPr>
            <a:xfrm>
              <a:off x="1542634" y="6000768"/>
              <a:ext cx="1814920" cy="707886"/>
            </a:xfrm>
            <a:prstGeom prst="rect">
              <a:avLst/>
            </a:prstGeom>
            <a:solidFill>
              <a:schemeClr val="bg1"/>
            </a:solidFill>
          </p:spPr>
          <p:txBody>
            <a:bodyPr wrap="none" rtlCol="0">
              <a:spAutoFit/>
            </a:bodyPr>
            <a:lstStyle/>
            <a:p>
              <a:r>
                <a:rPr lang="zh-CN" altLang="en-US" sz="2000" b="1" smtClean="0"/>
                <a:t>波长：</a:t>
              </a:r>
              <a:r>
                <a:rPr lang="en-US" altLang="zh-CN" sz="2000" b="1" smtClean="0"/>
                <a:t>&gt;10</a:t>
              </a:r>
              <a:r>
                <a:rPr lang="en-US" altLang="zh-CN" sz="2000" b="1" baseline="30000" smtClean="0"/>
                <a:t>4</a:t>
              </a:r>
              <a:r>
                <a:rPr lang="en-US" altLang="zh-CN" sz="2000" b="1" smtClean="0"/>
                <a:t>m</a:t>
              </a:r>
            </a:p>
            <a:p>
              <a:r>
                <a:rPr lang="zh-CN" altLang="en-US" sz="2000" b="1" smtClean="0"/>
                <a:t>频率：</a:t>
              </a:r>
              <a:r>
                <a:rPr lang="en-US" altLang="zh-CN" sz="2000" b="1" smtClean="0"/>
                <a:t>&lt; 10</a:t>
              </a:r>
              <a:r>
                <a:rPr lang="en-US" altLang="zh-CN" sz="2000" b="1" baseline="30000" smtClean="0"/>
                <a:t>5</a:t>
              </a:r>
              <a:r>
                <a:rPr lang="en-US" altLang="zh-CN" sz="2000" b="1" smtClean="0"/>
                <a:t>Hz</a:t>
              </a:r>
              <a:endParaRPr lang="zh-CN" altLang="en-US" sz="2000" b="1"/>
            </a:p>
          </p:txBody>
        </p:sp>
        <p:sp>
          <p:nvSpPr>
            <p:cNvPr id="10" name="Line Callout 1 9"/>
            <p:cNvSpPr/>
            <p:nvPr/>
          </p:nvSpPr>
          <p:spPr>
            <a:xfrm>
              <a:off x="4081458" y="6153168"/>
              <a:ext cx="1714512" cy="500066"/>
            </a:xfrm>
            <a:prstGeom prst="borderCallout1">
              <a:avLst>
                <a:gd name="adj1" fmla="val 18750"/>
                <a:gd name="adj2" fmla="val -8333"/>
                <a:gd name="adj3" fmla="val 70942"/>
                <a:gd name="adj4" fmla="val -569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Group 11"/>
          <p:cNvGrpSpPr/>
          <p:nvPr/>
        </p:nvGrpSpPr>
        <p:grpSpPr>
          <a:xfrm>
            <a:off x="3857620" y="357166"/>
            <a:ext cx="3978899" cy="1071570"/>
            <a:chOff x="3857620" y="357166"/>
            <a:chExt cx="3978899" cy="1071570"/>
          </a:xfrm>
        </p:grpSpPr>
        <p:sp>
          <p:nvSpPr>
            <p:cNvPr id="8" name="Line Callout 1 7"/>
            <p:cNvSpPr/>
            <p:nvPr/>
          </p:nvSpPr>
          <p:spPr>
            <a:xfrm>
              <a:off x="3857620" y="928670"/>
              <a:ext cx="1714512" cy="500066"/>
            </a:xfrm>
            <a:prstGeom prst="borderCallout1">
              <a:avLst>
                <a:gd name="adj1" fmla="val 40914"/>
                <a:gd name="adj2" fmla="val 102373"/>
                <a:gd name="adj3" fmla="val -70356"/>
                <a:gd name="adj4" fmla="val 1297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6000760" y="357166"/>
              <a:ext cx="1835759" cy="707886"/>
            </a:xfrm>
            <a:prstGeom prst="rect">
              <a:avLst/>
            </a:prstGeom>
            <a:solidFill>
              <a:schemeClr val="bg1"/>
            </a:solidFill>
          </p:spPr>
          <p:txBody>
            <a:bodyPr wrap="none" rtlCol="0">
              <a:spAutoFit/>
            </a:bodyPr>
            <a:lstStyle/>
            <a:p>
              <a:r>
                <a:rPr lang="zh-CN" altLang="en-US" sz="2000" b="1" smtClean="0"/>
                <a:t>波长：</a:t>
              </a:r>
              <a:r>
                <a:rPr lang="en-US" altLang="zh-CN" sz="2000" b="1" smtClean="0"/>
                <a:t>&lt;10</a:t>
              </a:r>
              <a:r>
                <a:rPr lang="en-US" altLang="zh-CN" sz="2000" b="1" baseline="30000" smtClean="0"/>
                <a:t>-10</a:t>
              </a:r>
              <a:r>
                <a:rPr lang="en-US" altLang="zh-CN" sz="2000" b="1" smtClean="0"/>
                <a:t>m</a:t>
              </a:r>
            </a:p>
            <a:p>
              <a:r>
                <a:rPr lang="zh-CN" altLang="en-US" sz="2000" b="1" smtClean="0"/>
                <a:t>频率：</a:t>
              </a:r>
              <a:r>
                <a:rPr lang="en-US" altLang="zh-CN" sz="2000" b="1" smtClean="0"/>
                <a:t>&gt;10</a:t>
              </a:r>
              <a:r>
                <a:rPr lang="en-US" altLang="zh-CN" sz="2000" b="1" baseline="30000" smtClean="0"/>
                <a:t>14</a:t>
              </a:r>
              <a:r>
                <a:rPr lang="en-US" altLang="zh-CN" sz="2000" b="1" smtClean="0"/>
                <a:t>Hz</a:t>
              </a:r>
              <a:endParaRPr lang="zh-CN" altLang="en-US" sz="20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solidFill>
                  <a:srgbClr val="C00000"/>
                </a:solidFill>
              </a:rPr>
              <a:t>4</a:t>
            </a:r>
            <a:r>
              <a:rPr lang="zh-CN" altLang="en-US" dirty="0">
                <a:solidFill>
                  <a:srgbClr val="C00000"/>
                </a:solidFill>
              </a:rPr>
              <a:t>、亮</a:t>
            </a:r>
            <a:r>
              <a:rPr lang="zh-CN" altLang="en-US" dirty="0" smtClean="0">
                <a:solidFill>
                  <a:srgbClr val="C00000"/>
                </a:solidFill>
              </a:rPr>
              <a:t>度</a:t>
            </a:r>
            <a:endParaRPr lang="zh-CN" altLang="en-US" dirty="0">
              <a:solidFill>
                <a:srgbClr val="C00000"/>
              </a:solidFill>
            </a:endParaRPr>
          </a:p>
        </p:txBody>
      </p:sp>
      <p:sp>
        <p:nvSpPr>
          <p:cNvPr id="3" name="Content Placeholder 2"/>
          <p:cNvSpPr>
            <a:spLocks noGrp="1"/>
          </p:cNvSpPr>
          <p:nvPr>
            <p:ph sz="quarter" idx="1"/>
          </p:nvPr>
        </p:nvSpPr>
        <p:spPr>
          <a:xfrm>
            <a:off x="914400" y="1447800"/>
            <a:ext cx="7772400" cy="5195910"/>
          </a:xfrm>
        </p:spPr>
        <p:txBody>
          <a:bodyPr>
            <a:normAutofit/>
          </a:bodyPr>
          <a:lstStyle/>
          <a:p>
            <a:pPr lvl="1" fontAlgn="base">
              <a:lnSpc>
                <a:spcPct val="150000"/>
              </a:lnSpc>
              <a:spcBef>
                <a:spcPct val="0"/>
              </a:spcBef>
              <a:spcAft>
                <a:spcPct val="0"/>
              </a:spcAft>
            </a:pPr>
            <a:r>
              <a:rPr lang="zh-CN" altLang="en-US" dirty="0" smtClean="0">
                <a:solidFill>
                  <a:srgbClr val="0070C0"/>
                </a:solidFill>
                <a:latin typeface="Arial" pitchFamily="34" charset="0"/>
                <a:ea typeface="宋体" pitchFamily="2" charset="-122"/>
                <a:cs typeface="宋体" pitchFamily="2" charset="-122"/>
              </a:rPr>
              <a:t>点光源</a:t>
            </a:r>
            <a:endParaRPr lang="en-US" altLang="zh-CN" dirty="0" smtClean="0">
              <a:latin typeface="Arial" pitchFamily="34" charset="0"/>
              <a:ea typeface="宋体" pitchFamily="2" charset="-122"/>
              <a:cs typeface="宋体" pitchFamily="2" charset="-122"/>
            </a:endParaRPr>
          </a:p>
          <a:p>
            <a:pPr lvl="2" fontAlgn="base">
              <a:lnSpc>
                <a:spcPct val="150000"/>
              </a:lnSpc>
              <a:spcBef>
                <a:spcPct val="0"/>
              </a:spcBef>
              <a:spcAft>
                <a:spcPct val="0"/>
              </a:spcAft>
            </a:pPr>
            <a:r>
              <a:rPr lang="zh-CN" altLang="en-US" dirty="0" smtClean="0">
                <a:latin typeface="Arial" pitchFamily="34" charset="0"/>
                <a:ea typeface="宋体" pitchFamily="2" charset="-122"/>
                <a:cs typeface="宋体" pitchFamily="2" charset="-122"/>
              </a:rPr>
              <a:t>只是在</a:t>
            </a:r>
            <a:r>
              <a:rPr lang="zh-CN" altLang="en-US" dirty="0" smtClean="0">
                <a:solidFill>
                  <a:srgbClr val="00B050"/>
                </a:solidFill>
                <a:latin typeface="Arial" pitchFamily="34" charset="0"/>
                <a:ea typeface="宋体" pitchFamily="2" charset="-122"/>
                <a:cs typeface="宋体" pitchFamily="2" charset="-122"/>
              </a:rPr>
              <a:t>发光体的线度远小光源到观察点距离</a:t>
            </a:r>
            <a:r>
              <a:rPr lang="zh-CN" altLang="en-US" dirty="0" smtClean="0">
                <a:latin typeface="Arial" pitchFamily="34" charset="0"/>
                <a:ea typeface="宋体" pitchFamily="2" charset="-122"/>
                <a:cs typeface="宋体" pitchFamily="2" charset="-122"/>
              </a:rPr>
              <a:t>，即发光体实际线度大小可以略去不计时，才有意义</a:t>
            </a:r>
            <a:endParaRPr lang="en-US" altLang="zh-CN" dirty="0" smtClean="0">
              <a:latin typeface="Arial" pitchFamily="34" charset="0"/>
              <a:ea typeface="宋体" pitchFamily="2" charset="-122"/>
              <a:cs typeface="宋体" pitchFamily="2" charset="-122"/>
            </a:endParaRPr>
          </a:p>
          <a:p>
            <a:pPr lvl="1" fontAlgn="base">
              <a:lnSpc>
                <a:spcPct val="150000"/>
              </a:lnSpc>
              <a:spcBef>
                <a:spcPct val="0"/>
              </a:spcBef>
              <a:spcAft>
                <a:spcPct val="0"/>
              </a:spcAft>
            </a:pPr>
            <a:r>
              <a:rPr lang="zh-CN" altLang="en-US" dirty="0" smtClean="0">
                <a:solidFill>
                  <a:srgbClr val="0070C0"/>
                </a:solidFill>
                <a:latin typeface="Arial" pitchFamily="34" charset="0"/>
                <a:ea typeface="宋体" pitchFamily="2" charset="-122"/>
                <a:cs typeface="宋体" pitchFamily="2" charset="-122"/>
              </a:rPr>
              <a:t>实际的扩展光源</a:t>
            </a:r>
            <a:endParaRPr lang="en-US" altLang="zh-CN" dirty="0" smtClean="0">
              <a:solidFill>
                <a:srgbClr val="0070C0"/>
              </a:solidFill>
              <a:latin typeface="Arial" pitchFamily="34" charset="0"/>
              <a:ea typeface="宋体" pitchFamily="2" charset="-122"/>
              <a:cs typeface="宋体" pitchFamily="2" charset="-122"/>
            </a:endParaRPr>
          </a:p>
          <a:p>
            <a:pPr lvl="2" fontAlgn="base">
              <a:lnSpc>
                <a:spcPct val="150000"/>
              </a:lnSpc>
              <a:spcBef>
                <a:spcPct val="0"/>
              </a:spcBef>
              <a:spcAft>
                <a:spcPct val="0"/>
              </a:spcAft>
            </a:pPr>
            <a:r>
              <a:rPr lang="zh-CN" altLang="en-US" dirty="0" smtClean="0">
                <a:latin typeface="Arial" pitchFamily="34" charset="0"/>
                <a:ea typeface="宋体" pitchFamily="2" charset="-122"/>
                <a:cs typeface="宋体" pitchFamily="2" charset="-122"/>
              </a:rPr>
              <a:t>把它的表面分成无数面元</a:t>
            </a:r>
            <a:endParaRPr lang="en-US" altLang="zh-CN" dirty="0" smtClean="0">
              <a:latin typeface="Arial" pitchFamily="34" charset="0"/>
              <a:ea typeface="宋体" pitchFamily="2" charset="-122"/>
              <a:cs typeface="宋体" pitchFamily="2" charset="-122"/>
            </a:endParaRPr>
          </a:p>
          <a:p>
            <a:pPr lvl="2" fontAlgn="base">
              <a:lnSpc>
                <a:spcPct val="150000"/>
              </a:lnSpc>
              <a:spcBef>
                <a:spcPct val="0"/>
              </a:spcBef>
              <a:spcAft>
                <a:spcPct val="0"/>
              </a:spcAft>
            </a:pPr>
            <a:r>
              <a:rPr lang="zh-CN" altLang="en-US" dirty="0" smtClean="0">
                <a:latin typeface="Arial" pitchFamily="34" charset="0"/>
                <a:ea typeface="宋体" pitchFamily="2" charset="-122"/>
                <a:cs typeface="宋体" pitchFamily="2" charset="-122"/>
              </a:rPr>
              <a:t>同时分出这样的一个光束：它从某一面元</a:t>
            </a:r>
            <a:r>
              <a:rPr lang="en-US" altLang="zh-CN" dirty="0" err="1" smtClean="0">
                <a:latin typeface="Arial" pitchFamily="34" charset="0"/>
                <a:ea typeface="宋体" pitchFamily="2" charset="-122"/>
                <a:cs typeface="宋体" pitchFamily="2" charset="-122"/>
              </a:rPr>
              <a:t>dS</a:t>
            </a:r>
            <a:r>
              <a:rPr lang="zh-CN" altLang="en-US" dirty="0" smtClean="0">
                <a:latin typeface="Arial" pitchFamily="34" charset="0"/>
                <a:ea typeface="宋体" pitchFamily="2" charset="-122"/>
                <a:cs typeface="宋体" pitchFamily="2" charset="-122"/>
              </a:rPr>
              <a:t>出发，包围在一个立体角</a:t>
            </a:r>
            <a:r>
              <a:rPr lang="en-US" altLang="zh-CN" dirty="0" err="1" smtClean="0">
                <a:latin typeface="Arial" pitchFamily="34" charset="0"/>
                <a:ea typeface="宋体" pitchFamily="2" charset="-122"/>
                <a:cs typeface="宋体" pitchFamily="2" charset="-122"/>
              </a:rPr>
              <a:t>dΩ</a:t>
            </a:r>
            <a:r>
              <a:rPr lang="zh-CN" altLang="en-US" dirty="0" smtClean="0">
                <a:latin typeface="Arial" pitchFamily="34" charset="0"/>
                <a:ea typeface="宋体" pitchFamily="2" charset="-122"/>
                <a:cs typeface="宋体" pitchFamily="2" charset="-122"/>
              </a:rPr>
              <a:t>内，这光束的轴线与</a:t>
            </a:r>
            <a:r>
              <a:rPr lang="en-US" altLang="zh-CN" dirty="0" err="1" smtClean="0">
                <a:latin typeface="Arial" pitchFamily="34" charset="0"/>
                <a:ea typeface="宋体" pitchFamily="2" charset="-122"/>
                <a:cs typeface="宋体" pitchFamily="2" charset="-122"/>
              </a:rPr>
              <a:t>dS</a:t>
            </a:r>
            <a:r>
              <a:rPr lang="zh-CN" altLang="en-US" dirty="0" smtClean="0">
                <a:latin typeface="Arial" pitchFamily="34" charset="0"/>
                <a:ea typeface="宋体" pitchFamily="2" charset="-122"/>
                <a:cs typeface="宋体" pitchFamily="2" charset="-122"/>
              </a:rPr>
              <a:t>的法线</a:t>
            </a:r>
            <a:r>
              <a:rPr lang="en-US" altLang="zh-CN" dirty="0" smtClean="0">
                <a:latin typeface="Arial" pitchFamily="34" charset="0"/>
                <a:ea typeface="宋体" pitchFamily="2" charset="-122"/>
                <a:cs typeface="宋体" pitchFamily="2" charset="-122"/>
              </a:rPr>
              <a:t>N</a:t>
            </a:r>
            <a:r>
              <a:rPr lang="zh-CN" altLang="en-US" dirty="0" smtClean="0">
                <a:latin typeface="Arial" pitchFamily="34" charset="0"/>
                <a:ea typeface="宋体" pitchFamily="2" charset="-122"/>
                <a:cs typeface="宋体" pitchFamily="2" charset="-122"/>
              </a:rPr>
              <a:t>成一个角度</a:t>
            </a:r>
            <a:r>
              <a:rPr lang="en-US" altLang="zh-CN" dirty="0" smtClean="0">
                <a:latin typeface="Arial" pitchFamily="34" charset="0"/>
                <a:ea typeface="宋体" pitchFamily="2" charset="-122"/>
                <a:cs typeface="宋体" pitchFamily="2" charset="-122"/>
              </a:rPr>
              <a:t>θ (</a:t>
            </a:r>
            <a:r>
              <a:rPr lang="zh-CN" altLang="en-US" dirty="0" smtClean="0">
                <a:latin typeface="Arial" pitchFamily="34" charset="0"/>
                <a:ea typeface="宋体" pitchFamily="2" charset="-122"/>
                <a:cs typeface="宋体" pitchFamily="2" charset="-122"/>
              </a:rPr>
              <a:t>如图</a:t>
            </a:r>
            <a:r>
              <a:rPr lang="en-US" altLang="zh-CN" dirty="0" smtClean="0">
                <a:latin typeface="Arial" pitchFamily="34" charset="0"/>
                <a:ea typeface="宋体" pitchFamily="2" charset="-122"/>
                <a:cs typeface="宋体" pitchFamily="2" charset="-122"/>
              </a:rPr>
              <a:t>)</a:t>
            </a:r>
          </a:p>
          <a:p>
            <a:pPr lvl="2" fontAlgn="base">
              <a:lnSpc>
                <a:spcPct val="150000"/>
              </a:lnSpc>
              <a:spcBef>
                <a:spcPct val="0"/>
              </a:spcBef>
              <a:spcAft>
                <a:spcPct val="0"/>
              </a:spcAft>
            </a:pPr>
            <a:r>
              <a:rPr lang="zh-CN" altLang="en-US" dirty="0" smtClean="0">
                <a:latin typeface="Arial" pitchFamily="34" charset="0"/>
                <a:ea typeface="宋体" pitchFamily="2" charset="-122"/>
                <a:cs typeface="宋体" pitchFamily="2" charset="-122"/>
              </a:rPr>
              <a:t>在光束轴线的方向上，面元的表观面积是</a:t>
            </a:r>
            <a:r>
              <a:rPr lang="en-US" altLang="zh-CN" dirty="0" err="1" smtClean="0">
                <a:latin typeface="Arial" pitchFamily="34" charset="0"/>
                <a:ea typeface="宋体" pitchFamily="2" charset="-122"/>
                <a:cs typeface="宋体" pitchFamily="2" charset="-122"/>
              </a:rPr>
              <a:t>dS</a:t>
            </a:r>
            <a:r>
              <a:rPr lang="en-US" altLang="zh-CN" dirty="0" smtClean="0">
                <a:latin typeface="Arial" pitchFamily="34" charset="0"/>
                <a:ea typeface="宋体" pitchFamily="2" charset="-122"/>
                <a:cs typeface="宋体" pitchFamily="2" charset="-122"/>
              </a:rPr>
              <a:t> </a:t>
            </a:r>
            <a:r>
              <a:rPr lang="en-US" altLang="zh-CN" dirty="0" err="1" smtClean="0">
                <a:latin typeface="Arial" pitchFamily="34" charset="0"/>
                <a:ea typeface="宋体" pitchFamily="2" charset="-122"/>
                <a:cs typeface="宋体" pitchFamily="2" charset="-122"/>
              </a:rPr>
              <a:t>cosθ</a:t>
            </a:r>
            <a:endParaRPr lang="en-US" altLang="zh-CN" dirty="0" smtClean="0">
              <a:latin typeface="Arial" pitchFamily="34" charset="0"/>
              <a:ea typeface="宋体" pitchFamily="2" charset="-122"/>
              <a:cs typeface="宋体" pitchFamily="2" charset="-122"/>
            </a:endParaRPr>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664" y="77282"/>
            <a:ext cx="5901375" cy="3650636"/>
          </a:xfrm>
          <a:prstGeom prst="rect">
            <a:avLst/>
          </a:prstGeom>
          <a:solidFill>
            <a:schemeClr val="bg1"/>
          </a:solidFill>
          <a:ln w="28575">
            <a:solidFill>
              <a:schemeClr val="tx1"/>
            </a:solidFill>
            <a:prstDash val="lgDash"/>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wipe(down)">
                                      <p:cBhvr>
                                        <p:cTn id="7" dur="5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sz="quarter" idx="1"/>
          </p:nvPr>
        </p:nvSpPr>
        <p:spPr>
          <a:xfrm>
            <a:off x="914400" y="1447800"/>
            <a:ext cx="7772400" cy="5195910"/>
          </a:xfrm>
        </p:spPr>
        <p:txBody>
          <a:bodyPr>
            <a:noAutofit/>
          </a:bodyPr>
          <a:lstStyle/>
          <a:p>
            <a:pPr>
              <a:lnSpc>
                <a:spcPct val="150000"/>
              </a:lnSpc>
            </a:pPr>
            <a:endParaRPr lang="en-US" altLang="zh-CN" dirty="0" smtClean="0">
              <a:solidFill>
                <a:schemeClr val="accent2"/>
              </a:solidFill>
            </a:endParaRPr>
          </a:p>
          <a:p>
            <a:pPr lvl="1" fontAlgn="base">
              <a:lnSpc>
                <a:spcPct val="150000"/>
              </a:lnSpc>
              <a:spcBef>
                <a:spcPct val="0"/>
              </a:spcBef>
              <a:spcAft>
                <a:spcPct val="0"/>
              </a:spcAft>
            </a:pPr>
            <a:r>
              <a:rPr lang="zh-CN" altLang="en-US" dirty="0" smtClean="0">
                <a:solidFill>
                  <a:srgbClr val="0070C0"/>
                </a:solidFill>
                <a:latin typeface="Arial" pitchFamily="34" charset="0"/>
                <a:ea typeface="宋体" pitchFamily="2" charset="-122"/>
                <a:cs typeface="宋体" pitchFamily="2" charset="-122"/>
                <a:hlinkClick r:id="rId2" action="ppaction://hlinksldjump"/>
              </a:rPr>
              <a:t>朗伯</a:t>
            </a:r>
            <a:r>
              <a:rPr lang="zh-CN" altLang="en-US" dirty="0" smtClean="0">
                <a:latin typeface="Arial" pitchFamily="34" charset="0"/>
                <a:ea typeface="宋体" pitchFamily="2" charset="-122"/>
                <a:cs typeface="宋体" pitchFamily="2" charset="-122"/>
              </a:rPr>
              <a:t>首先由实验发现对许多发光体</a:t>
            </a:r>
            <a:r>
              <a:rPr lang="en-US" altLang="zh-CN" dirty="0" smtClean="0">
                <a:latin typeface="Arial" pitchFamily="34" charset="0"/>
                <a:ea typeface="宋体" pitchFamily="2" charset="-122"/>
                <a:cs typeface="宋体" pitchFamily="2" charset="-122"/>
              </a:rPr>
              <a:t>(</a:t>
            </a:r>
            <a:r>
              <a:rPr lang="zh-CN" altLang="en-US" dirty="0" smtClean="0">
                <a:latin typeface="Arial" pitchFamily="34" charset="0"/>
                <a:ea typeface="宋体" pitchFamily="2" charset="-122"/>
                <a:cs typeface="宋体" pitchFamily="2" charset="-122"/>
              </a:rPr>
              <a:t>不是所有发光体</a:t>
            </a:r>
            <a:r>
              <a:rPr lang="en-US" altLang="zh-CN" dirty="0" smtClean="0">
                <a:latin typeface="Arial" pitchFamily="34" charset="0"/>
                <a:ea typeface="宋体" pitchFamily="2" charset="-122"/>
                <a:cs typeface="宋体" pitchFamily="2" charset="-122"/>
              </a:rPr>
              <a:t>)</a:t>
            </a:r>
            <a:r>
              <a:rPr lang="zh-CN" altLang="en-US" dirty="0" smtClean="0">
                <a:latin typeface="Arial" pitchFamily="34" charset="0"/>
                <a:ea typeface="宋体" pitchFamily="2" charset="-122"/>
                <a:cs typeface="宋体" pitchFamily="2" charset="-122"/>
              </a:rPr>
              <a:t>来说，</a:t>
            </a:r>
            <a:r>
              <a:rPr lang="zh-CN" altLang="en-US" dirty="0" smtClean="0">
                <a:solidFill>
                  <a:srgbClr val="0A01B9"/>
                </a:solidFill>
                <a:latin typeface="Arial" pitchFamily="34" charset="0"/>
                <a:ea typeface="宋体" pitchFamily="2" charset="-122"/>
                <a:cs typeface="宋体" pitchFamily="2" charset="-122"/>
              </a:rPr>
              <a:t>在立体角</a:t>
            </a:r>
            <a:r>
              <a:rPr lang="en-US" altLang="zh-CN" dirty="0" err="1" smtClean="0">
                <a:solidFill>
                  <a:srgbClr val="0A01B9"/>
                </a:solidFill>
                <a:latin typeface="Arial" pitchFamily="34" charset="0"/>
                <a:ea typeface="宋体" pitchFamily="2" charset="-122"/>
                <a:cs typeface="宋体" pitchFamily="2" charset="-122"/>
              </a:rPr>
              <a:t>dΩ</a:t>
            </a:r>
            <a:r>
              <a:rPr lang="zh-CN" altLang="en-US" dirty="0" smtClean="0">
                <a:solidFill>
                  <a:srgbClr val="0A01B9"/>
                </a:solidFill>
                <a:latin typeface="Arial" pitchFamily="34" charset="0"/>
                <a:ea typeface="宋体" pitchFamily="2" charset="-122"/>
                <a:cs typeface="宋体" pitchFamily="2" charset="-122"/>
              </a:rPr>
              <a:t>中发射出的光通量</a:t>
            </a:r>
            <a:r>
              <a:rPr lang="en-US" altLang="zh-CN" dirty="0" err="1" smtClean="0">
                <a:solidFill>
                  <a:srgbClr val="0A01B9"/>
                </a:solidFill>
                <a:latin typeface="Arial" pitchFamily="34" charset="0"/>
                <a:ea typeface="宋体" pitchFamily="2" charset="-122"/>
                <a:cs typeface="宋体" pitchFamily="2" charset="-122"/>
              </a:rPr>
              <a:t>dΦ</a:t>
            </a:r>
            <a:r>
              <a:rPr lang="zh-CN" altLang="en-US" dirty="0" smtClean="0">
                <a:solidFill>
                  <a:srgbClr val="0A01B9"/>
                </a:solidFill>
                <a:latin typeface="Arial" pitchFamily="34" charset="0"/>
                <a:ea typeface="宋体" pitchFamily="2" charset="-122"/>
                <a:cs typeface="宋体" pitchFamily="2" charset="-122"/>
              </a:rPr>
              <a:t>正比于</a:t>
            </a:r>
            <a:r>
              <a:rPr lang="en-US" altLang="zh-CN" dirty="0" err="1" smtClean="0">
                <a:solidFill>
                  <a:srgbClr val="0A01B9"/>
                </a:solidFill>
                <a:latin typeface="Arial" pitchFamily="34" charset="0"/>
                <a:ea typeface="宋体" pitchFamily="2" charset="-122"/>
                <a:cs typeface="宋体" pitchFamily="2" charset="-122"/>
              </a:rPr>
              <a:t>dΩ</a:t>
            </a:r>
            <a:r>
              <a:rPr lang="zh-CN" altLang="en-US" dirty="0" smtClean="0">
                <a:solidFill>
                  <a:srgbClr val="0A01B9"/>
                </a:solidFill>
                <a:latin typeface="Arial" pitchFamily="34" charset="0"/>
                <a:ea typeface="宋体" pitchFamily="2" charset="-122"/>
                <a:cs typeface="宋体" pitchFamily="2" charset="-122"/>
              </a:rPr>
              <a:t>和发光体表观面积</a:t>
            </a:r>
            <a:r>
              <a:rPr lang="en-US" altLang="zh-CN" dirty="0" err="1" smtClean="0">
                <a:solidFill>
                  <a:srgbClr val="0A01B9"/>
                </a:solidFill>
                <a:latin typeface="Arial" pitchFamily="34" charset="0"/>
                <a:ea typeface="宋体" pitchFamily="2" charset="-122"/>
                <a:cs typeface="宋体" pitchFamily="2" charset="-122"/>
              </a:rPr>
              <a:t>dScosθ</a:t>
            </a:r>
            <a:r>
              <a:rPr lang="zh-CN" altLang="en-US" dirty="0" smtClean="0">
                <a:solidFill>
                  <a:srgbClr val="0A01B9"/>
                </a:solidFill>
                <a:latin typeface="Arial" pitchFamily="34" charset="0"/>
                <a:ea typeface="宋体" pitchFamily="2" charset="-122"/>
                <a:cs typeface="宋体" pitchFamily="2" charset="-122"/>
              </a:rPr>
              <a:t>的大小</a:t>
            </a:r>
            <a:r>
              <a:rPr lang="en-US" altLang="zh-CN" dirty="0" smtClean="0">
                <a:latin typeface="Arial" pitchFamily="34" charset="0"/>
                <a:ea typeface="宋体" pitchFamily="2" charset="-122"/>
                <a:cs typeface="宋体" pitchFamily="2" charset="-122"/>
              </a:rPr>
              <a:t>(</a:t>
            </a:r>
            <a:r>
              <a:rPr lang="zh-CN" altLang="en-US" dirty="0" smtClean="0">
                <a:latin typeface="Arial" pitchFamily="34" charset="0"/>
                <a:ea typeface="宋体" pitchFamily="2" charset="-122"/>
                <a:cs typeface="宋体" pitchFamily="2" charset="-122"/>
              </a:rPr>
              <a:t>朗伯定律</a:t>
            </a:r>
            <a:r>
              <a:rPr lang="en-US" altLang="zh-CN" dirty="0" smtClean="0">
                <a:latin typeface="Arial" pitchFamily="34" charset="0"/>
                <a:ea typeface="宋体" pitchFamily="2" charset="-122"/>
                <a:cs typeface="宋体" pitchFamily="2" charset="-122"/>
              </a:rPr>
              <a:t>)</a:t>
            </a:r>
          </a:p>
          <a:p>
            <a:pPr lvl="1" fontAlgn="base">
              <a:lnSpc>
                <a:spcPct val="150000"/>
              </a:lnSpc>
              <a:spcBef>
                <a:spcPct val="0"/>
              </a:spcBef>
              <a:spcAft>
                <a:spcPct val="0"/>
              </a:spcAft>
            </a:pPr>
            <a:r>
              <a:rPr lang="zh-CN" altLang="en-US" dirty="0" smtClean="0">
                <a:latin typeface="Arial" pitchFamily="34" charset="0"/>
                <a:ea typeface="宋体" pitchFamily="2" charset="-122"/>
                <a:cs typeface="宋体" pitchFamily="2" charset="-122"/>
              </a:rPr>
              <a:t>比例系数和发光面的性质有关，与 </a:t>
            </a:r>
            <a:r>
              <a:rPr lang="en-US" altLang="zh-CN" dirty="0" smtClean="0">
                <a:latin typeface="Arial" pitchFamily="34" charset="0"/>
                <a:ea typeface="宋体" pitchFamily="2" charset="-122"/>
                <a:cs typeface="宋体" pitchFamily="2" charset="-122"/>
              </a:rPr>
              <a:t>θ </a:t>
            </a:r>
            <a:r>
              <a:rPr lang="zh-CN" altLang="en-US" dirty="0" smtClean="0">
                <a:latin typeface="Arial" pitchFamily="34" charset="0"/>
                <a:ea typeface="宋体" pitchFamily="2" charset="-122"/>
                <a:cs typeface="宋体" pitchFamily="2" charset="-122"/>
              </a:rPr>
              <a:t>角无关</a:t>
            </a:r>
            <a:endParaRPr lang="en-US" altLang="zh-CN" dirty="0" smtClean="0">
              <a:latin typeface="Arial" pitchFamily="34" charset="0"/>
              <a:ea typeface="宋体" pitchFamily="2" charset="-122"/>
              <a:cs typeface="宋体" pitchFamily="2" charset="-122"/>
            </a:endParaRPr>
          </a:p>
          <a:p>
            <a:pPr lvl="1" fontAlgn="base">
              <a:lnSpc>
                <a:spcPct val="150000"/>
              </a:lnSpc>
              <a:spcBef>
                <a:spcPct val="0"/>
              </a:spcBef>
              <a:spcAft>
                <a:spcPct val="0"/>
              </a:spcAft>
            </a:pPr>
            <a:r>
              <a:rPr lang="zh-CN" altLang="en-US" dirty="0" smtClean="0">
                <a:latin typeface="Arial" pitchFamily="34" charset="0"/>
                <a:ea typeface="宋体" pitchFamily="2" charset="-122"/>
                <a:cs typeface="宋体" pitchFamily="2" charset="-122"/>
              </a:rPr>
              <a:t>这个系数用 </a:t>
            </a:r>
            <a:r>
              <a:rPr lang="en-US" altLang="zh-CN" dirty="0" smtClean="0">
                <a:latin typeface="Arial" pitchFamily="34" charset="0"/>
                <a:ea typeface="宋体" pitchFamily="2" charset="-122"/>
                <a:cs typeface="宋体" pitchFamily="2" charset="-122"/>
              </a:rPr>
              <a:t>B </a:t>
            </a:r>
            <a:r>
              <a:rPr lang="zh-CN" altLang="en-US" dirty="0" smtClean="0">
                <a:latin typeface="Arial" pitchFamily="34" charset="0"/>
                <a:ea typeface="宋体" pitchFamily="2" charset="-122"/>
                <a:cs typeface="宋体" pitchFamily="2" charset="-122"/>
              </a:rPr>
              <a:t>表示</a:t>
            </a:r>
            <a:r>
              <a:rPr lang="en-US" altLang="zh-CN" dirty="0" smtClean="0">
                <a:latin typeface="Arial" pitchFamily="34" charset="0"/>
                <a:ea typeface="宋体" pitchFamily="2" charset="-122"/>
                <a:cs typeface="宋体" pitchFamily="2" charset="-122"/>
              </a:rPr>
              <a:t>(</a:t>
            </a:r>
            <a:r>
              <a:rPr lang="zh-CN" altLang="en-US" dirty="0" smtClean="0"/>
              <a:t>本教材中用 </a:t>
            </a:r>
            <a:r>
              <a:rPr lang="en-US" altLang="zh-CN" dirty="0" smtClean="0">
                <a:solidFill>
                  <a:srgbClr val="C00000"/>
                </a:solidFill>
              </a:rPr>
              <a:t>L </a:t>
            </a:r>
            <a:r>
              <a:rPr lang="zh-CN" altLang="en-US" dirty="0" smtClean="0"/>
              <a:t>来表示</a:t>
            </a:r>
            <a:r>
              <a:rPr lang="en-US" altLang="zh-CN" dirty="0" smtClean="0">
                <a:latin typeface="Arial" pitchFamily="34" charset="0"/>
                <a:ea typeface="宋体" pitchFamily="2" charset="-122"/>
                <a:cs typeface="宋体" pitchFamily="2" charset="-122"/>
              </a:rPr>
              <a:t>) </a:t>
            </a:r>
            <a:r>
              <a:rPr lang="zh-CN" altLang="en-US" dirty="0" smtClean="0">
                <a:latin typeface="Arial" pitchFamily="34" charset="0"/>
                <a:ea typeface="宋体" pitchFamily="2" charset="-122"/>
                <a:cs typeface="宋体" pitchFamily="2" charset="-122"/>
              </a:rPr>
              <a:t>，称为光源的亮度，它是</a:t>
            </a:r>
            <a:r>
              <a:rPr lang="zh-CN" altLang="en-US" dirty="0" smtClean="0">
                <a:solidFill>
                  <a:srgbClr val="C00000"/>
                </a:solidFill>
                <a:latin typeface="Arial" pitchFamily="34" charset="0"/>
                <a:ea typeface="宋体" pitchFamily="2" charset="-122"/>
                <a:cs typeface="宋体" pitchFamily="2" charset="-122"/>
              </a:rPr>
              <a:t>表征发光面发光强弱并与发光表面特性有关</a:t>
            </a:r>
            <a:r>
              <a:rPr lang="zh-CN" altLang="en-US" dirty="0" smtClean="0">
                <a:latin typeface="Arial" pitchFamily="34" charset="0"/>
                <a:ea typeface="宋体" pitchFamily="2" charset="-122"/>
                <a:cs typeface="宋体" pitchFamily="2" charset="-122"/>
              </a:rPr>
              <a:t>的物理量，可以用单位面积的光源表面在法线方向的单位立体角内传送出的光通量数值来量度</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sz="quarter" idx="1"/>
          </p:nvPr>
        </p:nvSpPr>
        <p:spPr>
          <a:xfrm>
            <a:off x="914400" y="1447800"/>
            <a:ext cx="7872442" cy="5267348"/>
          </a:xfrm>
        </p:spPr>
        <p:txBody>
          <a:bodyPr>
            <a:normAutofit/>
          </a:bodyPr>
          <a:lstStyle/>
          <a:p>
            <a:r>
              <a:rPr lang="zh-CN" altLang="en-US" dirty="0" smtClean="0"/>
              <a:t>单位</a:t>
            </a:r>
            <a:endParaRPr lang="en-US" altLang="zh-CN" dirty="0" smtClean="0"/>
          </a:p>
          <a:p>
            <a:pPr lvl="1">
              <a:lnSpc>
                <a:spcPct val="150000"/>
              </a:lnSpc>
            </a:pPr>
            <a:r>
              <a:rPr lang="en-US" dirty="0" err="1" smtClean="0"/>
              <a:t>单位为lm</a:t>
            </a:r>
            <a:r>
              <a:rPr lang="en-US" dirty="0" smtClean="0"/>
              <a:t>／(m</a:t>
            </a:r>
            <a:r>
              <a:rPr lang="en-US" baseline="30000" dirty="0" smtClean="0"/>
              <a:t>2</a:t>
            </a:r>
            <a:r>
              <a:rPr lang="en-US" dirty="0" smtClean="0"/>
              <a:t>·sr)或</a:t>
            </a:r>
            <a:r>
              <a:rPr lang="zh-CN" altLang="en-US" dirty="0" smtClean="0"/>
              <a:t> </a:t>
            </a:r>
            <a:r>
              <a:rPr lang="en-US" dirty="0" smtClean="0"/>
              <a:t>lm／(cm</a:t>
            </a:r>
            <a:r>
              <a:rPr lang="en-US" baseline="30000" dirty="0" smtClean="0"/>
              <a:t>2</a:t>
            </a:r>
            <a:r>
              <a:rPr lang="en-US" dirty="0" smtClean="0"/>
              <a:t>·sr)</a:t>
            </a:r>
          </a:p>
          <a:p>
            <a:pPr lvl="1">
              <a:lnSpc>
                <a:spcPct val="150000"/>
              </a:lnSpc>
            </a:pPr>
            <a:r>
              <a:rPr lang="zh-CN" altLang="en-US" dirty="0" smtClean="0"/>
              <a:t>前者称为尼特 </a:t>
            </a:r>
            <a:r>
              <a:rPr lang="en-US" dirty="0" smtClean="0"/>
              <a:t>(nit)，</a:t>
            </a:r>
            <a:r>
              <a:rPr lang="en-US" dirty="0" err="1" smtClean="0"/>
              <a:t>单位代号：尼特</a:t>
            </a:r>
            <a:r>
              <a:rPr lang="en-US" dirty="0" smtClean="0"/>
              <a:t>(</a:t>
            </a:r>
            <a:r>
              <a:rPr lang="en-US" dirty="0" err="1" smtClean="0"/>
              <a:t>nt</a:t>
            </a:r>
            <a:r>
              <a:rPr lang="en-US" dirty="0" smtClean="0"/>
              <a:t>)</a:t>
            </a:r>
          </a:p>
          <a:p>
            <a:pPr lvl="1">
              <a:lnSpc>
                <a:spcPct val="150000"/>
              </a:lnSpc>
            </a:pPr>
            <a:r>
              <a:rPr lang="en-US" dirty="0" err="1" smtClean="0"/>
              <a:t>后者称为熙提</a:t>
            </a:r>
            <a:r>
              <a:rPr lang="en-US" dirty="0" smtClean="0"/>
              <a:t>(</a:t>
            </a:r>
            <a:r>
              <a:rPr lang="en-US" dirty="0" err="1" smtClean="0"/>
              <a:t>stilb</a:t>
            </a:r>
            <a:r>
              <a:rPr lang="en-US" dirty="0" smtClean="0"/>
              <a:t>)，</a:t>
            </a:r>
            <a:r>
              <a:rPr lang="en-US" dirty="0" err="1" smtClean="0"/>
              <a:t>单位代号：熙提</a:t>
            </a:r>
            <a:r>
              <a:rPr lang="en-US" dirty="0" smtClean="0"/>
              <a:t>(</a:t>
            </a:r>
            <a:r>
              <a:rPr lang="en-US" dirty="0" err="1" smtClean="0"/>
              <a:t>sb</a:t>
            </a:r>
            <a:r>
              <a:rPr lang="en-US" dirty="0" smtClean="0"/>
              <a:t>)</a:t>
            </a:r>
          </a:p>
          <a:p>
            <a:pPr lvl="1">
              <a:lnSpc>
                <a:spcPct val="150000"/>
              </a:lnSpc>
            </a:pPr>
            <a:r>
              <a:rPr lang="en-US" dirty="0" err="1" smtClean="0"/>
              <a:t>熙提</a:t>
            </a:r>
            <a:r>
              <a:rPr lang="zh-CN" altLang="en-US" dirty="0" smtClean="0"/>
              <a:t>与</a:t>
            </a:r>
            <a:r>
              <a:rPr lang="en-US" dirty="0" smtClean="0"/>
              <a:t>尼</a:t>
            </a:r>
            <a:r>
              <a:rPr lang="zh-CN" altLang="en-US" dirty="0" smtClean="0"/>
              <a:t>特之间的换算关系为 </a:t>
            </a:r>
            <a:r>
              <a:rPr lang="en-US" dirty="0" smtClean="0"/>
              <a:t>1sb=10</a:t>
            </a:r>
            <a:r>
              <a:rPr lang="en-US" baseline="30000" dirty="0" smtClean="0"/>
              <a:t>4</a:t>
            </a:r>
            <a:r>
              <a:rPr lang="en-US" dirty="0" smtClean="0"/>
              <a:t>nt</a:t>
            </a:r>
            <a:endParaRPr lang="zh-CN" altLang="en-US" dirty="0" smtClean="0"/>
          </a:p>
        </p:txBody>
      </p:sp>
      <p:pic>
        <p:nvPicPr>
          <p:cNvPr id="45058" name="Picture 2"/>
          <p:cNvPicPr>
            <a:picLocks noChangeAspect="1" noChangeArrowheads="1"/>
          </p:cNvPicPr>
          <p:nvPr/>
        </p:nvPicPr>
        <p:blipFill>
          <a:blip r:embed="rId2" cstate="print">
            <a:lum bright="-20000" contrast="40000"/>
          </a:blip>
          <a:srcRect/>
          <a:stretch>
            <a:fillRect/>
          </a:stretch>
        </p:blipFill>
        <p:spPr bwMode="auto">
          <a:xfrm>
            <a:off x="1907704" y="547540"/>
            <a:ext cx="2357455" cy="857256"/>
          </a:xfrm>
          <a:prstGeom prst="rect">
            <a:avLst/>
          </a:prstGeom>
          <a:noFill/>
          <a:ln w="9525">
            <a:noFill/>
            <a:miter lim="800000"/>
            <a:headEnd/>
            <a:tailEnd/>
          </a:ln>
          <a:effectLst/>
        </p:spPr>
      </p:pic>
      <p:pic>
        <p:nvPicPr>
          <p:cNvPr id="45060" name="Picture 4"/>
          <p:cNvPicPr>
            <a:picLocks noChangeAspect="1" noChangeArrowheads="1"/>
          </p:cNvPicPr>
          <p:nvPr/>
        </p:nvPicPr>
        <p:blipFill>
          <a:blip r:embed="rId3" cstate="print">
            <a:lum bright="-20000" contrast="40000"/>
          </a:blip>
          <a:srcRect/>
          <a:stretch>
            <a:fillRect/>
          </a:stretch>
        </p:blipFill>
        <p:spPr bwMode="auto">
          <a:xfrm>
            <a:off x="4908100" y="404664"/>
            <a:ext cx="2124819" cy="1104906"/>
          </a:xfrm>
          <a:prstGeom prst="rect">
            <a:avLst/>
          </a:prstGeom>
          <a:noFill/>
          <a:ln w="9525">
            <a:noFill/>
            <a:miter lim="800000"/>
            <a:headEnd/>
            <a:tailEnd/>
          </a:ln>
          <a:effectLst/>
        </p:spPr>
      </p:pic>
      <p:sp>
        <p:nvSpPr>
          <p:cNvPr id="7" name="TextBox 6"/>
          <p:cNvSpPr txBox="1"/>
          <p:nvPr/>
        </p:nvSpPr>
        <p:spPr>
          <a:xfrm>
            <a:off x="4395842" y="739184"/>
            <a:ext cx="492443" cy="461665"/>
          </a:xfrm>
          <a:prstGeom prst="rect">
            <a:avLst/>
          </a:prstGeom>
          <a:noFill/>
        </p:spPr>
        <p:txBody>
          <a:bodyPr wrap="none" rtlCol="0">
            <a:spAutoFit/>
          </a:bodyPr>
          <a:lstStyle/>
          <a:p>
            <a:r>
              <a:rPr lang="zh-CN" altLang="en-US" sz="2400" b="1" smtClean="0"/>
              <a:t>或</a:t>
            </a:r>
            <a:endParaRPr lang="zh-CN" altLang="en-US" sz="2400"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一些发光体的亮度</a:t>
            </a:r>
            <a:endParaRPr lang="zh-CN" altLang="en-US"/>
          </a:p>
        </p:txBody>
      </p:sp>
      <p:sp>
        <p:nvSpPr>
          <p:cNvPr id="3" name="Content Placeholder 2"/>
          <p:cNvSpPr>
            <a:spLocks noGrp="1"/>
          </p:cNvSpPr>
          <p:nvPr>
            <p:ph sz="quarter" idx="1"/>
          </p:nvPr>
        </p:nvSpPr>
        <p:spPr/>
        <p:txBody>
          <a:bodyPr/>
          <a:lstStyle/>
          <a:p>
            <a:endParaRPr lang="zh-CN" altLang="en-US"/>
          </a:p>
        </p:txBody>
      </p:sp>
      <p:pic>
        <p:nvPicPr>
          <p:cNvPr id="4" name="Picture 3" descr="http://ee.ivt.edu.cn/../../../DOCUME~1/wwm/LOCALS~1/Temp/sspictmp005E63.gif"/>
          <p:cNvPicPr/>
          <p:nvPr/>
        </p:nvPicPr>
        <p:blipFill>
          <a:blip r:embed="rId2" cstate="print"/>
          <a:srcRect/>
          <a:stretch>
            <a:fillRect/>
          </a:stretch>
        </p:blipFill>
        <p:spPr bwMode="auto">
          <a:xfrm>
            <a:off x="857224" y="1552568"/>
            <a:ext cx="7829554" cy="4733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一些实际光源光亮度的近似值</a:t>
            </a:r>
            <a:endParaRPr lang="zh-CN" altLang="en-US"/>
          </a:p>
        </p:txBody>
      </p:sp>
      <p:sp>
        <p:nvSpPr>
          <p:cNvPr id="3" name="Content Placeholder 2"/>
          <p:cNvSpPr>
            <a:spLocks noGrp="1"/>
          </p:cNvSpPr>
          <p:nvPr>
            <p:ph sz="quarter" idx="1"/>
          </p:nvPr>
        </p:nvSpPr>
        <p:spPr>
          <a:xfrm>
            <a:off x="914400" y="1447800"/>
            <a:ext cx="7772400" cy="5053034"/>
          </a:xfrm>
        </p:spPr>
        <p:txBody>
          <a:bodyPr>
            <a:normAutofit/>
          </a:bodyPr>
          <a:lstStyle/>
          <a:p>
            <a:pPr>
              <a:lnSpc>
                <a:spcPct val="130000"/>
              </a:lnSpc>
            </a:pPr>
            <a:r>
              <a:rPr lang="en-US" dirty="0" smtClean="0"/>
              <a:t>单位：cd／cm</a:t>
            </a:r>
            <a:r>
              <a:rPr lang="en-US" baseline="30000" dirty="0" smtClean="0"/>
              <a:t>2 </a:t>
            </a:r>
            <a:r>
              <a:rPr lang="en-US" dirty="0" smtClean="0"/>
              <a:t>或 </a:t>
            </a:r>
            <a:r>
              <a:rPr lang="en-US" dirty="0" err="1" smtClean="0"/>
              <a:t>sb</a:t>
            </a:r>
            <a:endParaRPr lang="zh-CN" altLang="en-US" dirty="0" smtClean="0"/>
          </a:p>
          <a:p>
            <a:pPr lvl="1">
              <a:lnSpc>
                <a:spcPct val="130000"/>
              </a:lnSpc>
            </a:pPr>
            <a:r>
              <a:rPr lang="en-US" dirty="0" err="1" smtClean="0"/>
              <a:t>与人眼最小灵敏度相对应的物体</a:t>
            </a:r>
            <a:r>
              <a:rPr lang="en-US" dirty="0" smtClean="0"/>
              <a:t>  10</a:t>
            </a:r>
            <a:r>
              <a:rPr lang="en-US" baseline="30000" dirty="0" smtClean="0"/>
              <a:t>-10</a:t>
            </a:r>
            <a:r>
              <a:rPr lang="en-US" dirty="0" smtClean="0"/>
              <a:t></a:t>
            </a:r>
            <a:endParaRPr lang="zh-CN" altLang="en-US" dirty="0" smtClean="0"/>
          </a:p>
          <a:p>
            <a:pPr lvl="1">
              <a:lnSpc>
                <a:spcPct val="130000"/>
              </a:lnSpc>
            </a:pPr>
            <a:r>
              <a:rPr lang="en-US" dirty="0" err="1" smtClean="0"/>
              <a:t>无月的夜空</a:t>
            </a:r>
            <a:r>
              <a:rPr lang="en-US" dirty="0" smtClean="0"/>
              <a:t>  10</a:t>
            </a:r>
            <a:r>
              <a:rPr lang="en-US" baseline="30000" dirty="0" smtClean="0"/>
              <a:t>-3</a:t>
            </a:r>
            <a:endParaRPr lang="zh-CN" altLang="en-US" dirty="0" smtClean="0"/>
          </a:p>
          <a:p>
            <a:pPr lvl="1">
              <a:lnSpc>
                <a:spcPct val="130000"/>
              </a:lnSpc>
            </a:pPr>
            <a:r>
              <a:rPr lang="en-US" dirty="0" err="1" smtClean="0"/>
              <a:t>满月的表面</a:t>
            </a:r>
            <a:r>
              <a:rPr lang="en-US" dirty="0" smtClean="0"/>
              <a:t>  0.25</a:t>
            </a:r>
            <a:endParaRPr lang="zh-CN" altLang="en-US" dirty="0" smtClean="0"/>
          </a:p>
          <a:p>
            <a:pPr lvl="1">
              <a:lnSpc>
                <a:spcPct val="130000"/>
              </a:lnSpc>
            </a:pPr>
            <a:r>
              <a:rPr lang="en-US" dirty="0" err="1" smtClean="0"/>
              <a:t>阳光照射下的洁净雪面</a:t>
            </a:r>
            <a:r>
              <a:rPr lang="en-US" dirty="0" smtClean="0"/>
              <a:t>  3</a:t>
            </a:r>
            <a:endParaRPr lang="zh-CN" altLang="en-US" dirty="0" smtClean="0"/>
          </a:p>
          <a:p>
            <a:pPr lvl="1">
              <a:lnSpc>
                <a:spcPct val="130000"/>
              </a:lnSpc>
            </a:pPr>
            <a:r>
              <a:rPr lang="en-US" dirty="0" err="1" smtClean="0"/>
              <a:t>乙炔焰</a:t>
            </a:r>
            <a:r>
              <a:rPr lang="en-US" dirty="0" smtClean="0"/>
              <a:t>  8</a:t>
            </a:r>
            <a:endParaRPr lang="zh-CN" altLang="en-US" dirty="0" smtClean="0"/>
          </a:p>
          <a:p>
            <a:pPr lvl="1">
              <a:lnSpc>
                <a:spcPct val="130000"/>
              </a:lnSpc>
            </a:pPr>
            <a:r>
              <a:rPr lang="en-US" dirty="0" err="1" smtClean="0"/>
              <a:t>钨丝白炽灯</a:t>
            </a:r>
            <a:r>
              <a:rPr lang="en-US" dirty="0" smtClean="0"/>
              <a:t>  500～1,500</a:t>
            </a:r>
            <a:endParaRPr lang="zh-CN" altLang="en-US" dirty="0" smtClean="0"/>
          </a:p>
          <a:p>
            <a:pPr lvl="1">
              <a:lnSpc>
                <a:spcPct val="130000"/>
              </a:lnSpc>
            </a:pPr>
            <a:r>
              <a:rPr lang="en-US" dirty="0" err="1" smtClean="0"/>
              <a:t>超高压球状汞灯</a:t>
            </a:r>
            <a:r>
              <a:rPr lang="en-US" dirty="0" smtClean="0"/>
              <a:t>  120,000</a:t>
            </a:r>
            <a:endParaRPr lang="zh-CN" altLang="en-US" dirty="0" smtClean="0"/>
          </a:p>
          <a:p>
            <a:pPr lvl="1">
              <a:lnSpc>
                <a:spcPct val="130000"/>
              </a:lnSpc>
            </a:pPr>
            <a:r>
              <a:rPr lang="en-US" dirty="0" err="1" smtClean="0"/>
              <a:t>在地面上看到的太阳</a:t>
            </a:r>
            <a:r>
              <a:rPr lang="en-US" dirty="0" smtClean="0"/>
              <a:t>  150,000</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25470"/>
          </a:xfrm>
        </p:spPr>
        <p:txBody>
          <a:bodyPr>
            <a:normAutofit fontScale="90000"/>
          </a:bodyPr>
          <a:lstStyle/>
          <a:p>
            <a:r>
              <a:rPr lang="zh-CN" altLang="en-US" smtClean="0"/>
              <a:t>总结</a:t>
            </a:r>
            <a:endParaRPr lang="zh-CN" altLang="en-US"/>
          </a:p>
        </p:txBody>
      </p:sp>
      <p:sp>
        <p:nvSpPr>
          <p:cNvPr id="3" name="Content Placeholder 2"/>
          <p:cNvSpPr>
            <a:spLocks noGrp="1"/>
          </p:cNvSpPr>
          <p:nvPr>
            <p:ph sz="quarter" idx="1"/>
          </p:nvPr>
        </p:nvSpPr>
        <p:spPr/>
        <p:txBody>
          <a:bodyPr/>
          <a:lstStyle/>
          <a:p>
            <a:r>
              <a:rPr lang="zh-CN" altLang="en-US" smtClean="0"/>
              <a:t>辐射度量和光度量对照表</a:t>
            </a:r>
            <a:endParaRPr lang="en-US" altLang="zh-CN" smtClean="0"/>
          </a:p>
          <a:p>
            <a:r>
              <a:rPr lang="en-US" altLang="zh-CN" smtClean="0"/>
              <a:t>p20</a:t>
            </a:r>
            <a:endParaRPr lang="zh-CN" altLang="en-US"/>
          </a:p>
        </p:txBody>
      </p:sp>
      <p:pic>
        <p:nvPicPr>
          <p:cNvPr id="5" name="Picture 4" descr="untitled.JPG"/>
          <p:cNvPicPr>
            <a:picLocks noChangeAspect="1"/>
          </p:cNvPicPr>
          <p:nvPr/>
        </p:nvPicPr>
        <p:blipFill>
          <a:blip r:embed="rId2" cstate="print"/>
          <a:stretch>
            <a:fillRect/>
          </a:stretch>
        </p:blipFill>
        <p:spPr>
          <a:xfrm>
            <a:off x="0" y="884223"/>
            <a:ext cx="9144000" cy="569167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214290"/>
            <a:ext cx="7772400" cy="4572000"/>
          </a:xfrm>
        </p:spPr>
        <p:txBody>
          <a:bodyPr>
            <a:normAutofit/>
          </a:bodyPr>
          <a:lstStyle/>
          <a:p>
            <a:r>
              <a:rPr lang="zh-CN" altLang="en-US" sz="2400" dirty="0" smtClean="0"/>
              <a:t>例题：</a:t>
            </a:r>
            <a:r>
              <a:rPr lang="en-US" sz="2400" dirty="0" smtClean="0"/>
              <a:t> </a:t>
            </a:r>
            <a:r>
              <a:rPr lang="en-US" sz="2400" dirty="0" err="1" smtClean="0"/>
              <a:t>一发光强度为</a:t>
            </a:r>
            <a:r>
              <a:rPr lang="en-US" sz="2400" dirty="0" smtClean="0"/>
              <a:t> 60cd </a:t>
            </a:r>
            <a:r>
              <a:rPr lang="en-US" sz="2400" dirty="0" err="1" smtClean="0"/>
              <a:t>的点光源</a:t>
            </a:r>
            <a:r>
              <a:rPr lang="en-US" sz="2400" dirty="0" smtClean="0"/>
              <a:t> </a:t>
            </a:r>
            <a:r>
              <a:rPr lang="en-US" altLang="zh-CN" sz="2400" dirty="0" smtClean="0"/>
              <a:t>O </a:t>
            </a:r>
            <a:r>
              <a:rPr lang="en-US" sz="2400" dirty="0" err="1" smtClean="0"/>
              <a:t>置于水平地板上方</a:t>
            </a:r>
            <a:r>
              <a:rPr lang="en-US" sz="2400" dirty="0" smtClean="0"/>
              <a:t> 4m </a:t>
            </a:r>
            <a:r>
              <a:rPr lang="en-US" sz="2400" dirty="0" err="1" smtClean="0"/>
              <a:t>处，而一直径为</a:t>
            </a:r>
            <a:r>
              <a:rPr lang="en-US" sz="2400" dirty="0" smtClean="0"/>
              <a:t> 3m </a:t>
            </a:r>
            <a:r>
              <a:rPr lang="en-US" sz="2400" dirty="0" err="1" smtClean="0"/>
              <a:t>的圆形平面镜水平放置，平面镜的圆心位于点光源正上方</a:t>
            </a:r>
            <a:r>
              <a:rPr lang="en-US" sz="2400" dirty="0" smtClean="0"/>
              <a:t> 4m </a:t>
            </a:r>
            <a:r>
              <a:rPr lang="en-US" sz="2400" dirty="0" err="1" smtClean="0"/>
              <a:t>处，若光投射于平面镜时，将</a:t>
            </a:r>
            <a:r>
              <a:rPr lang="en-US" sz="2400" dirty="0" smtClean="0"/>
              <a:t> 80% </a:t>
            </a:r>
            <a:r>
              <a:rPr lang="en-US" sz="2400" dirty="0" err="1" smtClean="0"/>
              <a:t>的光反射，试求光源斜下方</a:t>
            </a:r>
            <a:r>
              <a:rPr lang="en-US" sz="2400" dirty="0" smtClean="0"/>
              <a:t> 6m </a:t>
            </a:r>
            <a:r>
              <a:rPr lang="en-US" sz="2400" dirty="0" err="1" smtClean="0"/>
              <a:t>地板上</a:t>
            </a:r>
            <a:r>
              <a:rPr lang="en-US" sz="2400" dirty="0" smtClean="0"/>
              <a:t> P </a:t>
            </a:r>
            <a:r>
              <a:rPr lang="en-US" sz="2400" dirty="0" err="1" smtClean="0"/>
              <a:t>点处的照度</a:t>
            </a:r>
            <a:r>
              <a:rPr lang="en-US" sz="2400" dirty="0" smtClean="0"/>
              <a:t>。</a:t>
            </a:r>
            <a:endParaRPr lang="zh-CN" altLang="en-US" sz="2400" dirty="0"/>
          </a:p>
        </p:txBody>
      </p:sp>
      <p:pic>
        <p:nvPicPr>
          <p:cNvPr id="40961" name="Picture 1"/>
          <p:cNvPicPr>
            <a:picLocks noChangeAspect="1" noChangeArrowheads="1"/>
          </p:cNvPicPr>
          <p:nvPr/>
        </p:nvPicPr>
        <p:blipFill>
          <a:blip r:embed="rId3" cstate="print"/>
          <a:srcRect/>
          <a:stretch>
            <a:fillRect/>
          </a:stretch>
        </p:blipFill>
        <p:spPr bwMode="auto">
          <a:xfrm>
            <a:off x="5643538" y="3143248"/>
            <a:ext cx="3500462" cy="3628386"/>
          </a:xfrm>
          <a:prstGeom prst="rect">
            <a:avLst/>
          </a:prstGeom>
          <a:noFill/>
          <a:ln w="9525">
            <a:noFill/>
            <a:miter lim="800000"/>
            <a:headEnd/>
            <a:tailEnd/>
          </a:ln>
          <a:effectLst/>
        </p:spPr>
      </p:pic>
      <p:sp>
        <p:nvSpPr>
          <p:cNvPr id="5" name="Rectangle 4"/>
          <p:cNvSpPr/>
          <p:nvPr/>
        </p:nvSpPr>
        <p:spPr>
          <a:xfrm>
            <a:off x="714348" y="2071678"/>
            <a:ext cx="6500858" cy="1938992"/>
          </a:xfrm>
          <a:prstGeom prst="rect">
            <a:avLst/>
          </a:prstGeom>
        </p:spPr>
        <p:txBody>
          <a:bodyPr wrap="square">
            <a:spAutoFit/>
          </a:bodyPr>
          <a:lstStyle/>
          <a:p>
            <a:r>
              <a:rPr lang="zh-CN" altLang="en-US" sz="2000" b="1" smtClean="0"/>
              <a:t>解：如图所示，平面镜在光源的镜象处形成一个附加的</a:t>
            </a:r>
            <a:r>
              <a:rPr lang="en-US" sz="2000" b="1" smtClean="0"/>
              <a:t>0.8×60cd发光强度的镜象光源O′，但它仅照明地板的有限范围AB。</a:t>
            </a:r>
          </a:p>
          <a:p>
            <a:r>
              <a:rPr lang="zh-CN" altLang="en-US" sz="2000" b="1" smtClean="0"/>
              <a:t>根据题意，所求点的照度应为实际光源</a:t>
            </a:r>
            <a:r>
              <a:rPr lang="en-US" altLang="zh-CN" sz="2000" b="1" smtClean="0"/>
              <a:t>O</a:t>
            </a:r>
            <a:r>
              <a:rPr lang="zh-CN" altLang="en-US" sz="2000" b="1" smtClean="0"/>
              <a:t>和镜象光源</a:t>
            </a:r>
            <a:r>
              <a:rPr lang="en-US" altLang="zh-CN" sz="2000" b="1" smtClean="0"/>
              <a:t>O′</a:t>
            </a:r>
            <a:r>
              <a:rPr lang="zh-CN" altLang="en-US" sz="2000" b="1" smtClean="0"/>
              <a:t>共同贡献的，应用反平方定律且考虑到倾斜因子</a:t>
            </a:r>
            <a:r>
              <a:rPr lang="en-US" altLang="zh-CN" sz="2000" b="1" smtClean="0"/>
              <a:t>cosα</a:t>
            </a:r>
            <a:r>
              <a:rPr lang="zh-CN" altLang="en-US" sz="2000" b="1" smtClean="0"/>
              <a:t>，即得</a:t>
            </a:r>
            <a:endParaRPr lang="zh-CN" altLang="en-US" sz="2000" b="1"/>
          </a:p>
        </p:txBody>
      </p:sp>
      <p:pic>
        <p:nvPicPr>
          <p:cNvPr id="40962" name="Picture 2"/>
          <p:cNvPicPr>
            <a:picLocks noChangeAspect="1" noChangeArrowheads="1"/>
          </p:cNvPicPr>
          <p:nvPr/>
        </p:nvPicPr>
        <p:blipFill>
          <a:blip r:embed="rId4" cstate="print">
            <a:lum bright="-20000" contrast="40000"/>
          </a:blip>
          <a:srcRect/>
          <a:stretch>
            <a:fillRect/>
          </a:stretch>
        </p:blipFill>
        <p:spPr bwMode="auto">
          <a:xfrm>
            <a:off x="1380493" y="3643314"/>
            <a:ext cx="4050905" cy="3071834"/>
          </a:xfrm>
          <a:prstGeom prst="rect">
            <a:avLst/>
          </a:prstGeom>
          <a:noFill/>
          <a:ln w="9525">
            <a:noFill/>
            <a:miter lim="800000"/>
            <a:headEnd/>
            <a:tailEnd/>
          </a:ln>
          <a:effectLst/>
        </p:spPr>
      </p:pic>
      <p:graphicFrame>
        <p:nvGraphicFramePr>
          <p:cNvPr id="6" name="Object 5"/>
          <p:cNvGraphicFramePr>
            <a:graphicFrameLocks noChangeAspect="1"/>
          </p:cNvGraphicFramePr>
          <p:nvPr/>
        </p:nvGraphicFramePr>
        <p:xfrm>
          <a:off x="7215206" y="2643182"/>
          <a:ext cx="1774428" cy="500066"/>
        </p:xfrm>
        <a:graphic>
          <a:graphicData uri="http://schemas.openxmlformats.org/presentationml/2006/ole">
            <mc:AlternateContent xmlns:mc="http://schemas.openxmlformats.org/markup-compatibility/2006">
              <mc:Choice xmlns:v="urn:schemas-microsoft-com:vml" Requires="v">
                <p:oleObj spid="_x0000_s42066" name="公式" r:id="rId5" imgW="1396800" imgH="393480" progId="Equation.3">
                  <p:embed/>
                </p:oleObj>
              </mc:Choice>
              <mc:Fallback>
                <p:oleObj name="公式" r:id="rId5" imgW="1396800" imgH="39348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5206" y="2643182"/>
                        <a:ext cx="1774428"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500034" y="2143116"/>
            <a:ext cx="8501090" cy="471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7"/>
                                        </p:tgtEl>
                                        <p:attrNameLst>
                                          <p:attrName>style.opacity</p:attrName>
                                        </p:attrNameLst>
                                      </p:cBhvr>
                                      <p:to>
                                        <p:strVal val="0.95"/>
                                      </p:to>
                                    </p:set>
                                    <p:animEffect filter="image" prLst="opacity: 0.95">
                                      <p:cBhvr rctx="IE">
                                        <p:cTn id="7" dur="indefinite"/>
                                        <p:tgtEl>
                                          <p:spTgt spid="7"/>
                                        </p:tgtEl>
                                      </p:cBhvr>
                                    </p:animEffect>
                                  </p:childTnLst>
                                </p:cTn>
                              </p:par>
                            </p:childTnLst>
                          </p:cTn>
                        </p:par>
                        <p:par>
                          <p:cTn id="8" fill="hold">
                            <p:stCondLst>
                              <p:cond delay="0"/>
                            </p:stCondLst>
                            <p:childTnLst>
                              <p:par>
                                <p:cTn id="9" presetID="9" presetClass="emph" presetSubtype="0" grpId="1" nodeType="afterEffect">
                                  <p:stCondLst>
                                    <p:cond delay="100"/>
                                  </p:stCondLst>
                                  <p:childTnLst>
                                    <p:set>
                                      <p:cBhvr rctx="PPT">
                                        <p:cTn id="10" dur="indefinite"/>
                                        <p:tgtEl>
                                          <p:spTgt spid="7"/>
                                        </p:tgtEl>
                                        <p:attrNameLst>
                                          <p:attrName>style.opacity</p:attrName>
                                        </p:attrNameLst>
                                      </p:cBhvr>
                                      <p:to>
                                        <p:strVal val="0.85"/>
                                      </p:to>
                                    </p:set>
                                    <p:animEffect filter="image" prLst="opacity: 0.85">
                                      <p:cBhvr rctx="IE">
                                        <p:cTn id="11" dur="indefinite"/>
                                        <p:tgtEl>
                                          <p:spTgt spid="7"/>
                                        </p:tgtEl>
                                      </p:cBhvr>
                                    </p:animEffect>
                                  </p:childTnLst>
                                </p:cTn>
                              </p:par>
                            </p:childTnLst>
                          </p:cTn>
                        </p:par>
                        <p:par>
                          <p:cTn id="12" fill="hold">
                            <p:stCondLst>
                              <p:cond delay="100"/>
                            </p:stCondLst>
                            <p:childTnLst>
                              <p:par>
                                <p:cTn id="13" presetID="9" presetClass="emph" presetSubtype="0" grpId="2" nodeType="afterEffect">
                                  <p:stCondLst>
                                    <p:cond delay="100"/>
                                  </p:stCondLst>
                                  <p:childTnLst>
                                    <p:set>
                                      <p:cBhvr rctx="PPT">
                                        <p:cTn id="14" dur="indefinite"/>
                                        <p:tgtEl>
                                          <p:spTgt spid="7"/>
                                        </p:tgtEl>
                                        <p:attrNameLst>
                                          <p:attrName>style.opacity</p:attrName>
                                        </p:attrNameLst>
                                      </p:cBhvr>
                                      <p:to>
                                        <p:strVal val="0.7"/>
                                      </p:to>
                                    </p:set>
                                    <p:animEffect filter="image" prLst="opacity: 0.7">
                                      <p:cBhvr rctx="IE">
                                        <p:cTn id="15" dur="indefinite"/>
                                        <p:tgtEl>
                                          <p:spTgt spid="7"/>
                                        </p:tgtEl>
                                      </p:cBhvr>
                                    </p:animEffect>
                                  </p:childTnLst>
                                </p:cTn>
                              </p:par>
                            </p:childTnLst>
                          </p:cTn>
                        </p:par>
                        <p:par>
                          <p:cTn id="16" fill="hold">
                            <p:stCondLst>
                              <p:cond delay="200"/>
                            </p:stCondLst>
                            <p:childTnLst>
                              <p:par>
                                <p:cTn id="17" presetID="9" presetClass="emph" presetSubtype="0" grpId="3" nodeType="afterEffect">
                                  <p:stCondLst>
                                    <p:cond delay="200"/>
                                  </p:stCondLst>
                                  <p:childTnLst>
                                    <p:set>
                                      <p:cBhvr rctx="PPT">
                                        <p:cTn id="18" dur="indefinite"/>
                                        <p:tgtEl>
                                          <p:spTgt spid="7"/>
                                        </p:tgtEl>
                                        <p:attrNameLst>
                                          <p:attrName>style.opacity</p:attrName>
                                        </p:attrNameLst>
                                      </p:cBhvr>
                                      <p:to>
                                        <p:strVal val="0.55"/>
                                      </p:to>
                                    </p:set>
                                    <p:animEffect filter="image" prLst="opacity: 0.55">
                                      <p:cBhvr rctx="IE">
                                        <p:cTn id="19" dur="indefinite"/>
                                        <p:tgtEl>
                                          <p:spTgt spid="7"/>
                                        </p:tgtEl>
                                      </p:cBhvr>
                                    </p:animEffect>
                                  </p:childTnLst>
                                </p:cTn>
                              </p:par>
                            </p:childTnLst>
                          </p:cTn>
                        </p:par>
                        <p:par>
                          <p:cTn id="20" fill="hold">
                            <p:stCondLst>
                              <p:cond delay="400"/>
                            </p:stCondLst>
                            <p:childTnLst>
                              <p:par>
                                <p:cTn id="21" presetID="9" presetClass="emph" presetSubtype="0" grpId="4" nodeType="afterEffect">
                                  <p:stCondLst>
                                    <p:cond delay="200"/>
                                  </p:stCondLst>
                                  <p:childTnLst>
                                    <p:set>
                                      <p:cBhvr rctx="PPT">
                                        <p:cTn id="22" dur="indefinite"/>
                                        <p:tgtEl>
                                          <p:spTgt spid="7"/>
                                        </p:tgtEl>
                                        <p:attrNameLst>
                                          <p:attrName>style.opacity</p:attrName>
                                        </p:attrNameLst>
                                      </p:cBhvr>
                                      <p:to>
                                        <p:strVal val="0.4"/>
                                      </p:to>
                                    </p:set>
                                    <p:animEffect filter="image" prLst="opacity: 0.4">
                                      <p:cBhvr rctx="IE">
                                        <p:cTn id="23" dur="indefinite"/>
                                        <p:tgtEl>
                                          <p:spTgt spid="7"/>
                                        </p:tgtEl>
                                      </p:cBhvr>
                                    </p:animEffect>
                                  </p:childTnLst>
                                </p:cTn>
                              </p:par>
                            </p:childTnLst>
                          </p:cTn>
                        </p:par>
                        <p:par>
                          <p:cTn id="24" fill="hold">
                            <p:stCondLst>
                              <p:cond delay="600"/>
                            </p:stCondLst>
                            <p:childTnLst>
                              <p:par>
                                <p:cTn id="25" presetID="9" presetClass="emph" presetSubtype="0" grpId="5" nodeType="afterEffect">
                                  <p:stCondLst>
                                    <p:cond delay="300"/>
                                  </p:stCondLst>
                                  <p:childTnLst>
                                    <p:set>
                                      <p:cBhvr rctx="PPT">
                                        <p:cTn id="26" dur="indefinite"/>
                                        <p:tgtEl>
                                          <p:spTgt spid="7"/>
                                        </p:tgtEl>
                                        <p:attrNameLst>
                                          <p:attrName>style.opacity</p:attrName>
                                        </p:attrNameLst>
                                      </p:cBhvr>
                                      <p:to>
                                        <p:strVal val="0.25"/>
                                      </p:to>
                                    </p:set>
                                    <p:animEffect filter="image" prLst="opacity: 0.25">
                                      <p:cBhvr rctx="IE">
                                        <p:cTn id="27" dur="indefinite"/>
                                        <p:tgtEl>
                                          <p:spTgt spid="7"/>
                                        </p:tgtEl>
                                      </p:cBhvr>
                                    </p:animEffect>
                                  </p:childTnLst>
                                </p:cTn>
                              </p:par>
                            </p:childTnLst>
                          </p:cTn>
                        </p:par>
                        <p:par>
                          <p:cTn id="28" fill="hold">
                            <p:stCondLst>
                              <p:cond delay="900"/>
                            </p:stCondLst>
                            <p:childTnLst>
                              <p:par>
                                <p:cTn id="29" presetID="9" presetClass="emph" presetSubtype="0" grpId="6" nodeType="afterEffect">
                                  <p:stCondLst>
                                    <p:cond delay="300"/>
                                  </p:stCondLst>
                                  <p:childTnLst>
                                    <p:set>
                                      <p:cBhvr rctx="PPT">
                                        <p:cTn id="30" dur="indefinite"/>
                                        <p:tgtEl>
                                          <p:spTgt spid="7"/>
                                        </p:tgtEl>
                                        <p:attrNameLst>
                                          <p:attrName>style.opacity</p:attrName>
                                        </p:attrNameLst>
                                      </p:cBhvr>
                                      <p:to>
                                        <p:strVal val="0"/>
                                      </p:to>
                                    </p:set>
                                    <p:animEffect filter="image" prLst="opacity: 0">
                                      <p:cBhvr rctx="IE">
                                        <p:cTn id="31"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7" grpId="5" animBg="1"/>
      <p:bldP spid="7" grpId="6"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sz="quarter"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10000" contrast="40000"/>
          </a:blip>
          <a:srcRect/>
          <a:stretch>
            <a:fillRect/>
          </a:stretch>
        </p:blipFill>
        <p:spPr bwMode="auto">
          <a:xfrm>
            <a:off x="642910" y="785794"/>
            <a:ext cx="7950936" cy="500066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sz="quarter" idx="1"/>
          </p:nvPr>
        </p:nvSpPr>
        <p:spPr/>
        <p:txBody>
          <a:bodyPr/>
          <a:lstStyle/>
          <a:p>
            <a:endParaRPr lang="zh-CN" altLang="en-US"/>
          </a:p>
        </p:txBody>
      </p:sp>
      <p:sp>
        <p:nvSpPr>
          <p:cNvPr id="4" name="TextBox 3"/>
          <p:cNvSpPr txBox="1"/>
          <p:nvPr/>
        </p:nvSpPr>
        <p:spPr>
          <a:xfrm>
            <a:off x="1071538" y="1560032"/>
            <a:ext cx="7300396" cy="4154984"/>
          </a:xfrm>
          <a:prstGeom prst="rect">
            <a:avLst/>
          </a:prstGeom>
          <a:solidFill>
            <a:srgbClr val="C4E59F"/>
          </a:solidFill>
        </p:spPr>
        <p:txBody>
          <a:bodyPr wrap="none" rtlCol="0">
            <a:spAutoFit/>
          </a:bodyPr>
          <a:lstStyle/>
          <a:p>
            <a:r>
              <a:rPr lang="zh-CN" altLang="en-US" sz="2400" b="1" smtClean="0"/>
              <a:t>我国推行的法定计量单位七个国际单位制的基本单位</a:t>
            </a:r>
            <a:br>
              <a:rPr lang="zh-CN" altLang="en-US" sz="2400" b="1" smtClean="0"/>
            </a:br>
            <a:r>
              <a:rPr lang="zh-CN" altLang="en-US" sz="2400" b="1" smtClean="0"/>
              <a:t>    </a:t>
            </a:r>
            <a:br>
              <a:rPr lang="zh-CN" altLang="en-US" sz="2400" b="1" smtClean="0"/>
            </a:br>
            <a:endParaRPr lang="en-US" altLang="zh-CN" sz="2400" b="1" smtClean="0"/>
          </a:p>
          <a:p>
            <a:endParaRPr lang="en-US" altLang="zh-CN" sz="2400" b="1" smtClean="0"/>
          </a:p>
          <a:p>
            <a:endParaRPr lang="en-US" altLang="zh-CN" sz="2400" b="1" smtClean="0"/>
          </a:p>
          <a:p>
            <a:endParaRPr lang="en-US" altLang="zh-CN" sz="2400" b="1" smtClean="0"/>
          </a:p>
          <a:p>
            <a:endParaRPr lang="en-US" altLang="zh-CN" sz="2400" b="1" smtClean="0"/>
          </a:p>
          <a:p>
            <a:endParaRPr lang="en-US" altLang="zh-CN" sz="2400" b="1" smtClean="0"/>
          </a:p>
          <a:p>
            <a:endParaRPr lang="en-US" altLang="zh-CN" sz="2400" b="1" smtClean="0"/>
          </a:p>
          <a:p>
            <a:endParaRPr lang="en-US" altLang="zh-CN" sz="2400" b="1" smtClean="0"/>
          </a:p>
          <a:p>
            <a:endParaRPr lang="en-US" altLang="zh-CN" sz="2400" b="1"/>
          </a:p>
        </p:txBody>
      </p:sp>
      <p:graphicFrame>
        <p:nvGraphicFramePr>
          <p:cNvPr id="5" name="Table 4"/>
          <p:cNvGraphicFramePr>
            <a:graphicFrameLocks noGrp="1"/>
          </p:cNvGraphicFramePr>
          <p:nvPr/>
        </p:nvGraphicFramePr>
        <p:xfrm>
          <a:off x="1428728" y="2131536"/>
          <a:ext cx="6572298" cy="3357592"/>
        </p:xfrm>
        <a:graphic>
          <a:graphicData uri="http://schemas.openxmlformats.org/drawingml/2006/table">
            <a:tbl>
              <a:tblPr firstRow="1" bandRow="1">
                <a:tableStyleId>{5C22544A-7EE6-4342-B048-85BDC9FD1C3A}</a:tableStyleId>
              </a:tblPr>
              <a:tblGrid>
                <a:gridCol w="2190766"/>
                <a:gridCol w="2190766"/>
                <a:gridCol w="2190766"/>
              </a:tblGrid>
              <a:tr h="419699">
                <a:tc>
                  <a:txBody>
                    <a:bodyPr/>
                    <a:lstStyle/>
                    <a:p>
                      <a:r>
                        <a:rPr lang="zh-CN" altLang="en-US" sz="1800" b="1" smtClean="0"/>
                        <a:t>量的名称 </a:t>
                      </a:r>
                      <a:endParaRPr lang="zh-CN" altLang="en-US"/>
                    </a:p>
                  </a:txBody>
                  <a:tcPr/>
                </a:tc>
                <a:tc>
                  <a:txBody>
                    <a:bodyPr/>
                    <a:lstStyle/>
                    <a:p>
                      <a:r>
                        <a:rPr lang="zh-CN" altLang="en-US" sz="1800" b="1" smtClean="0"/>
                        <a:t>单位名称 </a:t>
                      </a:r>
                      <a:endParaRPr lang="zh-CN" altLang="en-US"/>
                    </a:p>
                  </a:txBody>
                  <a:tcPr/>
                </a:tc>
                <a:tc>
                  <a:txBody>
                    <a:bodyPr/>
                    <a:lstStyle/>
                    <a:p>
                      <a:r>
                        <a:rPr lang="zh-CN" altLang="en-US" sz="1800" b="1" smtClean="0"/>
                        <a:t>单位符号 </a:t>
                      </a:r>
                      <a:endParaRPr lang="zh-CN" altLang="en-US"/>
                    </a:p>
                  </a:txBody>
                  <a:tcPr/>
                </a:tc>
              </a:tr>
              <a:tr h="419699">
                <a:tc>
                  <a:txBody>
                    <a:bodyPr/>
                    <a:lstStyle/>
                    <a:p>
                      <a:r>
                        <a:rPr lang="zh-CN" altLang="en-US" sz="1800" b="1" smtClean="0"/>
                        <a:t>长度</a:t>
                      </a:r>
                      <a:endParaRPr lang="zh-CN" altLang="en-US"/>
                    </a:p>
                  </a:txBody>
                  <a:tcPr/>
                </a:tc>
                <a:tc>
                  <a:txBody>
                    <a:bodyPr/>
                    <a:lstStyle/>
                    <a:p>
                      <a:r>
                        <a:rPr lang="zh-CN" altLang="en-US" sz="1800" b="1" smtClean="0"/>
                        <a:t>米</a:t>
                      </a:r>
                      <a:endParaRPr lang="zh-CN" altLang="en-US"/>
                    </a:p>
                  </a:txBody>
                  <a:tcPr/>
                </a:tc>
                <a:tc>
                  <a:txBody>
                    <a:bodyPr/>
                    <a:lstStyle/>
                    <a:p>
                      <a:pPr algn="ctr"/>
                      <a:r>
                        <a:rPr lang="en-US" altLang="zh-CN" sz="1800" b="1" smtClean="0"/>
                        <a:t>m</a:t>
                      </a:r>
                      <a:endParaRPr lang="zh-CN" altLang="en-US"/>
                    </a:p>
                  </a:txBody>
                  <a:tcPr/>
                </a:tc>
              </a:tr>
              <a:tr h="419699">
                <a:tc>
                  <a:txBody>
                    <a:bodyPr/>
                    <a:lstStyle/>
                    <a:p>
                      <a:r>
                        <a:rPr lang="zh-CN" altLang="en-US" sz="1800" b="1" smtClean="0"/>
                        <a:t>质量</a:t>
                      </a:r>
                      <a:endParaRPr lang="zh-CN" altLang="en-US"/>
                    </a:p>
                  </a:txBody>
                  <a:tcPr/>
                </a:tc>
                <a:tc>
                  <a:txBody>
                    <a:bodyPr/>
                    <a:lstStyle/>
                    <a:p>
                      <a:r>
                        <a:rPr lang="zh-CN" altLang="en-US" sz="1800" b="1" smtClean="0"/>
                        <a:t>千克（公斤） </a:t>
                      </a:r>
                      <a:endParaRPr lang="zh-CN" altLang="en-US"/>
                    </a:p>
                  </a:txBody>
                  <a:tcPr/>
                </a:tc>
                <a:tc>
                  <a:txBody>
                    <a:bodyPr/>
                    <a:lstStyle/>
                    <a:p>
                      <a:pPr algn="ctr"/>
                      <a:r>
                        <a:rPr lang="en-US" altLang="zh-CN" sz="1800" b="1" smtClean="0"/>
                        <a:t>kg</a:t>
                      </a:r>
                      <a:endParaRPr lang="zh-CN" altLang="en-US"/>
                    </a:p>
                  </a:txBody>
                  <a:tcPr/>
                </a:tc>
              </a:tr>
              <a:tr h="419699">
                <a:tc>
                  <a:txBody>
                    <a:bodyPr/>
                    <a:lstStyle/>
                    <a:p>
                      <a:r>
                        <a:rPr lang="zh-CN" altLang="en-US" sz="1800" b="1" smtClean="0"/>
                        <a:t>时间 </a:t>
                      </a:r>
                      <a:endParaRPr lang="zh-CN" altLang="en-US"/>
                    </a:p>
                  </a:txBody>
                  <a:tcPr/>
                </a:tc>
                <a:tc>
                  <a:txBody>
                    <a:bodyPr/>
                    <a:lstStyle/>
                    <a:p>
                      <a:r>
                        <a:rPr lang="zh-CN" altLang="en-US" sz="1800" b="1" smtClean="0"/>
                        <a:t>秒</a:t>
                      </a:r>
                      <a:endParaRPr lang="zh-CN" altLang="en-US"/>
                    </a:p>
                  </a:txBody>
                  <a:tcPr/>
                </a:tc>
                <a:tc>
                  <a:txBody>
                    <a:bodyPr/>
                    <a:lstStyle/>
                    <a:p>
                      <a:pPr algn="ctr"/>
                      <a:r>
                        <a:rPr lang="en-US" altLang="zh-CN" sz="1800" b="1" smtClean="0"/>
                        <a:t>s</a:t>
                      </a:r>
                      <a:endParaRPr lang="zh-CN" altLang="en-US"/>
                    </a:p>
                  </a:txBody>
                  <a:tcPr/>
                </a:tc>
              </a:tr>
              <a:tr h="419699">
                <a:tc>
                  <a:txBody>
                    <a:bodyPr/>
                    <a:lstStyle/>
                    <a:p>
                      <a:r>
                        <a:rPr lang="zh-CN" altLang="en-US" sz="1800" b="1" smtClean="0"/>
                        <a:t>电流</a:t>
                      </a:r>
                      <a:endParaRPr lang="zh-CN" altLang="en-US"/>
                    </a:p>
                  </a:txBody>
                  <a:tcPr/>
                </a:tc>
                <a:tc>
                  <a:txBody>
                    <a:bodyPr/>
                    <a:lstStyle/>
                    <a:p>
                      <a:r>
                        <a:rPr lang="zh-CN" altLang="en-US" sz="1800" b="1" smtClean="0"/>
                        <a:t>安</a:t>
                      </a:r>
                      <a:r>
                        <a:rPr lang="en-US" altLang="zh-CN" sz="1800" b="1" smtClean="0"/>
                        <a:t>[</a:t>
                      </a:r>
                      <a:r>
                        <a:rPr lang="zh-CN" altLang="en-US" sz="1800" b="1" smtClean="0"/>
                        <a:t>培</a:t>
                      </a:r>
                      <a:r>
                        <a:rPr lang="en-US" altLang="zh-CN" sz="1800" b="1" smtClean="0"/>
                        <a:t>]</a:t>
                      </a:r>
                      <a:endParaRPr lang="zh-CN" altLang="en-US"/>
                    </a:p>
                  </a:txBody>
                  <a:tcPr/>
                </a:tc>
                <a:tc>
                  <a:txBody>
                    <a:bodyPr/>
                    <a:lstStyle/>
                    <a:p>
                      <a:pPr algn="ctr"/>
                      <a:r>
                        <a:rPr lang="en-US" altLang="zh-CN" sz="1800" b="1" smtClean="0"/>
                        <a:t> A</a:t>
                      </a:r>
                      <a:endParaRPr lang="zh-CN" altLang="en-US"/>
                    </a:p>
                  </a:txBody>
                  <a:tcPr/>
                </a:tc>
              </a:tr>
              <a:tr h="419699">
                <a:tc>
                  <a:txBody>
                    <a:bodyPr/>
                    <a:lstStyle/>
                    <a:p>
                      <a:r>
                        <a:rPr lang="zh-CN" altLang="en-US" sz="1800" b="1" smtClean="0"/>
                        <a:t>热力学温度</a:t>
                      </a:r>
                      <a:endParaRPr lang="zh-CN" altLang="en-US"/>
                    </a:p>
                  </a:txBody>
                  <a:tcPr/>
                </a:tc>
                <a:tc>
                  <a:txBody>
                    <a:bodyPr/>
                    <a:lstStyle/>
                    <a:p>
                      <a:r>
                        <a:rPr lang="zh-CN" altLang="en-US" sz="1800" b="1" smtClean="0"/>
                        <a:t>开</a:t>
                      </a:r>
                      <a:r>
                        <a:rPr lang="en-US" altLang="zh-CN" sz="1800" b="1" smtClean="0"/>
                        <a:t>[</a:t>
                      </a:r>
                      <a:r>
                        <a:rPr lang="zh-CN" altLang="en-US" sz="1800" b="1" smtClean="0"/>
                        <a:t>尔文</a:t>
                      </a:r>
                      <a:r>
                        <a:rPr lang="en-US" altLang="zh-CN" sz="1800" b="1" smtClean="0"/>
                        <a:t>] </a:t>
                      </a:r>
                      <a:endParaRPr lang="zh-CN" altLang="en-US"/>
                    </a:p>
                  </a:txBody>
                  <a:tcPr/>
                </a:tc>
                <a:tc>
                  <a:txBody>
                    <a:bodyPr/>
                    <a:lstStyle/>
                    <a:p>
                      <a:pPr algn="ctr"/>
                      <a:r>
                        <a:rPr lang="en-US" altLang="zh-CN" sz="1800" b="1" smtClean="0"/>
                        <a:t>K</a:t>
                      </a:r>
                      <a:endParaRPr lang="zh-CN" altLang="en-US"/>
                    </a:p>
                  </a:txBody>
                  <a:tcPr/>
                </a:tc>
              </a:tr>
              <a:tr h="419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1" smtClean="0"/>
                        <a:t>物质的量</a:t>
                      </a:r>
                      <a:endParaRPr lang="zh-CN" altLang="en-US"/>
                    </a:p>
                  </a:txBody>
                  <a:tcPr/>
                </a:tc>
                <a:tc>
                  <a:txBody>
                    <a:bodyPr/>
                    <a:lstStyle/>
                    <a:p>
                      <a:r>
                        <a:rPr lang="zh-CN" altLang="en-US" sz="1800" b="1" smtClean="0"/>
                        <a:t>摩</a:t>
                      </a:r>
                      <a:r>
                        <a:rPr lang="en-US" altLang="zh-CN" sz="1800" b="1" smtClean="0"/>
                        <a:t>[</a:t>
                      </a:r>
                      <a:r>
                        <a:rPr lang="zh-CN" altLang="en-US" sz="1800" b="1" smtClean="0"/>
                        <a:t>尔</a:t>
                      </a:r>
                      <a:r>
                        <a:rPr lang="en-US" altLang="zh-CN" sz="1800" b="1" smtClean="0"/>
                        <a:t>]</a:t>
                      </a:r>
                      <a:endParaRPr lang="zh-CN" altLang="en-US"/>
                    </a:p>
                  </a:txBody>
                  <a:tcPr/>
                </a:tc>
                <a:tc>
                  <a:txBody>
                    <a:bodyPr/>
                    <a:lstStyle/>
                    <a:p>
                      <a:pPr algn="ctr"/>
                      <a:r>
                        <a:rPr lang="en-US" altLang="zh-CN" sz="1800" b="1" smtClean="0"/>
                        <a:t>mol</a:t>
                      </a:r>
                      <a:endParaRPr lang="zh-CN" altLang="en-US"/>
                    </a:p>
                  </a:txBody>
                  <a:tcPr/>
                </a:tc>
              </a:tr>
              <a:tr h="419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1" smtClean="0"/>
                        <a:t>发光强度</a:t>
                      </a:r>
                      <a:endParaRPr lang="zh-CN"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1" smtClean="0"/>
                        <a:t>坎</a:t>
                      </a:r>
                      <a:r>
                        <a:rPr lang="en-US" altLang="zh-CN" sz="1800" b="1" smtClean="0"/>
                        <a:t>[</a:t>
                      </a:r>
                      <a:r>
                        <a:rPr lang="zh-CN" altLang="en-US" sz="1800" b="1" smtClean="0"/>
                        <a:t>德拉</a:t>
                      </a:r>
                      <a:r>
                        <a:rPr lang="en-US" altLang="zh-CN" sz="1800" b="1" smtClean="0"/>
                        <a:t>] </a:t>
                      </a:r>
                      <a:endParaRPr lang="zh-CN" altLang="en-US"/>
                    </a:p>
                  </a:txBody>
                  <a:tcPr/>
                </a:tc>
                <a:tc>
                  <a:txBody>
                    <a:bodyPr/>
                    <a:lstStyle/>
                    <a:p>
                      <a:pPr algn="ctr"/>
                      <a:r>
                        <a:rPr lang="en-US" altLang="zh-CN" sz="1800" b="1" smtClean="0"/>
                        <a:t>cd</a:t>
                      </a:r>
                      <a:endParaRPr lang="zh-CN" altLang="en-US"/>
                    </a:p>
                  </a:txBody>
                  <a:tcPr/>
                </a:tc>
              </a:tr>
            </a:tbl>
          </a:graphicData>
        </a:graphic>
      </p:graphicFrame>
      <p:sp>
        <p:nvSpPr>
          <p:cNvPr id="6" name="Action Button: Return 5">
            <a:hlinkClick r:id="rId2" action="ppaction://hlinksldjump" highlightClick="1"/>
          </p:cNvPr>
          <p:cNvSpPr/>
          <p:nvPr/>
        </p:nvSpPr>
        <p:spPr>
          <a:xfrm>
            <a:off x="7786710" y="5786454"/>
            <a:ext cx="714380" cy="714380"/>
          </a:xfrm>
          <a:prstGeom prst="actionButtonReturn">
            <a:avLst/>
          </a:prstGeom>
          <a:solidFill>
            <a:srgbClr val="C4E59F"/>
          </a:soli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辐射度学与光度学</a:t>
            </a:r>
            <a:endParaRPr lang="zh-CN" altLang="en-US"/>
          </a:p>
        </p:txBody>
      </p:sp>
      <p:sp>
        <p:nvSpPr>
          <p:cNvPr id="3" name="Content Placeholder 2"/>
          <p:cNvSpPr>
            <a:spLocks noGrp="1"/>
          </p:cNvSpPr>
          <p:nvPr>
            <p:ph sz="quarter" idx="1"/>
          </p:nvPr>
        </p:nvSpPr>
        <p:spPr>
          <a:xfrm>
            <a:off x="914400" y="1447800"/>
            <a:ext cx="7772400" cy="5410200"/>
          </a:xfrm>
        </p:spPr>
        <p:txBody>
          <a:bodyPr>
            <a:normAutofit/>
          </a:bodyPr>
          <a:lstStyle/>
          <a:p>
            <a:pPr>
              <a:lnSpc>
                <a:spcPct val="150000"/>
              </a:lnSpc>
            </a:pPr>
            <a:r>
              <a:rPr lang="zh-CN" altLang="en-US" sz="2400" dirty="0" smtClean="0"/>
              <a:t>辐射度学</a:t>
            </a:r>
            <a:r>
              <a:rPr lang="en-US" altLang="zh-CN" sz="2400" dirty="0" smtClean="0"/>
              <a:t>  radiometry</a:t>
            </a:r>
          </a:p>
          <a:p>
            <a:pPr lvl="1">
              <a:lnSpc>
                <a:spcPct val="150000"/>
              </a:lnSpc>
            </a:pPr>
            <a:r>
              <a:rPr lang="zh-CN" altLang="en-US" sz="2000" dirty="0" smtClean="0"/>
              <a:t>也称辐射测量，是测量电磁波所传递的能量（电磁辐射能）或测量与此相关的其它物理量的科学技术</a:t>
            </a:r>
            <a:endParaRPr lang="en-US" altLang="zh-CN" sz="2000" dirty="0" smtClean="0"/>
          </a:p>
          <a:p>
            <a:pPr lvl="1">
              <a:lnSpc>
                <a:spcPct val="150000"/>
              </a:lnSpc>
            </a:pPr>
            <a:r>
              <a:rPr lang="zh-CN" altLang="en-US" sz="2000" dirty="0" smtClean="0"/>
              <a:t>使用的参量为</a:t>
            </a:r>
            <a:r>
              <a:rPr lang="zh-CN" altLang="en-US" sz="2000" dirty="0" smtClean="0">
                <a:solidFill>
                  <a:srgbClr val="0A01B9"/>
                </a:solidFill>
              </a:rPr>
              <a:t>辐射度学量</a:t>
            </a:r>
            <a:endParaRPr lang="en-US" altLang="zh-CN" sz="2000" dirty="0" smtClean="0">
              <a:solidFill>
                <a:srgbClr val="0A01B9"/>
              </a:solidFill>
            </a:endParaRPr>
          </a:p>
          <a:p>
            <a:pPr lvl="1">
              <a:lnSpc>
                <a:spcPct val="150000"/>
              </a:lnSpc>
            </a:pPr>
            <a:r>
              <a:rPr lang="zh-CN" altLang="en-US" sz="2000" dirty="0" smtClean="0"/>
              <a:t>如辐射能、辐射通量、辐射强度等</a:t>
            </a:r>
            <a:endParaRPr lang="en-US" altLang="zh-CN" sz="2000" dirty="0" smtClean="0"/>
          </a:p>
          <a:p>
            <a:pPr>
              <a:lnSpc>
                <a:spcPct val="150000"/>
              </a:lnSpc>
            </a:pPr>
            <a:r>
              <a:rPr lang="zh-CN" altLang="en-US" sz="2400" dirty="0" smtClean="0"/>
              <a:t>光度学  </a:t>
            </a:r>
            <a:r>
              <a:rPr lang="en-US" altLang="zh-CN" sz="2400" dirty="0" smtClean="0"/>
              <a:t>photometry</a:t>
            </a:r>
          </a:p>
          <a:p>
            <a:pPr lvl="1">
              <a:lnSpc>
                <a:spcPct val="150000"/>
              </a:lnSpc>
            </a:pPr>
            <a:r>
              <a:rPr lang="zh-CN" altLang="en-US" sz="2000" dirty="0" smtClean="0"/>
              <a:t>适用于</a:t>
            </a:r>
            <a:r>
              <a:rPr lang="zh-CN" altLang="en-US" sz="2000" dirty="0" smtClean="0">
                <a:solidFill>
                  <a:srgbClr val="C00000"/>
                </a:solidFill>
              </a:rPr>
              <a:t>可见光范围内</a:t>
            </a:r>
            <a:r>
              <a:rPr lang="zh-CN" altLang="en-US" sz="2000" dirty="0" smtClean="0"/>
              <a:t>的辐射测量的科学技术，</a:t>
            </a:r>
            <a:r>
              <a:rPr lang="zh-CN" altLang="en-US" sz="2000" dirty="0" smtClean="0">
                <a:solidFill>
                  <a:srgbClr val="C00000"/>
                </a:solidFill>
              </a:rPr>
              <a:t>以人的视觉习惯为基础</a:t>
            </a:r>
            <a:r>
              <a:rPr lang="zh-CN" altLang="en-US" sz="2000" dirty="0" smtClean="0"/>
              <a:t>建立</a:t>
            </a:r>
            <a:endParaRPr lang="en-US" altLang="zh-CN" sz="2000" dirty="0" smtClean="0"/>
          </a:p>
          <a:p>
            <a:pPr lvl="1">
              <a:lnSpc>
                <a:spcPct val="150000"/>
              </a:lnSpc>
            </a:pPr>
            <a:r>
              <a:rPr lang="zh-CN" altLang="en-US" sz="2000" dirty="0" smtClean="0"/>
              <a:t>使用的参量为</a:t>
            </a:r>
            <a:r>
              <a:rPr lang="zh-CN" altLang="en-US" sz="2000" dirty="0" smtClean="0">
                <a:solidFill>
                  <a:srgbClr val="0A01B9"/>
                </a:solidFill>
              </a:rPr>
              <a:t>光度学量</a:t>
            </a:r>
            <a:endParaRPr lang="en-US" altLang="zh-CN" sz="2000" dirty="0" smtClean="0">
              <a:solidFill>
                <a:srgbClr val="0A01B9"/>
              </a:solidFill>
            </a:endParaRPr>
          </a:p>
          <a:p>
            <a:pPr lvl="1">
              <a:lnSpc>
                <a:spcPct val="150000"/>
              </a:lnSpc>
            </a:pPr>
            <a:r>
              <a:rPr lang="zh-CN" altLang="en-US" sz="2000" dirty="0" smtClean="0"/>
              <a:t>如发光强度、光通量、光照度等</a:t>
            </a:r>
            <a:endParaRPr lang="en-US" altLang="zh-CN" sz="2000" dirty="0" smtClean="0"/>
          </a:p>
        </p:txBody>
      </p:sp>
      <p:sp>
        <p:nvSpPr>
          <p:cNvPr id="4" name="TextBox 3"/>
          <p:cNvSpPr txBox="1"/>
          <p:nvPr/>
        </p:nvSpPr>
        <p:spPr>
          <a:xfrm>
            <a:off x="5286348" y="857232"/>
            <a:ext cx="3857652"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400" b="1" smtClean="0"/>
              <a:t>这两种量之间有什么关系？</a:t>
            </a:r>
            <a:endParaRPr lang="zh-CN" alt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up)">
                                      <p:cBhvr>
                                        <p:cTn id="25" dur="500"/>
                                        <p:tgtEl>
                                          <p:spTgt spid="3">
                                            <p:txEl>
                                              <p:pRg st="4" end="4"/>
                                            </p:txEl>
                                          </p:spTgt>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up)">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up)">
                                      <p:cBhvr>
                                        <p:cTn id="34" dur="500"/>
                                        <p:tgtEl>
                                          <p:spTgt spid="3">
                                            <p:txEl>
                                              <p:pRg st="6" end="6"/>
                                            </p:txEl>
                                          </p:spTgt>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up)">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朗伯</a:t>
            </a:r>
            <a:endParaRPr lang="zh-CN" altLang="en-US"/>
          </a:p>
        </p:txBody>
      </p:sp>
      <p:sp>
        <p:nvSpPr>
          <p:cNvPr id="3" name="Content Placeholder 2"/>
          <p:cNvSpPr>
            <a:spLocks noGrp="1"/>
          </p:cNvSpPr>
          <p:nvPr>
            <p:ph sz="quarter" idx="1"/>
          </p:nvPr>
        </p:nvSpPr>
        <p:spPr>
          <a:xfrm>
            <a:off x="914400" y="1447800"/>
            <a:ext cx="7772400" cy="5195910"/>
          </a:xfrm>
        </p:spPr>
        <p:txBody>
          <a:bodyPr>
            <a:noAutofit/>
          </a:bodyPr>
          <a:lstStyle/>
          <a:p>
            <a:pPr>
              <a:lnSpc>
                <a:spcPct val="150000"/>
              </a:lnSpc>
            </a:pPr>
            <a:r>
              <a:rPr lang="en-US" altLang="zh-CN" sz="2400" smtClean="0"/>
              <a:t>Lambert</a:t>
            </a:r>
            <a:r>
              <a:rPr lang="zh-CN" altLang="en-US" sz="2400" smtClean="0"/>
              <a:t>，</a:t>
            </a:r>
            <a:r>
              <a:rPr lang="en-US" altLang="zh-CN" sz="2400" smtClean="0"/>
              <a:t>Johann Heinrich</a:t>
            </a:r>
            <a:r>
              <a:rPr lang="zh-CN" altLang="en-US" sz="2400" smtClean="0"/>
              <a:t>    </a:t>
            </a:r>
            <a:r>
              <a:rPr lang="en-US" altLang="zh-CN" sz="2400" smtClean="0"/>
              <a:t>1728</a:t>
            </a:r>
            <a:r>
              <a:rPr lang="zh-CN" altLang="en-US" sz="2400" smtClean="0"/>
              <a:t>～</a:t>
            </a:r>
            <a:r>
              <a:rPr lang="en-US" altLang="zh-CN" sz="2400" smtClean="0"/>
              <a:t>1777</a:t>
            </a:r>
          </a:p>
          <a:p>
            <a:pPr>
              <a:lnSpc>
                <a:spcPct val="150000"/>
              </a:lnSpc>
            </a:pPr>
            <a:r>
              <a:rPr lang="zh-CN" altLang="en-US" sz="2400" smtClean="0"/>
              <a:t>德国数学家，天文学家，物理学家。又译兰伯特。</a:t>
            </a:r>
            <a:endParaRPr lang="en-US" altLang="zh-CN" sz="2400" smtClean="0"/>
          </a:p>
          <a:p>
            <a:pPr>
              <a:lnSpc>
                <a:spcPct val="150000"/>
              </a:lnSpc>
            </a:pPr>
            <a:r>
              <a:rPr lang="en-US" altLang="zh-CN" sz="2400" smtClean="0"/>
              <a:t>1728</a:t>
            </a:r>
            <a:r>
              <a:rPr lang="zh-CN" altLang="en-US" sz="2400" smtClean="0"/>
              <a:t>年</a:t>
            </a:r>
            <a:r>
              <a:rPr lang="en-US" altLang="zh-CN" sz="2400" smtClean="0"/>
              <a:t>8</a:t>
            </a:r>
            <a:r>
              <a:rPr lang="zh-CN" altLang="en-US" sz="2400" smtClean="0"/>
              <a:t>月</a:t>
            </a:r>
            <a:r>
              <a:rPr lang="en-US" altLang="zh-CN" sz="2400" smtClean="0"/>
              <a:t>26</a:t>
            </a:r>
            <a:r>
              <a:rPr lang="zh-CN" altLang="en-US" sz="2400" smtClean="0"/>
              <a:t>日生于阿尔萨斯的米卢斯（原 属瑞士，今属法国），</a:t>
            </a:r>
            <a:r>
              <a:rPr lang="en-US" altLang="zh-CN" sz="2400" smtClean="0"/>
              <a:t>1777</a:t>
            </a:r>
            <a:r>
              <a:rPr lang="zh-CN" altLang="en-US" sz="2400" smtClean="0"/>
              <a:t>年</a:t>
            </a:r>
            <a:r>
              <a:rPr lang="en-US" altLang="zh-CN" sz="2400" smtClean="0"/>
              <a:t>9</a:t>
            </a:r>
            <a:r>
              <a:rPr lang="zh-CN" altLang="en-US" sz="2400" smtClean="0"/>
              <a:t>月</a:t>
            </a:r>
            <a:r>
              <a:rPr lang="en-US" altLang="zh-CN" sz="2400" smtClean="0"/>
              <a:t>25</a:t>
            </a:r>
            <a:r>
              <a:rPr lang="zh-CN" altLang="en-US" sz="2400" smtClean="0"/>
              <a:t>日卒于柏林。自学成才。</a:t>
            </a:r>
            <a:r>
              <a:rPr lang="en-US" altLang="zh-CN" sz="2400" smtClean="0"/>
              <a:t>1748</a:t>
            </a:r>
            <a:r>
              <a:rPr lang="zh-CN" altLang="en-US" sz="2400" smtClean="0"/>
              <a:t>年受聘为家庭教师。他利用东家的显贵地位和丰富藏书，继续深造，并结识许多学者。 </a:t>
            </a:r>
            <a:r>
              <a:rPr lang="en-US" altLang="zh-CN" sz="2400" smtClean="0"/>
              <a:t>1759</a:t>
            </a:r>
            <a:r>
              <a:rPr lang="zh-CN" altLang="en-US" sz="2400" smtClean="0"/>
              <a:t>年移居奥格斯堡，</a:t>
            </a:r>
            <a:r>
              <a:rPr lang="en-US" altLang="zh-CN" sz="2400" smtClean="0"/>
              <a:t>1764</a:t>
            </a:r>
            <a:r>
              <a:rPr lang="zh-CN" altLang="en-US" sz="2400" smtClean="0"/>
              <a:t>年接受腓特烈大帝的邀请，进入柏林科学院，成为 </a:t>
            </a:r>
            <a:r>
              <a:rPr lang="en-US" altLang="zh-CN" sz="2400" smtClean="0"/>
              <a:t>L.</a:t>
            </a:r>
            <a:r>
              <a:rPr lang="zh-CN" altLang="en-US" sz="2400" smtClean="0"/>
              <a:t>欧拉和</a:t>
            </a:r>
            <a:r>
              <a:rPr lang="en-US" altLang="zh-CN" sz="2400" smtClean="0"/>
              <a:t>J.-L.</a:t>
            </a:r>
            <a:r>
              <a:rPr lang="zh-CN" altLang="en-US" sz="2400" smtClean="0"/>
              <a:t>拉格朗日的同事。朗伯研究的范围很广。</a:t>
            </a:r>
            <a:endParaRPr lang="zh-CN" altLang="en-US" sz="2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Lambert</a:t>
            </a:r>
            <a:r>
              <a:rPr lang="zh-CN" altLang="en-US" smtClean="0"/>
              <a:t>的成就</a:t>
            </a:r>
            <a:endParaRPr lang="zh-CN" altLang="en-US"/>
          </a:p>
        </p:txBody>
      </p:sp>
      <p:sp>
        <p:nvSpPr>
          <p:cNvPr id="3" name="Content Placeholder 2"/>
          <p:cNvSpPr>
            <a:spLocks noGrp="1"/>
          </p:cNvSpPr>
          <p:nvPr>
            <p:ph sz="quarter" idx="1"/>
          </p:nvPr>
        </p:nvSpPr>
        <p:spPr/>
        <p:txBody>
          <a:bodyPr/>
          <a:lstStyle/>
          <a:p>
            <a:pPr>
              <a:lnSpc>
                <a:spcPct val="150000"/>
              </a:lnSpc>
            </a:pPr>
            <a:r>
              <a:rPr lang="en-US" altLang="zh-CN" dirty="0" smtClean="0"/>
              <a:t>1761</a:t>
            </a:r>
            <a:r>
              <a:rPr lang="zh-CN" altLang="en-US" dirty="0" smtClean="0"/>
              <a:t>年证明了</a:t>
            </a:r>
            <a:r>
              <a:rPr lang="en-US" altLang="zh-CN" dirty="0" smtClean="0"/>
              <a:t>π</a:t>
            </a:r>
            <a:r>
              <a:rPr lang="zh-CN" altLang="en-US" dirty="0" smtClean="0"/>
              <a:t>和 </a:t>
            </a:r>
            <a:r>
              <a:rPr lang="en-US" altLang="zh-CN" dirty="0" smtClean="0"/>
              <a:t>e </a:t>
            </a:r>
            <a:r>
              <a:rPr lang="zh-CN" altLang="en-US" dirty="0" smtClean="0"/>
              <a:t>的无理性（</a:t>
            </a:r>
            <a:r>
              <a:rPr lang="en-US" altLang="zh-CN" dirty="0" smtClean="0"/>
              <a:t>1768</a:t>
            </a:r>
            <a:r>
              <a:rPr lang="zh-CN" altLang="en-US" dirty="0" smtClean="0"/>
              <a:t>年发表</a:t>
            </a:r>
            <a:r>
              <a:rPr lang="en-US" altLang="zh-CN" dirty="0" smtClean="0"/>
              <a:t>)</a:t>
            </a:r>
          </a:p>
          <a:p>
            <a:pPr>
              <a:lnSpc>
                <a:spcPct val="150000"/>
              </a:lnSpc>
            </a:pPr>
            <a:r>
              <a:rPr lang="en-US" altLang="zh-CN" dirty="0" smtClean="0"/>
              <a:t>1766</a:t>
            </a:r>
            <a:r>
              <a:rPr lang="zh-CN" altLang="en-US" dirty="0" smtClean="0"/>
              <a:t>年试图证明欧几里得几何中的平行公设，虽然没有成功，但对非欧几何的诞生起了一定的作用</a:t>
            </a:r>
            <a:endParaRPr lang="en-US" altLang="zh-CN" dirty="0" smtClean="0"/>
          </a:p>
          <a:p>
            <a:pPr>
              <a:lnSpc>
                <a:spcPct val="150000"/>
              </a:lnSpc>
            </a:pPr>
            <a:r>
              <a:rPr lang="zh-CN" altLang="en-US" dirty="0" smtClean="0"/>
              <a:t>他首次系统地研究了双曲函数，对画法几何也有研究</a:t>
            </a:r>
            <a:endParaRPr lang="en-US" altLang="zh-CN" dirty="0" smtClean="0"/>
          </a:p>
          <a:p>
            <a:pPr>
              <a:lnSpc>
                <a:spcPct val="150000"/>
              </a:lnSpc>
            </a:pPr>
            <a:r>
              <a:rPr lang="zh-CN" altLang="en-US" dirty="0" smtClean="0"/>
              <a:t>此外，在球面几何、热学、光学、气象学、天文学等方面也都有贡献</a:t>
            </a:r>
            <a:endParaRPr lang="zh-CN" altLang="en-US" dirty="0"/>
          </a:p>
        </p:txBody>
      </p:sp>
      <p:sp>
        <p:nvSpPr>
          <p:cNvPr id="4" name="Action Button: Return 3">
            <a:hlinkClick r:id="rId2" action="ppaction://hlinksldjump" highlightClick="1"/>
          </p:cNvPr>
          <p:cNvSpPr/>
          <p:nvPr/>
        </p:nvSpPr>
        <p:spPr>
          <a:xfrm>
            <a:off x="7786710" y="5786454"/>
            <a:ext cx="714380" cy="714380"/>
          </a:xfrm>
          <a:prstGeom prst="actionButtonReturn">
            <a:avLst/>
          </a:prstGeom>
          <a:solidFill>
            <a:srgbClr val="C4E59F"/>
          </a:soli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1.2</a:t>
            </a:r>
            <a:r>
              <a:rPr lang="zh-CN" altLang="en-US" dirty="0" smtClean="0"/>
              <a:t>辐射度学与光度学中的基本定律</a:t>
            </a:r>
            <a:endParaRPr lang="zh-CN" altLang="en-US" dirty="0"/>
          </a:p>
        </p:txBody>
      </p:sp>
      <p:sp>
        <p:nvSpPr>
          <p:cNvPr id="3" name="Content Placeholder 2"/>
          <p:cNvSpPr>
            <a:spLocks noGrp="1"/>
          </p:cNvSpPr>
          <p:nvPr>
            <p:ph sz="quarter" idx="1"/>
          </p:nvPr>
        </p:nvSpPr>
        <p:spPr>
          <a:xfrm>
            <a:off x="914400" y="1447800"/>
            <a:ext cx="7772400" cy="4910158"/>
          </a:xfrm>
        </p:spPr>
        <p:txBody>
          <a:bodyPr>
            <a:normAutofit/>
          </a:bodyPr>
          <a:lstStyle/>
          <a:p>
            <a:r>
              <a:rPr lang="en-US" altLang="zh-CN" dirty="0" smtClean="0">
                <a:solidFill>
                  <a:srgbClr val="C00000"/>
                </a:solidFill>
              </a:rPr>
              <a:t>0.</a:t>
            </a:r>
            <a:r>
              <a:rPr lang="zh-CN" altLang="en-US" dirty="0">
                <a:solidFill>
                  <a:srgbClr val="C00000"/>
                </a:solidFill>
              </a:rPr>
              <a:t>热辐射的概</a:t>
            </a:r>
            <a:r>
              <a:rPr lang="zh-CN" altLang="en-US" dirty="0" smtClean="0">
                <a:solidFill>
                  <a:srgbClr val="C00000"/>
                </a:solidFill>
              </a:rPr>
              <a:t>念</a:t>
            </a:r>
            <a:endParaRPr lang="en-US" altLang="zh-CN" dirty="0" smtClean="0">
              <a:solidFill>
                <a:srgbClr val="C00000"/>
              </a:solidFill>
            </a:endParaRPr>
          </a:p>
          <a:p>
            <a:pPr lvl="1">
              <a:lnSpc>
                <a:spcPct val="150000"/>
              </a:lnSpc>
            </a:pPr>
            <a:r>
              <a:rPr lang="zh-CN" altLang="en-US" dirty="0">
                <a:solidFill>
                  <a:srgbClr val="0A01B9"/>
                </a:solidFill>
              </a:rPr>
              <a:t>热辐射</a:t>
            </a:r>
            <a:r>
              <a:rPr lang="zh-CN" altLang="en-US" dirty="0"/>
              <a:t>：由于物体中的分子、原子受到热激发而产生的辐射</a:t>
            </a:r>
            <a:endParaRPr lang="en-US" altLang="zh-CN" dirty="0"/>
          </a:p>
          <a:p>
            <a:pPr lvl="2">
              <a:lnSpc>
                <a:spcPct val="150000"/>
              </a:lnSpc>
            </a:pPr>
            <a:r>
              <a:rPr lang="zh-CN" altLang="en-US" sz="2200" dirty="0"/>
              <a:t>热激发的方式：</a:t>
            </a:r>
            <a:endParaRPr lang="en-US" altLang="zh-CN" sz="2200" dirty="0"/>
          </a:p>
          <a:p>
            <a:pPr lvl="3">
              <a:lnSpc>
                <a:spcPct val="150000"/>
              </a:lnSpc>
            </a:pPr>
            <a:r>
              <a:rPr lang="zh-CN" altLang="en-US" sz="2000" dirty="0"/>
              <a:t>加热、通电、光照、化学反应或核反应</a:t>
            </a:r>
            <a:endParaRPr lang="en-US" altLang="zh-CN" sz="2000" dirty="0"/>
          </a:p>
          <a:p>
            <a:pPr lvl="2">
              <a:lnSpc>
                <a:spcPct val="150000"/>
              </a:lnSpc>
            </a:pPr>
            <a:r>
              <a:rPr lang="zh-CN" altLang="en-US" sz="2200" dirty="0">
                <a:solidFill>
                  <a:srgbClr val="0A01B9"/>
                </a:solidFill>
              </a:rPr>
              <a:t>任何温度高于 </a:t>
            </a:r>
            <a:r>
              <a:rPr lang="en-US" altLang="zh-CN" sz="2200" dirty="0">
                <a:solidFill>
                  <a:srgbClr val="0A01B9"/>
                </a:solidFill>
              </a:rPr>
              <a:t>0K </a:t>
            </a:r>
            <a:r>
              <a:rPr lang="zh-CN" altLang="en-US" sz="2200" dirty="0">
                <a:solidFill>
                  <a:srgbClr val="0A01B9"/>
                </a:solidFill>
              </a:rPr>
              <a:t>的物体均有热辐射</a:t>
            </a:r>
            <a:endParaRPr lang="en-US" altLang="zh-CN" sz="2200" dirty="0">
              <a:solidFill>
                <a:srgbClr val="0A01B9"/>
              </a:solidFill>
            </a:endParaRPr>
          </a:p>
          <a:p>
            <a:pPr lvl="1">
              <a:lnSpc>
                <a:spcPct val="150000"/>
              </a:lnSpc>
            </a:pPr>
            <a:r>
              <a:rPr lang="zh-CN" altLang="en-US" dirty="0"/>
              <a:t>发射</a:t>
            </a:r>
            <a:r>
              <a:rPr lang="zh-CN" altLang="en-US" dirty="0">
                <a:solidFill>
                  <a:srgbClr val="C00000"/>
                </a:solidFill>
              </a:rPr>
              <a:t>电磁</a:t>
            </a:r>
            <a:r>
              <a:rPr lang="zh-CN" altLang="en-US" dirty="0" smtClean="0">
                <a:solidFill>
                  <a:srgbClr val="C00000"/>
                </a:solidFill>
              </a:rPr>
              <a:t>波 </a:t>
            </a:r>
            <a:r>
              <a:rPr lang="en-US" altLang="zh-CN" dirty="0" smtClean="0">
                <a:solidFill>
                  <a:srgbClr val="C00000"/>
                </a:solidFill>
                <a:sym typeface="Wingdings" pitchFamily="2" charset="2"/>
              </a:rPr>
              <a:t></a:t>
            </a:r>
            <a:r>
              <a:rPr lang="zh-CN" altLang="en-US" dirty="0" smtClean="0">
                <a:solidFill>
                  <a:srgbClr val="C00000"/>
                </a:solidFill>
              </a:rPr>
              <a:t> </a:t>
            </a:r>
            <a:r>
              <a:rPr lang="zh-CN" altLang="en-US" dirty="0">
                <a:solidFill>
                  <a:srgbClr val="C00000"/>
                </a:solidFill>
              </a:rPr>
              <a:t>不需要传输介质</a:t>
            </a:r>
            <a:endParaRPr lang="en-US" altLang="zh-CN" dirty="0">
              <a:solidFill>
                <a:srgbClr val="C00000"/>
              </a:solidFill>
            </a:endParaRPr>
          </a:p>
          <a:p>
            <a:pPr lvl="1">
              <a:lnSpc>
                <a:spcPct val="150000"/>
              </a:lnSpc>
            </a:pPr>
            <a:r>
              <a:rPr lang="zh-CN" altLang="en-US" dirty="0"/>
              <a:t>辐射电磁波的</a:t>
            </a:r>
            <a:r>
              <a:rPr lang="zh-CN" altLang="en-US" dirty="0">
                <a:solidFill>
                  <a:srgbClr val="C00000"/>
                </a:solidFill>
              </a:rPr>
              <a:t>能量</a:t>
            </a:r>
            <a:r>
              <a:rPr lang="zh-CN" altLang="en-US" dirty="0"/>
              <a:t>和</a:t>
            </a:r>
            <a:r>
              <a:rPr lang="zh-CN" altLang="en-US" dirty="0">
                <a:solidFill>
                  <a:srgbClr val="C00000"/>
                </a:solidFill>
              </a:rPr>
              <a:t>波长</a:t>
            </a:r>
            <a:r>
              <a:rPr lang="zh-CN" altLang="en-US" dirty="0"/>
              <a:t>（</a:t>
            </a:r>
            <a:r>
              <a:rPr lang="zh-CN" altLang="en-US" dirty="0">
                <a:solidFill>
                  <a:srgbClr val="C00000"/>
                </a:solidFill>
              </a:rPr>
              <a:t>频率</a:t>
            </a:r>
            <a:r>
              <a:rPr lang="zh-CN" altLang="en-US" dirty="0"/>
              <a:t>）与</a:t>
            </a:r>
            <a:r>
              <a:rPr lang="zh-CN" altLang="en-US" dirty="0">
                <a:solidFill>
                  <a:srgbClr val="C00000"/>
                </a:solidFill>
              </a:rPr>
              <a:t>温度</a:t>
            </a:r>
            <a:r>
              <a:rPr lang="zh-CN" altLang="en-US" dirty="0"/>
              <a:t>有</a:t>
            </a:r>
            <a:r>
              <a:rPr lang="zh-CN" altLang="en-US" dirty="0" smtClean="0"/>
              <a:t>关</a:t>
            </a:r>
            <a:endParaRPr lang="zh-CN" altLang="en-US" dirty="0"/>
          </a:p>
        </p:txBody>
      </p:sp>
    </p:spTree>
    <p:extLst>
      <p:ext uri="{BB962C8B-B14F-4D97-AF65-F5344CB8AC3E}">
        <p14:creationId xmlns:p14="http://schemas.microsoft.com/office/powerpoint/2010/main" val="258797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solidFill>
                  <a:srgbClr val="C00000"/>
                </a:solidFill>
              </a:rPr>
              <a:t>1. </a:t>
            </a:r>
            <a:r>
              <a:rPr lang="zh-CN" altLang="en-US" dirty="0">
                <a:solidFill>
                  <a:srgbClr val="C00000"/>
                </a:solidFill>
              </a:rPr>
              <a:t>基尔霍夫（</a:t>
            </a:r>
            <a:r>
              <a:rPr lang="en-US" altLang="zh-CN" dirty="0">
                <a:solidFill>
                  <a:srgbClr val="C00000"/>
                </a:solidFill>
              </a:rPr>
              <a:t>Kirchhoff</a:t>
            </a:r>
            <a:r>
              <a:rPr lang="zh-CN" altLang="en-US" dirty="0">
                <a:solidFill>
                  <a:srgbClr val="C00000"/>
                </a:solidFill>
              </a:rPr>
              <a:t>）定律</a:t>
            </a:r>
            <a:endParaRPr lang="en-US" altLang="zh-CN" dirty="0">
              <a:solidFill>
                <a:srgbClr val="C00000"/>
              </a:solidFill>
            </a:endParaRPr>
          </a:p>
        </p:txBody>
      </p:sp>
      <p:sp>
        <p:nvSpPr>
          <p:cNvPr id="3" name="Content Placeholder 2"/>
          <p:cNvSpPr>
            <a:spLocks noGrp="1"/>
          </p:cNvSpPr>
          <p:nvPr>
            <p:ph sz="quarter" idx="1"/>
          </p:nvPr>
        </p:nvSpPr>
        <p:spPr>
          <a:xfrm>
            <a:off x="914400" y="1447800"/>
            <a:ext cx="7772400" cy="4910158"/>
          </a:xfrm>
        </p:spPr>
        <p:txBody>
          <a:bodyPr>
            <a:normAutofit/>
          </a:bodyPr>
          <a:lstStyle/>
          <a:p>
            <a:pPr lvl="1"/>
            <a:r>
              <a:rPr lang="zh-CN" altLang="en-US" dirty="0" smtClean="0"/>
              <a:t>德国物理学家</a:t>
            </a:r>
            <a:r>
              <a:rPr lang="en-US" altLang="zh-CN" dirty="0" smtClean="0"/>
              <a:t>G.R.</a:t>
            </a:r>
            <a:r>
              <a:rPr lang="zh-CN" altLang="en-US" dirty="0" smtClean="0"/>
              <a:t>基尔霍夫于</a:t>
            </a:r>
            <a:r>
              <a:rPr lang="en-US" altLang="zh-CN" dirty="0" smtClean="0"/>
              <a:t>1859</a:t>
            </a:r>
            <a:r>
              <a:rPr lang="zh-CN" altLang="en-US" dirty="0" smtClean="0"/>
              <a:t>年建立</a:t>
            </a:r>
            <a:endParaRPr lang="en-US" altLang="zh-CN" dirty="0" smtClean="0"/>
          </a:p>
          <a:p>
            <a:pPr lvl="1"/>
            <a:r>
              <a:rPr lang="zh-CN" altLang="en-US" dirty="0" smtClean="0"/>
              <a:t>在任一给定温度的热平衡条件下，任何物体的辐射本领               与吸收本领       的比值与物体的性质无关，只是波长</a:t>
            </a:r>
            <a:r>
              <a:rPr lang="en-US" altLang="zh-CN" dirty="0" smtClean="0"/>
              <a:t>λ</a:t>
            </a:r>
            <a:r>
              <a:rPr lang="zh-CN" altLang="en-US" dirty="0" smtClean="0"/>
              <a:t>及温度</a:t>
            </a:r>
            <a:r>
              <a:rPr lang="en-US" altLang="zh-CN" i="1" dirty="0" smtClean="0"/>
              <a:t>T </a:t>
            </a:r>
            <a:r>
              <a:rPr lang="zh-CN" altLang="en-US" dirty="0" smtClean="0"/>
              <a:t>的普适函数，且恒等于同温度下绝对黑体的辐射本领</a:t>
            </a:r>
            <a:endParaRPr lang="en-US" altLang="zh-CN" dirty="0" smtClean="0"/>
          </a:p>
          <a:p>
            <a:pPr lvl="1"/>
            <a:endParaRPr lang="en-US" altLang="zh-CN" dirty="0" smtClean="0">
              <a:solidFill>
                <a:srgbClr val="00B050"/>
              </a:solidFill>
            </a:endParaRPr>
          </a:p>
          <a:p>
            <a:pPr lvl="1"/>
            <a:endParaRPr lang="en-US" altLang="zh-CN" dirty="0" smtClean="0">
              <a:solidFill>
                <a:srgbClr val="00B050"/>
              </a:solidFill>
            </a:endParaRPr>
          </a:p>
          <a:p>
            <a:pPr lvl="1"/>
            <a:r>
              <a:rPr lang="zh-CN" altLang="en-US" dirty="0" smtClean="0"/>
              <a:t>“发射大的物体必然吸收大”，或“善于发射的物体必善于接收”，反之亦然</a:t>
            </a:r>
            <a:endParaRPr lang="zh-CN" alt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3636076"/>
              </p:ext>
            </p:extLst>
          </p:nvPr>
        </p:nvGraphicFramePr>
        <p:xfrm>
          <a:off x="7715272" y="2083998"/>
          <a:ext cx="1044580" cy="400052"/>
        </p:xfrm>
        <a:graphic>
          <a:graphicData uri="http://schemas.openxmlformats.org/presentationml/2006/ole">
            <mc:AlternateContent xmlns:mc="http://schemas.openxmlformats.org/markup-compatibility/2006">
              <mc:Choice xmlns:v="urn:schemas-microsoft-com:vml" Requires="v">
                <p:oleObj spid="_x0000_s66724" name="公式" r:id="rId3" imgW="596880" imgH="228600" progId="Equation.3">
                  <p:embed/>
                </p:oleObj>
              </mc:Choice>
              <mc:Fallback>
                <p:oleObj name="公式" r:id="rId3" imgW="5968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72" y="2083998"/>
                        <a:ext cx="1044580" cy="4000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2943275368"/>
              </p:ext>
            </p:extLst>
          </p:nvPr>
        </p:nvGraphicFramePr>
        <p:xfrm>
          <a:off x="2868374" y="2538273"/>
          <a:ext cx="844550" cy="377825"/>
        </p:xfrm>
        <a:graphic>
          <a:graphicData uri="http://schemas.openxmlformats.org/presentationml/2006/ole">
            <mc:AlternateContent xmlns:mc="http://schemas.openxmlformats.org/markup-compatibility/2006">
              <mc:Choice xmlns:v="urn:schemas-microsoft-com:vml" Requires="v">
                <p:oleObj spid="_x0000_s66725" name="公式" r:id="rId5" imgW="482400" imgH="215640" progId="Equation.3">
                  <p:embed/>
                </p:oleObj>
              </mc:Choice>
              <mc:Fallback>
                <p:oleObj name="公式" r:id="rId5" imgW="4824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374" y="2538273"/>
                        <a:ext cx="8445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146123714"/>
              </p:ext>
            </p:extLst>
          </p:nvPr>
        </p:nvGraphicFramePr>
        <p:xfrm>
          <a:off x="3000364" y="3457159"/>
          <a:ext cx="3123789" cy="928694"/>
        </p:xfrm>
        <a:graphic>
          <a:graphicData uri="http://schemas.openxmlformats.org/presentationml/2006/ole">
            <mc:AlternateContent xmlns:mc="http://schemas.openxmlformats.org/markup-compatibility/2006">
              <mc:Choice xmlns:v="urn:schemas-microsoft-com:vml" Requires="v">
                <p:oleObj spid="_x0000_s66726" name="公式" r:id="rId7" imgW="1409400" imgH="419040" progId="Equation.3">
                  <p:embed/>
                </p:oleObj>
              </mc:Choice>
              <mc:Fallback>
                <p:oleObj name="公式" r:id="rId7" imgW="140940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0364" y="3457159"/>
                        <a:ext cx="3123789"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12800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关于基尔霍夫定律的说明</a:t>
            </a:r>
            <a:endParaRPr lang="zh-CN" altLang="en-US"/>
          </a:p>
        </p:txBody>
      </p:sp>
      <p:sp>
        <p:nvSpPr>
          <p:cNvPr id="3" name="Content Placeholder 2"/>
          <p:cNvSpPr>
            <a:spLocks noGrp="1"/>
          </p:cNvSpPr>
          <p:nvPr>
            <p:ph sz="quarter" idx="1"/>
          </p:nvPr>
        </p:nvSpPr>
        <p:spPr>
          <a:xfrm>
            <a:off x="914400" y="1447800"/>
            <a:ext cx="7772400" cy="4981596"/>
          </a:xfrm>
        </p:spPr>
        <p:txBody>
          <a:bodyPr>
            <a:noAutofit/>
          </a:bodyPr>
          <a:lstStyle/>
          <a:p>
            <a:r>
              <a:rPr lang="zh-CN" altLang="en-US" dirty="0" smtClean="0">
                <a:solidFill>
                  <a:srgbClr val="C00000"/>
                </a:solidFill>
              </a:rPr>
              <a:t>与物质本身的性质无关</a:t>
            </a:r>
            <a:r>
              <a:rPr lang="zh-CN" altLang="en-US" dirty="0"/>
              <a:t>，基尔霍夫定律是平衡辐射定律，当</a:t>
            </a:r>
            <a:r>
              <a:rPr lang="zh-CN" altLang="en-US" dirty="0" smtClean="0"/>
              <a:t>然对黑体也适用</a:t>
            </a:r>
          </a:p>
          <a:p>
            <a:r>
              <a:rPr lang="zh-CN" altLang="en-US" dirty="0" smtClean="0"/>
              <a:t>吸收和辐射的多少应</a:t>
            </a:r>
            <a:r>
              <a:rPr lang="zh-CN" altLang="en-US" dirty="0" smtClean="0">
                <a:solidFill>
                  <a:srgbClr val="C00000"/>
                </a:solidFill>
              </a:rPr>
              <a:t>在同一温度下</a:t>
            </a:r>
            <a:r>
              <a:rPr lang="zh-CN" altLang="en-US" dirty="0" smtClean="0"/>
              <a:t>比较</a:t>
            </a:r>
          </a:p>
          <a:p>
            <a:r>
              <a:rPr lang="zh-CN" altLang="en-US" dirty="0" smtClean="0">
                <a:solidFill>
                  <a:srgbClr val="C00000"/>
                </a:solidFill>
              </a:rPr>
              <a:t>任何强烈的吸收必发出强烈的辐射</a:t>
            </a:r>
            <a:r>
              <a:rPr lang="zh-CN" altLang="en-US" dirty="0" smtClean="0"/>
              <a:t>，无论吸收是由物体表面性质决定的，还是由系统的构造决定的</a:t>
            </a:r>
            <a:endParaRPr lang="en-US" altLang="zh-CN" dirty="0" smtClean="0"/>
          </a:p>
          <a:p>
            <a:r>
              <a:rPr lang="zh-CN" altLang="en-US" dirty="0" smtClean="0"/>
              <a:t>基尔霍夫定律所描述的辐射</a:t>
            </a:r>
            <a:r>
              <a:rPr lang="zh-CN" altLang="en-US" dirty="0" smtClean="0">
                <a:solidFill>
                  <a:srgbClr val="C00000"/>
                </a:solidFill>
              </a:rPr>
              <a:t>与波长有关，与人眼的视觉特性和光度量无关 </a:t>
            </a:r>
          </a:p>
          <a:p>
            <a:r>
              <a:rPr lang="zh-CN" altLang="en-US" dirty="0" smtClean="0"/>
              <a:t>基尔霍夫定律</a:t>
            </a:r>
            <a:r>
              <a:rPr lang="zh-CN" altLang="en-US" dirty="0" smtClean="0">
                <a:solidFill>
                  <a:srgbClr val="C00000"/>
                </a:solidFill>
              </a:rPr>
              <a:t>只适用于温度辐射</a:t>
            </a:r>
            <a:r>
              <a:rPr lang="zh-CN" altLang="en-US" dirty="0" smtClean="0"/>
              <a:t>，对其它发光不成立</a:t>
            </a:r>
          </a:p>
        </p:txBody>
      </p:sp>
    </p:spTree>
    <p:extLst>
      <p:ext uri="{BB962C8B-B14F-4D97-AF65-F5344CB8AC3E}">
        <p14:creationId xmlns:p14="http://schemas.microsoft.com/office/powerpoint/2010/main" val="256563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480" y="4514687"/>
            <a:ext cx="5786478" cy="1113766"/>
          </a:xfrm>
          <a:prstGeom prst="rect">
            <a:avLst/>
          </a:prstGeom>
        </p:spPr>
        <p:txBody>
          <a:bodyPr wrap="square">
            <a:spAutoFit/>
          </a:bodyPr>
          <a:lstStyle/>
          <a:p>
            <a:pPr>
              <a:lnSpc>
                <a:spcPct val="150000"/>
              </a:lnSpc>
            </a:pPr>
            <a:r>
              <a:rPr lang="zh-CN" altLang="en-US" sz="2400" b="1" dirty="0" smtClean="0">
                <a:solidFill>
                  <a:srgbClr val="C00000"/>
                </a:solidFill>
              </a:rPr>
              <a:t>灰体</a:t>
            </a:r>
            <a:r>
              <a:rPr lang="zh-CN" altLang="en-US" sz="2400" b="1" dirty="0" smtClean="0">
                <a:solidFill>
                  <a:prstClr val="black"/>
                </a:solidFill>
              </a:rPr>
              <a:t>：单色吸收率与投射到该物体的辐射的波长无关</a:t>
            </a:r>
            <a:endParaRPr lang="zh-CN" altLang="en-US" sz="2400" b="1" dirty="0">
              <a:solidFill>
                <a:prstClr val="black"/>
              </a:solidFill>
            </a:endParaRPr>
          </a:p>
        </p:txBody>
      </p:sp>
      <p:sp>
        <p:nvSpPr>
          <p:cNvPr id="5" name="Rectangle 4"/>
          <p:cNvSpPr/>
          <p:nvPr/>
        </p:nvSpPr>
        <p:spPr>
          <a:xfrm>
            <a:off x="1714480" y="1514291"/>
            <a:ext cx="6000792" cy="1200329"/>
          </a:xfrm>
          <a:prstGeom prst="rect">
            <a:avLst/>
          </a:prstGeom>
        </p:spPr>
        <p:txBody>
          <a:bodyPr wrap="square">
            <a:spAutoFit/>
          </a:bodyPr>
          <a:lstStyle/>
          <a:p>
            <a:pPr>
              <a:lnSpc>
                <a:spcPct val="150000"/>
              </a:lnSpc>
            </a:pPr>
            <a:r>
              <a:rPr lang="zh-CN" altLang="en-US" sz="2400" b="1" dirty="0" smtClean="0">
                <a:solidFill>
                  <a:srgbClr val="C00000"/>
                </a:solidFill>
              </a:rPr>
              <a:t>黑体</a:t>
            </a:r>
            <a:r>
              <a:rPr lang="zh-CN" altLang="en-US" sz="2400" b="1" dirty="0" smtClean="0">
                <a:solidFill>
                  <a:prstClr val="black"/>
                </a:solidFill>
              </a:rPr>
              <a:t>：在任何温度下对于任何波长的辐射能量的吸收率都等于</a:t>
            </a:r>
            <a:r>
              <a:rPr lang="en-US" altLang="zh-CN" sz="2400" b="1" dirty="0" smtClean="0">
                <a:solidFill>
                  <a:prstClr val="black"/>
                </a:solidFill>
              </a:rPr>
              <a:t>1</a:t>
            </a:r>
            <a:endParaRPr lang="zh-CN" altLang="en-US" sz="2400" b="1" dirty="0">
              <a:solidFill>
                <a:prstClr val="black"/>
              </a:solidFill>
            </a:endParaRPr>
          </a:p>
        </p:txBody>
      </p:sp>
      <p:sp>
        <p:nvSpPr>
          <p:cNvPr id="6" name="Rectangle 5"/>
          <p:cNvSpPr/>
          <p:nvPr/>
        </p:nvSpPr>
        <p:spPr>
          <a:xfrm>
            <a:off x="1714480" y="3014489"/>
            <a:ext cx="5786478" cy="1113766"/>
          </a:xfrm>
          <a:prstGeom prst="rect">
            <a:avLst/>
          </a:prstGeom>
        </p:spPr>
        <p:txBody>
          <a:bodyPr wrap="square">
            <a:spAutoFit/>
          </a:bodyPr>
          <a:lstStyle/>
          <a:p>
            <a:pPr>
              <a:lnSpc>
                <a:spcPct val="150000"/>
              </a:lnSpc>
            </a:pPr>
            <a:r>
              <a:rPr lang="zh-CN" altLang="en-US" sz="2400" b="1" dirty="0" smtClean="0">
                <a:solidFill>
                  <a:srgbClr val="C00000"/>
                </a:solidFill>
              </a:rPr>
              <a:t>白体</a:t>
            </a:r>
            <a:r>
              <a:rPr lang="zh-CN" altLang="en-US" sz="2400" b="1" dirty="0" smtClean="0">
                <a:solidFill>
                  <a:prstClr val="black"/>
                </a:solidFill>
              </a:rPr>
              <a:t>：在任何温度下对于任何波长的辐射能量的吸收率都等于</a:t>
            </a:r>
            <a:r>
              <a:rPr lang="en-US" altLang="zh-CN" sz="2400" b="1" dirty="0" smtClean="0">
                <a:solidFill>
                  <a:prstClr val="black"/>
                </a:solidFill>
              </a:rPr>
              <a:t>0</a:t>
            </a:r>
            <a:endParaRPr lang="zh-CN" altLang="en-US" sz="2400" b="1" dirty="0">
              <a:solidFill>
                <a:prstClr val="black"/>
              </a:solidFill>
            </a:endParaRPr>
          </a:p>
        </p:txBody>
      </p:sp>
      <p:sp>
        <p:nvSpPr>
          <p:cNvPr id="7" name="Cloud 6"/>
          <p:cNvSpPr/>
          <p:nvPr/>
        </p:nvSpPr>
        <p:spPr>
          <a:xfrm>
            <a:off x="2786050" y="500042"/>
            <a:ext cx="3071834" cy="500066"/>
          </a:xfrm>
          <a:prstGeom prst="cloud">
            <a:avLst/>
          </a:prstGeom>
        </p:spPr>
        <p:txBody>
          <a:bodyPr wrap="none" rtlCol="0" anchor="ctr">
            <a:spAutoFit/>
          </a:bodyPr>
          <a:lstStyle/>
          <a:p>
            <a:pPr algn="ctr"/>
            <a:endParaRPr lang="zh-CN" altLang="en-US" sz="2000" b="1" smtClean="0">
              <a:solidFill>
                <a:prstClr val="black"/>
              </a:solidFill>
            </a:endParaRPr>
          </a:p>
        </p:txBody>
      </p:sp>
      <p:sp>
        <p:nvSpPr>
          <p:cNvPr id="8" name="Cloud 7"/>
          <p:cNvSpPr/>
          <p:nvPr/>
        </p:nvSpPr>
        <p:spPr>
          <a:xfrm>
            <a:off x="3214678" y="357166"/>
            <a:ext cx="2143140" cy="796469"/>
          </a:xfrm>
          <a:prstGeom prst="cloud">
            <a:avLst/>
          </a:prstGeom>
          <a:ln>
            <a:solidFill>
              <a:schemeClr val="accent1"/>
            </a:solidFill>
          </a:ln>
        </p:spPr>
        <p:txBody>
          <a:bodyPr wrap="square" rtlCol="0" anchor="ctr">
            <a:spAutoFit/>
          </a:bodyPr>
          <a:lstStyle/>
          <a:p>
            <a:pPr algn="ctr"/>
            <a:r>
              <a:rPr lang="zh-CN" altLang="en-US" sz="2800" b="1" smtClean="0">
                <a:solidFill>
                  <a:srgbClr val="C00000"/>
                </a:solidFill>
                <a:latin typeface="华文行楷" pitchFamily="2" charset="-122"/>
                <a:ea typeface="华文行楷" pitchFamily="2" charset="-122"/>
              </a:rPr>
              <a:t>小知识</a:t>
            </a:r>
          </a:p>
        </p:txBody>
      </p:sp>
    </p:spTree>
    <p:extLst>
      <p:ext uri="{BB962C8B-B14F-4D97-AF65-F5344CB8AC3E}">
        <p14:creationId xmlns:p14="http://schemas.microsoft.com/office/powerpoint/2010/main" val="9307747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solidFill>
                  <a:srgbClr val="C00000"/>
                </a:solidFill>
              </a:rPr>
              <a:t>2. </a:t>
            </a:r>
            <a:r>
              <a:rPr lang="zh-CN" altLang="en-US" dirty="0" smtClean="0">
                <a:solidFill>
                  <a:srgbClr val="C00000"/>
                </a:solidFill>
              </a:rPr>
              <a:t>朗伯（</a:t>
            </a:r>
            <a:r>
              <a:rPr lang="en-US" altLang="zh-CN" dirty="0" err="1" smtClean="0">
                <a:solidFill>
                  <a:srgbClr val="C00000"/>
                </a:solidFill>
              </a:rPr>
              <a:t>J.H.Lambert</a:t>
            </a:r>
            <a:r>
              <a:rPr lang="zh-CN" altLang="en-US" dirty="0" smtClean="0">
                <a:solidFill>
                  <a:srgbClr val="C00000"/>
                </a:solidFill>
              </a:rPr>
              <a:t>）余弦定律</a:t>
            </a:r>
            <a:endParaRPr lang="zh-CN" altLang="en-US" dirty="0"/>
          </a:p>
        </p:txBody>
      </p:sp>
      <p:sp>
        <p:nvSpPr>
          <p:cNvPr id="3" name="Content Placeholder 2"/>
          <p:cNvSpPr>
            <a:spLocks noGrp="1"/>
          </p:cNvSpPr>
          <p:nvPr>
            <p:ph sz="quarter" idx="1"/>
          </p:nvPr>
        </p:nvSpPr>
        <p:spPr>
          <a:xfrm>
            <a:off x="914400" y="1447800"/>
            <a:ext cx="7772400" cy="4910158"/>
          </a:xfrm>
        </p:spPr>
        <p:txBody>
          <a:bodyPr>
            <a:normAutofit/>
          </a:bodyPr>
          <a:lstStyle/>
          <a:p>
            <a:pPr lvl="1"/>
            <a:r>
              <a:rPr lang="zh-CN" altLang="en-US" dirty="0" smtClean="0"/>
              <a:t>漫辐射源：辐射亮度</a:t>
            </a:r>
            <a:r>
              <a:rPr lang="en-US" i="1" dirty="0" smtClean="0"/>
              <a:t>L</a:t>
            </a:r>
            <a:r>
              <a:rPr lang="zh-CN" altLang="en-US" dirty="0" smtClean="0"/>
              <a:t>与方向无关的辐射源。（太阳、荧光屏等）</a:t>
            </a:r>
            <a:endParaRPr lang="en-US" altLang="zh-CN" dirty="0" smtClean="0"/>
          </a:p>
          <a:p>
            <a:pPr lvl="2"/>
            <a:r>
              <a:rPr lang="zh-CN" altLang="en-US" dirty="0" smtClean="0"/>
              <a:t>漫辐射：漫辐射源发出的辐射 </a:t>
            </a:r>
            <a:endParaRPr lang="en-US" altLang="zh-CN" dirty="0" smtClean="0"/>
          </a:p>
          <a:p>
            <a:pPr lvl="2"/>
            <a:r>
              <a:rPr lang="zh-CN" altLang="en-US" dirty="0" smtClean="0"/>
              <a:t>漫反射：与漫辐射具有相同特性的反射（电影屏幕等）</a:t>
            </a:r>
            <a:endParaRPr lang="en-US" altLang="zh-CN" dirty="0" smtClean="0"/>
          </a:p>
          <a:p>
            <a:pPr lvl="1"/>
            <a:endParaRPr lang="en-US" altLang="zh-CN" dirty="0" smtClean="0"/>
          </a:p>
          <a:p>
            <a:pPr lvl="1"/>
            <a:endParaRPr lang="en-US" altLang="zh-CN" dirty="0" smtClean="0"/>
          </a:p>
          <a:p>
            <a:pPr lvl="1"/>
            <a:endParaRPr lang="en-US" altLang="zh-CN" dirty="0" smtClean="0"/>
          </a:p>
          <a:p>
            <a:pPr lvl="1"/>
            <a:r>
              <a:rPr lang="zh-CN" altLang="en-US" dirty="0" smtClean="0"/>
              <a:t>理想漫反射源单位表面积向空间指定方向单位立体角内发射（或反射）的</a:t>
            </a:r>
            <a:r>
              <a:rPr lang="zh-CN" altLang="en-US" dirty="0" smtClean="0">
                <a:solidFill>
                  <a:srgbClr val="C00000"/>
                </a:solidFill>
              </a:rPr>
              <a:t>辐射通量</a:t>
            </a:r>
            <a:r>
              <a:rPr lang="en-US" altLang="zh-CN" dirty="0" smtClean="0">
                <a:solidFill>
                  <a:srgbClr val="C00000"/>
                </a:solidFill>
              </a:rPr>
              <a:t>(</a:t>
            </a:r>
            <a:r>
              <a:rPr lang="zh-CN" altLang="en-US" dirty="0" smtClean="0">
                <a:solidFill>
                  <a:srgbClr val="C00000"/>
                </a:solidFill>
              </a:rPr>
              <a:t>功率</a:t>
            </a:r>
            <a:r>
              <a:rPr lang="en-US" altLang="zh-CN" dirty="0" smtClean="0">
                <a:solidFill>
                  <a:srgbClr val="C00000"/>
                </a:solidFill>
              </a:rPr>
              <a:t>)</a:t>
            </a:r>
            <a:r>
              <a:rPr lang="zh-CN" altLang="en-US" dirty="0" smtClean="0"/>
              <a:t>和该指定方向与表面法线夹角的余弦成正比</a:t>
            </a:r>
            <a:r>
              <a:rPr lang="en-US" altLang="zh-CN" dirty="0" smtClean="0"/>
              <a:t>——</a:t>
            </a:r>
            <a:r>
              <a:rPr lang="zh-CN" altLang="en-US" dirty="0" smtClean="0"/>
              <a:t>朗伯余弦定律</a:t>
            </a:r>
            <a:endParaRPr lang="en-US" altLang="zh-CN" dirty="0" smtClean="0"/>
          </a:p>
        </p:txBody>
      </p:sp>
      <p:sp>
        <p:nvSpPr>
          <p:cNvPr id="4" name="Rectangle 3"/>
          <p:cNvSpPr/>
          <p:nvPr/>
        </p:nvSpPr>
        <p:spPr>
          <a:xfrm>
            <a:off x="1785918" y="3000372"/>
            <a:ext cx="6215106"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CN" altLang="en-US" sz="2000" b="1" dirty="0" smtClean="0">
                <a:solidFill>
                  <a:prstClr val="black"/>
                </a:solidFill>
              </a:rPr>
              <a:t>例：很光滑的反射（镜）面，当有一束光入射其上时，具有很好的（反射）方向性；</a:t>
            </a:r>
            <a:endParaRPr lang="en-US" altLang="zh-CN" sz="2000" b="1" dirty="0" smtClean="0">
              <a:solidFill>
                <a:prstClr val="black"/>
              </a:solidFill>
            </a:endParaRPr>
          </a:p>
          <a:p>
            <a:r>
              <a:rPr lang="zh-CN" altLang="en-US" sz="2000" b="1" dirty="0" smtClean="0">
                <a:solidFill>
                  <a:prstClr val="black"/>
                </a:solidFill>
              </a:rPr>
              <a:t>    表面粗糙的反射器，在很大的空间内都有反射，没有强弱之分。</a:t>
            </a:r>
            <a:endParaRPr lang="zh-CN" altLang="en-US" sz="2000" b="1" dirty="0">
              <a:solidFill>
                <a:prstClr val="black"/>
              </a:solidFill>
            </a:endParaRPr>
          </a:p>
        </p:txBody>
      </p:sp>
    </p:spTree>
    <p:extLst>
      <p:ext uri="{BB962C8B-B14F-4D97-AF65-F5344CB8AC3E}">
        <p14:creationId xmlns:p14="http://schemas.microsoft.com/office/powerpoint/2010/main" val="266658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zh-CN" altLang="en-US" dirty="0" smtClean="0">
                <a:solidFill>
                  <a:srgbClr val="C00000"/>
                </a:solidFill>
              </a:rPr>
              <a:t>朗伯（</a:t>
            </a:r>
            <a:r>
              <a:rPr lang="en-US" altLang="zh-CN" dirty="0" err="1" smtClean="0">
                <a:solidFill>
                  <a:srgbClr val="C00000"/>
                </a:solidFill>
              </a:rPr>
              <a:t>J.H.Lambert</a:t>
            </a:r>
            <a:r>
              <a:rPr lang="zh-CN" altLang="en-US" dirty="0" smtClean="0">
                <a:solidFill>
                  <a:srgbClr val="C00000"/>
                </a:solidFill>
              </a:rPr>
              <a:t>）余弦定律</a:t>
            </a:r>
          </a:p>
          <a:p>
            <a:pPr lvl="1"/>
            <a:r>
              <a:rPr lang="zh-CN" altLang="en-US" dirty="0" smtClean="0"/>
              <a:t>描述这种辐射的空间分布的特性公式为</a:t>
            </a:r>
            <a:endParaRPr lang="en-US" altLang="zh-CN" dirty="0" smtClean="0"/>
          </a:p>
          <a:p>
            <a:pPr lvl="1"/>
            <a:endParaRPr lang="en-US" altLang="zh-CN" dirty="0" smtClean="0"/>
          </a:p>
          <a:p>
            <a:pPr lvl="1"/>
            <a:endParaRPr lang="en-US" altLang="zh-CN" dirty="0" smtClean="0"/>
          </a:p>
          <a:p>
            <a:pPr lvl="1"/>
            <a:endParaRPr lang="en-US" altLang="zh-CN" dirty="0" smtClean="0"/>
          </a:p>
          <a:p>
            <a:pPr lvl="1"/>
            <a:r>
              <a:rPr lang="zh-CN" altLang="en-US" dirty="0" smtClean="0"/>
              <a:t>由辐射亮度的定义知：</a:t>
            </a:r>
            <a:endParaRPr lang="en-US" altLang="zh-CN" dirty="0" smtClean="0"/>
          </a:p>
          <a:p>
            <a:pPr lvl="1"/>
            <a:endParaRPr lang="en-US" altLang="zh-CN" dirty="0" smtClean="0"/>
          </a:p>
          <a:p>
            <a:pPr lvl="1"/>
            <a:endParaRPr lang="en-US" altLang="zh-CN" dirty="0" smtClean="0"/>
          </a:p>
          <a:p>
            <a:pPr lvl="1"/>
            <a:r>
              <a:rPr lang="zh-CN" altLang="en-US" dirty="0" smtClean="0"/>
              <a:t>凡辐射亮度分布遵从朗伯余弦定律的辐射面称为</a:t>
            </a:r>
            <a:r>
              <a:rPr lang="zh-CN" altLang="en-US" dirty="0" smtClean="0">
                <a:solidFill>
                  <a:srgbClr val="C00000"/>
                </a:solidFill>
              </a:rPr>
              <a:t>朗伯辐射源</a:t>
            </a:r>
            <a:r>
              <a:rPr lang="zh-CN" altLang="en-US" dirty="0" smtClean="0"/>
              <a:t>（或</a:t>
            </a:r>
            <a:r>
              <a:rPr lang="zh-CN" altLang="en-US" dirty="0" smtClean="0">
                <a:solidFill>
                  <a:srgbClr val="C00000"/>
                </a:solidFill>
              </a:rPr>
              <a:t>朗伯面</a:t>
            </a:r>
            <a:r>
              <a:rPr lang="zh-CN" altLang="en-US" dirty="0" smtClean="0"/>
              <a:t>）</a:t>
            </a:r>
            <a:endParaRPr lang="zh-CN" altLang="en-US" dirty="0"/>
          </a:p>
        </p:txBody>
      </p:sp>
      <p:graphicFrame>
        <p:nvGraphicFramePr>
          <p:cNvPr id="3075" name="Object 3"/>
          <p:cNvGraphicFramePr>
            <a:graphicFrameLocks noChangeAspect="1"/>
          </p:cNvGraphicFramePr>
          <p:nvPr/>
        </p:nvGraphicFramePr>
        <p:xfrm>
          <a:off x="2946400" y="1714488"/>
          <a:ext cx="3113088" cy="444500"/>
        </p:xfrm>
        <a:graphic>
          <a:graphicData uri="http://schemas.openxmlformats.org/presentationml/2006/ole">
            <mc:AlternateContent xmlns:mc="http://schemas.openxmlformats.org/markup-compatibility/2006">
              <mc:Choice xmlns:v="urn:schemas-microsoft-com:vml" Requires="v">
                <p:oleObj spid="_x0000_s67748" name="公式" r:id="rId3" imgW="1422360" imgH="203040" progId="Equation.3">
                  <p:embed/>
                </p:oleObj>
              </mc:Choice>
              <mc:Fallback>
                <p:oleObj name="公式" r:id="rId3" imgW="142236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400" y="1714488"/>
                        <a:ext cx="3113088"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1907704" y="2214554"/>
            <a:ext cx="7022014" cy="707886"/>
          </a:xfrm>
          <a:prstGeom prst="rect">
            <a:avLst/>
          </a:prstGeom>
        </p:spPr>
        <p:txBody>
          <a:bodyPr wrap="square">
            <a:spAutoFit/>
          </a:bodyPr>
          <a:lstStyle/>
          <a:p>
            <a:r>
              <a:rPr lang="zh-CN" altLang="en-US" sz="2000" b="1" dirty="0" smtClean="0">
                <a:solidFill>
                  <a:prstClr val="black"/>
                </a:solidFill>
              </a:rPr>
              <a:t>式中  </a:t>
            </a:r>
            <a:r>
              <a:rPr lang="en-US" altLang="zh-CN" sz="2000" b="1" dirty="0" smtClean="0">
                <a:solidFill>
                  <a:prstClr val="black"/>
                </a:solidFill>
              </a:rPr>
              <a:t>B</a:t>
            </a:r>
            <a:r>
              <a:rPr lang="en-US" sz="2000" b="1" dirty="0" smtClean="0">
                <a:solidFill>
                  <a:prstClr val="black"/>
                </a:solidFill>
              </a:rPr>
              <a:t>——</a:t>
            </a:r>
            <a:r>
              <a:rPr lang="zh-CN" altLang="en-US" sz="2000" b="1" dirty="0" smtClean="0">
                <a:solidFill>
                  <a:prstClr val="black"/>
                </a:solidFill>
              </a:rPr>
              <a:t>常数          </a:t>
            </a:r>
            <a:r>
              <a:rPr lang="en-US" sz="2000" b="1" dirty="0" smtClean="0">
                <a:solidFill>
                  <a:prstClr val="black"/>
                </a:solidFill>
              </a:rPr>
              <a:t>θ——</a:t>
            </a:r>
            <a:r>
              <a:rPr lang="zh-CN" altLang="en-US" sz="2000" b="1" dirty="0" smtClean="0">
                <a:solidFill>
                  <a:prstClr val="black"/>
                </a:solidFill>
              </a:rPr>
              <a:t>辐射法线与观察方向夹角 </a:t>
            </a:r>
          </a:p>
          <a:p>
            <a:r>
              <a:rPr lang="en-US" sz="2000" b="1" dirty="0" smtClean="0">
                <a:solidFill>
                  <a:prstClr val="black"/>
                </a:solidFill>
              </a:rPr>
              <a:t>    △</a:t>
            </a:r>
            <a:r>
              <a:rPr lang="en-US" altLang="zh-CN" sz="2000" b="1" dirty="0" smtClean="0">
                <a:solidFill>
                  <a:prstClr val="black"/>
                </a:solidFill>
              </a:rPr>
              <a:t>S</a:t>
            </a:r>
            <a:r>
              <a:rPr lang="en-US" sz="2000" b="1" dirty="0" smtClean="0">
                <a:solidFill>
                  <a:prstClr val="black"/>
                </a:solidFill>
              </a:rPr>
              <a:t>——</a:t>
            </a:r>
            <a:r>
              <a:rPr lang="zh-CN" altLang="en-US" sz="2000" b="1" dirty="0" smtClean="0">
                <a:solidFill>
                  <a:prstClr val="black"/>
                </a:solidFill>
              </a:rPr>
              <a:t>辐射源面积  </a:t>
            </a:r>
            <a:r>
              <a:rPr lang="en-US" sz="2000" b="1" dirty="0" smtClean="0">
                <a:solidFill>
                  <a:prstClr val="black"/>
                </a:solidFill>
              </a:rPr>
              <a:t>△Ω——</a:t>
            </a:r>
            <a:r>
              <a:rPr lang="zh-CN" altLang="en-US" sz="2000" b="1" dirty="0" smtClean="0">
                <a:solidFill>
                  <a:prstClr val="black"/>
                </a:solidFill>
              </a:rPr>
              <a:t>辐射立体角</a:t>
            </a:r>
            <a:endParaRPr lang="zh-CN" altLang="en-US" sz="2000" b="1" dirty="0">
              <a:solidFill>
                <a:prstClr val="black"/>
              </a:solidFill>
            </a:endParaRPr>
          </a:p>
        </p:txBody>
      </p:sp>
      <p:graphicFrame>
        <p:nvGraphicFramePr>
          <p:cNvPr id="3077" name="Object 5"/>
          <p:cNvGraphicFramePr>
            <a:graphicFrameLocks noChangeAspect="1"/>
          </p:cNvGraphicFramePr>
          <p:nvPr/>
        </p:nvGraphicFramePr>
        <p:xfrm>
          <a:off x="1643042" y="3762381"/>
          <a:ext cx="1774825" cy="714375"/>
        </p:xfrm>
        <a:graphic>
          <a:graphicData uri="http://schemas.openxmlformats.org/presentationml/2006/ole">
            <mc:AlternateContent xmlns:mc="http://schemas.openxmlformats.org/markup-compatibility/2006">
              <mc:Choice xmlns:v="urn:schemas-microsoft-com:vml" Requires="v">
                <p:oleObj spid="_x0000_s67749" name="公式" r:id="rId5" imgW="1041120" imgH="419040" progId="Equation.3">
                  <p:embed/>
                </p:oleObj>
              </mc:Choice>
              <mc:Fallback>
                <p:oleObj name="公式" r:id="rId5" imgW="104112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3042" y="3762381"/>
                        <a:ext cx="17748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3571868" y="3905257"/>
            <a:ext cx="2249334" cy="400110"/>
          </a:xfrm>
          <a:prstGeom prst="rect">
            <a:avLst/>
          </a:prstGeom>
        </p:spPr>
        <p:txBody>
          <a:bodyPr wrap="none">
            <a:spAutoFit/>
          </a:bodyPr>
          <a:lstStyle/>
          <a:p>
            <a:r>
              <a:rPr lang="zh-CN" altLang="en-US" sz="2000" b="1" smtClean="0">
                <a:solidFill>
                  <a:prstClr val="black"/>
                </a:solidFill>
              </a:rPr>
              <a:t>与上式相比较，则</a:t>
            </a:r>
            <a:endParaRPr lang="zh-CN" altLang="en-US" sz="2000" b="1">
              <a:solidFill>
                <a:prstClr val="black"/>
              </a:solidFill>
            </a:endParaRPr>
          </a:p>
        </p:txBody>
      </p:sp>
      <p:graphicFrame>
        <p:nvGraphicFramePr>
          <p:cNvPr id="3078" name="Object 6"/>
          <p:cNvGraphicFramePr>
            <a:graphicFrameLocks noChangeAspect="1"/>
          </p:cNvGraphicFramePr>
          <p:nvPr/>
        </p:nvGraphicFramePr>
        <p:xfrm>
          <a:off x="5819775" y="3714752"/>
          <a:ext cx="2967038" cy="714375"/>
        </p:xfrm>
        <a:graphic>
          <a:graphicData uri="http://schemas.openxmlformats.org/presentationml/2006/ole">
            <mc:AlternateContent xmlns:mc="http://schemas.openxmlformats.org/markup-compatibility/2006">
              <mc:Choice xmlns:v="urn:schemas-microsoft-com:vml" Requires="v">
                <p:oleObj spid="_x0000_s67750" name="公式" r:id="rId7" imgW="1739880" imgH="419040" progId="Equation.3">
                  <p:embed/>
                </p:oleObj>
              </mc:Choice>
              <mc:Fallback>
                <p:oleObj name="公式" r:id="rId7" imgW="173988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9775" y="3714752"/>
                        <a:ext cx="2967038"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74662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2800" b="1" dirty="0" smtClean="0">
                <a:solidFill>
                  <a:srgbClr val="C00000"/>
                </a:solidFill>
              </a:rPr>
              <a:t>朗伯（</a:t>
            </a:r>
            <a:r>
              <a:rPr lang="en-US" altLang="zh-CN" sz="2800" b="1" dirty="0" err="1" smtClean="0">
                <a:solidFill>
                  <a:srgbClr val="C00000"/>
                </a:solidFill>
              </a:rPr>
              <a:t>J.H.Lambert</a:t>
            </a:r>
            <a:r>
              <a:rPr lang="zh-CN" altLang="en-US" sz="2800" b="1" dirty="0" smtClean="0">
                <a:solidFill>
                  <a:srgbClr val="C00000"/>
                </a:solidFill>
              </a:rPr>
              <a:t>）余弦定律</a:t>
            </a:r>
            <a:r>
              <a:rPr lang="zh-CN" altLang="en-US" sz="2800" b="1" dirty="0" smtClean="0"/>
              <a:t>的</a:t>
            </a:r>
            <a:r>
              <a:rPr lang="zh-CN" altLang="en-US" sz="2800" b="1" dirty="0"/>
              <a:t>另一种形式</a:t>
            </a:r>
          </a:p>
        </p:txBody>
      </p:sp>
      <p:sp>
        <p:nvSpPr>
          <p:cNvPr id="3" name="Content Placeholder 2"/>
          <p:cNvSpPr>
            <a:spLocks noGrp="1"/>
          </p:cNvSpPr>
          <p:nvPr>
            <p:ph sz="quarter" idx="1"/>
          </p:nvPr>
        </p:nvSpPr>
        <p:spPr>
          <a:xfrm>
            <a:off x="914400" y="1447800"/>
            <a:ext cx="7772400" cy="5195910"/>
          </a:xfrm>
        </p:spPr>
        <p:txBody>
          <a:bodyPr>
            <a:norm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pPr lvl="1"/>
            <a:r>
              <a:rPr lang="zh-CN" altLang="en-US" dirty="0" smtClean="0"/>
              <a:t>因为漫辐射源各方向亮度相等，即</a:t>
            </a:r>
            <a:r>
              <a:rPr lang="en-US" i="1" dirty="0" smtClean="0"/>
              <a:t>L</a:t>
            </a:r>
            <a:r>
              <a:rPr lang="en-US" dirty="0" smtClean="0"/>
              <a:t>=</a:t>
            </a:r>
            <a:r>
              <a:rPr lang="en-US" i="1" dirty="0" err="1" smtClean="0"/>
              <a:t>L</a:t>
            </a:r>
            <a:r>
              <a:rPr lang="en-US" i="1" baseline="-25000" dirty="0" err="1" smtClean="0"/>
              <a:t>θ</a:t>
            </a:r>
            <a:r>
              <a:rPr lang="zh-CN" altLang="en-US" dirty="0" smtClean="0"/>
              <a:t>，</a:t>
            </a:r>
            <a:endParaRPr lang="en-US" altLang="zh-CN" dirty="0" smtClean="0"/>
          </a:p>
          <a:p>
            <a:pPr lvl="1">
              <a:buNone/>
            </a:pPr>
            <a:r>
              <a:rPr lang="zh-CN" altLang="en-US" dirty="0" smtClean="0"/>
              <a:t>（上二式相等），则  </a:t>
            </a:r>
            <a:r>
              <a:rPr lang="en-US" i="1" dirty="0" err="1" smtClean="0"/>
              <a:t>I</a:t>
            </a:r>
            <a:r>
              <a:rPr lang="en-US" i="1" baseline="-25000" dirty="0" err="1" smtClean="0"/>
              <a:t>θ</a:t>
            </a:r>
            <a:r>
              <a:rPr lang="en-US" i="1" dirty="0" smtClean="0"/>
              <a:t>=I</a:t>
            </a:r>
            <a:r>
              <a:rPr lang="en-US" baseline="-25000" dirty="0" smtClean="0"/>
              <a:t>0</a:t>
            </a:r>
            <a:r>
              <a:rPr lang="en-US" dirty="0" smtClean="0"/>
              <a:t>cos</a:t>
            </a:r>
            <a:r>
              <a:rPr lang="en-US" i="1" dirty="0" smtClean="0"/>
              <a:t>θ</a:t>
            </a:r>
          </a:p>
          <a:p>
            <a:pPr lvl="1"/>
            <a:r>
              <a:rPr lang="zh-CN" altLang="en-US" dirty="0" smtClean="0">
                <a:solidFill>
                  <a:srgbClr val="C00000"/>
                </a:solidFill>
              </a:rPr>
              <a:t>各个方向上辐射亮度相等的发射表面，其辐射强度按余弦规律变化</a:t>
            </a:r>
            <a:r>
              <a:rPr lang="zh-CN" altLang="en-US" dirty="0" smtClean="0"/>
              <a:t>（物理意义）</a:t>
            </a:r>
            <a:endParaRPr lang="en-US" altLang="zh-CN" dirty="0" smtClean="0"/>
          </a:p>
        </p:txBody>
      </p:sp>
      <p:grpSp>
        <p:nvGrpSpPr>
          <p:cNvPr id="17" name="Group 16"/>
          <p:cNvGrpSpPr/>
          <p:nvPr/>
        </p:nvGrpSpPr>
        <p:grpSpPr>
          <a:xfrm>
            <a:off x="1571604" y="1571612"/>
            <a:ext cx="4826032" cy="714380"/>
            <a:chOff x="1571604" y="2071678"/>
            <a:chExt cx="4826032" cy="714380"/>
          </a:xfrm>
        </p:grpSpPr>
        <p:graphicFrame>
          <p:nvGraphicFramePr>
            <p:cNvPr id="4098" name="Object 2"/>
            <p:cNvGraphicFramePr>
              <a:graphicFrameLocks noChangeAspect="1"/>
            </p:cNvGraphicFramePr>
            <p:nvPr/>
          </p:nvGraphicFramePr>
          <p:xfrm>
            <a:off x="2428860" y="2071678"/>
            <a:ext cx="1774825" cy="714375"/>
          </p:xfrm>
          <a:graphic>
            <a:graphicData uri="http://schemas.openxmlformats.org/presentationml/2006/ole">
              <mc:AlternateContent xmlns:mc="http://schemas.openxmlformats.org/markup-compatibility/2006">
                <mc:Choice xmlns:v="urn:schemas-microsoft-com:vml" Requires="v">
                  <p:oleObj spid="_x0000_s68880" name="公式" r:id="rId3" imgW="1041120" imgH="419040" progId="Equation.3">
                    <p:embed/>
                  </p:oleObj>
                </mc:Choice>
                <mc:Fallback>
                  <p:oleObj name="公式" r:id="rId3" imgW="104112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60" y="2071678"/>
                          <a:ext cx="17748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5572132" y="2146292"/>
            <a:ext cx="825504" cy="639766"/>
          </p:xfrm>
          <a:graphic>
            <a:graphicData uri="http://schemas.openxmlformats.org/presentationml/2006/ole">
              <mc:AlternateContent xmlns:mc="http://schemas.openxmlformats.org/markup-compatibility/2006">
                <mc:Choice xmlns:v="urn:schemas-microsoft-com:vml" Requires="v">
                  <p:oleObj spid="_x0000_s68881" name="公式" r:id="rId5" imgW="507960" imgH="393480" progId="Equation.3">
                    <p:embed/>
                  </p:oleObj>
                </mc:Choice>
                <mc:Fallback>
                  <p:oleObj name="公式" r:id="rId5" imgW="50796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132" y="2146292"/>
                          <a:ext cx="825504" cy="6397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571604" y="2285992"/>
              <a:ext cx="714380" cy="400110"/>
            </a:xfrm>
            <a:prstGeom prst="rect">
              <a:avLst/>
            </a:prstGeom>
            <a:noFill/>
          </p:spPr>
          <p:txBody>
            <a:bodyPr wrap="square" rtlCol="0">
              <a:spAutoFit/>
            </a:bodyPr>
            <a:lstStyle/>
            <a:p>
              <a:r>
                <a:rPr lang="zh-CN" altLang="en-US" sz="2000" b="1" smtClean="0">
                  <a:solidFill>
                    <a:prstClr val="black"/>
                  </a:solidFill>
                </a:rPr>
                <a:t>亮度</a:t>
              </a:r>
              <a:endParaRPr lang="zh-CN" altLang="en-US" sz="2000" b="1">
                <a:solidFill>
                  <a:prstClr val="black"/>
                </a:solidFill>
              </a:endParaRPr>
            </a:p>
          </p:txBody>
        </p:sp>
        <p:sp>
          <p:nvSpPr>
            <p:cNvPr id="7" name="TextBox 6"/>
            <p:cNvSpPr txBox="1"/>
            <p:nvPr/>
          </p:nvSpPr>
          <p:spPr>
            <a:xfrm>
              <a:off x="4786314" y="2285992"/>
              <a:ext cx="714380" cy="400110"/>
            </a:xfrm>
            <a:prstGeom prst="rect">
              <a:avLst/>
            </a:prstGeom>
            <a:noFill/>
          </p:spPr>
          <p:txBody>
            <a:bodyPr wrap="square" rtlCol="0">
              <a:spAutoFit/>
            </a:bodyPr>
            <a:lstStyle/>
            <a:p>
              <a:r>
                <a:rPr lang="zh-CN" altLang="en-US" sz="2000" b="1" smtClean="0">
                  <a:solidFill>
                    <a:prstClr val="black"/>
                  </a:solidFill>
                </a:rPr>
                <a:t>强度</a:t>
              </a:r>
              <a:endParaRPr lang="zh-CN" altLang="en-US" sz="2000" b="1">
                <a:solidFill>
                  <a:prstClr val="black"/>
                </a:solidFill>
              </a:endParaRPr>
            </a:p>
          </p:txBody>
        </p:sp>
      </p:grpSp>
      <p:grpSp>
        <p:nvGrpSpPr>
          <p:cNvPr id="18" name="Group 17"/>
          <p:cNvGrpSpPr/>
          <p:nvPr/>
        </p:nvGrpSpPr>
        <p:grpSpPr>
          <a:xfrm>
            <a:off x="2928926" y="2259009"/>
            <a:ext cx="2335219" cy="669925"/>
            <a:chOff x="2928926" y="3000372"/>
            <a:chExt cx="2335219" cy="669925"/>
          </a:xfrm>
        </p:grpSpPr>
        <p:sp>
          <p:nvSpPr>
            <p:cNvPr id="8" name="TextBox 7"/>
            <p:cNvSpPr txBox="1"/>
            <p:nvPr/>
          </p:nvSpPr>
          <p:spPr>
            <a:xfrm>
              <a:off x="2928926" y="3143248"/>
              <a:ext cx="714380" cy="400110"/>
            </a:xfrm>
            <a:prstGeom prst="rect">
              <a:avLst/>
            </a:prstGeom>
            <a:noFill/>
          </p:spPr>
          <p:txBody>
            <a:bodyPr wrap="square" rtlCol="0">
              <a:spAutoFit/>
            </a:bodyPr>
            <a:lstStyle/>
            <a:p>
              <a:r>
                <a:rPr lang="zh-CN" altLang="en-US" sz="2000" b="1" smtClean="0">
                  <a:solidFill>
                    <a:prstClr val="black"/>
                  </a:solidFill>
                </a:rPr>
                <a:t>于是</a:t>
              </a:r>
              <a:endParaRPr lang="zh-CN" altLang="en-US" sz="2000" b="1">
                <a:solidFill>
                  <a:prstClr val="black"/>
                </a:solidFill>
              </a:endParaRPr>
            </a:p>
          </p:txBody>
        </p:sp>
        <p:graphicFrame>
          <p:nvGraphicFramePr>
            <p:cNvPr id="4100" name="Object 4"/>
            <p:cNvGraphicFramePr>
              <a:graphicFrameLocks noChangeAspect="1"/>
            </p:cNvGraphicFramePr>
            <p:nvPr/>
          </p:nvGraphicFramePr>
          <p:xfrm>
            <a:off x="3857620" y="3000372"/>
            <a:ext cx="1406525" cy="669925"/>
          </p:xfrm>
          <a:graphic>
            <a:graphicData uri="http://schemas.openxmlformats.org/presentationml/2006/ole">
              <mc:AlternateContent xmlns:mc="http://schemas.openxmlformats.org/markup-compatibility/2006">
                <mc:Choice xmlns:v="urn:schemas-microsoft-com:vml" Requires="v">
                  <p:oleObj spid="_x0000_s68882" name="公式" r:id="rId7" imgW="825480" imgH="393480" progId="Equation.3">
                    <p:embed/>
                  </p:oleObj>
                </mc:Choice>
                <mc:Fallback>
                  <p:oleObj name="公式" r:id="rId7" imgW="82548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7620" y="3000372"/>
                          <a:ext cx="1406525"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14"/>
          <p:cNvGrpSpPr/>
          <p:nvPr/>
        </p:nvGrpSpPr>
        <p:grpSpPr>
          <a:xfrm>
            <a:off x="1500166" y="2928945"/>
            <a:ext cx="4429156" cy="1500187"/>
            <a:chOff x="642910" y="3929063"/>
            <a:chExt cx="4429156" cy="1500187"/>
          </a:xfrm>
        </p:grpSpPr>
        <p:sp>
          <p:nvSpPr>
            <p:cNvPr id="10" name="TextBox 9"/>
            <p:cNvSpPr txBox="1"/>
            <p:nvPr/>
          </p:nvSpPr>
          <p:spPr>
            <a:xfrm>
              <a:off x="642910" y="4071942"/>
              <a:ext cx="714380" cy="400110"/>
            </a:xfrm>
            <a:prstGeom prst="rect">
              <a:avLst/>
            </a:prstGeom>
            <a:noFill/>
          </p:spPr>
          <p:txBody>
            <a:bodyPr wrap="square" rtlCol="0">
              <a:spAutoFit/>
            </a:bodyPr>
            <a:lstStyle/>
            <a:p>
              <a:r>
                <a:rPr lang="zh-CN" altLang="en-US" sz="2000" b="1" smtClean="0">
                  <a:solidFill>
                    <a:prstClr val="black"/>
                  </a:solidFill>
                </a:rPr>
                <a:t>从而</a:t>
              </a:r>
              <a:endParaRPr lang="zh-CN" altLang="en-US" sz="2000" b="1">
                <a:solidFill>
                  <a:prstClr val="black"/>
                </a:solidFill>
              </a:endParaRPr>
            </a:p>
          </p:txBody>
        </p:sp>
        <p:sp>
          <p:nvSpPr>
            <p:cNvPr id="11" name="TextBox 10"/>
            <p:cNvSpPr txBox="1"/>
            <p:nvPr/>
          </p:nvSpPr>
          <p:spPr>
            <a:xfrm>
              <a:off x="1643042" y="4071942"/>
              <a:ext cx="1357322" cy="400110"/>
            </a:xfrm>
            <a:prstGeom prst="rect">
              <a:avLst/>
            </a:prstGeom>
            <a:noFill/>
          </p:spPr>
          <p:txBody>
            <a:bodyPr wrap="square" rtlCol="0">
              <a:spAutoFit/>
            </a:bodyPr>
            <a:lstStyle/>
            <a:p>
              <a:r>
                <a:rPr lang="zh-CN" altLang="en-US" sz="2000" b="1" smtClean="0">
                  <a:solidFill>
                    <a:prstClr val="black"/>
                  </a:solidFill>
                </a:rPr>
                <a:t>法向亮度</a:t>
              </a:r>
              <a:endParaRPr lang="zh-CN" altLang="en-US" sz="2000" b="1">
                <a:solidFill>
                  <a:prstClr val="black"/>
                </a:solidFill>
              </a:endParaRPr>
            </a:p>
          </p:txBody>
        </p:sp>
        <p:graphicFrame>
          <p:nvGraphicFramePr>
            <p:cNvPr id="4101" name="Object 5"/>
            <p:cNvGraphicFramePr>
              <a:graphicFrameLocks noChangeAspect="1"/>
            </p:cNvGraphicFramePr>
            <p:nvPr/>
          </p:nvGraphicFramePr>
          <p:xfrm>
            <a:off x="2906716" y="3929063"/>
            <a:ext cx="2165350" cy="669925"/>
          </p:xfrm>
          <a:graphic>
            <a:graphicData uri="http://schemas.openxmlformats.org/presentationml/2006/ole">
              <mc:AlternateContent xmlns:mc="http://schemas.openxmlformats.org/markup-compatibility/2006">
                <mc:Choice xmlns:v="urn:schemas-microsoft-com:vml" Requires="v">
                  <p:oleObj spid="_x0000_s68883" name="公式" r:id="rId9" imgW="1269720" imgH="393480" progId="Equation.3">
                    <p:embed/>
                  </p:oleObj>
                </mc:Choice>
                <mc:Fallback>
                  <p:oleObj name="公式" r:id="rId9" imgW="126972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6716" y="3929063"/>
                          <a:ext cx="2165350"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1500166" y="4886278"/>
              <a:ext cx="1643074" cy="400110"/>
            </a:xfrm>
            <a:prstGeom prst="rect">
              <a:avLst/>
            </a:prstGeom>
            <a:noFill/>
          </p:spPr>
          <p:txBody>
            <a:bodyPr wrap="square" rtlCol="0">
              <a:spAutoFit/>
            </a:bodyPr>
            <a:lstStyle/>
            <a:p>
              <a:r>
                <a:rPr lang="el-GR" altLang="zh-CN" sz="2000" b="1" i="1" smtClean="0">
                  <a:solidFill>
                    <a:prstClr val="black"/>
                  </a:solidFill>
                </a:rPr>
                <a:t>θ</a:t>
              </a:r>
              <a:r>
                <a:rPr lang="zh-CN" altLang="en-US" sz="2000" b="1" smtClean="0">
                  <a:solidFill>
                    <a:prstClr val="black"/>
                  </a:solidFill>
                </a:rPr>
                <a:t>方向亮度</a:t>
              </a:r>
              <a:endParaRPr lang="zh-CN" altLang="en-US" sz="2000" b="1">
                <a:solidFill>
                  <a:prstClr val="black"/>
                </a:solidFill>
              </a:endParaRPr>
            </a:p>
          </p:txBody>
        </p:sp>
        <p:graphicFrame>
          <p:nvGraphicFramePr>
            <p:cNvPr id="4102" name="Object 6"/>
            <p:cNvGraphicFramePr>
              <a:graphicFrameLocks noChangeAspect="1"/>
            </p:cNvGraphicFramePr>
            <p:nvPr/>
          </p:nvGraphicFramePr>
          <p:xfrm>
            <a:off x="2984500" y="4759325"/>
            <a:ext cx="1516062" cy="669925"/>
          </p:xfrm>
          <a:graphic>
            <a:graphicData uri="http://schemas.openxmlformats.org/presentationml/2006/ole">
              <mc:AlternateContent xmlns:mc="http://schemas.openxmlformats.org/markup-compatibility/2006">
                <mc:Choice xmlns:v="urn:schemas-microsoft-com:vml" Requires="v">
                  <p:oleObj spid="_x0000_s68884" name="公式" r:id="rId11" imgW="888840" imgH="393480" progId="Equation.3">
                    <p:embed/>
                  </p:oleObj>
                </mc:Choice>
                <mc:Fallback>
                  <p:oleObj name="公式" r:id="rId11" imgW="88884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4500" y="4759325"/>
                          <a:ext cx="1516062"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51262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up)">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up)">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mtClean="0">
                <a:solidFill>
                  <a:srgbClr val="C00000"/>
                </a:solidFill>
              </a:rPr>
              <a:t>漫辐射源的辐射特性</a:t>
            </a:r>
            <a:endParaRPr lang="en-US" altLang="zh-CN" smtClean="0">
              <a:solidFill>
                <a:srgbClr val="C00000"/>
              </a:solidFill>
            </a:endParaRPr>
          </a:p>
        </p:txBody>
      </p:sp>
      <p:sp>
        <p:nvSpPr>
          <p:cNvPr id="3" name="Content Placeholder 2"/>
          <p:cNvSpPr>
            <a:spLocks noGrp="1"/>
          </p:cNvSpPr>
          <p:nvPr>
            <p:ph sz="quarter" idx="1"/>
          </p:nvPr>
        </p:nvSpPr>
        <p:spPr/>
        <p:txBody>
          <a:bodyPr>
            <a:normAutofit/>
          </a:bodyPr>
          <a:lstStyle/>
          <a:p>
            <a:pPr lvl="1">
              <a:buNone/>
            </a:pPr>
            <a:r>
              <a:rPr lang="en-US" altLang="zh-CN" dirty="0" smtClean="0"/>
              <a:t>1</a:t>
            </a:r>
            <a:r>
              <a:rPr lang="zh-CN" altLang="en-US" dirty="0" smtClean="0"/>
              <a:t>、辐射亮度</a:t>
            </a:r>
            <a:endParaRPr lang="en-US" altLang="zh-CN" dirty="0" smtClean="0"/>
          </a:p>
          <a:p>
            <a:pPr lvl="1">
              <a:buNone/>
            </a:pPr>
            <a:endParaRPr lang="en-US" altLang="zh-CN" dirty="0" smtClean="0"/>
          </a:p>
          <a:p>
            <a:pPr lvl="1">
              <a:buNone/>
            </a:pPr>
            <a:endParaRPr lang="en-US" altLang="zh-CN" dirty="0" smtClean="0"/>
          </a:p>
          <a:p>
            <a:pPr lvl="1">
              <a:buNone/>
            </a:pPr>
            <a:r>
              <a:rPr lang="en-US" altLang="zh-CN" dirty="0" smtClean="0"/>
              <a:t>2</a:t>
            </a:r>
            <a:r>
              <a:rPr lang="zh-CN" altLang="en-US" dirty="0" smtClean="0"/>
              <a:t>、</a:t>
            </a:r>
            <a:r>
              <a:rPr lang="zh-CN" altLang="en-US" dirty="0" smtClean="0">
                <a:latin typeface="Times New Roman"/>
              </a:rPr>
              <a:t>辐射强度 </a:t>
            </a:r>
            <a:endParaRPr lang="en-US" altLang="zh-CN" dirty="0" smtClean="0">
              <a:latin typeface="Times New Roman"/>
            </a:endParaRPr>
          </a:p>
          <a:p>
            <a:pPr lvl="1">
              <a:buNone/>
            </a:pPr>
            <a:r>
              <a:rPr lang="zh-CN" altLang="en-US" dirty="0" smtClean="0">
                <a:latin typeface="Times New Roman"/>
              </a:rPr>
              <a:t>注意：虽</a:t>
            </a:r>
            <a:r>
              <a:rPr lang="zh-CN" altLang="en-US" dirty="0" smtClean="0">
                <a:solidFill>
                  <a:srgbClr val="0070C0"/>
                </a:solidFill>
                <a:latin typeface="Times New Roman"/>
              </a:rPr>
              <a:t>各方向亮度相同</a:t>
            </a:r>
            <a:r>
              <a:rPr lang="zh-CN" altLang="en-US" dirty="0" smtClean="0">
                <a:latin typeface="Times New Roman"/>
              </a:rPr>
              <a:t>，但</a:t>
            </a:r>
            <a:r>
              <a:rPr lang="zh-CN" altLang="en-US" dirty="0" smtClean="0">
                <a:solidFill>
                  <a:srgbClr val="0070C0"/>
                </a:solidFill>
                <a:latin typeface="Times New Roman"/>
              </a:rPr>
              <a:t>辐射强度不同</a:t>
            </a:r>
            <a:endParaRPr lang="en-US" altLang="zh-CN" dirty="0" smtClean="0">
              <a:solidFill>
                <a:srgbClr val="0070C0"/>
              </a:solidFill>
              <a:latin typeface="Times New Roman"/>
            </a:endParaRPr>
          </a:p>
          <a:p>
            <a:pPr lvl="1">
              <a:buNone/>
            </a:pPr>
            <a:r>
              <a:rPr lang="zh-CN" altLang="en-US" dirty="0" smtClean="0"/>
              <a:t>             </a:t>
            </a:r>
            <a:r>
              <a:rPr lang="en-US" altLang="zh-CN" dirty="0" err="1" smtClean="0"/>
              <a:t>I</a:t>
            </a:r>
            <a:r>
              <a:rPr lang="en-US" baseline="-25000" dirty="0" err="1" smtClean="0"/>
              <a:t>θ</a:t>
            </a:r>
            <a:r>
              <a:rPr lang="en-US" dirty="0" smtClean="0"/>
              <a:t>=I</a:t>
            </a:r>
            <a:r>
              <a:rPr lang="en-US" baseline="-25000" dirty="0" smtClean="0"/>
              <a:t>0</a:t>
            </a:r>
            <a:r>
              <a:rPr lang="en-US" dirty="0" smtClean="0"/>
              <a:t>cosθ </a:t>
            </a:r>
            <a:r>
              <a:rPr lang="zh-CN" altLang="en-US" dirty="0" smtClean="0"/>
              <a:t>  </a:t>
            </a:r>
            <a:r>
              <a:rPr lang="en-US" dirty="0" smtClean="0"/>
              <a:t>θ=90°时，I</a:t>
            </a:r>
            <a:r>
              <a:rPr lang="en-US" baseline="-25000" dirty="0" smtClean="0"/>
              <a:t>θ</a:t>
            </a:r>
            <a:r>
              <a:rPr lang="en-US" dirty="0" smtClean="0"/>
              <a:t>=0 </a:t>
            </a:r>
          </a:p>
          <a:p>
            <a:pPr lvl="1">
              <a:buNone/>
            </a:pPr>
            <a:r>
              <a:rPr lang="en-US" altLang="zh-CN" dirty="0" smtClean="0"/>
              <a:t>3</a:t>
            </a:r>
            <a:r>
              <a:rPr lang="zh-CN" altLang="en-US" dirty="0" smtClean="0"/>
              <a:t>、辐射出射度为辐射亮度的</a:t>
            </a:r>
            <a:r>
              <a:rPr lang="en-US" altLang="zh-CN" dirty="0" smtClean="0"/>
              <a:t>π</a:t>
            </a:r>
            <a:r>
              <a:rPr lang="zh-CN" altLang="en-US" dirty="0" smtClean="0"/>
              <a:t>倍，即</a:t>
            </a:r>
            <a:r>
              <a:rPr lang="en-US" i="1" dirty="0" smtClean="0"/>
              <a:t>M </a:t>
            </a:r>
            <a:r>
              <a:rPr lang="en-US" dirty="0" smtClean="0"/>
              <a:t>=π</a:t>
            </a:r>
            <a:r>
              <a:rPr lang="en-US" i="1" dirty="0" smtClean="0"/>
              <a:t>L</a:t>
            </a:r>
            <a:endParaRPr lang="zh-CN" altLang="en-US" i="1" dirty="0" smtClean="0"/>
          </a:p>
          <a:p>
            <a:pPr lvl="1">
              <a:buNone/>
            </a:pPr>
            <a:r>
              <a:rPr lang="zh-CN" altLang="en-US" dirty="0" smtClean="0"/>
              <a:t>试</a:t>
            </a:r>
            <a:r>
              <a:rPr lang="zh-CN" altLang="en-US" dirty="0" smtClean="0">
                <a:hlinkClick r:id="rId3" action="ppaction://hlinksldjump"/>
              </a:rPr>
              <a:t>证明</a:t>
            </a:r>
            <a:r>
              <a:rPr lang="zh-CN" altLang="en-US" dirty="0" smtClean="0"/>
              <a:t>之！（</a:t>
            </a:r>
            <a:r>
              <a:rPr lang="zh-CN" altLang="en-US" dirty="0" smtClean="0">
                <a:solidFill>
                  <a:schemeClr val="accent2"/>
                </a:solidFill>
              </a:rPr>
              <a:t>作业</a:t>
            </a:r>
            <a:r>
              <a:rPr lang="zh-CN" altLang="en-US" dirty="0" smtClean="0"/>
              <a:t>）</a:t>
            </a:r>
            <a:endParaRPr lang="en-US" altLang="zh-CN" dirty="0" smtClean="0"/>
          </a:p>
          <a:p>
            <a:endParaRPr lang="zh-CN" altLang="en-US" dirty="0"/>
          </a:p>
        </p:txBody>
      </p:sp>
      <p:graphicFrame>
        <p:nvGraphicFramePr>
          <p:cNvPr id="7170" name="Object 2"/>
          <p:cNvGraphicFramePr>
            <a:graphicFrameLocks noChangeAspect="1"/>
          </p:cNvGraphicFramePr>
          <p:nvPr/>
        </p:nvGraphicFramePr>
        <p:xfrm>
          <a:off x="2795588" y="2071678"/>
          <a:ext cx="2967037" cy="714375"/>
        </p:xfrm>
        <a:graphic>
          <a:graphicData uri="http://schemas.openxmlformats.org/presentationml/2006/ole">
            <mc:AlternateContent xmlns:mc="http://schemas.openxmlformats.org/markup-compatibility/2006">
              <mc:Choice xmlns:v="urn:schemas-microsoft-com:vml" Requires="v">
                <p:oleObj spid="_x0000_s69688" name="公式" r:id="rId4" imgW="1739880" imgH="419040" progId="Equation.3">
                  <p:embed/>
                </p:oleObj>
              </mc:Choice>
              <mc:Fallback>
                <p:oleObj name="公式" r:id="rId4" imgW="173988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5588" y="2071678"/>
                        <a:ext cx="2967037"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02050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83568" y="1447800"/>
            <a:ext cx="8460432" cy="4572000"/>
          </a:xfrm>
        </p:spPr>
        <p:txBody>
          <a:bodyPr/>
          <a:lstStyle/>
          <a:p>
            <a:pPr>
              <a:lnSpc>
                <a:spcPct val="150000"/>
              </a:lnSpc>
            </a:pPr>
            <a:r>
              <a:rPr lang="zh-CN" altLang="en-US" b="1" dirty="0" smtClean="0"/>
              <a:t>辐射度学的基本概念</a:t>
            </a:r>
            <a:endParaRPr lang="en-US" altLang="zh-CN" b="1" dirty="0" smtClean="0"/>
          </a:p>
          <a:p>
            <a:pPr lvl="1">
              <a:lnSpc>
                <a:spcPct val="150000"/>
              </a:lnSpc>
            </a:pPr>
            <a:r>
              <a:rPr lang="zh-CN" altLang="en-US" b="1" dirty="0" smtClean="0"/>
              <a:t>辐射能传播的</a:t>
            </a:r>
            <a:r>
              <a:rPr lang="zh-CN" altLang="en-US" b="1" dirty="0" smtClean="0">
                <a:solidFill>
                  <a:srgbClr val="C00000"/>
                </a:solidFill>
              </a:rPr>
              <a:t>直线性</a:t>
            </a:r>
            <a:endParaRPr lang="en-US" altLang="zh-CN" b="1" dirty="0" smtClean="0">
              <a:solidFill>
                <a:srgbClr val="C00000"/>
              </a:solidFill>
            </a:endParaRPr>
          </a:p>
          <a:p>
            <a:pPr lvl="1">
              <a:lnSpc>
                <a:spcPct val="150000"/>
              </a:lnSpc>
            </a:pPr>
            <a:endParaRPr lang="en-US" altLang="zh-CN" b="1" dirty="0" smtClean="0"/>
          </a:p>
          <a:p>
            <a:pPr lvl="1">
              <a:lnSpc>
                <a:spcPct val="150000"/>
              </a:lnSpc>
            </a:pPr>
            <a:endParaRPr lang="en-US" altLang="zh-CN" b="1" dirty="0" smtClean="0"/>
          </a:p>
          <a:p>
            <a:pPr lvl="1">
              <a:lnSpc>
                <a:spcPct val="150000"/>
              </a:lnSpc>
            </a:pPr>
            <a:r>
              <a:rPr lang="zh-CN" altLang="en-US" b="1" dirty="0" smtClean="0"/>
              <a:t>辐射的</a:t>
            </a:r>
            <a:r>
              <a:rPr lang="zh-CN" altLang="en-US" b="1" dirty="0" smtClean="0">
                <a:solidFill>
                  <a:srgbClr val="C00000"/>
                </a:solidFill>
              </a:rPr>
              <a:t>非相干性</a:t>
            </a:r>
            <a:endParaRPr lang="en-US" altLang="zh-CN" b="1" dirty="0" smtClean="0">
              <a:solidFill>
                <a:srgbClr val="C00000"/>
              </a:solidFill>
            </a:endParaRPr>
          </a:p>
          <a:p>
            <a:pPr marL="320040" lvl="1" indent="0">
              <a:lnSpc>
                <a:spcPct val="150000"/>
              </a:lnSpc>
              <a:buNone/>
            </a:pPr>
            <a:endParaRPr lang="en-US" altLang="zh-CN" b="1" dirty="0" smtClean="0"/>
          </a:p>
          <a:p>
            <a:pPr lvl="1">
              <a:lnSpc>
                <a:spcPct val="150000"/>
              </a:lnSpc>
            </a:pPr>
            <a:r>
              <a:rPr lang="zh-CN" altLang="en-US" b="1" dirty="0" smtClean="0"/>
              <a:t>辐射能的</a:t>
            </a:r>
            <a:r>
              <a:rPr lang="zh-CN" altLang="en-US" b="1" dirty="0" smtClean="0">
                <a:solidFill>
                  <a:srgbClr val="C00000"/>
                </a:solidFill>
              </a:rPr>
              <a:t>量子性</a:t>
            </a:r>
            <a:endParaRPr lang="zh-CN" altLang="en-US" b="1" dirty="0">
              <a:solidFill>
                <a:srgbClr val="C00000"/>
              </a:solidFill>
            </a:endParaRPr>
          </a:p>
        </p:txBody>
      </p:sp>
      <p:grpSp>
        <p:nvGrpSpPr>
          <p:cNvPr id="8" name="Group 7"/>
          <p:cNvGrpSpPr/>
          <p:nvPr/>
        </p:nvGrpSpPr>
        <p:grpSpPr>
          <a:xfrm>
            <a:off x="2520648" y="2643182"/>
            <a:ext cx="1907336" cy="785818"/>
            <a:chOff x="3357554" y="2320854"/>
            <a:chExt cx="1907336" cy="785818"/>
          </a:xfrm>
        </p:grpSpPr>
        <p:sp>
          <p:nvSpPr>
            <p:cNvPr id="4" name="TextBox 3"/>
            <p:cNvSpPr txBox="1"/>
            <p:nvPr/>
          </p:nvSpPr>
          <p:spPr>
            <a:xfrm>
              <a:off x="3357554" y="2500306"/>
              <a:ext cx="1143008" cy="400110"/>
            </a:xfrm>
            <a:prstGeom prst="rect">
              <a:avLst/>
            </a:prstGeom>
            <a:noFill/>
          </p:spPr>
          <p:txBody>
            <a:bodyPr wrap="square" rtlCol="0">
              <a:spAutoFit/>
            </a:bodyPr>
            <a:lstStyle/>
            <a:p>
              <a:r>
                <a:rPr lang="zh-CN" altLang="en-US" sz="2000" b="1" smtClean="0"/>
                <a:t>衍射角</a:t>
              </a:r>
              <a:endParaRPr lang="zh-CN" altLang="en-US" sz="2000" b="1"/>
            </a:p>
          </p:txBody>
        </p:sp>
        <p:graphicFrame>
          <p:nvGraphicFramePr>
            <p:cNvPr id="5" name="Object 4"/>
            <p:cNvGraphicFramePr>
              <a:graphicFrameLocks noChangeAspect="1"/>
            </p:cNvGraphicFramePr>
            <p:nvPr/>
          </p:nvGraphicFramePr>
          <p:xfrm>
            <a:off x="4403026" y="2320854"/>
            <a:ext cx="861864" cy="785818"/>
          </p:xfrm>
          <a:graphic>
            <a:graphicData uri="http://schemas.openxmlformats.org/presentationml/2006/ole">
              <mc:AlternateContent xmlns:mc="http://schemas.openxmlformats.org/markup-compatibility/2006">
                <mc:Choice xmlns:v="urn:schemas-microsoft-com:vml" Requires="v">
                  <p:oleObj spid="_x0000_s1186" name="公式" r:id="rId3" imgW="431640" imgH="393480" progId="Equation.3">
                    <p:embed/>
                  </p:oleObj>
                </mc:Choice>
                <mc:Fallback>
                  <p:oleObj name="公式" r:id="rId3" imgW="43164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026" y="2320854"/>
                          <a:ext cx="861864"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 name="TextBox 5"/>
          <p:cNvSpPr txBox="1"/>
          <p:nvPr/>
        </p:nvSpPr>
        <p:spPr>
          <a:xfrm>
            <a:off x="2411760" y="4077072"/>
            <a:ext cx="2357454" cy="400110"/>
          </a:xfrm>
          <a:prstGeom prst="rect">
            <a:avLst/>
          </a:prstGeom>
          <a:noFill/>
        </p:spPr>
        <p:txBody>
          <a:bodyPr wrap="square" rtlCol="0">
            <a:spAutoFit/>
          </a:bodyPr>
          <a:lstStyle/>
          <a:p>
            <a:r>
              <a:rPr lang="zh-CN" altLang="en-US" sz="2000" b="1" dirty="0" smtClean="0"/>
              <a:t>相干性是波动现象</a:t>
            </a:r>
            <a:endParaRPr lang="zh-CN" altLang="en-US" sz="2000" b="1" dirty="0"/>
          </a:p>
        </p:txBody>
      </p:sp>
      <p:graphicFrame>
        <p:nvGraphicFramePr>
          <p:cNvPr id="7" name="Object 6"/>
          <p:cNvGraphicFramePr>
            <a:graphicFrameLocks noChangeAspect="1"/>
          </p:cNvGraphicFramePr>
          <p:nvPr>
            <p:extLst>
              <p:ext uri="{D42A27DB-BD31-4B8C-83A1-F6EECF244321}">
                <p14:modId xmlns:p14="http://schemas.microsoft.com/office/powerpoint/2010/main" val="873923664"/>
              </p:ext>
            </p:extLst>
          </p:nvPr>
        </p:nvGraphicFramePr>
        <p:xfrm>
          <a:off x="2987824" y="5229200"/>
          <a:ext cx="1071570" cy="394789"/>
        </p:xfrm>
        <a:graphic>
          <a:graphicData uri="http://schemas.openxmlformats.org/presentationml/2006/ole">
            <mc:AlternateContent xmlns:mc="http://schemas.openxmlformats.org/markup-compatibility/2006">
              <mc:Choice xmlns:v="urn:schemas-microsoft-com:vml" Requires="v">
                <p:oleObj spid="_x0000_s1187" name="公式" r:id="rId5" imgW="482400" imgH="177480" progId="Equation.3">
                  <p:embed/>
                </p:oleObj>
              </mc:Choice>
              <mc:Fallback>
                <p:oleObj name="公式" r:id="rId5" imgW="482400" imgH="177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5229200"/>
                        <a:ext cx="1071570" cy="3947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solidFill>
                  <a:srgbClr val="C00000"/>
                </a:solidFill>
              </a:rPr>
              <a:t>3. </a:t>
            </a:r>
            <a:r>
              <a:rPr lang="zh-CN" altLang="en-US" dirty="0" smtClean="0">
                <a:solidFill>
                  <a:srgbClr val="C00000"/>
                </a:solidFill>
              </a:rPr>
              <a:t>距离平方反比定律</a:t>
            </a:r>
            <a:endParaRPr lang="en-US" altLang="zh-CN" dirty="0" smtClean="0">
              <a:solidFill>
                <a:srgbClr val="C00000"/>
              </a:solidFill>
            </a:endParaRPr>
          </a:p>
        </p:txBody>
      </p:sp>
      <p:sp>
        <p:nvSpPr>
          <p:cNvPr id="3" name="Content Placeholder 2"/>
          <p:cNvSpPr>
            <a:spLocks noGrp="1"/>
          </p:cNvSpPr>
          <p:nvPr>
            <p:ph sz="quarter" idx="1"/>
          </p:nvPr>
        </p:nvSpPr>
        <p:spPr>
          <a:xfrm>
            <a:off x="914400" y="1447800"/>
            <a:ext cx="7772400" cy="5195910"/>
          </a:xfrm>
        </p:spPr>
        <p:txBody>
          <a:bodyPr>
            <a:normAutofit/>
          </a:bodyPr>
          <a:lstStyle/>
          <a:p>
            <a:pPr lvl="1"/>
            <a:r>
              <a:rPr lang="zh-CN" altLang="en-US" dirty="0" smtClean="0"/>
              <a:t>点光源在传输方向上的某点辐照度和该点到点光源的距离平方成反比</a:t>
            </a:r>
            <a:endParaRPr lang="en-US" altLang="zh-CN" dirty="0" smtClean="0"/>
          </a:p>
          <a:p>
            <a:pPr lvl="1"/>
            <a:endParaRPr lang="en-US" altLang="zh-CN" dirty="0" smtClean="0"/>
          </a:p>
          <a:p>
            <a:pPr lvl="1"/>
            <a:endParaRPr lang="en-US" altLang="zh-CN" dirty="0" smtClean="0"/>
          </a:p>
          <a:p>
            <a:pPr marL="320040" lvl="1" indent="0">
              <a:buNone/>
            </a:pPr>
            <a:r>
              <a:rPr lang="zh-CN" altLang="en-US" dirty="0" smtClean="0">
                <a:solidFill>
                  <a:srgbClr val="0A01B9"/>
                </a:solidFill>
              </a:rPr>
              <a:t>证明如下</a:t>
            </a:r>
            <a:r>
              <a:rPr lang="zh-CN" altLang="en-US" dirty="0" smtClean="0"/>
              <a:t>：</a:t>
            </a:r>
            <a:endParaRPr lang="en-US" altLang="zh-CN" dirty="0" smtClean="0"/>
          </a:p>
          <a:p>
            <a:pPr lvl="1"/>
            <a:r>
              <a:rPr lang="zh-CN" altLang="en-US" dirty="0" smtClean="0"/>
              <a:t>设：点辐射源的辐射强度为</a:t>
            </a:r>
            <a:r>
              <a:rPr lang="en-US" i="1" dirty="0" smtClean="0"/>
              <a:t>I</a:t>
            </a:r>
            <a:r>
              <a:rPr lang="zh-CN" altLang="en-US" i="1" dirty="0" smtClean="0"/>
              <a:t>；</a:t>
            </a:r>
            <a:endParaRPr lang="en-US" altLang="zh-CN" i="1" dirty="0" smtClean="0"/>
          </a:p>
          <a:p>
            <a:pPr lvl="1">
              <a:buNone/>
            </a:pPr>
            <a:r>
              <a:rPr lang="zh-CN" altLang="en-US" dirty="0" smtClean="0"/>
              <a:t>源到被照表面</a:t>
            </a:r>
            <a:r>
              <a:rPr lang="en-US" dirty="0" smtClean="0"/>
              <a:t>P</a:t>
            </a:r>
            <a:r>
              <a:rPr lang="zh-CN" altLang="en-US" dirty="0" smtClean="0"/>
              <a:t>点的距离为</a:t>
            </a:r>
            <a:r>
              <a:rPr lang="en-US" i="1" dirty="0" smtClean="0"/>
              <a:t>d</a:t>
            </a:r>
            <a:r>
              <a:rPr lang="en-US" dirty="0" smtClean="0"/>
              <a:t> </a:t>
            </a:r>
            <a:r>
              <a:rPr lang="zh-CN" altLang="en-US" dirty="0" smtClean="0"/>
              <a:t>（</a:t>
            </a:r>
            <a:r>
              <a:rPr lang="en-US" dirty="0" smtClean="0"/>
              <a:t>P</a:t>
            </a:r>
            <a:r>
              <a:rPr lang="zh-CN" altLang="en-US" dirty="0" smtClean="0"/>
              <a:t>点</a:t>
            </a:r>
            <a:endParaRPr lang="en-US" altLang="zh-CN" dirty="0" smtClean="0"/>
          </a:p>
          <a:p>
            <a:pPr lvl="1">
              <a:buNone/>
            </a:pPr>
            <a:r>
              <a:rPr lang="zh-CN" altLang="en-US" dirty="0" smtClean="0"/>
              <a:t>为小面元</a:t>
            </a:r>
            <a:r>
              <a:rPr lang="en-US" dirty="0" err="1" smtClean="0"/>
              <a:t>dA</a:t>
            </a:r>
            <a:r>
              <a:rPr lang="zh-CN" altLang="en-US" dirty="0" smtClean="0"/>
              <a:t>）</a:t>
            </a:r>
            <a:r>
              <a:rPr lang="en-US" dirty="0" smtClean="0"/>
              <a:t>;</a:t>
            </a:r>
            <a:r>
              <a:rPr lang="zh-CN" altLang="en-US" dirty="0" smtClean="0"/>
              <a:t>小面元</a:t>
            </a:r>
            <a:r>
              <a:rPr lang="en-US" dirty="0" err="1" smtClean="0"/>
              <a:t>dA</a:t>
            </a:r>
            <a:r>
              <a:rPr lang="zh-CN" altLang="en-US" dirty="0" smtClean="0"/>
              <a:t>的法线与</a:t>
            </a:r>
            <a:endParaRPr lang="en-US" altLang="zh-CN" dirty="0" smtClean="0"/>
          </a:p>
          <a:p>
            <a:pPr lvl="1">
              <a:buNone/>
            </a:pPr>
            <a:r>
              <a:rPr lang="zh-CN" altLang="en-US" dirty="0" smtClean="0"/>
              <a:t>到辐射源之间连线的夹角为</a:t>
            </a:r>
            <a:r>
              <a:rPr lang="en-US" altLang="zh-CN" i="1" dirty="0" smtClean="0"/>
              <a:t>θ</a:t>
            </a:r>
          </a:p>
          <a:p>
            <a:pPr lvl="1"/>
            <a:r>
              <a:rPr lang="zh-CN" altLang="en-US" dirty="0" smtClean="0"/>
              <a:t>求：点辐射源在</a:t>
            </a:r>
            <a:r>
              <a:rPr lang="en-US" dirty="0" smtClean="0"/>
              <a:t>P</a:t>
            </a:r>
            <a:r>
              <a:rPr lang="zh-CN" altLang="en-US" dirty="0" smtClean="0"/>
              <a:t>点产生的照度</a:t>
            </a:r>
            <a:endParaRPr lang="zh-CN" altLang="en-US" dirty="0"/>
          </a:p>
        </p:txBody>
      </p:sp>
      <p:graphicFrame>
        <p:nvGraphicFramePr>
          <p:cNvPr id="4" name="Object 3"/>
          <p:cNvGraphicFramePr>
            <a:graphicFrameLocks noChangeAspect="1"/>
          </p:cNvGraphicFramePr>
          <p:nvPr/>
        </p:nvGraphicFramePr>
        <p:xfrm>
          <a:off x="3428992" y="2285992"/>
          <a:ext cx="944562" cy="750888"/>
        </p:xfrm>
        <a:graphic>
          <a:graphicData uri="http://schemas.openxmlformats.org/presentationml/2006/ole">
            <mc:AlternateContent xmlns:mc="http://schemas.openxmlformats.org/markup-compatibility/2006">
              <mc:Choice xmlns:v="urn:schemas-microsoft-com:vml" Requires="v">
                <p:oleObj spid="_x0000_s70712" name="公式" r:id="rId3" imgW="495000" imgH="393480" progId="Equation.3">
                  <p:embed/>
                </p:oleObj>
              </mc:Choice>
              <mc:Fallback>
                <p:oleObj name="公式" r:id="rId3" imgW="4950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992" y="2285992"/>
                        <a:ext cx="944562" cy="750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descr="untitled.bmp"/>
          <p:cNvPicPr>
            <a:picLocks noChangeAspect="1"/>
          </p:cNvPicPr>
          <p:nvPr/>
        </p:nvPicPr>
        <p:blipFill>
          <a:blip r:embed="rId5" cstate="print">
            <a:duotone>
              <a:prstClr val="black"/>
              <a:schemeClr val="bg1">
                <a:tint val="45000"/>
                <a:satMod val="400000"/>
              </a:schemeClr>
            </a:duotone>
            <a:lum contrast="10000"/>
          </a:blip>
          <a:stretch>
            <a:fillRect/>
          </a:stretch>
        </p:blipFill>
        <p:spPr>
          <a:xfrm>
            <a:off x="5559426" y="3327870"/>
            <a:ext cx="3038490" cy="3053458"/>
          </a:xfrm>
          <a:prstGeom prst="rect">
            <a:avLst/>
          </a:prstGeom>
        </p:spPr>
      </p:pic>
    </p:spTree>
    <p:extLst>
      <p:ext uri="{BB962C8B-B14F-4D97-AF65-F5344CB8AC3E}">
        <p14:creationId xmlns:p14="http://schemas.microsoft.com/office/powerpoint/2010/main" val="331594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500"/>
                                        <p:tgtEl>
                                          <p:spTgt spid="3">
                                            <p:txEl>
                                              <p:pRg st="3" end="3"/>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up)">
                                      <p:cBhvr>
                                        <p:cTn id="14" dur="500"/>
                                        <p:tgtEl>
                                          <p:spTgt spid="3">
                                            <p:txEl>
                                              <p:pRg st="4" end="4"/>
                                            </p:txEl>
                                          </p:spTgt>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up)">
                                      <p:cBhvr>
                                        <p:cTn id="18" dur="500"/>
                                        <p:tgtEl>
                                          <p:spTgt spid="3">
                                            <p:txEl>
                                              <p:pRg st="5" end="5"/>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500"/>
                                        <p:tgtEl>
                                          <p:spTgt spid="3">
                                            <p:txEl>
                                              <p:pRg st="6" end="6"/>
                                            </p:txEl>
                                          </p:spTgt>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up)">
                                      <p:cBhvr>
                                        <p:cTn id="26" dur="500"/>
                                        <p:tgtEl>
                                          <p:spTgt spid="3">
                                            <p:txEl>
                                              <p:pRg st="7" end="7"/>
                                            </p:txEl>
                                          </p:spTgt>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up)">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4282" y="814333"/>
            <a:ext cx="3957668" cy="639763"/>
            <a:chOff x="214282" y="814333"/>
            <a:chExt cx="3957668" cy="639763"/>
          </a:xfrm>
        </p:grpSpPr>
        <p:sp>
          <p:nvSpPr>
            <p:cNvPr id="5" name="Rectangle 4"/>
            <p:cNvSpPr/>
            <p:nvPr/>
          </p:nvSpPr>
          <p:spPr>
            <a:xfrm>
              <a:off x="214282" y="885750"/>
              <a:ext cx="2969083" cy="461665"/>
            </a:xfrm>
            <a:prstGeom prst="rect">
              <a:avLst/>
            </a:prstGeom>
          </p:spPr>
          <p:txBody>
            <a:bodyPr wrap="none">
              <a:spAutoFit/>
            </a:bodyPr>
            <a:lstStyle/>
            <a:p>
              <a:r>
                <a:rPr lang="zh-CN" altLang="en-US" sz="2400" b="1" dirty="0" smtClean="0">
                  <a:solidFill>
                    <a:prstClr val="black"/>
                  </a:solidFill>
                </a:rPr>
                <a:t>由辐射强度的定义知</a:t>
              </a:r>
              <a:endParaRPr lang="zh-CN" altLang="en-US" sz="2400" b="1" dirty="0">
                <a:solidFill>
                  <a:prstClr val="black"/>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869770565"/>
                </p:ext>
              </p:extLst>
            </p:nvPr>
          </p:nvGraphicFramePr>
          <p:xfrm>
            <a:off x="3367088" y="814333"/>
            <a:ext cx="804862" cy="639763"/>
          </p:xfrm>
          <a:graphic>
            <a:graphicData uri="http://schemas.openxmlformats.org/presentationml/2006/ole">
              <mc:AlternateContent xmlns:mc="http://schemas.openxmlformats.org/markup-compatibility/2006">
                <mc:Choice xmlns:v="urn:schemas-microsoft-com:vml" Requires="v">
                  <p:oleObj spid="_x0000_s71790" name="公式" r:id="rId3" imgW="495000" imgH="393480" progId="Equation.3">
                    <p:embed/>
                  </p:oleObj>
                </mc:Choice>
                <mc:Fallback>
                  <p:oleObj name="公式" r:id="rId3" imgW="4950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088" y="814333"/>
                          <a:ext cx="804862"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2" name="Picture 11" descr="untitled.bmp"/>
          <p:cNvPicPr>
            <a:picLocks noChangeAspect="1"/>
          </p:cNvPicPr>
          <p:nvPr/>
        </p:nvPicPr>
        <p:blipFill>
          <a:blip r:embed="rId5" cstate="print">
            <a:duotone>
              <a:prstClr val="black"/>
              <a:schemeClr val="bg1">
                <a:tint val="45000"/>
                <a:satMod val="400000"/>
              </a:schemeClr>
            </a:duotone>
            <a:lum contrast="10000"/>
          </a:blip>
          <a:stretch>
            <a:fillRect/>
          </a:stretch>
        </p:blipFill>
        <p:spPr>
          <a:xfrm>
            <a:off x="5748352" y="528560"/>
            <a:ext cx="3038490" cy="3053458"/>
          </a:xfrm>
          <a:prstGeom prst="rect">
            <a:avLst/>
          </a:prstGeom>
        </p:spPr>
      </p:pic>
      <p:grpSp>
        <p:nvGrpSpPr>
          <p:cNvPr id="3" name="Group 2"/>
          <p:cNvGrpSpPr/>
          <p:nvPr/>
        </p:nvGrpSpPr>
        <p:grpSpPr>
          <a:xfrm>
            <a:off x="214282" y="1528692"/>
            <a:ext cx="4953035" cy="642942"/>
            <a:chOff x="214282" y="1528692"/>
            <a:chExt cx="4953035" cy="642942"/>
          </a:xfrm>
        </p:grpSpPr>
        <p:sp>
          <p:nvSpPr>
            <p:cNvPr id="7" name="Rectangle 6"/>
            <p:cNvSpPr/>
            <p:nvPr/>
          </p:nvSpPr>
          <p:spPr>
            <a:xfrm>
              <a:off x="214282" y="1600130"/>
              <a:ext cx="2339102" cy="461665"/>
            </a:xfrm>
            <a:prstGeom prst="rect">
              <a:avLst/>
            </a:prstGeom>
          </p:spPr>
          <p:txBody>
            <a:bodyPr wrap="none">
              <a:spAutoFit/>
            </a:bodyPr>
            <a:lstStyle/>
            <a:p>
              <a:r>
                <a:rPr lang="zh-CN" altLang="en-US" sz="2400" b="1" dirty="0" smtClean="0">
                  <a:solidFill>
                    <a:prstClr val="black"/>
                  </a:solidFill>
                </a:rPr>
                <a:t>由立体角的定义</a:t>
              </a:r>
              <a:endParaRPr lang="zh-CN" altLang="en-US" sz="2400" b="1" dirty="0">
                <a:solidFill>
                  <a:prstClr val="black"/>
                </a:solidFill>
              </a:endParaRPr>
            </a:p>
          </p:txBody>
        </p:sp>
        <p:pic>
          <p:nvPicPr>
            <p:cNvPr id="6148" name="Picture 4"/>
            <p:cNvPicPr>
              <a:picLocks noChangeAspect="1" noChangeArrowheads="1"/>
            </p:cNvPicPr>
            <p:nvPr/>
          </p:nvPicPr>
          <p:blipFill>
            <a:blip r:embed="rId6" cstate="print">
              <a:biLevel thresh="50000"/>
              <a:lum/>
            </a:blip>
            <a:srcRect/>
            <a:stretch>
              <a:fillRect/>
            </a:stretch>
          </p:blipFill>
          <p:spPr bwMode="auto">
            <a:xfrm>
              <a:off x="2714612" y="1528692"/>
              <a:ext cx="2452705" cy="642942"/>
            </a:xfrm>
            <a:prstGeom prst="rect">
              <a:avLst/>
            </a:prstGeom>
            <a:noFill/>
            <a:ln w="9525">
              <a:noFill/>
              <a:miter lim="800000"/>
              <a:headEnd/>
              <a:tailEnd/>
            </a:ln>
            <a:effectLst/>
          </p:spPr>
        </p:pic>
      </p:grpSp>
      <p:grpSp>
        <p:nvGrpSpPr>
          <p:cNvPr id="4" name="Group 3"/>
          <p:cNvGrpSpPr/>
          <p:nvPr/>
        </p:nvGrpSpPr>
        <p:grpSpPr>
          <a:xfrm>
            <a:off x="571472" y="2385948"/>
            <a:ext cx="3646139" cy="714380"/>
            <a:chOff x="571472" y="2385948"/>
            <a:chExt cx="3646139" cy="714380"/>
          </a:xfrm>
        </p:grpSpPr>
        <p:sp>
          <p:nvSpPr>
            <p:cNvPr id="8" name="Rectangle 7"/>
            <p:cNvSpPr/>
            <p:nvPr/>
          </p:nvSpPr>
          <p:spPr>
            <a:xfrm>
              <a:off x="571472" y="2457386"/>
              <a:ext cx="494046" cy="461665"/>
            </a:xfrm>
            <a:prstGeom prst="rect">
              <a:avLst/>
            </a:prstGeom>
          </p:spPr>
          <p:txBody>
            <a:bodyPr wrap="none">
              <a:spAutoFit/>
            </a:bodyPr>
            <a:lstStyle/>
            <a:p>
              <a:r>
                <a:rPr lang="zh-CN" altLang="en-US" sz="2400" b="1" dirty="0" smtClean="0">
                  <a:solidFill>
                    <a:prstClr val="black"/>
                  </a:solidFill>
                </a:rPr>
                <a:t>则</a:t>
              </a:r>
              <a:endParaRPr lang="zh-CN" altLang="en-US" sz="2400" b="1" dirty="0">
                <a:solidFill>
                  <a:prstClr val="black"/>
                </a:solidFill>
              </a:endParaRPr>
            </a:p>
          </p:txBody>
        </p:sp>
        <p:pic>
          <p:nvPicPr>
            <p:cNvPr id="6149" name="Picture 5"/>
            <p:cNvPicPr>
              <a:picLocks noChangeAspect="1" noChangeArrowheads="1"/>
            </p:cNvPicPr>
            <p:nvPr/>
          </p:nvPicPr>
          <p:blipFill>
            <a:blip r:embed="rId7" cstate="print">
              <a:biLevel thresh="50000"/>
              <a:lum/>
            </a:blip>
            <a:srcRect/>
            <a:stretch>
              <a:fillRect/>
            </a:stretch>
          </p:blipFill>
          <p:spPr bwMode="auto">
            <a:xfrm>
              <a:off x="1500166" y="2385948"/>
              <a:ext cx="2717445" cy="714380"/>
            </a:xfrm>
            <a:prstGeom prst="rect">
              <a:avLst/>
            </a:prstGeom>
            <a:noFill/>
            <a:ln w="9525">
              <a:noFill/>
              <a:miter lim="800000"/>
              <a:headEnd/>
              <a:tailEnd/>
            </a:ln>
            <a:effectLst/>
          </p:spPr>
        </p:pic>
      </p:grpSp>
      <p:grpSp>
        <p:nvGrpSpPr>
          <p:cNvPr id="11" name="Group 10"/>
          <p:cNvGrpSpPr/>
          <p:nvPr/>
        </p:nvGrpSpPr>
        <p:grpSpPr>
          <a:xfrm>
            <a:off x="285720" y="3314642"/>
            <a:ext cx="5176327" cy="714380"/>
            <a:chOff x="285720" y="3314642"/>
            <a:chExt cx="5176327" cy="714380"/>
          </a:xfrm>
        </p:grpSpPr>
        <p:sp>
          <p:nvSpPr>
            <p:cNvPr id="9" name="Rectangle 8"/>
            <p:cNvSpPr/>
            <p:nvPr/>
          </p:nvSpPr>
          <p:spPr>
            <a:xfrm>
              <a:off x="285720" y="3457518"/>
              <a:ext cx="2040943" cy="461665"/>
            </a:xfrm>
            <a:prstGeom prst="rect">
              <a:avLst/>
            </a:prstGeom>
          </p:spPr>
          <p:txBody>
            <a:bodyPr wrap="none">
              <a:spAutoFit/>
            </a:bodyPr>
            <a:lstStyle/>
            <a:p>
              <a:r>
                <a:rPr lang="zh-CN" altLang="en-US" sz="2400" b="1" dirty="0" smtClean="0">
                  <a:solidFill>
                    <a:prstClr val="black"/>
                  </a:solidFill>
                </a:rPr>
                <a:t>由照度的定义</a:t>
              </a:r>
              <a:endParaRPr lang="zh-CN" altLang="en-US" sz="2400" b="1" dirty="0">
                <a:solidFill>
                  <a:prstClr val="black"/>
                </a:solidFill>
              </a:endParaRPr>
            </a:p>
          </p:txBody>
        </p:sp>
        <p:pic>
          <p:nvPicPr>
            <p:cNvPr id="6150" name="Picture 6"/>
            <p:cNvPicPr>
              <a:picLocks noChangeAspect="1" noChangeArrowheads="1"/>
            </p:cNvPicPr>
            <p:nvPr/>
          </p:nvPicPr>
          <p:blipFill>
            <a:blip r:embed="rId8" cstate="print">
              <a:biLevel thresh="50000"/>
            </a:blip>
            <a:srcRect/>
            <a:stretch>
              <a:fillRect/>
            </a:stretch>
          </p:blipFill>
          <p:spPr bwMode="auto">
            <a:xfrm>
              <a:off x="2428860" y="3314642"/>
              <a:ext cx="3033187" cy="714380"/>
            </a:xfrm>
            <a:prstGeom prst="rect">
              <a:avLst/>
            </a:prstGeom>
            <a:noFill/>
            <a:ln w="9525">
              <a:noFill/>
              <a:miter lim="800000"/>
              <a:headEnd/>
              <a:tailEnd/>
            </a:ln>
            <a:effectLst/>
          </p:spPr>
        </p:pic>
      </p:grpSp>
      <p:grpSp>
        <p:nvGrpSpPr>
          <p:cNvPr id="14" name="Group 13"/>
          <p:cNvGrpSpPr/>
          <p:nvPr/>
        </p:nvGrpSpPr>
        <p:grpSpPr>
          <a:xfrm>
            <a:off x="285720" y="4353175"/>
            <a:ext cx="4516462" cy="1283991"/>
            <a:chOff x="285720" y="4353175"/>
            <a:chExt cx="4516462" cy="1283991"/>
          </a:xfrm>
        </p:grpSpPr>
        <p:sp>
          <p:nvSpPr>
            <p:cNvPr id="10" name="Rectangle 9"/>
            <p:cNvSpPr/>
            <p:nvPr/>
          </p:nvSpPr>
          <p:spPr>
            <a:xfrm>
              <a:off x="285720" y="4353175"/>
              <a:ext cx="3544560" cy="461665"/>
            </a:xfrm>
            <a:prstGeom prst="rect">
              <a:avLst/>
            </a:prstGeom>
          </p:spPr>
          <p:txBody>
            <a:bodyPr wrap="none">
              <a:spAutoFit/>
            </a:bodyPr>
            <a:lstStyle/>
            <a:p>
              <a:r>
                <a:rPr lang="zh-CN" altLang="en-US" sz="2400" b="1" dirty="0" smtClean="0">
                  <a:solidFill>
                    <a:prstClr val="black"/>
                  </a:solidFill>
                </a:rPr>
                <a:t>如</a:t>
              </a:r>
              <a:r>
                <a:rPr lang="en-US" altLang="zh-CN" sz="2400" b="1" i="1" dirty="0" smtClean="0">
                  <a:solidFill>
                    <a:prstClr val="black"/>
                  </a:solidFill>
                </a:rPr>
                <a:t>θ</a:t>
              </a:r>
              <a:r>
                <a:rPr lang="en-US" sz="2400" b="1" dirty="0" smtClean="0">
                  <a:solidFill>
                    <a:prstClr val="black"/>
                  </a:solidFill>
                </a:rPr>
                <a:t>=0 </a:t>
              </a:r>
              <a:r>
                <a:rPr lang="zh-CN" altLang="en-US" sz="2400" b="1" dirty="0" smtClean="0">
                  <a:solidFill>
                    <a:prstClr val="black"/>
                  </a:solidFill>
                </a:rPr>
                <a:t>（垂直照射），则</a:t>
              </a:r>
              <a:endParaRPr lang="zh-CN" altLang="en-US" sz="2400" b="1" dirty="0">
                <a:solidFill>
                  <a:prstClr val="black"/>
                </a:solidFill>
              </a:endParaRPr>
            </a:p>
          </p:txBody>
        </p:sp>
        <p:graphicFrame>
          <p:nvGraphicFramePr>
            <p:cNvPr id="6152" name="Object 8"/>
            <p:cNvGraphicFramePr>
              <a:graphicFrameLocks noChangeAspect="1"/>
            </p:cNvGraphicFramePr>
            <p:nvPr>
              <p:extLst>
                <p:ext uri="{D42A27DB-BD31-4B8C-83A1-F6EECF244321}">
                  <p14:modId xmlns:p14="http://schemas.microsoft.com/office/powerpoint/2010/main" val="4206533925"/>
                </p:ext>
              </p:extLst>
            </p:nvPr>
          </p:nvGraphicFramePr>
          <p:xfrm>
            <a:off x="3857620" y="4886278"/>
            <a:ext cx="944562" cy="750888"/>
          </p:xfrm>
          <a:graphic>
            <a:graphicData uri="http://schemas.openxmlformats.org/presentationml/2006/ole">
              <mc:AlternateContent xmlns:mc="http://schemas.openxmlformats.org/markup-compatibility/2006">
                <mc:Choice xmlns:v="urn:schemas-microsoft-com:vml" Requires="v">
                  <p:oleObj spid="_x0000_s71791" name="公式" r:id="rId9" imgW="495000" imgH="393480" progId="Equation.3">
                    <p:embed/>
                  </p:oleObj>
                </mc:Choice>
                <mc:Fallback>
                  <p:oleObj name="公式" r:id="rId9" imgW="49500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7620" y="4886278"/>
                          <a:ext cx="944562" cy="750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12"/>
          <p:cNvGrpSpPr/>
          <p:nvPr/>
        </p:nvGrpSpPr>
        <p:grpSpPr>
          <a:xfrm>
            <a:off x="5000628" y="3814708"/>
            <a:ext cx="3214710" cy="1828870"/>
            <a:chOff x="5000628" y="3814708"/>
            <a:chExt cx="3214710" cy="1828870"/>
          </a:xfrm>
        </p:grpSpPr>
        <p:cxnSp>
          <p:nvCxnSpPr>
            <p:cNvPr id="23" name="Straight Arrow Connector 22"/>
            <p:cNvCxnSpPr/>
            <p:nvPr/>
          </p:nvCxnSpPr>
          <p:spPr>
            <a:xfrm rot="16200000" flipV="1">
              <a:off x="5250661" y="3993303"/>
              <a:ext cx="1428760"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429388" y="5243468"/>
              <a:ext cx="1785950" cy="400110"/>
            </a:xfrm>
            <a:prstGeom prst="rect">
              <a:avLst/>
            </a:prstGeom>
            <a:noFill/>
          </p:spPr>
          <p:txBody>
            <a:bodyPr wrap="square" rtlCol="0">
              <a:spAutoFit/>
            </a:bodyPr>
            <a:lstStyle/>
            <a:p>
              <a:r>
                <a:rPr lang="zh-CN" altLang="en-US" sz="2000" b="1" dirty="0" smtClean="0">
                  <a:solidFill>
                    <a:prstClr val="black"/>
                  </a:solidFill>
                </a:rPr>
                <a:t>朗伯余弦定律</a:t>
              </a:r>
              <a:endParaRPr lang="zh-CN" altLang="en-US" sz="2000" b="1" dirty="0">
                <a:solidFill>
                  <a:prstClr val="black"/>
                </a:solidFill>
              </a:endParaRPr>
            </a:p>
          </p:txBody>
        </p:sp>
        <p:cxnSp>
          <p:nvCxnSpPr>
            <p:cNvPr id="28" name="Straight Connector 27"/>
            <p:cNvCxnSpPr/>
            <p:nvPr/>
          </p:nvCxnSpPr>
          <p:spPr>
            <a:xfrm rot="10800000">
              <a:off x="5000628" y="3814708"/>
              <a:ext cx="428628"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5214942" y="6000768"/>
            <a:ext cx="2040943" cy="461665"/>
          </a:xfrm>
          <a:prstGeom prst="rect">
            <a:avLst/>
          </a:prstGeom>
          <a:noFill/>
        </p:spPr>
        <p:txBody>
          <a:bodyPr wrap="none" rtlCol="0">
            <a:spAutoFit/>
          </a:bodyPr>
          <a:lstStyle/>
          <a:p>
            <a:r>
              <a:rPr lang="zh-CN" altLang="en-US" sz="2400" b="1" dirty="0" smtClean="0">
                <a:solidFill>
                  <a:prstClr val="black"/>
                </a:solidFill>
                <a:hlinkClick r:id="rId11" action="ppaction://hlinksldjump"/>
              </a:rPr>
              <a:t>参见照度定义</a:t>
            </a:r>
            <a:endParaRPr lang="zh-CN" altLang="en-US" sz="2400" b="1" dirty="0" smtClean="0">
              <a:solidFill>
                <a:prstClr val="black"/>
              </a:solidFill>
            </a:endParaRPr>
          </a:p>
        </p:txBody>
      </p:sp>
    </p:spTree>
    <p:extLst>
      <p:ext uri="{BB962C8B-B14F-4D97-AF65-F5344CB8AC3E}">
        <p14:creationId xmlns:p14="http://schemas.microsoft.com/office/powerpoint/2010/main" val="347486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altLang="zh-CN" dirty="0" smtClean="0">
                <a:solidFill>
                  <a:srgbClr val="C00000"/>
                </a:solidFill>
              </a:rPr>
              <a:t>4. </a:t>
            </a:r>
            <a:r>
              <a:rPr lang="zh-CN" altLang="en-US" dirty="0" smtClean="0">
                <a:solidFill>
                  <a:srgbClr val="C00000"/>
                </a:solidFill>
              </a:rPr>
              <a:t>普朗克（</a:t>
            </a:r>
            <a:r>
              <a:rPr lang="en-US" altLang="zh-CN" dirty="0" smtClean="0">
                <a:solidFill>
                  <a:srgbClr val="C00000"/>
                </a:solidFill>
              </a:rPr>
              <a:t>Planck</a:t>
            </a:r>
            <a:r>
              <a:rPr lang="zh-CN" altLang="en-US" dirty="0" smtClean="0">
                <a:solidFill>
                  <a:srgbClr val="C00000"/>
                </a:solidFill>
              </a:rPr>
              <a:t>）公式</a:t>
            </a:r>
            <a:endParaRPr lang="en-US" altLang="zh-CN" dirty="0" smtClean="0">
              <a:solidFill>
                <a:srgbClr val="C00000"/>
              </a:solidFill>
            </a:endParaRPr>
          </a:p>
          <a:p>
            <a:pPr lvl="1"/>
            <a:r>
              <a:rPr lang="zh-CN" altLang="en-US" dirty="0" smtClean="0"/>
              <a:t>黑体辐射公式</a:t>
            </a:r>
            <a:endParaRPr lang="en-US" altLang="zh-CN" dirty="0" smtClean="0"/>
          </a:p>
          <a:p>
            <a:pPr lvl="2"/>
            <a:endParaRPr lang="en-US" altLang="zh-CN" dirty="0" smtClean="0"/>
          </a:p>
          <a:p>
            <a:pPr lvl="4"/>
            <a:endParaRPr lang="en-US" altLang="zh-CN" dirty="0" smtClean="0"/>
          </a:p>
          <a:p>
            <a:pPr lvl="4"/>
            <a:endParaRPr lang="en-US" altLang="zh-CN" dirty="0" smtClean="0"/>
          </a:p>
          <a:p>
            <a:pPr lvl="1"/>
            <a:r>
              <a:rPr lang="zh-CN" altLang="en-US" dirty="0" smtClean="0"/>
              <a:t>在研究目标的辐射特性时，为了便于计算，常将其简化为</a:t>
            </a:r>
            <a:endParaRPr lang="en-US" altLang="zh-CN" dirty="0" smtClean="0"/>
          </a:p>
          <a:p>
            <a:pPr lvl="1"/>
            <a:endParaRPr lang="en-US" altLang="zh-CN" dirty="0" smtClean="0"/>
          </a:p>
          <a:p>
            <a:pPr lvl="1"/>
            <a:endParaRPr lang="en-US" altLang="zh-CN" dirty="0" smtClean="0"/>
          </a:p>
        </p:txBody>
      </p:sp>
      <p:graphicFrame>
        <p:nvGraphicFramePr>
          <p:cNvPr id="36869" name="Object 5"/>
          <p:cNvGraphicFramePr>
            <a:graphicFrameLocks noChangeAspect="1"/>
          </p:cNvGraphicFramePr>
          <p:nvPr/>
        </p:nvGraphicFramePr>
        <p:xfrm>
          <a:off x="2949575" y="1574794"/>
          <a:ext cx="3340100" cy="925512"/>
        </p:xfrm>
        <a:graphic>
          <a:graphicData uri="http://schemas.openxmlformats.org/presentationml/2006/ole">
            <mc:AlternateContent xmlns:mc="http://schemas.openxmlformats.org/markup-compatibility/2006">
              <mc:Choice xmlns:v="urn:schemas-microsoft-com:vml" Requires="v">
                <p:oleObj spid="_x0000_s72922" name="公式" r:id="rId4" imgW="1511280" imgH="419040" progId="Equation.3">
                  <p:embed/>
                </p:oleObj>
              </mc:Choice>
              <mc:Fallback>
                <p:oleObj name="公式" r:id="rId4" imgW="151128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9575" y="1574794"/>
                        <a:ext cx="3340100" cy="92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3085741" y="3500438"/>
          <a:ext cx="2414953" cy="1000132"/>
        </p:xfrm>
        <a:graphic>
          <a:graphicData uri="http://schemas.openxmlformats.org/presentationml/2006/ole">
            <mc:AlternateContent xmlns:mc="http://schemas.openxmlformats.org/markup-compatibility/2006">
              <mc:Choice xmlns:v="urn:schemas-microsoft-com:vml" Requires="v">
                <p:oleObj spid="_x0000_s72923" name="公式" r:id="rId6" imgW="1257120" imgH="520560" progId="Equation.3">
                  <p:embed/>
                </p:oleObj>
              </mc:Choice>
              <mc:Fallback>
                <p:oleObj name="公式" r:id="rId6" imgW="1257120" imgH="520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5741" y="3500438"/>
                        <a:ext cx="2414953" cy="10001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 name="Group 14"/>
          <p:cNvGrpSpPr/>
          <p:nvPr/>
        </p:nvGrpSpPr>
        <p:grpSpPr>
          <a:xfrm>
            <a:off x="2362625" y="4643452"/>
            <a:ext cx="3733375" cy="857250"/>
            <a:chOff x="2362625" y="5143518"/>
            <a:chExt cx="3733375" cy="857250"/>
          </a:xfrm>
        </p:grpSpPr>
        <p:sp>
          <p:nvSpPr>
            <p:cNvPr id="11" name="TextBox 10"/>
            <p:cNvSpPr txBox="1"/>
            <p:nvPr/>
          </p:nvSpPr>
          <p:spPr>
            <a:xfrm>
              <a:off x="2362625" y="5185077"/>
              <a:ext cx="709177" cy="400110"/>
            </a:xfrm>
            <a:prstGeom prst="rect">
              <a:avLst/>
            </a:prstGeom>
            <a:noFill/>
          </p:spPr>
          <p:txBody>
            <a:bodyPr wrap="square" rtlCol="0">
              <a:spAutoFit/>
            </a:bodyPr>
            <a:lstStyle/>
            <a:p>
              <a:r>
                <a:rPr lang="zh-CN" altLang="en-US" sz="2000" b="1" smtClean="0">
                  <a:solidFill>
                    <a:prstClr val="black"/>
                  </a:solidFill>
                </a:rPr>
                <a:t>其中</a:t>
              </a:r>
            </a:p>
          </p:txBody>
        </p:sp>
        <p:graphicFrame>
          <p:nvGraphicFramePr>
            <p:cNvPr id="12" name="Object 11"/>
            <p:cNvGraphicFramePr>
              <a:graphicFrameLocks noChangeAspect="1"/>
            </p:cNvGraphicFramePr>
            <p:nvPr/>
          </p:nvGraphicFramePr>
          <p:xfrm>
            <a:off x="3071813" y="5143518"/>
            <a:ext cx="3024187" cy="857250"/>
          </p:xfrm>
          <a:graphic>
            <a:graphicData uri="http://schemas.openxmlformats.org/presentationml/2006/ole">
              <mc:AlternateContent xmlns:mc="http://schemas.openxmlformats.org/markup-compatibility/2006">
                <mc:Choice xmlns:v="urn:schemas-microsoft-com:vml" Requires="v">
                  <p:oleObj spid="_x0000_s72924" name="公式" r:id="rId8" imgW="1612800" imgH="457200" progId="Equation.3">
                    <p:embed/>
                  </p:oleObj>
                </mc:Choice>
                <mc:Fallback>
                  <p:oleObj name="公式" r:id="rId8" imgW="161280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1813" y="5143518"/>
                          <a:ext cx="3024187"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12"/>
          <p:cNvGrpSpPr/>
          <p:nvPr/>
        </p:nvGrpSpPr>
        <p:grpSpPr>
          <a:xfrm>
            <a:off x="3476627" y="5643581"/>
            <a:ext cx="5381621" cy="428625"/>
            <a:chOff x="3476627" y="6072206"/>
            <a:chExt cx="5381621" cy="428625"/>
          </a:xfrm>
        </p:grpSpPr>
        <p:graphicFrame>
          <p:nvGraphicFramePr>
            <p:cNvPr id="36872" name="Object 8"/>
            <p:cNvGraphicFramePr>
              <a:graphicFrameLocks noChangeAspect="1"/>
            </p:cNvGraphicFramePr>
            <p:nvPr/>
          </p:nvGraphicFramePr>
          <p:xfrm>
            <a:off x="3476627" y="6072206"/>
            <a:ext cx="1309687" cy="428625"/>
          </p:xfrm>
          <a:graphic>
            <a:graphicData uri="http://schemas.openxmlformats.org/presentationml/2006/ole">
              <mc:AlternateContent xmlns:mc="http://schemas.openxmlformats.org/markup-compatibility/2006">
                <mc:Choice xmlns:v="urn:schemas-microsoft-com:vml" Requires="v">
                  <p:oleObj spid="_x0000_s72925" name="公式" r:id="rId10" imgW="698400" imgH="228600" progId="Equation.3">
                    <p:embed/>
                  </p:oleObj>
                </mc:Choice>
                <mc:Fallback>
                  <p:oleObj name="公式" r:id="rId10" imgW="6984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76627" y="6072206"/>
                          <a:ext cx="1309687"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4786314" y="6072206"/>
              <a:ext cx="4071934" cy="400110"/>
            </a:xfrm>
            <a:prstGeom prst="rect">
              <a:avLst/>
            </a:prstGeom>
            <a:noFill/>
          </p:spPr>
          <p:txBody>
            <a:bodyPr wrap="square" rtlCol="0">
              <a:spAutoFit/>
            </a:bodyPr>
            <a:lstStyle/>
            <a:p>
              <a:r>
                <a:rPr lang="en-US" altLang="zh-CN" sz="2000" b="1" smtClean="0">
                  <a:solidFill>
                    <a:prstClr val="black"/>
                  </a:solidFill>
                </a:rPr>
                <a:t>——</a:t>
              </a:r>
              <a:r>
                <a:rPr lang="zh-CN" altLang="en-US" sz="2000" b="1" smtClean="0">
                  <a:solidFill>
                    <a:prstClr val="black"/>
                  </a:solidFill>
                </a:rPr>
                <a:t>黑体的最大辐出度</a:t>
              </a:r>
            </a:p>
          </p:txBody>
        </p:sp>
      </p:grpSp>
    </p:spTree>
    <p:extLst>
      <p:ext uri="{BB962C8B-B14F-4D97-AF65-F5344CB8AC3E}">
        <p14:creationId xmlns:p14="http://schemas.microsoft.com/office/powerpoint/2010/main" val="80405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up)">
                                      <p:cBhvr>
                                        <p:cTn id="7" dur="500"/>
                                        <p:tgtEl>
                                          <p:spTgt spid="3">
                                            <p:txEl>
                                              <p:pRg st="5" end="5"/>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descr="R-W-P.jpg"/>
          <p:cNvPicPr>
            <a:picLocks noChangeAspect="1"/>
          </p:cNvPicPr>
          <p:nvPr/>
        </p:nvPicPr>
        <p:blipFill>
          <a:blip r:embed="rId2" cstate="print"/>
          <a:stretch>
            <a:fillRect/>
          </a:stretch>
        </p:blipFill>
        <p:spPr>
          <a:xfrm>
            <a:off x="395537" y="260648"/>
            <a:ext cx="8263310" cy="6299752"/>
          </a:xfrm>
          <a:prstGeom prst="rect">
            <a:avLst/>
          </a:prstGeom>
          <a:solidFill>
            <a:schemeClr val="tx1"/>
          </a:solidFill>
        </p:spPr>
      </p:pic>
      <p:sp>
        <p:nvSpPr>
          <p:cNvPr id="4" name="TextBox 3"/>
          <p:cNvSpPr txBox="1"/>
          <p:nvPr/>
        </p:nvSpPr>
        <p:spPr>
          <a:xfrm>
            <a:off x="5580112" y="260648"/>
            <a:ext cx="3312368" cy="25203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altLang="zh-CN" b="1" dirty="0"/>
              <a:t>Wien</a:t>
            </a:r>
            <a:r>
              <a:rPr lang="zh-CN" altLang="en-US" b="1" dirty="0"/>
              <a:t>公式</a:t>
            </a:r>
            <a:r>
              <a:rPr lang="en-US" altLang="zh-CN" b="1" dirty="0"/>
              <a:t>——</a:t>
            </a:r>
            <a:r>
              <a:rPr lang="zh-CN" altLang="en-US" b="1" dirty="0"/>
              <a:t>适用于短波段</a:t>
            </a:r>
            <a:r>
              <a:rPr lang="en-US" altLang="zh-CN" b="1" dirty="0"/>
              <a:t>(</a:t>
            </a:r>
            <a:r>
              <a:rPr lang="zh-CN" altLang="en-US" b="1" dirty="0">
                <a:solidFill>
                  <a:srgbClr val="FF0000"/>
                </a:solidFill>
              </a:rPr>
              <a:t>高频</a:t>
            </a:r>
            <a:r>
              <a:rPr lang="en-US" altLang="zh-CN" b="1" dirty="0" smtClean="0"/>
              <a:t>)</a:t>
            </a:r>
            <a:endParaRPr lang="en-US" altLang="zh-CN" b="1" dirty="0"/>
          </a:p>
          <a:p>
            <a:pPr>
              <a:lnSpc>
                <a:spcPct val="150000"/>
              </a:lnSpc>
            </a:pPr>
            <a:r>
              <a:rPr lang="en-US" altLang="zh-CN" b="1" dirty="0"/>
              <a:t>Rayleigh-Jeans</a:t>
            </a:r>
            <a:r>
              <a:rPr lang="zh-CN" altLang="en-US" b="1" dirty="0"/>
              <a:t>公式</a:t>
            </a:r>
            <a:r>
              <a:rPr lang="en-US" altLang="zh-CN" b="1" dirty="0"/>
              <a:t>——</a:t>
            </a:r>
            <a:r>
              <a:rPr lang="zh-CN" altLang="en-US" b="1" dirty="0"/>
              <a:t>适用于长波段</a:t>
            </a:r>
            <a:r>
              <a:rPr lang="en-US" altLang="zh-CN" b="1" dirty="0"/>
              <a:t>(</a:t>
            </a:r>
            <a:r>
              <a:rPr lang="zh-CN" altLang="en-US" b="1" dirty="0">
                <a:solidFill>
                  <a:srgbClr val="FF0000"/>
                </a:solidFill>
              </a:rPr>
              <a:t>低频</a:t>
            </a:r>
            <a:r>
              <a:rPr lang="en-US" altLang="zh-CN" b="1" dirty="0" smtClean="0"/>
              <a:t>)</a:t>
            </a:r>
            <a:endParaRPr lang="en-US" altLang="zh-CN" b="1" dirty="0"/>
          </a:p>
          <a:p>
            <a:pPr>
              <a:lnSpc>
                <a:spcPct val="150000"/>
              </a:lnSpc>
            </a:pPr>
            <a:r>
              <a:rPr lang="en-US" altLang="zh-CN" b="1" dirty="0"/>
              <a:t>Planck</a:t>
            </a:r>
            <a:r>
              <a:rPr lang="zh-CN" altLang="en-US" b="1" dirty="0"/>
              <a:t>公式</a:t>
            </a:r>
            <a:r>
              <a:rPr lang="en-US" altLang="zh-CN" b="1" dirty="0"/>
              <a:t>——</a:t>
            </a:r>
            <a:r>
              <a:rPr lang="zh-CN" altLang="en-US" b="1" dirty="0"/>
              <a:t>正确反映了黑体辐射规</a:t>
            </a:r>
            <a:r>
              <a:rPr lang="zh-CN" altLang="en-US" b="1" dirty="0" smtClean="0"/>
              <a:t>律</a:t>
            </a:r>
            <a:endParaRPr lang="zh-CN" altLang="en-US" b="1" dirty="0"/>
          </a:p>
        </p:txBody>
      </p:sp>
    </p:spTree>
    <p:extLst>
      <p:ext uri="{BB962C8B-B14F-4D97-AF65-F5344CB8AC3E}">
        <p14:creationId xmlns:p14="http://schemas.microsoft.com/office/powerpoint/2010/main" val="353445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altLang="zh-CN" dirty="0" smtClean="0">
                <a:solidFill>
                  <a:srgbClr val="C00000"/>
                </a:solidFill>
              </a:rPr>
              <a:t>5. </a:t>
            </a:r>
            <a:r>
              <a:rPr lang="zh-CN" altLang="en-US" dirty="0" smtClean="0">
                <a:solidFill>
                  <a:srgbClr val="C00000"/>
                </a:solidFill>
              </a:rPr>
              <a:t>斯蒂芬</a:t>
            </a:r>
            <a:r>
              <a:rPr lang="en-US" altLang="zh-CN" dirty="0" smtClean="0">
                <a:solidFill>
                  <a:srgbClr val="C00000"/>
                </a:solidFill>
              </a:rPr>
              <a:t>-</a:t>
            </a:r>
            <a:r>
              <a:rPr lang="zh-CN" altLang="en-US" dirty="0" smtClean="0">
                <a:solidFill>
                  <a:srgbClr val="C00000"/>
                </a:solidFill>
              </a:rPr>
              <a:t>玻尔兹曼（</a:t>
            </a:r>
            <a:r>
              <a:rPr lang="en-US" altLang="zh-CN" dirty="0" smtClean="0">
                <a:solidFill>
                  <a:srgbClr val="C00000"/>
                </a:solidFill>
              </a:rPr>
              <a:t>Stephan-Boltzmann</a:t>
            </a:r>
            <a:r>
              <a:rPr lang="zh-CN" altLang="en-US" dirty="0" smtClean="0">
                <a:solidFill>
                  <a:srgbClr val="C00000"/>
                </a:solidFill>
              </a:rPr>
              <a:t>）定律</a:t>
            </a:r>
            <a:endParaRPr lang="en-US" altLang="zh-CN" dirty="0" smtClean="0">
              <a:solidFill>
                <a:srgbClr val="C00000"/>
              </a:solidFill>
            </a:endParaRPr>
          </a:p>
          <a:p>
            <a:pPr lvl="2"/>
            <a:endParaRPr lang="en-US" altLang="zh-CN" dirty="0" smtClean="0"/>
          </a:p>
          <a:p>
            <a:pPr lvl="1"/>
            <a:endParaRPr lang="en-US" altLang="zh-CN" dirty="0" smtClean="0"/>
          </a:p>
          <a:p>
            <a:endParaRPr lang="en-US" altLang="zh-CN" dirty="0" smtClean="0">
              <a:solidFill>
                <a:srgbClr val="C00000"/>
              </a:solidFill>
            </a:endParaRPr>
          </a:p>
          <a:p>
            <a:r>
              <a:rPr lang="en-US" altLang="zh-CN" dirty="0" smtClean="0">
                <a:solidFill>
                  <a:srgbClr val="C00000"/>
                </a:solidFill>
              </a:rPr>
              <a:t>6. </a:t>
            </a:r>
            <a:r>
              <a:rPr lang="zh-CN" altLang="en-US" dirty="0" smtClean="0">
                <a:solidFill>
                  <a:srgbClr val="C00000"/>
                </a:solidFill>
              </a:rPr>
              <a:t>维恩（</a:t>
            </a:r>
            <a:r>
              <a:rPr lang="en-US" altLang="zh-CN" dirty="0" smtClean="0">
                <a:solidFill>
                  <a:srgbClr val="C00000"/>
                </a:solidFill>
              </a:rPr>
              <a:t>Wien</a:t>
            </a:r>
            <a:r>
              <a:rPr lang="zh-CN" altLang="en-US" dirty="0" smtClean="0">
                <a:solidFill>
                  <a:srgbClr val="C00000"/>
                </a:solidFill>
              </a:rPr>
              <a:t>）位移定律</a:t>
            </a:r>
          </a:p>
          <a:p>
            <a:endParaRPr lang="zh-CN" altLang="en-US" dirty="0"/>
          </a:p>
        </p:txBody>
      </p:sp>
      <p:graphicFrame>
        <p:nvGraphicFramePr>
          <p:cNvPr id="4" name="对象 9"/>
          <p:cNvGraphicFramePr>
            <a:graphicFrameLocks noChangeAspect="1"/>
          </p:cNvGraphicFramePr>
          <p:nvPr/>
        </p:nvGraphicFramePr>
        <p:xfrm>
          <a:off x="3567114" y="4429132"/>
          <a:ext cx="1371600" cy="602166"/>
        </p:xfrm>
        <a:graphic>
          <a:graphicData uri="http://schemas.openxmlformats.org/presentationml/2006/ole">
            <mc:AlternateContent xmlns:mc="http://schemas.openxmlformats.org/markup-compatibility/2006">
              <mc:Choice xmlns:v="urn:schemas-microsoft-com:vml" Requires="v">
                <p:oleObj spid="_x0000_s73946" name="Equation" r:id="rId3" imgW="520560" imgH="228600" progId="Equation.3">
                  <p:embed/>
                </p:oleObj>
              </mc:Choice>
              <mc:Fallback>
                <p:oleObj name="Equation" r:id="rId3" imgW="52056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114" y="4429132"/>
                        <a:ext cx="1371600" cy="6021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组合 18"/>
          <p:cNvGrpSpPr/>
          <p:nvPr/>
        </p:nvGrpSpPr>
        <p:grpSpPr>
          <a:xfrm>
            <a:off x="4350059" y="5188422"/>
            <a:ext cx="3579527" cy="400110"/>
            <a:chOff x="3886200" y="5943600"/>
            <a:chExt cx="3579527" cy="400110"/>
          </a:xfrm>
        </p:grpSpPr>
        <p:graphicFrame>
          <p:nvGraphicFramePr>
            <p:cNvPr id="6" name="Object 6"/>
            <p:cNvGraphicFramePr>
              <a:graphicFrameLocks noChangeAspect="1"/>
            </p:cNvGraphicFramePr>
            <p:nvPr/>
          </p:nvGraphicFramePr>
          <p:xfrm>
            <a:off x="3886200" y="5955323"/>
            <a:ext cx="2114550" cy="323850"/>
          </p:xfrm>
          <a:graphic>
            <a:graphicData uri="http://schemas.openxmlformats.org/presentationml/2006/ole">
              <mc:AlternateContent xmlns:mc="http://schemas.openxmlformats.org/markup-compatibility/2006">
                <mc:Choice xmlns:v="urn:schemas-microsoft-com:vml" Requires="v">
                  <p:oleObj spid="_x0000_s73947" name="Equation" r:id="rId5" imgW="1333440" imgH="203040" progId="Equation.3">
                    <p:embed/>
                  </p:oleObj>
                </mc:Choice>
                <mc:Fallback>
                  <p:oleObj name="Equation" r:id="rId5" imgW="133344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5955323"/>
                          <a:ext cx="2114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5896708" y="5943600"/>
              <a:ext cx="1569019" cy="400110"/>
            </a:xfrm>
            <a:prstGeom prst="rect">
              <a:avLst/>
            </a:prstGeom>
            <a:noFill/>
          </p:spPr>
          <p:txBody>
            <a:bodyPr wrap="square" rtlCol="0">
              <a:spAutoFit/>
            </a:bodyPr>
            <a:lstStyle/>
            <a:p>
              <a:r>
                <a:rPr lang="zh-CN" altLang="en-US" sz="2000" b="1" dirty="0" smtClean="0">
                  <a:solidFill>
                    <a:prstClr val="black"/>
                  </a:solidFill>
                </a:rPr>
                <a:t>是</a:t>
              </a:r>
              <a:r>
                <a:rPr lang="en-US" altLang="zh-CN" sz="2000" b="1" dirty="0" smtClean="0">
                  <a:solidFill>
                    <a:prstClr val="black"/>
                  </a:solidFill>
                </a:rPr>
                <a:t>Wien</a:t>
              </a:r>
              <a:r>
                <a:rPr lang="zh-CN" altLang="en-US" sz="2000" b="1" dirty="0" smtClean="0">
                  <a:solidFill>
                    <a:prstClr val="black"/>
                  </a:solidFill>
                </a:rPr>
                <a:t>常数</a:t>
              </a:r>
              <a:endParaRPr lang="zh-CN" altLang="en-US" sz="2000" b="1" dirty="0">
                <a:solidFill>
                  <a:prstClr val="black"/>
                </a:solidFill>
              </a:endParaRPr>
            </a:p>
          </p:txBody>
        </p:sp>
      </p:grpSp>
      <p:graphicFrame>
        <p:nvGraphicFramePr>
          <p:cNvPr id="8" name="Object 4"/>
          <p:cNvGraphicFramePr>
            <a:graphicFrameLocks noChangeAspect="1"/>
          </p:cNvGraphicFramePr>
          <p:nvPr/>
        </p:nvGraphicFramePr>
        <p:xfrm>
          <a:off x="3071802" y="2214554"/>
          <a:ext cx="2214563" cy="609600"/>
        </p:xfrm>
        <a:graphic>
          <a:graphicData uri="http://schemas.openxmlformats.org/presentationml/2006/ole">
            <mc:AlternateContent xmlns:mc="http://schemas.openxmlformats.org/markup-compatibility/2006">
              <mc:Choice xmlns:v="urn:schemas-microsoft-com:vml" Requires="v">
                <p:oleObj spid="_x0000_s73948" name="Equation" r:id="rId7" imgW="876240" imgH="241200" progId="Equation.3">
                  <p:embed/>
                </p:oleObj>
              </mc:Choice>
              <mc:Fallback>
                <p:oleObj name="Equation" r:id="rId7" imgW="87624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1802" y="2214554"/>
                        <a:ext cx="22145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11"/>
          <p:cNvGrpSpPr/>
          <p:nvPr/>
        </p:nvGrpSpPr>
        <p:grpSpPr>
          <a:xfrm>
            <a:off x="4038602" y="2886014"/>
            <a:ext cx="4248174" cy="400110"/>
            <a:chOff x="4038602" y="2786058"/>
            <a:chExt cx="4248174" cy="400110"/>
          </a:xfrm>
        </p:grpSpPr>
        <p:graphicFrame>
          <p:nvGraphicFramePr>
            <p:cNvPr id="10" name="Object 6"/>
            <p:cNvGraphicFramePr>
              <a:graphicFrameLocks noChangeAspect="1"/>
            </p:cNvGraphicFramePr>
            <p:nvPr/>
          </p:nvGraphicFramePr>
          <p:xfrm>
            <a:off x="4038602" y="2797175"/>
            <a:ext cx="2738437" cy="323850"/>
          </p:xfrm>
          <a:graphic>
            <a:graphicData uri="http://schemas.openxmlformats.org/presentationml/2006/ole">
              <mc:AlternateContent xmlns:mc="http://schemas.openxmlformats.org/markup-compatibility/2006">
                <mc:Choice xmlns:v="urn:schemas-microsoft-com:vml" Requires="v">
                  <p:oleObj spid="_x0000_s73949" name="公式" r:id="rId9" imgW="1726920" imgH="203040" progId="Equation.3">
                    <p:embed/>
                  </p:oleObj>
                </mc:Choice>
                <mc:Fallback>
                  <p:oleObj name="公式" r:id="rId9" imgW="172692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2" y="2797175"/>
                          <a:ext cx="27384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6717757" y="2786058"/>
              <a:ext cx="1569019" cy="400110"/>
            </a:xfrm>
            <a:prstGeom prst="rect">
              <a:avLst/>
            </a:prstGeom>
            <a:noFill/>
          </p:spPr>
          <p:txBody>
            <a:bodyPr wrap="square" rtlCol="0">
              <a:spAutoFit/>
            </a:bodyPr>
            <a:lstStyle/>
            <a:p>
              <a:r>
                <a:rPr lang="zh-CN" altLang="en-US" sz="2000" b="1" smtClean="0">
                  <a:solidFill>
                    <a:prstClr val="black"/>
                  </a:solidFill>
                </a:rPr>
                <a:t>是常数</a:t>
              </a:r>
              <a:endParaRPr lang="zh-CN" altLang="en-US" sz="2000" b="1" dirty="0">
                <a:solidFill>
                  <a:prstClr val="black"/>
                </a:solidFill>
              </a:endParaRPr>
            </a:p>
          </p:txBody>
        </p:sp>
      </p:grpSp>
    </p:spTree>
    <p:extLst>
      <p:ext uri="{BB962C8B-B14F-4D97-AF65-F5344CB8AC3E}">
        <p14:creationId xmlns:p14="http://schemas.microsoft.com/office/powerpoint/2010/main" val="21117370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sz="quarter" idx="1"/>
          </p:nvPr>
        </p:nvSpPr>
        <p:spPr/>
        <p:txBody>
          <a:bodyPr/>
          <a:lstStyle/>
          <a:p>
            <a:endParaRPr lang="zh-CN" altLang="en-US"/>
          </a:p>
        </p:txBody>
      </p:sp>
      <p:pic>
        <p:nvPicPr>
          <p:cNvPr id="51202" name="Picture 2" descr="D:\工作\理学院\32光电子技术(60)\材料\F04-02.jpg"/>
          <p:cNvPicPr>
            <a:picLocks noChangeAspect="1" noChangeArrowheads="1"/>
          </p:cNvPicPr>
          <p:nvPr/>
        </p:nvPicPr>
        <p:blipFill>
          <a:blip r:embed="rId2" cstate="print"/>
          <a:srcRect/>
          <a:stretch>
            <a:fillRect/>
          </a:stretch>
        </p:blipFill>
        <p:spPr bwMode="auto">
          <a:xfrm>
            <a:off x="1738755" y="357166"/>
            <a:ext cx="5666490" cy="6143668"/>
          </a:xfrm>
          <a:prstGeom prst="rect">
            <a:avLst/>
          </a:prstGeom>
          <a:noFill/>
        </p:spPr>
      </p:pic>
      <p:sp>
        <p:nvSpPr>
          <p:cNvPr id="5" name="TextBox 4"/>
          <p:cNvSpPr txBox="1"/>
          <p:nvPr/>
        </p:nvSpPr>
        <p:spPr>
          <a:xfrm>
            <a:off x="5357818" y="928670"/>
            <a:ext cx="3286148" cy="461665"/>
          </a:xfrm>
          <a:prstGeom prst="rect">
            <a:avLst/>
          </a:prstGeom>
          <a:noFill/>
        </p:spPr>
        <p:txBody>
          <a:bodyPr wrap="square" rtlCol="0">
            <a:spAutoFit/>
          </a:bodyPr>
          <a:lstStyle/>
          <a:p>
            <a:r>
              <a:rPr lang="zh-CN" altLang="en-US" sz="2400" b="1" dirty="0" smtClean="0">
                <a:solidFill>
                  <a:srgbClr val="C00000"/>
                </a:solidFill>
              </a:rPr>
              <a:t>作业：</a:t>
            </a:r>
            <a:r>
              <a:rPr lang="en-US" altLang="zh-CN" sz="2400" b="1" dirty="0" smtClean="0">
                <a:solidFill>
                  <a:srgbClr val="C00000"/>
                </a:solidFill>
              </a:rPr>
              <a:t>P47</a:t>
            </a:r>
            <a:r>
              <a:rPr lang="zh-CN" altLang="en-US" sz="2400" b="1" dirty="0" smtClean="0">
                <a:solidFill>
                  <a:srgbClr val="C00000"/>
                </a:solidFill>
              </a:rPr>
              <a:t>     第</a:t>
            </a:r>
            <a:r>
              <a:rPr lang="en-US" altLang="zh-CN" sz="2400" b="1" dirty="0" smtClean="0">
                <a:solidFill>
                  <a:srgbClr val="C00000"/>
                </a:solidFill>
              </a:rPr>
              <a:t>6</a:t>
            </a:r>
            <a:r>
              <a:rPr lang="zh-CN" altLang="en-US" sz="2400" b="1" dirty="0" smtClean="0">
                <a:solidFill>
                  <a:srgbClr val="C00000"/>
                </a:solidFill>
              </a:rPr>
              <a:t>题</a:t>
            </a:r>
          </a:p>
        </p:txBody>
      </p:sp>
    </p:spTree>
    <p:extLst>
      <p:ext uri="{BB962C8B-B14F-4D97-AF65-F5344CB8AC3E}">
        <p14:creationId xmlns:p14="http://schemas.microsoft.com/office/powerpoint/2010/main" val="13314286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smtClean="0"/>
              <a:t>1.2</a:t>
            </a:r>
            <a:r>
              <a:rPr lang="zh-CN" altLang="en-US" smtClean="0"/>
              <a:t>辐射度学与光度学中的基本定律</a:t>
            </a:r>
            <a:endParaRPr lang="zh-CN" altLang="en-US"/>
          </a:p>
        </p:txBody>
      </p:sp>
      <p:sp>
        <p:nvSpPr>
          <p:cNvPr id="3" name="Content Placeholder 2"/>
          <p:cNvSpPr>
            <a:spLocks noGrp="1"/>
          </p:cNvSpPr>
          <p:nvPr>
            <p:ph sz="quarter" idx="1"/>
          </p:nvPr>
        </p:nvSpPr>
        <p:spPr/>
        <p:txBody>
          <a:bodyPr/>
          <a:lstStyle/>
          <a:p>
            <a:r>
              <a:rPr lang="zh-CN" altLang="en-US" smtClean="0"/>
              <a:t>试证明：</a:t>
            </a:r>
            <a:endParaRPr lang="en-US" altLang="zh-CN" smtClean="0"/>
          </a:p>
          <a:p>
            <a:pPr lvl="1"/>
            <a:r>
              <a:rPr lang="zh-CN" altLang="en-US" smtClean="0"/>
              <a:t>朗伯辐射源的辐射度为辐亮度的</a:t>
            </a:r>
            <a:r>
              <a:rPr lang="en-US" altLang="zh-CN" smtClean="0"/>
              <a:t>π</a:t>
            </a:r>
            <a:r>
              <a:rPr lang="zh-CN" altLang="en-US" smtClean="0"/>
              <a:t>倍</a:t>
            </a:r>
            <a:endParaRPr lang="zh-CN" altLang="en-US"/>
          </a:p>
        </p:txBody>
      </p:sp>
      <p:sp>
        <p:nvSpPr>
          <p:cNvPr id="4" name="TextBox 3"/>
          <p:cNvSpPr txBox="1"/>
          <p:nvPr/>
        </p:nvSpPr>
        <p:spPr>
          <a:xfrm>
            <a:off x="785786" y="2538707"/>
            <a:ext cx="714380" cy="461665"/>
          </a:xfrm>
          <a:prstGeom prst="rect">
            <a:avLst/>
          </a:prstGeom>
          <a:noFill/>
        </p:spPr>
        <p:txBody>
          <a:bodyPr wrap="square" rtlCol="0">
            <a:spAutoFit/>
          </a:bodyPr>
          <a:lstStyle/>
          <a:p>
            <a:r>
              <a:rPr lang="zh-CN" altLang="en-US" sz="2400" b="1" smtClean="0">
                <a:solidFill>
                  <a:prstClr val="black"/>
                </a:solidFill>
              </a:rPr>
              <a:t>由</a:t>
            </a:r>
            <a:endParaRPr lang="zh-CN" altLang="en-US" sz="2400" b="1">
              <a:solidFill>
                <a:prstClr val="black"/>
              </a:solidFill>
            </a:endParaRPr>
          </a:p>
        </p:txBody>
      </p:sp>
      <p:graphicFrame>
        <p:nvGraphicFramePr>
          <p:cNvPr id="6" name="Object 5"/>
          <p:cNvGraphicFramePr>
            <a:graphicFrameLocks noChangeAspect="1"/>
          </p:cNvGraphicFramePr>
          <p:nvPr/>
        </p:nvGraphicFramePr>
        <p:xfrm>
          <a:off x="1316038" y="2467277"/>
          <a:ext cx="908050" cy="639762"/>
        </p:xfrm>
        <a:graphic>
          <a:graphicData uri="http://schemas.openxmlformats.org/presentationml/2006/ole">
            <mc:AlternateContent xmlns:mc="http://schemas.openxmlformats.org/markup-compatibility/2006">
              <mc:Choice xmlns:v="urn:schemas-microsoft-com:vml" Requires="v">
                <p:oleObj spid="_x0000_s80090" name="公式" r:id="rId3" imgW="558720" imgH="393480" progId="Equation.3">
                  <p:embed/>
                </p:oleObj>
              </mc:Choice>
              <mc:Fallback>
                <p:oleObj name="公式" r:id="rId3" imgW="55872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038" y="2467277"/>
                        <a:ext cx="908050" cy="639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3349631" y="2467277"/>
          <a:ext cx="2079625" cy="669925"/>
        </p:xfrm>
        <a:graphic>
          <a:graphicData uri="http://schemas.openxmlformats.org/presentationml/2006/ole">
            <mc:AlternateContent xmlns:mc="http://schemas.openxmlformats.org/markup-compatibility/2006">
              <mc:Choice xmlns:v="urn:schemas-microsoft-com:vml" Requires="v">
                <p:oleObj spid="_x0000_s80091" name="公式" r:id="rId5" imgW="1218960" imgH="393480" progId="Equation.3">
                  <p:embed/>
                </p:oleObj>
              </mc:Choice>
              <mc:Fallback>
                <p:oleObj name="公式" r:id="rId5" imgW="121896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631" y="2467277"/>
                        <a:ext cx="2079625"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2643174" y="2575283"/>
            <a:ext cx="500066" cy="461665"/>
          </a:xfrm>
          <a:prstGeom prst="rect">
            <a:avLst/>
          </a:prstGeom>
          <a:noFill/>
        </p:spPr>
        <p:txBody>
          <a:bodyPr wrap="square" rtlCol="0">
            <a:spAutoFit/>
          </a:bodyPr>
          <a:lstStyle/>
          <a:p>
            <a:r>
              <a:rPr lang="zh-CN" altLang="en-US" sz="2400" b="1" smtClean="0">
                <a:solidFill>
                  <a:prstClr val="black"/>
                </a:solidFill>
              </a:rPr>
              <a:t>和</a:t>
            </a:r>
          </a:p>
        </p:txBody>
      </p:sp>
      <p:sp>
        <p:nvSpPr>
          <p:cNvPr id="9" name="Rectangle 8"/>
          <p:cNvSpPr/>
          <p:nvPr/>
        </p:nvSpPr>
        <p:spPr>
          <a:xfrm>
            <a:off x="5643570" y="2610145"/>
            <a:ext cx="2307042" cy="400110"/>
          </a:xfrm>
          <a:prstGeom prst="rect">
            <a:avLst/>
          </a:prstGeom>
        </p:spPr>
        <p:txBody>
          <a:bodyPr wrap="none">
            <a:spAutoFit/>
          </a:bodyPr>
          <a:lstStyle/>
          <a:p>
            <a:r>
              <a:rPr lang="zh-CN" altLang="en-US" sz="2000" b="1" smtClean="0">
                <a:solidFill>
                  <a:prstClr val="black"/>
                </a:solidFill>
              </a:rPr>
              <a:t>（朗伯余弦定律） </a:t>
            </a:r>
            <a:endParaRPr lang="zh-CN" altLang="en-US" sz="2000" b="1">
              <a:solidFill>
                <a:prstClr val="black"/>
              </a:solidFill>
            </a:endParaRPr>
          </a:p>
        </p:txBody>
      </p:sp>
      <p:sp>
        <p:nvSpPr>
          <p:cNvPr id="10" name="Rectangle 9"/>
          <p:cNvSpPr/>
          <p:nvPr/>
        </p:nvSpPr>
        <p:spPr>
          <a:xfrm>
            <a:off x="1285852" y="3467401"/>
            <a:ext cx="494046" cy="461665"/>
          </a:xfrm>
          <a:prstGeom prst="rect">
            <a:avLst/>
          </a:prstGeom>
        </p:spPr>
        <p:txBody>
          <a:bodyPr wrap="none">
            <a:spAutoFit/>
          </a:bodyPr>
          <a:lstStyle/>
          <a:p>
            <a:r>
              <a:rPr lang="zh-CN" altLang="en-US" sz="2400" b="1" smtClean="0">
                <a:solidFill>
                  <a:prstClr val="black"/>
                </a:solidFill>
              </a:rPr>
              <a:t>有</a:t>
            </a:r>
            <a:endParaRPr lang="zh-CN" altLang="en-US" sz="2400" b="1">
              <a:solidFill>
                <a:prstClr val="black"/>
              </a:solidFill>
            </a:endParaRPr>
          </a:p>
        </p:txBody>
      </p:sp>
      <p:graphicFrame>
        <p:nvGraphicFramePr>
          <p:cNvPr id="11" name="Object 10"/>
          <p:cNvGraphicFramePr>
            <a:graphicFrameLocks noChangeAspect="1"/>
          </p:cNvGraphicFramePr>
          <p:nvPr/>
        </p:nvGraphicFramePr>
        <p:xfrm>
          <a:off x="1785918" y="3610277"/>
          <a:ext cx="6365875" cy="471487"/>
        </p:xfrm>
        <a:graphic>
          <a:graphicData uri="http://schemas.openxmlformats.org/presentationml/2006/ole">
            <mc:AlternateContent xmlns:mc="http://schemas.openxmlformats.org/markup-compatibility/2006">
              <mc:Choice xmlns:v="urn:schemas-microsoft-com:vml" Requires="v">
                <p:oleObj spid="_x0000_s80092" name="公式" r:id="rId7" imgW="3085920" imgH="228600" progId="Equation.3">
                  <p:embed/>
                </p:oleObj>
              </mc:Choice>
              <mc:Fallback>
                <p:oleObj name="公式" r:id="rId7" imgW="308592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5918" y="3610277"/>
                        <a:ext cx="6365875"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7" name="Object 5"/>
          <p:cNvGraphicFramePr>
            <a:graphicFrameLocks noChangeAspect="1"/>
          </p:cNvGraphicFramePr>
          <p:nvPr/>
        </p:nvGraphicFramePr>
        <p:xfrm>
          <a:off x="1962150" y="4181777"/>
          <a:ext cx="3851275" cy="2200275"/>
        </p:xfrm>
        <a:graphic>
          <a:graphicData uri="http://schemas.openxmlformats.org/presentationml/2006/ole">
            <mc:AlternateContent xmlns:mc="http://schemas.openxmlformats.org/markup-compatibility/2006">
              <mc:Choice xmlns:v="urn:schemas-microsoft-com:vml" Requires="v">
                <p:oleObj spid="_x0000_s80093" name="公式" r:id="rId9" imgW="1866600" imgH="1066680" progId="Equation.3">
                  <p:embed/>
                </p:oleObj>
              </mc:Choice>
              <mc:Fallback>
                <p:oleObj name="公式" r:id="rId9" imgW="1866600" imgH="10666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2150" y="4181777"/>
                        <a:ext cx="3851275" cy="220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1968887" y="6324921"/>
            <a:ext cx="4031873" cy="461665"/>
          </a:xfrm>
          <a:prstGeom prst="rect">
            <a:avLst/>
          </a:prstGeom>
        </p:spPr>
        <p:txBody>
          <a:bodyPr wrap="none">
            <a:spAutoFit/>
          </a:bodyPr>
          <a:lstStyle/>
          <a:p>
            <a:r>
              <a:rPr lang="zh-CN" altLang="en-US" sz="2400" b="1" smtClean="0">
                <a:solidFill>
                  <a:prstClr val="black"/>
                </a:solidFill>
              </a:rPr>
              <a:t>由定义</a:t>
            </a:r>
            <a:r>
              <a:rPr lang="en-US" sz="2400" b="1" i="1" smtClean="0">
                <a:solidFill>
                  <a:prstClr val="black"/>
                </a:solidFill>
              </a:rPr>
              <a:t>M </a:t>
            </a:r>
            <a:r>
              <a:rPr lang="en-US" sz="2400" b="1" smtClean="0">
                <a:solidFill>
                  <a:prstClr val="black"/>
                </a:solidFill>
              </a:rPr>
              <a:t>= Ф/</a:t>
            </a:r>
            <a:r>
              <a:rPr lang="en-US" altLang="zh-CN" sz="2400" b="1" i="1" smtClean="0">
                <a:solidFill>
                  <a:prstClr val="black"/>
                </a:solidFill>
              </a:rPr>
              <a:t>S</a:t>
            </a:r>
            <a:r>
              <a:rPr lang="en-US" sz="2400" b="1" smtClean="0">
                <a:solidFill>
                  <a:prstClr val="black"/>
                </a:solidFill>
              </a:rPr>
              <a:t> = π</a:t>
            </a:r>
            <a:r>
              <a:rPr lang="en-US" sz="2400" b="1" i="1" smtClean="0">
                <a:solidFill>
                  <a:prstClr val="black"/>
                </a:solidFill>
              </a:rPr>
              <a:t>L</a:t>
            </a:r>
            <a:r>
              <a:rPr lang="en-US" altLang="zh-CN" sz="2400" b="1" i="1" smtClean="0">
                <a:solidFill>
                  <a:prstClr val="black"/>
                </a:solidFill>
              </a:rPr>
              <a:t>S</a:t>
            </a:r>
            <a:r>
              <a:rPr lang="en-US" sz="2400" b="1" smtClean="0">
                <a:solidFill>
                  <a:prstClr val="black"/>
                </a:solidFill>
              </a:rPr>
              <a:t>/</a:t>
            </a:r>
            <a:r>
              <a:rPr lang="en-US" altLang="zh-CN" sz="2400" b="1" i="1" smtClean="0">
                <a:solidFill>
                  <a:prstClr val="black"/>
                </a:solidFill>
              </a:rPr>
              <a:t>S</a:t>
            </a:r>
            <a:r>
              <a:rPr lang="en-US" sz="2400" b="1" smtClean="0">
                <a:solidFill>
                  <a:prstClr val="black"/>
                </a:solidFill>
              </a:rPr>
              <a:t> =π</a:t>
            </a:r>
            <a:r>
              <a:rPr lang="en-US" sz="2400" b="1" i="1" smtClean="0">
                <a:solidFill>
                  <a:prstClr val="black"/>
                </a:solidFill>
              </a:rPr>
              <a:t>L </a:t>
            </a:r>
            <a:endParaRPr lang="zh-CN" altLang="en-US" sz="2400" b="1" i="1">
              <a:solidFill>
                <a:prstClr val="black"/>
              </a:solidFill>
            </a:endParaRPr>
          </a:p>
        </p:txBody>
      </p:sp>
      <p:sp>
        <p:nvSpPr>
          <p:cNvPr id="13" name="Action Button: Return 12">
            <a:hlinkClick r:id="rId11" action="ppaction://hlinksldjump" highlightClick="1"/>
          </p:cNvPr>
          <p:cNvSpPr/>
          <p:nvPr/>
        </p:nvSpPr>
        <p:spPr>
          <a:xfrm>
            <a:off x="7786710" y="5896293"/>
            <a:ext cx="714380" cy="714380"/>
          </a:xfrm>
          <a:prstGeom prst="actionButtonReturn">
            <a:avLst/>
          </a:prstGeom>
          <a:solidFill>
            <a:srgbClr val="C4E59F"/>
          </a:soli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97605682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1.1</a:t>
            </a:r>
            <a:r>
              <a:rPr lang="zh-CN" altLang="en-US" smtClean="0"/>
              <a:t>辐射度学量与光度学量</a:t>
            </a:r>
            <a:endParaRPr lang="zh-CN" altLang="en-US"/>
          </a:p>
        </p:txBody>
      </p:sp>
      <p:sp>
        <p:nvSpPr>
          <p:cNvPr id="3" name="Content Placeholder 2"/>
          <p:cNvSpPr>
            <a:spLocks noGrp="1"/>
          </p:cNvSpPr>
          <p:nvPr>
            <p:ph sz="quarter" idx="1"/>
          </p:nvPr>
        </p:nvSpPr>
        <p:spPr/>
        <p:txBody>
          <a:bodyPr/>
          <a:lstStyle/>
          <a:p>
            <a:r>
              <a:rPr lang="zh-CN" altLang="en-US" smtClean="0">
                <a:solidFill>
                  <a:schemeClr val="accent2"/>
                </a:solidFill>
              </a:rPr>
              <a:t>照度</a:t>
            </a:r>
            <a:endParaRPr lang="en-US" altLang="zh-CN" smtClean="0">
              <a:solidFill>
                <a:schemeClr val="accent2"/>
              </a:solidFill>
            </a:endParaRPr>
          </a:p>
          <a:p>
            <a:pPr lvl="1"/>
            <a:endParaRPr lang="zh-CN" altLang="en-US"/>
          </a:p>
        </p:txBody>
      </p:sp>
      <p:grpSp>
        <p:nvGrpSpPr>
          <p:cNvPr id="4" name="Group 15"/>
          <p:cNvGrpSpPr/>
          <p:nvPr/>
        </p:nvGrpSpPr>
        <p:grpSpPr>
          <a:xfrm>
            <a:off x="909668" y="2000240"/>
            <a:ext cx="8020050" cy="2581275"/>
            <a:chOff x="909668" y="1857364"/>
            <a:chExt cx="8020050" cy="2581275"/>
          </a:xfrm>
        </p:grpSpPr>
        <p:pic>
          <p:nvPicPr>
            <p:cNvPr id="58369" name="Picture 1"/>
            <p:cNvPicPr>
              <a:picLocks noChangeAspect="1" noChangeArrowheads="1"/>
            </p:cNvPicPr>
            <p:nvPr/>
          </p:nvPicPr>
          <p:blipFill>
            <a:blip r:embed="rId3" cstate="print"/>
            <a:srcRect/>
            <a:stretch>
              <a:fillRect/>
            </a:stretch>
          </p:blipFill>
          <p:spPr bwMode="auto">
            <a:xfrm>
              <a:off x="909668" y="1857364"/>
              <a:ext cx="8020050" cy="2581275"/>
            </a:xfrm>
            <a:prstGeom prst="rect">
              <a:avLst/>
            </a:prstGeom>
            <a:noFill/>
            <a:ln w="9525">
              <a:noFill/>
              <a:miter lim="800000"/>
              <a:headEnd/>
              <a:tailEnd/>
            </a:ln>
            <a:effectLst/>
          </p:spPr>
        </p:pic>
        <p:graphicFrame>
          <p:nvGraphicFramePr>
            <p:cNvPr id="12" name="Object 11"/>
            <p:cNvGraphicFramePr>
              <a:graphicFrameLocks noChangeAspect="1"/>
            </p:cNvGraphicFramePr>
            <p:nvPr/>
          </p:nvGraphicFramePr>
          <p:xfrm>
            <a:off x="4071934" y="2428868"/>
            <a:ext cx="857256" cy="632736"/>
          </p:xfrm>
          <a:graphic>
            <a:graphicData uri="http://schemas.openxmlformats.org/presentationml/2006/ole">
              <mc:AlternateContent xmlns:mc="http://schemas.openxmlformats.org/markup-compatibility/2006">
                <mc:Choice xmlns:v="urn:schemas-microsoft-com:vml" Requires="v">
                  <p:oleObj spid="_x0000_s81384" name="公式" r:id="rId4" imgW="533160" imgH="393480" progId="Equation.3">
                    <p:embed/>
                  </p:oleObj>
                </mc:Choice>
                <mc:Fallback>
                  <p:oleObj name="公式" r:id="rId4" imgW="53316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1934" y="2428868"/>
                          <a:ext cx="857256" cy="63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1" name="Object 3"/>
            <p:cNvGraphicFramePr>
              <a:graphicFrameLocks noChangeAspect="1"/>
            </p:cNvGraphicFramePr>
            <p:nvPr/>
          </p:nvGraphicFramePr>
          <p:xfrm>
            <a:off x="3552825" y="3367088"/>
            <a:ext cx="1897063" cy="633412"/>
          </p:xfrm>
          <a:graphic>
            <a:graphicData uri="http://schemas.openxmlformats.org/presentationml/2006/ole">
              <mc:AlternateContent xmlns:mc="http://schemas.openxmlformats.org/markup-compatibility/2006">
                <mc:Choice xmlns:v="urn:schemas-microsoft-com:vml" Requires="v">
                  <p:oleObj spid="_x0000_s81385" name="公式" r:id="rId6" imgW="1180800" imgH="393480" progId="Equation.3">
                    <p:embed/>
                  </p:oleObj>
                </mc:Choice>
                <mc:Fallback>
                  <p:oleObj name="公式" r:id="rId6" imgW="118080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2825" y="3367088"/>
                          <a:ext cx="1897063" cy="633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2" name="Object 4"/>
            <p:cNvGraphicFramePr>
              <a:graphicFrameLocks noChangeAspect="1"/>
            </p:cNvGraphicFramePr>
            <p:nvPr/>
          </p:nvGraphicFramePr>
          <p:xfrm>
            <a:off x="7613058" y="4123266"/>
            <a:ext cx="301780" cy="249176"/>
          </p:xfrm>
          <a:graphic>
            <a:graphicData uri="http://schemas.openxmlformats.org/presentationml/2006/ole">
              <mc:AlternateContent xmlns:mc="http://schemas.openxmlformats.org/markup-compatibility/2006">
                <mc:Choice xmlns:v="urn:schemas-microsoft-com:vml" Requires="v">
                  <p:oleObj spid="_x0000_s81386" name="公式" r:id="rId8" imgW="215640" imgH="177480" progId="Equation.3">
                    <p:embed/>
                  </p:oleObj>
                </mc:Choice>
                <mc:Fallback>
                  <p:oleObj name="公式" r:id="rId8" imgW="215640" imgH="177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13058" y="4123266"/>
                          <a:ext cx="301780" cy="249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3" name="Object 5"/>
            <p:cNvGraphicFramePr>
              <a:graphicFrameLocks noChangeAspect="1"/>
            </p:cNvGraphicFramePr>
            <p:nvPr/>
          </p:nvGraphicFramePr>
          <p:xfrm>
            <a:off x="3692074" y="2143116"/>
            <a:ext cx="346075" cy="285750"/>
          </p:xfrm>
          <a:graphic>
            <a:graphicData uri="http://schemas.openxmlformats.org/presentationml/2006/ole">
              <mc:AlternateContent xmlns:mc="http://schemas.openxmlformats.org/markup-compatibility/2006">
                <mc:Choice xmlns:v="urn:schemas-microsoft-com:vml" Requires="v">
                  <p:oleObj spid="_x0000_s81387" name="公式" r:id="rId10" imgW="215640" imgH="177480" progId="Equation.3">
                    <p:embed/>
                  </p:oleObj>
                </mc:Choice>
                <mc:Fallback>
                  <p:oleObj name="公式" r:id="rId10" imgW="215640" imgH="177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2074" y="2143116"/>
                          <a:ext cx="346075"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14"/>
          <p:cNvGrpSpPr/>
          <p:nvPr/>
        </p:nvGrpSpPr>
        <p:grpSpPr>
          <a:xfrm>
            <a:off x="785786" y="4429132"/>
            <a:ext cx="4429156" cy="2357454"/>
            <a:chOff x="2143108" y="2500306"/>
            <a:chExt cx="6429420" cy="4071966"/>
          </a:xfrm>
        </p:grpSpPr>
        <p:sp>
          <p:nvSpPr>
            <p:cNvPr id="17" name="Oval 16"/>
            <p:cNvSpPr/>
            <p:nvPr/>
          </p:nvSpPr>
          <p:spPr>
            <a:xfrm rot="19189042">
              <a:off x="6357950" y="3643314"/>
              <a:ext cx="2000264" cy="10715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Sun 17"/>
            <p:cNvSpPr/>
            <p:nvPr/>
          </p:nvSpPr>
          <p:spPr>
            <a:xfrm>
              <a:off x="2857488" y="2714620"/>
              <a:ext cx="428628" cy="35719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9" name="Straight Arrow Connector 18"/>
            <p:cNvCxnSpPr/>
            <p:nvPr/>
          </p:nvCxnSpPr>
          <p:spPr>
            <a:xfrm>
              <a:off x="3214678" y="2786058"/>
              <a:ext cx="4643470"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7" idx="2"/>
            </p:cNvCxnSpPr>
            <p:nvPr/>
          </p:nvCxnSpPr>
          <p:spPr>
            <a:xfrm>
              <a:off x="3000364" y="2928934"/>
              <a:ext cx="3593626" cy="18954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6143636" y="3000372"/>
              <a:ext cx="1285884" cy="1000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7643834" y="4714884"/>
              <a:ext cx="785818" cy="64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001024" y="4357694"/>
              <a:ext cx="57150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21"/>
            <p:cNvGraphicFramePr>
              <a:graphicFrameLocks noGrp="1" noChangeAspect="1"/>
            </p:cNvGraphicFramePr>
            <p:nvPr>
              <p:ph sz="quarter" idx="1"/>
            </p:nvPr>
          </p:nvGraphicFramePr>
          <p:xfrm>
            <a:off x="6429388" y="2500306"/>
            <a:ext cx="339434" cy="441316"/>
          </p:xfrm>
          <a:graphic>
            <a:graphicData uri="http://schemas.openxmlformats.org/presentationml/2006/ole">
              <mc:AlternateContent xmlns:mc="http://schemas.openxmlformats.org/markup-compatibility/2006">
                <mc:Choice xmlns:v="urn:schemas-microsoft-com:vml" Requires="v">
                  <p:oleObj spid="_x0000_s81388" name="公式" r:id="rId11" imgW="126720" imgH="164880" progId="Equation.3">
                    <p:embed/>
                  </p:oleObj>
                </mc:Choice>
                <mc:Fallback>
                  <p:oleObj name="公式" r:id="rId11" imgW="126720" imgH="1648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9388" y="2500306"/>
                          <a:ext cx="339434" cy="441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Content Placeholder 21"/>
            <p:cNvGraphicFramePr>
              <a:graphicFrameLocks noChangeAspect="1"/>
            </p:cNvGraphicFramePr>
            <p:nvPr/>
          </p:nvGraphicFramePr>
          <p:xfrm>
            <a:off x="6467475" y="3533775"/>
            <a:ext cx="407988" cy="373063"/>
          </p:xfrm>
          <a:graphic>
            <a:graphicData uri="http://schemas.openxmlformats.org/presentationml/2006/ole">
              <mc:AlternateContent xmlns:mc="http://schemas.openxmlformats.org/markup-compatibility/2006">
                <mc:Choice xmlns:v="urn:schemas-microsoft-com:vml" Requires="v">
                  <p:oleObj spid="_x0000_s81389" name="公式" r:id="rId13" imgW="152280" imgH="139680" progId="Equation.3">
                    <p:embed/>
                  </p:oleObj>
                </mc:Choice>
                <mc:Fallback>
                  <p:oleObj name="公式" r:id="rId13" imgW="152280" imgH="1396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67475" y="3533775"/>
                          <a:ext cx="407988"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6" name="Straight Connector 25"/>
            <p:cNvCxnSpPr/>
            <p:nvPr/>
          </p:nvCxnSpPr>
          <p:spPr>
            <a:xfrm rot="5400000">
              <a:off x="1821637" y="3178967"/>
              <a:ext cx="1571636" cy="92869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357818" y="4643446"/>
              <a:ext cx="2428892" cy="142876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57422" y="4143380"/>
              <a:ext cx="3643338" cy="207170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ontent Placeholder 21"/>
            <p:cNvGraphicFramePr>
              <a:graphicFrameLocks noChangeAspect="1"/>
            </p:cNvGraphicFramePr>
            <p:nvPr/>
          </p:nvGraphicFramePr>
          <p:xfrm>
            <a:off x="4214813" y="4752975"/>
            <a:ext cx="407987" cy="441325"/>
          </p:xfrm>
          <a:graphic>
            <a:graphicData uri="http://schemas.openxmlformats.org/presentationml/2006/ole">
              <mc:AlternateContent xmlns:mc="http://schemas.openxmlformats.org/markup-compatibility/2006">
                <mc:Choice xmlns:v="urn:schemas-microsoft-com:vml" Requires="v">
                  <p:oleObj spid="_x0000_s81390" name="公式" r:id="rId15" imgW="152280" imgH="164880" progId="Equation.3">
                    <p:embed/>
                  </p:oleObj>
                </mc:Choice>
                <mc:Fallback>
                  <p:oleObj name="公式" r:id="rId15" imgW="152280" imgH="1648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14813" y="4752975"/>
                          <a:ext cx="4079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Content Placeholder 21"/>
            <p:cNvGraphicFramePr>
              <a:graphicFrameLocks noChangeAspect="1"/>
            </p:cNvGraphicFramePr>
            <p:nvPr/>
          </p:nvGraphicFramePr>
          <p:xfrm>
            <a:off x="7416800" y="3663950"/>
            <a:ext cx="577850" cy="474663"/>
          </p:xfrm>
          <a:graphic>
            <a:graphicData uri="http://schemas.openxmlformats.org/presentationml/2006/ole">
              <mc:AlternateContent xmlns:mc="http://schemas.openxmlformats.org/markup-compatibility/2006">
                <mc:Choice xmlns:v="urn:schemas-microsoft-com:vml" Requires="v">
                  <p:oleObj spid="_x0000_s81391" name="公式" r:id="rId17" imgW="215640" imgH="177480" progId="Equation.3">
                    <p:embed/>
                  </p:oleObj>
                </mc:Choice>
                <mc:Fallback>
                  <p:oleObj name="公式" r:id="rId17" imgW="21564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16800" y="3663950"/>
                          <a:ext cx="577850"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Oval 30"/>
            <p:cNvSpPr/>
            <p:nvPr/>
          </p:nvSpPr>
          <p:spPr>
            <a:xfrm>
              <a:off x="3428992" y="2857496"/>
              <a:ext cx="285752" cy="3571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2" name="Straight Connector 31"/>
            <p:cNvCxnSpPr/>
            <p:nvPr/>
          </p:nvCxnSpPr>
          <p:spPr>
            <a:xfrm>
              <a:off x="3071802" y="2857496"/>
              <a:ext cx="4214842" cy="128588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3" name="Object 6"/>
            <p:cNvGraphicFramePr>
              <a:graphicFrameLocks noChangeAspect="1"/>
            </p:cNvGraphicFramePr>
            <p:nvPr/>
          </p:nvGraphicFramePr>
          <p:xfrm>
            <a:off x="3714744" y="2928934"/>
            <a:ext cx="646113" cy="474663"/>
          </p:xfrm>
          <a:graphic>
            <a:graphicData uri="http://schemas.openxmlformats.org/presentationml/2006/ole">
              <mc:AlternateContent xmlns:mc="http://schemas.openxmlformats.org/markup-compatibility/2006">
                <mc:Choice xmlns:v="urn:schemas-microsoft-com:vml" Requires="v">
                  <p:oleObj spid="_x0000_s81392" name="公式" r:id="rId19" imgW="241200" imgH="177480" progId="Equation.3">
                    <p:embed/>
                  </p:oleObj>
                </mc:Choice>
                <mc:Fallback>
                  <p:oleObj name="公式" r:id="rId19" imgW="241200" imgH="177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14744" y="2928934"/>
                          <a:ext cx="646113"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 name="Rectangle 33"/>
          <p:cNvSpPr/>
          <p:nvPr/>
        </p:nvSpPr>
        <p:spPr>
          <a:xfrm>
            <a:off x="5286380" y="4857760"/>
            <a:ext cx="3643306" cy="1754326"/>
          </a:xfrm>
          <a:prstGeom prst="rect">
            <a:avLst/>
          </a:prstGeom>
        </p:spPr>
        <p:txBody>
          <a:bodyPr wrap="square">
            <a:spAutoFit/>
          </a:bodyPr>
          <a:lstStyle/>
          <a:p>
            <a:pPr>
              <a:lnSpc>
                <a:spcPct val="150000"/>
              </a:lnSpc>
            </a:pPr>
            <a:r>
              <a:rPr lang="en-US" b="1" smtClean="0">
                <a:solidFill>
                  <a:prstClr val="black"/>
                </a:solidFill>
              </a:rPr>
              <a:t>由此可见，</a:t>
            </a:r>
            <a:r>
              <a:rPr lang="en-US" b="1" smtClean="0">
                <a:solidFill>
                  <a:srgbClr val="C00000"/>
                </a:solidFill>
              </a:rPr>
              <a:t>点光源</a:t>
            </a:r>
            <a:r>
              <a:rPr lang="en-US" b="1" smtClean="0">
                <a:solidFill>
                  <a:prstClr val="black"/>
                </a:solidFill>
              </a:rPr>
              <a:t>所造成的照度</a:t>
            </a:r>
            <a:r>
              <a:rPr lang="en-US" b="1" smtClean="0">
                <a:solidFill>
                  <a:srgbClr val="00B050"/>
                </a:solidFill>
              </a:rPr>
              <a:t>反比于光源到受照面的距离的平方</a:t>
            </a:r>
            <a:r>
              <a:rPr lang="en-US" b="1" smtClean="0">
                <a:solidFill>
                  <a:prstClr val="black"/>
                </a:solidFill>
              </a:rPr>
              <a:t>，而</a:t>
            </a:r>
            <a:r>
              <a:rPr lang="en-US" b="1" smtClean="0">
                <a:solidFill>
                  <a:srgbClr val="00B050"/>
                </a:solidFill>
              </a:rPr>
              <a:t>正比于光束的轴线方向与受照面法线间夹角α的余弦</a:t>
            </a:r>
            <a:endParaRPr lang="zh-CN" altLang="en-US" b="1">
              <a:solidFill>
                <a:prstClr val="black"/>
              </a:solidFill>
            </a:endParaRPr>
          </a:p>
        </p:txBody>
      </p:sp>
      <p:sp>
        <p:nvSpPr>
          <p:cNvPr id="36" name="Action Button: Return 35">
            <a:hlinkClick r:id="rId21" action="ppaction://hlinksldjump" highlightClick="1"/>
          </p:cNvPr>
          <p:cNvSpPr/>
          <p:nvPr/>
        </p:nvSpPr>
        <p:spPr>
          <a:xfrm>
            <a:off x="500034" y="5929330"/>
            <a:ext cx="714380" cy="714380"/>
          </a:xfrm>
          <a:prstGeom prst="actionButtonReturn">
            <a:avLst/>
          </a:prstGeom>
          <a:solidFill>
            <a:srgbClr val="C4E59F"/>
          </a:soli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70694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sz="quarter" idx="1"/>
          </p:nvPr>
        </p:nvSpPr>
        <p:spPr/>
        <p:txBody>
          <a:bodyPr/>
          <a:lstStyle/>
          <a:p>
            <a:endParaRPr lang="zh-CN" altLang="en-US"/>
          </a:p>
        </p:txBody>
      </p:sp>
    </p:spTree>
    <p:extLst>
      <p:ext uri="{BB962C8B-B14F-4D97-AF65-F5344CB8AC3E}">
        <p14:creationId xmlns:p14="http://schemas.microsoft.com/office/powerpoint/2010/main" val="369325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1.3 </a:t>
            </a:r>
            <a:r>
              <a:rPr lang="zh-CN" altLang="en-US" dirty="0" smtClean="0"/>
              <a:t>辐射能的传输基础</a:t>
            </a:r>
            <a:endParaRPr lang="zh-CN" altLang="en-US" dirty="0"/>
          </a:p>
        </p:txBody>
      </p:sp>
      <p:sp>
        <p:nvSpPr>
          <p:cNvPr id="3" name="Content Placeholder 2"/>
          <p:cNvSpPr>
            <a:spLocks noGrp="1"/>
          </p:cNvSpPr>
          <p:nvPr>
            <p:ph sz="quarter" idx="1"/>
          </p:nvPr>
        </p:nvSpPr>
        <p:spPr>
          <a:xfrm>
            <a:off x="914400" y="1447800"/>
            <a:ext cx="7772400" cy="4910158"/>
          </a:xfrm>
        </p:spPr>
        <p:txBody>
          <a:bodyPr>
            <a:noAutofit/>
          </a:bodyPr>
          <a:lstStyle/>
          <a:p>
            <a:r>
              <a:rPr lang="zh-CN" altLang="en-US" sz="2000" dirty="0" smtClean="0"/>
              <a:t>辐射能的传输包括从</a:t>
            </a:r>
            <a:r>
              <a:rPr lang="zh-CN" altLang="en-US" sz="2000" dirty="0" smtClean="0">
                <a:solidFill>
                  <a:srgbClr val="C00000"/>
                </a:solidFill>
              </a:rPr>
              <a:t>辐射源</a:t>
            </a:r>
            <a:r>
              <a:rPr lang="zh-CN" altLang="en-US" sz="2000" dirty="0" smtClean="0"/>
              <a:t>到</a:t>
            </a:r>
            <a:r>
              <a:rPr lang="zh-CN" altLang="en-US" sz="2000" dirty="0" smtClean="0">
                <a:solidFill>
                  <a:srgbClr val="C00000"/>
                </a:solidFill>
              </a:rPr>
              <a:t>探测器</a:t>
            </a:r>
            <a:r>
              <a:rPr lang="zh-CN" altLang="en-US" sz="2000" dirty="0" smtClean="0"/>
              <a:t>的全部传输过程，在传输过程中，媒质会</a:t>
            </a:r>
            <a:r>
              <a:rPr lang="zh-CN" altLang="en-US" sz="2000" dirty="0" smtClean="0">
                <a:solidFill>
                  <a:srgbClr val="C00000"/>
                </a:solidFill>
              </a:rPr>
              <a:t>吸收</a:t>
            </a:r>
            <a:r>
              <a:rPr lang="zh-CN" altLang="en-US" sz="2000" dirty="0" smtClean="0"/>
              <a:t>、</a:t>
            </a:r>
            <a:r>
              <a:rPr lang="zh-CN" altLang="en-US" sz="2000" dirty="0" smtClean="0">
                <a:solidFill>
                  <a:srgbClr val="C00000"/>
                </a:solidFill>
              </a:rPr>
              <a:t>反射</a:t>
            </a:r>
            <a:r>
              <a:rPr lang="zh-CN" altLang="en-US" sz="2000" dirty="0" smtClean="0"/>
              <a:t>和</a:t>
            </a:r>
            <a:r>
              <a:rPr lang="zh-CN" altLang="en-US" sz="2000" dirty="0" smtClean="0">
                <a:solidFill>
                  <a:srgbClr val="C00000"/>
                </a:solidFill>
              </a:rPr>
              <a:t>散射</a:t>
            </a:r>
            <a:r>
              <a:rPr lang="zh-CN" altLang="en-US" sz="2000" dirty="0" smtClean="0"/>
              <a:t>一部分辐射能</a:t>
            </a:r>
            <a:endParaRPr lang="en-US" altLang="zh-CN" sz="2000" dirty="0" smtClean="0"/>
          </a:p>
          <a:p>
            <a:r>
              <a:rPr lang="zh-CN" altLang="en-US" sz="2000" dirty="0" smtClean="0"/>
              <a:t>描述这一过程需要大量的物理概念，这些概念构成了辐射度学的基础</a:t>
            </a:r>
            <a:endParaRPr lang="en-US" altLang="zh-CN" sz="2000" dirty="0" smtClean="0"/>
          </a:p>
          <a:p>
            <a:r>
              <a:rPr lang="zh-CN" altLang="en-US" sz="2000" dirty="0" smtClean="0"/>
              <a:t>主要内容：</a:t>
            </a:r>
            <a:endParaRPr lang="en-US" altLang="zh-CN" sz="2000" dirty="0" smtClean="0"/>
          </a:p>
          <a:p>
            <a:pPr lvl="1"/>
            <a:r>
              <a:rPr lang="zh-CN" altLang="en-US" sz="1600" dirty="0" smtClean="0"/>
              <a:t>介绍辐射能传输的</a:t>
            </a:r>
            <a:r>
              <a:rPr lang="zh-CN" altLang="en-US" sz="1600" dirty="0" smtClean="0">
                <a:solidFill>
                  <a:srgbClr val="C00000"/>
                </a:solidFill>
              </a:rPr>
              <a:t>几何光学基础</a:t>
            </a:r>
            <a:endParaRPr lang="en-US" altLang="zh-CN" sz="1600" dirty="0" smtClean="0"/>
          </a:p>
          <a:p>
            <a:pPr lvl="1"/>
            <a:r>
              <a:rPr lang="zh-CN" altLang="en-US" sz="1600" dirty="0" smtClean="0"/>
              <a:t>辐射能</a:t>
            </a:r>
            <a:r>
              <a:rPr lang="zh-CN" altLang="en-US" sz="1600" dirty="0" smtClean="0">
                <a:solidFill>
                  <a:srgbClr val="C00000"/>
                </a:solidFill>
              </a:rPr>
              <a:t>在传输中的损失</a:t>
            </a:r>
            <a:endParaRPr lang="en-US" altLang="zh-CN" sz="1600" dirty="0" smtClean="0"/>
          </a:p>
          <a:p>
            <a:pPr lvl="1"/>
            <a:r>
              <a:rPr lang="zh-CN" altLang="en-US" sz="1600" dirty="0" smtClean="0"/>
              <a:t>辐射在大气中的传输（简介）</a:t>
            </a:r>
            <a:endParaRPr lang="en-US" altLang="zh-CN" sz="1600" dirty="0" smtClean="0"/>
          </a:p>
        </p:txBody>
      </p:sp>
    </p:spTree>
    <p:extLst>
      <p:ext uri="{BB962C8B-B14F-4D97-AF65-F5344CB8AC3E}">
        <p14:creationId xmlns:p14="http://schemas.microsoft.com/office/powerpoint/2010/main" val="124153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b="1" dirty="0"/>
              <a:t>一、辐射度的基本物理</a:t>
            </a:r>
            <a:r>
              <a:rPr lang="zh-CN" altLang="en-US" b="1" dirty="0" smtClean="0"/>
              <a:t>量</a:t>
            </a:r>
            <a:endParaRPr lang="zh-CN" altLang="en-US" b="1" dirty="0"/>
          </a:p>
        </p:txBody>
      </p:sp>
      <p:graphicFrame>
        <p:nvGraphicFramePr>
          <p:cNvPr id="39" name="Group 15"/>
          <p:cNvGraphicFramePr>
            <a:graphicFrameLocks noGrp="1"/>
          </p:cNvGraphicFramePr>
          <p:nvPr>
            <p:extLst>
              <p:ext uri="{D42A27DB-BD31-4B8C-83A1-F6EECF244321}">
                <p14:modId xmlns:p14="http://schemas.microsoft.com/office/powerpoint/2010/main" val="2744840931"/>
              </p:ext>
            </p:extLst>
          </p:nvPr>
        </p:nvGraphicFramePr>
        <p:xfrm>
          <a:off x="571472" y="1484784"/>
          <a:ext cx="7929618" cy="4984757"/>
        </p:xfrm>
        <a:graphic>
          <a:graphicData uri="http://schemas.openxmlformats.org/drawingml/2006/table">
            <a:tbl>
              <a:tblPr firstRow="1"/>
              <a:tblGrid>
                <a:gridCol w="1815571"/>
                <a:gridCol w="756488"/>
                <a:gridCol w="2042517"/>
                <a:gridCol w="2100596"/>
                <a:gridCol w="1214446"/>
              </a:tblGrid>
              <a:tr h="57150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名称</a:t>
                      </a:r>
                      <a:endParaRPr kumimoji="1" lang="zh-CN" altLang="en-US" sz="2000" b="1" i="0" u="none" strike="noStrike" cap="none" normalizeH="0" baseline="0" dirty="0" smtClean="0">
                        <a:ln>
                          <a:noFill/>
                        </a:ln>
                        <a:solidFill>
                          <a:schemeClr val="tx1"/>
                        </a:solidFill>
                        <a:effectLst/>
                        <a:latin typeface="Times New Roman" pitchFamily="18" charset="0"/>
                        <a:ea typeface="宋体" charset="-122"/>
                      </a:endParaRPr>
                    </a:p>
                  </a:txBody>
                  <a:tcPr anchor="ctr" anchorCtr="1" horzOverflow="overflow">
                    <a:lnL w="952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符号</a:t>
                      </a:r>
                      <a:endParaRPr kumimoji="1" lang="zh-CN" altLang="en-US"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定义方程</a:t>
                      </a:r>
                      <a:endParaRPr kumimoji="1" lang="zh-CN" altLang="en-US"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单位</a:t>
                      </a:r>
                      <a:endParaRPr kumimoji="1" lang="zh-CN" altLang="en-US"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符号</a:t>
                      </a:r>
                      <a:endParaRPr kumimoji="1" lang="zh-CN" altLang="en-US"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95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辐射能</a:t>
                      </a:r>
                      <a:endParaRPr kumimoji="1" lang="zh-CN" altLang="en-US"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952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Q</a:t>
                      </a:r>
                      <a:r>
                        <a:rPr kumimoji="1" lang="en-US" altLang="zh-CN" sz="2000" b="0" i="0" u="none" strike="noStrike" cap="none" normalizeH="0" baseline="-25000" smtClean="0">
                          <a:ln>
                            <a:noFill/>
                          </a:ln>
                          <a:solidFill>
                            <a:schemeClr val="tx1"/>
                          </a:solidFill>
                          <a:effectLst/>
                          <a:latin typeface="Times New Roman" pitchFamily="18" charset="0"/>
                          <a:ea typeface="宋体" charset="-122"/>
                          <a:cs typeface="Times New Roman" pitchFamily="18" charset="0"/>
                        </a:rPr>
                        <a:t>e</a:t>
                      </a:r>
                      <a:endParaRPr kumimoji="1" lang="en-US" altLang="zh-CN" sz="2000" b="0" i="0" u="none" strike="noStrike" cap="none" normalizeH="0" baseline="-2500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1" lang="zh-CN" altLang="zh-CN" sz="2000" b="0" i="0" u="none" strike="noStrike" cap="none" normalizeH="0" baseline="0" smtClean="0">
                        <a:ln>
                          <a:noFill/>
                        </a:ln>
                        <a:solidFill>
                          <a:schemeClr val="tx1"/>
                        </a:solidFill>
                        <a:effectLst/>
                        <a:latin typeface="Arial"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焦耳</a:t>
                      </a:r>
                      <a:endParaRPr kumimoji="1" lang="zh-CN" altLang="en-US"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J</a:t>
                      </a:r>
                      <a:endParaRPr kumimoji="1" lang="en-US" altLang="zh-CN"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14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辐射能密度</a:t>
                      </a:r>
                      <a:endParaRPr kumimoji="1" lang="zh-CN" altLang="en-US"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952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1" lang="zh-CN" altLang="zh-CN" sz="2000" b="0" i="0" u="none" strike="noStrike" cap="none" normalizeH="0" baseline="0" smtClean="0">
                        <a:ln>
                          <a:noFill/>
                        </a:ln>
                        <a:solidFill>
                          <a:schemeClr val="tx1"/>
                        </a:solidFill>
                        <a:effectLst/>
                        <a:latin typeface="Arial"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1" lang="zh-CN" altLang="zh-CN" sz="2000" b="0" i="0" u="none" strike="noStrike" cap="none" normalizeH="0" baseline="0" smtClean="0">
                        <a:ln>
                          <a:noFill/>
                        </a:ln>
                        <a:solidFill>
                          <a:schemeClr val="tx1"/>
                        </a:solidFill>
                        <a:effectLst/>
                        <a:latin typeface="Arial"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焦耳</a:t>
                      </a:r>
                      <a:r>
                        <a:rPr kumimoji="1" lang="en-US" altLang="zh-CN"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立方米</a:t>
                      </a:r>
                      <a:endParaRPr kumimoji="1" lang="zh-CN" altLang="en-US"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J/m</a:t>
                      </a:r>
                      <a:r>
                        <a:rPr kumimoji="1" lang="en-US" altLang="zh-CN" sz="2000" b="1" i="0" u="none" strike="noStrike" cap="none" normalizeH="0" baseline="30000" smtClean="0">
                          <a:ln>
                            <a:noFill/>
                          </a:ln>
                          <a:solidFill>
                            <a:schemeClr val="tx1"/>
                          </a:solidFill>
                          <a:effectLst/>
                          <a:latin typeface="Times New Roman" pitchFamily="18" charset="0"/>
                          <a:ea typeface="宋体" charset="-122"/>
                          <a:cs typeface="Times New Roman" pitchFamily="18" charset="0"/>
                        </a:rPr>
                        <a:t>3</a:t>
                      </a:r>
                      <a:endParaRPr kumimoji="1" lang="en-US" altLang="zh-CN"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辐射通量</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（辐射功率）</a:t>
                      </a:r>
                      <a:endParaRPr kumimoji="1" lang="zh-CN" altLang="en-US"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952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1" lang="zh-CN" altLang="zh-CN" sz="2000" b="0" i="0" u="none" strike="noStrike" cap="none" normalizeH="0" baseline="0" smtClean="0">
                        <a:ln>
                          <a:noFill/>
                        </a:ln>
                        <a:solidFill>
                          <a:schemeClr val="tx1"/>
                        </a:solidFill>
                        <a:effectLst/>
                        <a:latin typeface="Arial"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1" lang="zh-CN" altLang="zh-CN" sz="2000" b="0" i="0" u="none" strike="noStrike" cap="none" normalizeH="0" baseline="0" smtClean="0">
                        <a:ln>
                          <a:noFill/>
                        </a:ln>
                        <a:solidFill>
                          <a:schemeClr val="tx1"/>
                        </a:solidFill>
                        <a:effectLst/>
                        <a:latin typeface="Arial"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瓦</a:t>
                      </a:r>
                      <a:endParaRPr kumimoji="1" lang="zh-CN" altLang="en-US"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W</a:t>
                      </a:r>
                      <a:endParaRPr kumimoji="1" lang="en-US" altLang="zh-CN"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14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辐射强度</a:t>
                      </a:r>
                      <a:endParaRPr kumimoji="1" lang="zh-CN" altLang="en-US"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952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1" lang="zh-CN" altLang="en-US" sz="2000" b="1" i="1" u="none" strike="noStrike" cap="none" normalizeH="0" baseline="0" smtClean="0">
                          <a:ln>
                            <a:noFill/>
                          </a:ln>
                          <a:solidFill>
                            <a:schemeClr val="tx1"/>
                          </a:solidFill>
                          <a:effectLst/>
                          <a:latin typeface="Arial" charset="0"/>
                          <a:ea typeface="宋体" charset="-122"/>
                        </a:rPr>
                        <a:t>Ｉ</a:t>
                      </a:r>
                      <a:r>
                        <a:rPr kumimoji="1" lang="en-US" altLang="zh-CN" sz="2000" b="0" i="0" u="none" strike="noStrike" cap="none" normalizeH="0" baseline="-25000" smtClean="0">
                          <a:ln>
                            <a:noFill/>
                          </a:ln>
                          <a:solidFill>
                            <a:schemeClr val="tx1"/>
                          </a:solidFill>
                          <a:effectLst/>
                          <a:latin typeface="Times New Roman" pitchFamily="18" charset="0"/>
                          <a:ea typeface="宋体" charset="-122"/>
                          <a:cs typeface="Times New Roman" pitchFamily="18" charset="0"/>
                        </a:rPr>
                        <a:t>e</a:t>
                      </a:r>
                      <a:endParaRPr kumimoji="1" lang="zh-CN" altLang="en-US" sz="2000" b="1" i="1" u="none" strike="noStrike" cap="none" normalizeH="0" baseline="0" smtClean="0">
                        <a:ln>
                          <a:noFill/>
                        </a:ln>
                        <a:solidFill>
                          <a:schemeClr val="tx1"/>
                        </a:solidFill>
                        <a:effectLst/>
                        <a:latin typeface="Arial"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1" lang="zh-CN" altLang="zh-CN" sz="2000" b="0" i="0" u="none" strike="noStrike" cap="none" normalizeH="0" baseline="0" smtClean="0">
                        <a:ln>
                          <a:noFill/>
                        </a:ln>
                        <a:solidFill>
                          <a:schemeClr val="tx1"/>
                        </a:solidFill>
                        <a:effectLst/>
                        <a:latin typeface="Arial"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瓦</a:t>
                      </a:r>
                      <a:r>
                        <a:rPr kumimoji="1" lang="en-US" altLang="zh-CN"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球面度</a:t>
                      </a:r>
                      <a:endParaRPr kumimoji="1" lang="zh-CN" altLang="en-US"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W/sr</a:t>
                      </a:r>
                      <a:endParaRPr kumimoji="1" lang="en-US" altLang="zh-CN"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14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辐射亮度</a:t>
                      </a:r>
                      <a:endParaRPr kumimoji="1" lang="zh-CN" altLang="en-US"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952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1" lang="zh-CN" altLang="en-US" sz="2000" b="1" i="1" u="none" strike="noStrike" cap="none" normalizeH="0" baseline="0" smtClean="0">
                          <a:ln>
                            <a:noFill/>
                          </a:ln>
                          <a:solidFill>
                            <a:schemeClr val="tx1"/>
                          </a:solidFill>
                          <a:effectLst/>
                          <a:latin typeface="Arial" charset="0"/>
                          <a:ea typeface="宋体" charset="-122"/>
                        </a:rPr>
                        <a:t>Ｌ</a:t>
                      </a:r>
                      <a:r>
                        <a:rPr kumimoji="1" lang="en-US" altLang="zh-CN" sz="2000" b="0" i="0" u="none" strike="noStrike" cap="none" normalizeH="0" baseline="-25000" smtClean="0">
                          <a:ln>
                            <a:noFill/>
                          </a:ln>
                          <a:solidFill>
                            <a:schemeClr val="tx1"/>
                          </a:solidFill>
                          <a:effectLst/>
                          <a:latin typeface="Times New Roman" pitchFamily="18" charset="0"/>
                          <a:ea typeface="宋体" charset="-122"/>
                          <a:cs typeface="Times New Roman" pitchFamily="18" charset="0"/>
                        </a:rPr>
                        <a:t>e</a:t>
                      </a:r>
                      <a:endParaRPr kumimoji="1" lang="zh-CN" altLang="en-US" sz="2000" b="1" i="1" u="none" strike="noStrike" cap="none" normalizeH="0" baseline="0" smtClean="0">
                        <a:ln>
                          <a:noFill/>
                        </a:ln>
                        <a:solidFill>
                          <a:schemeClr val="tx1"/>
                        </a:solidFill>
                        <a:effectLst/>
                        <a:latin typeface="Arial"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 </a:t>
                      </a:r>
                      <a:endParaRPr kumimoji="1"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瓦</a:t>
                      </a:r>
                      <a:r>
                        <a:rPr kumimoji="1" lang="en-US" altLang="zh-CN"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球面度平方米</a:t>
                      </a:r>
                      <a:endParaRPr kumimoji="1" lang="zh-CN" altLang="en-US"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W/m</a:t>
                      </a:r>
                      <a:r>
                        <a:rPr kumimoji="1" lang="en-US" altLang="zh-CN" sz="2000" b="1" i="0" u="none" strike="noStrike" cap="none" normalizeH="0" baseline="30000" smtClean="0">
                          <a:ln>
                            <a:noFill/>
                          </a:ln>
                          <a:solidFill>
                            <a:schemeClr val="tx1"/>
                          </a:solidFill>
                          <a:effectLst/>
                          <a:latin typeface="Times New Roman" pitchFamily="18" charset="0"/>
                          <a:ea typeface="宋体" charset="-122"/>
                          <a:cs typeface="Times New Roman" pitchFamily="18" charset="0"/>
                        </a:rPr>
                        <a:t>2</a:t>
                      </a:r>
                      <a:r>
                        <a:rPr kumimoji="1" lang="en-US" altLang="zh-CN"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 ·sr</a:t>
                      </a:r>
                      <a:endParaRPr kumimoji="1" lang="en-US" altLang="zh-CN"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14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辐射出射度</a:t>
                      </a:r>
                      <a:endParaRPr kumimoji="1" lang="zh-CN" altLang="en-US"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952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1" lang="zh-CN" altLang="en-US" sz="2000" b="1" i="1" u="none" strike="noStrike" cap="none" normalizeH="0" baseline="0" smtClean="0">
                          <a:ln>
                            <a:noFill/>
                          </a:ln>
                          <a:solidFill>
                            <a:schemeClr val="tx1"/>
                          </a:solidFill>
                          <a:effectLst/>
                          <a:latin typeface="Arial" charset="0"/>
                          <a:ea typeface="宋体" charset="-122"/>
                        </a:rPr>
                        <a:t>Ｍ</a:t>
                      </a:r>
                      <a:r>
                        <a:rPr kumimoji="1" lang="en-US" altLang="zh-CN" sz="2000" b="0" i="0" u="none" strike="noStrike" cap="none" normalizeH="0" baseline="-25000" smtClean="0">
                          <a:ln>
                            <a:noFill/>
                          </a:ln>
                          <a:solidFill>
                            <a:schemeClr val="tx1"/>
                          </a:solidFill>
                          <a:effectLst/>
                          <a:latin typeface="Times New Roman" pitchFamily="18" charset="0"/>
                          <a:ea typeface="宋体" charset="-122"/>
                          <a:cs typeface="Times New Roman" pitchFamily="18" charset="0"/>
                        </a:rPr>
                        <a:t>e</a:t>
                      </a:r>
                      <a:endParaRPr kumimoji="1" lang="zh-CN" altLang="en-US" sz="2000" b="1" i="1" u="none" strike="noStrike" cap="none" normalizeH="0" baseline="0" smtClean="0">
                        <a:ln>
                          <a:noFill/>
                        </a:ln>
                        <a:solidFill>
                          <a:schemeClr val="tx1"/>
                        </a:solidFill>
                        <a:effectLst/>
                        <a:latin typeface="Arial"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1" lang="zh-CN" altLang="zh-CN" sz="2000" b="0" i="0" u="none" strike="noStrike" cap="none" normalizeH="0" baseline="0" smtClean="0">
                        <a:ln>
                          <a:noFill/>
                        </a:ln>
                        <a:solidFill>
                          <a:schemeClr val="tx1"/>
                        </a:solidFill>
                        <a:effectLst/>
                        <a:latin typeface="Arial"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瓦</a:t>
                      </a:r>
                      <a:r>
                        <a:rPr kumimoji="1" lang="en-US" altLang="zh-CN"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平方米</a:t>
                      </a:r>
                      <a:endParaRPr kumimoji="1" lang="zh-CN" altLang="en-US"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W/m</a:t>
                      </a:r>
                      <a:r>
                        <a:rPr kumimoji="1" lang="en-US" altLang="zh-CN" sz="2000" b="1" i="0" u="none" strike="noStrike" cap="none" normalizeH="0" baseline="30000" smtClean="0">
                          <a:ln>
                            <a:noFill/>
                          </a:ln>
                          <a:solidFill>
                            <a:schemeClr val="tx1"/>
                          </a:solidFill>
                          <a:effectLst/>
                          <a:latin typeface="Times New Roman" pitchFamily="18" charset="0"/>
                          <a:ea typeface="宋体" charset="-122"/>
                          <a:cs typeface="Times New Roman" pitchFamily="18" charset="0"/>
                        </a:rPr>
                        <a:t>2</a:t>
                      </a:r>
                      <a:endParaRPr kumimoji="1" lang="en-US" altLang="zh-CN"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14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辐射照度</a:t>
                      </a:r>
                      <a:endParaRPr kumimoji="1" lang="zh-CN" altLang="en-US"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952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1" lang="zh-CN" altLang="en-US" sz="2000" b="1" i="1" u="none" strike="noStrike" cap="none" normalizeH="0" baseline="0" smtClean="0">
                          <a:ln>
                            <a:noFill/>
                          </a:ln>
                          <a:solidFill>
                            <a:schemeClr val="tx1"/>
                          </a:solidFill>
                          <a:effectLst/>
                          <a:latin typeface="Arial" charset="0"/>
                          <a:ea typeface="宋体" charset="-122"/>
                        </a:rPr>
                        <a:t>Ｅ</a:t>
                      </a:r>
                      <a:r>
                        <a:rPr kumimoji="1" lang="en-US" altLang="zh-CN" sz="2000" b="0" i="0" u="none" strike="noStrike" cap="none" normalizeH="0" baseline="-25000" smtClean="0">
                          <a:ln>
                            <a:noFill/>
                          </a:ln>
                          <a:solidFill>
                            <a:schemeClr val="tx1"/>
                          </a:solidFill>
                          <a:effectLst/>
                          <a:latin typeface="Times New Roman" pitchFamily="18" charset="0"/>
                          <a:ea typeface="宋体" charset="-122"/>
                          <a:cs typeface="Times New Roman" pitchFamily="18" charset="0"/>
                        </a:rPr>
                        <a:t>e</a:t>
                      </a:r>
                      <a:endParaRPr kumimoji="1" lang="zh-CN" altLang="en-US" sz="2000" b="1" i="1" u="none" strike="noStrike" cap="none" normalizeH="0" baseline="0" smtClean="0">
                        <a:ln>
                          <a:noFill/>
                        </a:ln>
                        <a:solidFill>
                          <a:schemeClr val="tx1"/>
                        </a:solidFill>
                        <a:effectLst/>
                        <a:latin typeface="Arial"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1" lang="zh-CN" altLang="zh-CN" sz="2000" b="0" i="0" u="none" strike="noStrike" cap="none" normalizeH="0" baseline="0" dirty="0" smtClean="0">
                        <a:ln>
                          <a:noFill/>
                        </a:ln>
                        <a:solidFill>
                          <a:schemeClr val="tx1"/>
                        </a:solidFill>
                        <a:effectLst/>
                        <a:latin typeface="Arial"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瓦</a:t>
                      </a:r>
                      <a:r>
                        <a:rPr kumimoji="1" lang="en-US" altLang="zh-CN"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1"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平方米</a:t>
                      </a:r>
                      <a:endParaRPr kumimoji="1" lang="zh-CN" altLang="en-US" sz="2000" b="1" i="0" u="none" strike="noStrike" cap="none" normalizeH="0" baseline="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W/m</a:t>
                      </a:r>
                      <a:r>
                        <a:rPr kumimoji="1" lang="en-US" altLang="zh-CN" sz="2000" b="1" i="0" u="none" strike="noStrike" cap="none" normalizeH="0" baseline="30000" dirty="0" smtClean="0">
                          <a:ln>
                            <a:noFill/>
                          </a:ln>
                          <a:solidFill>
                            <a:schemeClr val="tx1"/>
                          </a:solidFill>
                          <a:effectLst/>
                          <a:latin typeface="Times New Roman" pitchFamily="18" charset="0"/>
                          <a:ea typeface="宋体" charset="-122"/>
                          <a:cs typeface="Times New Roman" pitchFamily="18" charset="0"/>
                        </a:rPr>
                        <a:t>2</a:t>
                      </a:r>
                      <a:endParaRPr kumimoji="1" lang="en-US" altLang="zh-CN" sz="2000" b="1" i="0" u="none" strike="noStrike" cap="none" normalizeH="0" baseline="0" dirty="0" smtClean="0">
                        <a:ln>
                          <a:noFill/>
                        </a:ln>
                        <a:solidFill>
                          <a:schemeClr val="tx1"/>
                        </a:solidFill>
                        <a:effectLst/>
                        <a:latin typeface="Times New Roman" pitchFamily="18" charset="0"/>
                        <a:ea typeface="宋体" charset="-122"/>
                      </a:endParaRPr>
                    </a:p>
                  </a:txBody>
                  <a:tcPr anchor="ctr" anchorCtr="1"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grpSp>
        <p:nvGrpSpPr>
          <p:cNvPr id="40" name="Group 39"/>
          <p:cNvGrpSpPr/>
          <p:nvPr/>
        </p:nvGrpSpPr>
        <p:grpSpPr>
          <a:xfrm>
            <a:off x="2598736" y="2746828"/>
            <a:ext cx="2453873" cy="3694073"/>
            <a:chOff x="2813050" y="2449572"/>
            <a:chExt cx="2453873" cy="3694073"/>
          </a:xfrm>
        </p:grpSpPr>
        <p:graphicFrame>
          <p:nvGraphicFramePr>
            <p:cNvPr id="41" name="Object 74"/>
            <p:cNvGraphicFramePr>
              <a:graphicFrameLocks noChangeAspect="1"/>
            </p:cNvGraphicFramePr>
            <p:nvPr/>
          </p:nvGraphicFramePr>
          <p:xfrm>
            <a:off x="3597277" y="2449572"/>
            <a:ext cx="1504950" cy="407987"/>
          </p:xfrm>
          <a:graphic>
            <a:graphicData uri="http://schemas.openxmlformats.org/presentationml/2006/ole">
              <mc:AlternateContent xmlns:mc="http://schemas.openxmlformats.org/markup-compatibility/2006">
                <mc:Choice xmlns:v="urn:schemas-microsoft-com:vml" Requires="v">
                  <p:oleObj spid="_x0000_s2868" name="公式" r:id="rId3" imgW="825480" imgH="228600" progId="Equation.3">
                    <p:embed/>
                  </p:oleObj>
                </mc:Choice>
                <mc:Fallback>
                  <p:oleObj name="公式" r:id="rId3" imgW="825480" imgH="22860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277" y="2449572"/>
                          <a:ext cx="150495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75"/>
            <p:cNvGraphicFramePr>
              <a:graphicFrameLocks noChangeAspect="1"/>
            </p:cNvGraphicFramePr>
            <p:nvPr/>
          </p:nvGraphicFramePr>
          <p:xfrm>
            <a:off x="2813050" y="3049588"/>
            <a:ext cx="376238" cy="404812"/>
          </p:xfrm>
          <a:graphic>
            <a:graphicData uri="http://schemas.openxmlformats.org/presentationml/2006/ole">
              <mc:AlternateContent xmlns:mc="http://schemas.openxmlformats.org/markup-compatibility/2006">
                <mc:Choice xmlns:v="urn:schemas-microsoft-com:vml" Requires="v">
                  <p:oleObj spid="_x0000_s2869" name="公式" r:id="rId5" imgW="215640" imgH="228600" progId="Equation.3">
                    <p:embed/>
                  </p:oleObj>
                </mc:Choice>
                <mc:Fallback>
                  <p:oleObj name="公式" r:id="rId5" imgW="215640" imgH="228600" progId="Equation.3">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3050" y="3049588"/>
                          <a:ext cx="376238"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76"/>
            <p:cNvGraphicFramePr>
              <a:graphicFrameLocks noChangeAspect="1"/>
            </p:cNvGraphicFramePr>
            <p:nvPr/>
          </p:nvGraphicFramePr>
          <p:xfrm>
            <a:off x="2857488" y="3404251"/>
            <a:ext cx="287338" cy="287337"/>
          </p:xfrm>
          <a:graphic>
            <a:graphicData uri="http://schemas.openxmlformats.org/presentationml/2006/ole">
              <mc:AlternateContent xmlns:mc="http://schemas.openxmlformats.org/markup-compatibility/2006">
                <mc:Choice xmlns:v="urn:schemas-microsoft-com:vml" Requires="v">
                  <p:oleObj spid="_x0000_s2870" name="公式" r:id="rId7" imgW="152268" imgH="152268" progId="Equation.3">
                    <p:embed/>
                  </p:oleObj>
                </mc:Choice>
                <mc:Fallback>
                  <p:oleObj name="公式" r:id="rId7" imgW="152268" imgH="152268" progId="Equation.3">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488" y="3404251"/>
                          <a:ext cx="287338" cy="28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78"/>
            <p:cNvGraphicFramePr>
              <a:graphicFrameLocks noChangeAspect="1"/>
            </p:cNvGraphicFramePr>
            <p:nvPr/>
          </p:nvGraphicFramePr>
          <p:xfrm>
            <a:off x="2857488" y="2540651"/>
            <a:ext cx="287338" cy="269875"/>
          </p:xfrm>
          <a:graphic>
            <a:graphicData uri="http://schemas.openxmlformats.org/presentationml/2006/ole">
              <mc:AlternateContent xmlns:mc="http://schemas.openxmlformats.org/markup-compatibility/2006">
                <mc:Choice xmlns:v="urn:schemas-microsoft-com:vml" Requires="v">
                  <p:oleObj spid="_x0000_s2871" name="公式" r:id="rId9" imgW="152280" imgH="139680" progId="Equation.3">
                    <p:embed/>
                  </p:oleObj>
                </mc:Choice>
                <mc:Fallback>
                  <p:oleObj name="公式" r:id="rId9" imgW="152280" imgH="139680" progId="Equation.3">
                    <p:embed/>
                    <p:pic>
                      <p:nvPicPr>
                        <p:cNvPr id="0"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488" y="2540651"/>
                          <a:ext cx="287338"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80"/>
            <p:cNvGraphicFramePr>
              <a:graphicFrameLocks noChangeAspect="1"/>
            </p:cNvGraphicFramePr>
            <p:nvPr/>
          </p:nvGraphicFramePr>
          <p:xfrm>
            <a:off x="3678238" y="3167062"/>
            <a:ext cx="1396694" cy="404813"/>
          </p:xfrm>
          <a:graphic>
            <a:graphicData uri="http://schemas.openxmlformats.org/presentationml/2006/ole">
              <mc:AlternateContent xmlns:mc="http://schemas.openxmlformats.org/markup-compatibility/2006">
                <mc:Choice xmlns:v="urn:schemas-microsoft-com:vml" Requires="v">
                  <p:oleObj spid="_x0000_s2872" name="公式" r:id="rId11" imgW="774360" imgH="228600" progId="Equation.3">
                    <p:embed/>
                  </p:oleObj>
                </mc:Choice>
                <mc:Fallback>
                  <p:oleObj name="公式" r:id="rId11" imgW="774360" imgH="228600" progId="Equation.3">
                    <p:embed/>
                    <p:pic>
                      <p:nvPicPr>
                        <p:cNvPr id="0"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8238" y="3167062"/>
                          <a:ext cx="1396694"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82"/>
            <p:cNvGraphicFramePr>
              <a:graphicFrameLocks noChangeAspect="1"/>
            </p:cNvGraphicFramePr>
            <p:nvPr/>
          </p:nvGraphicFramePr>
          <p:xfrm>
            <a:off x="3595688" y="3818093"/>
            <a:ext cx="1547816" cy="443779"/>
          </p:xfrm>
          <a:graphic>
            <a:graphicData uri="http://schemas.openxmlformats.org/presentationml/2006/ole">
              <mc:AlternateContent xmlns:mc="http://schemas.openxmlformats.org/markup-compatibility/2006">
                <mc:Choice xmlns:v="urn:schemas-microsoft-com:vml" Requires="v">
                  <p:oleObj spid="_x0000_s2873" name="公式" r:id="rId13" imgW="812520" imgH="228600" progId="Equation.3">
                    <p:embed/>
                  </p:oleObj>
                </mc:Choice>
                <mc:Fallback>
                  <p:oleObj name="公式" r:id="rId13" imgW="812520" imgH="228600" progId="Equation.3">
                    <p:embed/>
                    <p:pic>
                      <p:nvPicPr>
                        <p:cNvPr id="0" name="Picture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5688" y="3818093"/>
                          <a:ext cx="1547816" cy="4437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84"/>
            <p:cNvGraphicFramePr>
              <a:graphicFrameLocks noChangeAspect="1"/>
            </p:cNvGraphicFramePr>
            <p:nvPr/>
          </p:nvGraphicFramePr>
          <p:xfrm>
            <a:off x="3387725" y="4316413"/>
            <a:ext cx="1849438" cy="314325"/>
          </p:xfrm>
          <a:graphic>
            <a:graphicData uri="http://schemas.openxmlformats.org/presentationml/2006/ole">
              <mc:AlternateContent xmlns:mc="http://schemas.openxmlformats.org/markup-compatibility/2006">
                <mc:Choice xmlns:v="urn:schemas-microsoft-com:vml" Requires="v">
                  <p:oleObj spid="_x0000_s2874" name="公式" r:id="rId15" imgW="1396800" imgH="241200" progId="Equation.3">
                    <p:embed/>
                  </p:oleObj>
                </mc:Choice>
                <mc:Fallback>
                  <p:oleObj name="公式" r:id="rId15" imgW="1396800" imgH="241200" progId="Equation.3">
                    <p:embed/>
                    <p:pic>
                      <p:nvPicPr>
                        <p:cNvPr id="0" name="Picture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87725" y="4316413"/>
                          <a:ext cx="1849438"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86"/>
            <p:cNvGraphicFramePr>
              <a:graphicFrameLocks noChangeAspect="1"/>
            </p:cNvGraphicFramePr>
            <p:nvPr/>
          </p:nvGraphicFramePr>
          <p:xfrm>
            <a:off x="3673475" y="4665663"/>
            <a:ext cx="1274763" cy="312737"/>
          </p:xfrm>
          <a:graphic>
            <a:graphicData uri="http://schemas.openxmlformats.org/presentationml/2006/ole">
              <mc:AlternateContent xmlns:mc="http://schemas.openxmlformats.org/markup-compatibility/2006">
                <mc:Choice xmlns:v="urn:schemas-microsoft-com:vml" Requires="v">
                  <p:oleObj spid="_x0000_s2875" name="公式" r:id="rId17" imgW="952200" imgH="228600" progId="Equation.3">
                    <p:embed/>
                  </p:oleObj>
                </mc:Choice>
                <mc:Fallback>
                  <p:oleObj name="公式" r:id="rId17" imgW="952200" imgH="228600" progId="Equation.3">
                    <p:embed/>
                    <p:pic>
                      <p:nvPicPr>
                        <p:cNvPr id="0" name="Picture 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73475" y="4665663"/>
                          <a:ext cx="1274763"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87"/>
            <p:cNvGraphicFramePr>
              <a:graphicFrameLocks noChangeAspect="1"/>
            </p:cNvGraphicFramePr>
            <p:nvPr/>
          </p:nvGraphicFramePr>
          <p:xfrm>
            <a:off x="3515877" y="5072075"/>
            <a:ext cx="1627627" cy="428628"/>
          </p:xfrm>
          <a:graphic>
            <a:graphicData uri="http://schemas.openxmlformats.org/presentationml/2006/ole">
              <mc:AlternateContent xmlns:mc="http://schemas.openxmlformats.org/markup-compatibility/2006">
                <mc:Choice xmlns:v="urn:schemas-microsoft-com:vml" Requires="v">
                  <p:oleObj spid="_x0000_s2876" name="公式" r:id="rId19" imgW="876240" imgH="228600" progId="Equation.3">
                    <p:embed/>
                  </p:oleObj>
                </mc:Choice>
                <mc:Fallback>
                  <p:oleObj name="公式" r:id="rId19" imgW="876240" imgH="228600" progId="Equation.3">
                    <p:embed/>
                    <p:pic>
                      <p:nvPicPr>
                        <p:cNvPr id="0" name="Picture 2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15877" y="5072075"/>
                          <a:ext cx="1627627"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88"/>
            <p:cNvGraphicFramePr>
              <a:graphicFrameLocks noChangeAspect="1"/>
            </p:cNvGraphicFramePr>
            <p:nvPr/>
          </p:nvGraphicFramePr>
          <p:xfrm>
            <a:off x="3500430" y="5643579"/>
            <a:ext cx="1766493" cy="500066"/>
          </p:xfrm>
          <a:graphic>
            <a:graphicData uri="http://schemas.openxmlformats.org/presentationml/2006/ole">
              <mc:AlternateContent xmlns:mc="http://schemas.openxmlformats.org/markup-compatibility/2006">
                <mc:Choice xmlns:v="urn:schemas-microsoft-com:vml" Requires="v">
                  <p:oleObj spid="_x0000_s2877" name="公式" r:id="rId21" imgW="825480" imgH="228600" progId="Equation.3">
                    <p:embed/>
                  </p:oleObj>
                </mc:Choice>
                <mc:Fallback>
                  <p:oleObj name="公式" r:id="rId21" imgW="825480" imgH="228600" progId="Equation.3">
                    <p:embed/>
                    <p:pic>
                      <p:nvPicPr>
                        <p:cNvPr id="0" name="Picture 2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00430" y="5643579"/>
                          <a:ext cx="1766493"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rot="1825191">
            <a:off x="4643438" y="3714752"/>
            <a:ext cx="571504" cy="12144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7" name="Straight Arrow Connector 6"/>
          <p:cNvCxnSpPr>
            <a:stCxn id="4" idx="0"/>
          </p:cNvCxnSpPr>
          <p:nvPr/>
        </p:nvCxnSpPr>
        <p:spPr>
          <a:xfrm rot="16200000" flipH="1">
            <a:off x="2928926" y="928670"/>
            <a:ext cx="714380" cy="51435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4"/>
          </p:cNvCxnSpPr>
          <p:nvPr/>
        </p:nvCxnSpPr>
        <p:spPr>
          <a:xfrm rot="5400000" flipH="1" flipV="1">
            <a:off x="3119713" y="2405341"/>
            <a:ext cx="261368" cy="50720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929190" y="4286256"/>
            <a:ext cx="85725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pPr marL="857250" indent="-857250">
              <a:buFont typeface="+mj-ea"/>
              <a:buAutoNum type="ea1JpnChsDbPeriod"/>
            </a:pPr>
            <a:r>
              <a:rPr lang="zh-CN" altLang="en-US" b="1" dirty="0" smtClean="0"/>
              <a:t>辐射能传输的</a:t>
            </a:r>
            <a:r>
              <a:rPr lang="zh-CN" altLang="en-US" b="1" dirty="0" smtClean="0">
                <a:solidFill>
                  <a:srgbClr val="C00000"/>
                </a:solidFill>
              </a:rPr>
              <a:t>几何光学基础</a:t>
            </a:r>
            <a:endParaRPr lang="zh-CN" altLang="en-US" b="1" dirty="0">
              <a:solidFill>
                <a:srgbClr val="C00000"/>
              </a:solidFill>
            </a:endParaRPr>
          </a:p>
        </p:txBody>
      </p:sp>
      <p:sp>
        <p:nvSpPr>
          <p:cNvPr id="3" name="Content Placeholder 2"/>
          <p:cNvSpPr>
            <a:spLocks noGrp="1"/>
          </p:cNvSpPr>
          <p:nvPr>
            <p:ph sz="quarter" idx="1"/>
          </p:nvPr>
        </p:nvSpPr>
        <p:spPr>
          <a:xfrm>
            <a:off x="914400" y="1447800"/>
            <a:ext cx="7772400" cy="5124472"/>
          </a:xfrm>
        </p:spPr>
        <p:txBody>
          <a:bodyPr>
            <a:normAutofit fontScale="92500" lnSpcReduction="10000"/>
          </a:bodyPr>
          <a:lstStyle/>
          <a:p>
            <a:pPr marL="514350" indent="-514350">
              <a:buFont typeface="+mj-lt"/>
              <a:buAutoNum type="arabicPeriod"/>
            </a:pPr>
            <a:r>
              <a:rPr lang="zh-CN" altLang="en-US" dirty="0" smtClean="0">
                <a:solidFill>
                  <a:srgbClr val="C00000"/>
                </a:solidFill>
              </a:rPr>
              <a:t>辐亮度传输</a:t>
            </a:r>
            <a:endParaRPr lang="en-US" altLang="zh-CN" dirty="0" smtClean="0">
              <a:solidFill>
                <a:srgbClr val="C00000"/>
              </a:solidFill>
            </a:endParaRPr>
          </a:p>
          <a:p>
            <a:pPr lvl="1"/>
            <a:r>
              <a:rPr lang="zh-CN" altLang="en-US" dirty="0" smtClean="0"/>
              <a:t>因为</a:t>
            </a:r>
            <a:r>
              <a:rPr lang="zh-CN" altLang="en-US" dirty="0" smtClean="0">
                <a:solidFill>
                  <a:srgbClr val="C00000"/>
                </a:solidFill>
              </a:rPr>
              <a:t>在均匀、各向同性的无损介质中</a:t>
            </a:r>
            <a:r>
              <a:rPr lang="zh-CN" altLang="en-US" dirty="0" smtClean="0"/>
              <a:t>，辐射能传输时</a:t>
            </a:r>
            <a:r>
              <a:rPr lang="zh-CN" altLang="en-US" dirty="0" smtClean="0">
                <a:solidFill>
                  <a:srgbClr val="C00000"/>
                </a:solidFill>
              </a:rPr>
              <a:t>辐亮度是守恒的</a:t>
            </a:r>
            <a:r>
              <a:rPr lang="zh-CN" altLang="en-US" dirty="0" smtClean="0"/>
              <a:t>，故可以用来定义辐射能流的大小，简单证明如下：</a:t>
            </a:r>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r>
              <a:rPr lang="zh-CN" altLang="en-US" dirty="0" smtClean="0"/>
              <a:t>辐亮度是遥感传感器的辐射</a:t>
            </a:r>
            <a:endParaRPr lang="en-US" altLang="zh-CN" dirty="0" smtClean="0"/>
          </a:p>
          <a:p>
            <a:pPr lvl="1">
              <a:buNone/>
            </a:pPr>
            <a:r>
              <a:rPr lang="zh-CN" altLang="en-US" dirty="0" smtClean="0"/>
              <a:t>度学计算中一个极重要的参数</a:t>
            </a:r>
            <a:endParaRPr lang="zh-CN" altLang="en-US" dirty="0"/>
          </a:p>
        </p:txBody>
      </p:sp>
      <p:sp>
        <p:nvSpPr>
          <p:cNvPr id="61" name="Rectangle 60"/>
          <p:cNvSpPr/>
          <p:nvPr/>
        </p:nvSpPr>
        <p:spPr>
          <a:xfrm>
            <a:off x="5500694" y="2571744"/>
            <a:ext cx="3571900" cy="421481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Oval 3"/>
          <p:cNvSpPr/>
          <p:nvPr/>
        </p:nvSpPr>
        <p:spPr>
          <a:xfrm>
            <a:off x="214282" y="3143248"/>
            <a:ext cx="1000132" cy="19288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2" name="Straight Arrow Connector 11"/>
          <p:cNvCxnSpPr/>
          <p:nvPr/>
        </p:nvCxnSpPr>
        <p:spPr>
          <a:xfrm flipV="1">
            <a:off x="714348" y="3929066"/>
            <a:ext cx="1428760"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14348" y="3786190"/>
            <a:ext cx="4357718" cy="3571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14348" y="4143380"/>
            <a:ext cx="3929090" cy="7143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4348" y="4143380"/>
            <a:ext cx="4214842" cy="142876"/>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0"/>
          </p:cNvCxnSpPr>
          <p:nvPr/>
        </p:nvCxnSpPr>
        <p:spPr>
          <a:xfrm rot="16200000" flipH="1">
            <a:off x="2285984" y="1571612"/>
            <a:ext cx="1143008" cy="42862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4" idx="4"/>
          </p:cNvCxnSpPr>
          <p:nvPr/>
        </p:nvCxnSpPr>
        <p:spPr>
          <a:xfrm rot="5400000" flipH="1" flipV="1">
            <a:off x="2464579" y="2536025"/>
            <a:ext cx="785818" cy="42862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3929058" y="3714752"/>
            <a:ext cx="1000132" cy="5715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 name="Object 29"/>
          <p:cNvGraphicFramePr>
            <a:graphicFrameLocks noChangeAspect="1"/>
          </p:cNvGraphicFramePr>
          <p:nvPr/>
        </p:nvGraphicFramePr>
        <p:xfrm>
          <a:off x="285720" y="3500438"/>
          <a:ext cx="440020" cy="393702"/>
        </p:xfrm>
        <a:graphic>
          <a:graphicData uri="http://schemas.openxmlformats.org/presentationml/2006/ole">
            <mc:AlternateContent xmlns:mc="http://schemas.openxmlformats.org/markup-compatibility/2006">
              <mc:Choice xmlns:v="urn:schemas-microsoft-com:vml" Requires="v">
                <p:oleObj spid="_x0000_s82516" name="公式" r:id="rId3" imgW="241200" imgH="215640" progId="Equation.3">
                  <p:embed/>
                </p:oleObj>
              </mc:Choice>
              <mc:Fallback>
                <p:oleObj name="公式" r:id="rId3" imgW="24120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20" y="3500438"/>
                        <a:ext cx="440020" cy="393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4881552" y="3798887"/>
          <a:ext cx="463550" cy="393700"/>
        </p:xfrm>
        <a:graphic>
          <a:graphicData uri="http://schemas.openxmlformats.org/presentationml/2006/ole">
            <mc:AlternateContent xmlns:mc="http://schemas.openxmlformats.org/markup-compatibility/2006">
              <mc:Choice xmlns:v="urn:schemas-microsoft-com:vml" Requires="v">
                <p:oleObj spid="_x0000_s82517" name="公式" r:id="rId5" imgW="253800" imgH="215640" progId="Equation.3">
                  <p:embed/>
                </p:oleObj>
              </mc:Choice>
              <mc:Fallback>
                <p:oleObj name="公式" r:id="rId5" imgW="2538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552" y="3798887"/>
                        <a:ext cx="46355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Arc 31"/>
          <p:cNvSpPr/>
          <p:nvPr/>
        </p:nvSpPr>
        <p:spPr>
          <a:xfrm>
            <a:off x="1571604" y="4000504"/>
            <a:ext cx="71438" cy="28575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graphicFrame>
        <p:nvGraphicFramePr>
          <p:cNvPr id="33" name="Object 32"/>
          <p:cNvGraphicFramePr>
            <a:graphicFrameLocks noChangeAspect="1"/>
          </p:cNvGraphicFramePr>
          <p:nvPr/>
        </p:nvGraphicFramePr>
        <p:xfrm>
          <a:off x="1643042" y="3714752"/>
          <a:ext cx="227480" cy="322264"/>
        </p:xfrm>
        <a:graphic>
          <a:graphicData uri="http://schemas.openxmlformats.org/presentationml/2006/ole">
            <mc:AlternateContent xmlns:mc="http://schemas.openxmlformats.org/markup-compatibility/2006">
              <mc:Choice xmlns:v="urn:schemas-microsoft-com:vml" Requires="v">
                <p:oleObj spid="_x0000_s82518" name="公式" r:id="rId7" imgW="152280" imgH="215640" progId="Equation.3">
                  <p:embed/>
                </p:oleObj>
              </mc:Choice>
              <mc:Fallback>
                <p:oleObj name="公式" r:id="rId7" imgW="15228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3042" y="3714752"/>
                        <a:ext cx="227480" cy="322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3919527" y="3857624"/>
          <a:ext cx="246062" cy="322263"/>
        </p:xfrm>
        <a:graphic>
          <a:graphicData uri="http://schemas.openxmlformats.org/presentationml/2006/ole">
            <mc:AlternateContent xmlns:mc="http://schemas.openxmlformats.org/markup-compatibility/2006">
              <mc:Choice xmlns:v="urn:schemas-microsoft-com:vml" Requires="v">
                <p:oleObj spid="_x0000_s82519" name="公式" r:id="rId9" imgW="164880" imgH="215640" progId="Equation.3">
                  <p:embed/>
                </p:oleObj>
              </mc:Choice>
              <mc:Fallback>
                <p:oleObj name="公式" r:id="rId9" imgW="16488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19527" y="3857624"/>
                        <a:ext cx="246062"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Arc 34"/>
          <p:cNvSpPr/>
          <p:nvPr/>
        </p:nvSpPr>
        <p:spPr>
          <a:xfrm flipH="1">
            <a:off x="4357686" y="4000504"/>
            <a:ext cx="71438" cy="50006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36" name="Arc 35"/>
          <p:cNvSpPr/>
          <p:nvPr/>
        </p:nvSpPr>
        <p:spPr>
          <a:xfrm>
            <a:off x="1857356" y="4071942"/>
            <a:ext cx="71438" cy="571504"/>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graphicFrame>
        <p:nvGraphicFramePr>
          <p:cNvPr id="37" name="Object 36"/>
          <p:cNvGraphicFramePr>
            <a:graphicFrameLocks noChangeAspect="1"/>
          </p:cNvGraphicFramePr>
          <p:nvPr/>
        </p:nvGraphicFramePr>
        <p:xfrm>
          <a:off x="2000232" y="4000504"/>
          <a:ext cx="509497" cy="393702"/>
        </p:xfrm>
        <a:graphic>
          <a:graphicData uri="http://schemas.openxmlformats.org/presentationml/2006/ole">
            <mc:AlternateContent xmlns:mc="http://schemas.openxmlformats.org/markup-compatibility/2006">
              <mc:Choice xmlns:v="urn:schemas-microsoft-com:vml" Requires="v">
                <p:oleObj spid="_x0000_s82520" name="公式" r:id="rId11" imgW="279360" imgH="215640" progId="Equation.3">
                  <p:embed/>
                </p:oleObj>
              </mc:Choice>
              <mc:Fallback>
                <p:oleObj name="公式" r:id="rId11" imgW="27936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00232" y="4000504"/>
                        <a:ext cx="509497" cy="393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nvGraphicFramePr>
        <p:xfrm>
          <a:off x="3609972" y="4071942"/>
          <a:ext cx="533400" cy="393700"/>
        </p:xfrm>
        <a:graphic>
          <a:graphicData uri="http://schemas.openxmlformats.org/presentationml/2006/ole">
            <mc:AlternateContent xmlns:mc="http://schemas.openxmlformats.org/markup-compatibility/2006">
              <mc:Choice xmlns:v="urn:schemas-microsoft-com:vml" Requires="v">
                <p:oleObj spid="_x0000_s82521" name="公式" r:id="rId13" imgW="291960" imgH="215640" progId="Equation.3">
                  <p:embed/>
                </p:oleObj>
              </mc:Choice>
              <mc:Fallback>
                <p:oleObj name="公式" r:id="rId13" imgW="29196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09972" y="4071942"/>
                        <a:ext cx="533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Arc 38"/>
          <p:cNvSpPr/>
          <p:nvPr/>
        </p:nvSpPr>
        <p:spPr>
          <a:xfrm flipH="1">
            <a:off x="4143372" y="4106804"/>
            <a:ext cx="142876" cy="64294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cxnSp>
        <p:nvCxnSpPr>
          <p:cNvPr id="41" name="Straight Connector 40"/>
          <p:cNvCxnSpPr/>
          <p:nvPr/>
        </p:nvCxnSpPr>
        <p:spPr>
          <a:xfrm rot="5400000">
            <a:off x="642910" y="5286388"/>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643438" y="5214950"/>
            <a:ext cx="57150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57224" y="5286388"/>
            <a:ext cx="4071966"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0" name="Object 49"/>
          <p:cNvGraphicFramePr>
            <a:graphicFrameLocks noChangeAspect="1"/>
          </p:cNvGraphicFramePr>
          <p:nvPr/>
        </p:nvGraphicFramePr>
        <p:xfrm>
          <a:off x="2786050" y="5008574"/>
          <a:ext cx="271464" cy="349252"/>
        </p:xfrm>
        <a:graphic>
          <a:graphicData uri="http://schemas.openxmlformats.org/presentationml/2006/ole">
            <mc:AlternateContent xmlns:mc="http://schemas.openxmlformats.org/markup-compatibility/2006">
              <mc:Choice xmlns:v="urn:schemas-microsoft-com:vml" Requires="v">
                <p:oleObj spid="_x0000_s82522" name="公式" r:id="rId15" imgW="114120" imgH="126720" progId="Equation.3">
                  <p:embed/>
                </p:oleObj>
              </mc:Choice>
              <mc:Fallback>
                <p:oleObj name="公式" r:id="rId15" imgW="114120" imgH="12672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6050" y="5008574"/>
                        <a:ext cx="271464" cy="3492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51"/>
          <p:cNvGraphicFramePr>
            <a:graphicFrameLocks noChangeAspect="1"/>
          </p:cNvGraphicFramePr>
          <p:nvPr/>
        </p:nvGraphicFramePr>
        <p:xfrm>
          <a:off x="5813903" y="2643182"/>
          <a:ext cx="3193279" cy="1071570"/>
        </p:xfrm>
        <a:graphic>
          <a:graphicData uri="http://schemas.openxmlformats.org/presentationml/2006/ole">
            <mc:AlternateContent xmlns:mc="http://schemas.openxmlformats.org/markup-compatibility/2006">
              <mc:Choice xmlns:v="urn:schemas-microsoft-com:vml" Requires="v">
                <p:oleObj spid="_x0000_s82523" name="公式" r:id="rId17" imgW="1892160" imgH="634680" progId="Equation.3">
                  <p:embed/>
                </p:oleObj>
              </mc:Choice>
              <mc:Fallback>
                <p:oleObj name="公式" r:id="rId17" imgW="1892160" imgH="6346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13903" y="2643182"/>
                        <a:ext cx="3193279" cy="1071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5" name="Object 11"/>
          <p:cNvGraphicFramePr>
            <a:graphicFrameLocks noChangeAspect="1"/>
          </p:cNvGraphicFramePr>
          <p:nvPr/>
        </p:nvGraphicFramePr>
        <p:xfrm>
          <a:off x="5857884" y="3714750"/>
          <a:ext cx="2936875" cy="1543050"/>
        </p:xfrm>
        <a:graphic>
          <a:graphicData uri="http://schemas.openxmlformats.org/presentationml/2006/ole">
            <mc:AlternateContent xmlns:mc="http://schemas.openxmlformats.org/markup-compatibility/2006">
              <mc:Choice xmlns:v="urn:schemas-microsoft-com:vml" Requires="v">
                <p:oleObj spid="_x0000_s82524" name="公式" r:id="rId19" imgW="1739880" imgH="914400" progId="Equation.3">
                  <p:embed/>
                </p:oleObj>
              </mc:Choice>
              <mc:Fallback>
                <p:oleObj name="公式" r:id="rId19" imgW="1739880" imgH="9144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57884" y="3714750"/>
                        <a:ext cx="2936875" cy="154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6" name="Straight Arrow Connector 55"/>
          <p:cNvCxnSpPr/>
          <p:nvPr/>
        </p:nvCxnSpPr>
        <p:spPr>
          <a:xfrm rot="16200000" flipH="1">
            <a:off x="5893603" y="3321843"/>
            <a:ext cx="1571636"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Down Arrow 56"/>
          <p:cNvSpPr/>
          <p:nvPr/>
        </p:nvSpPr>
        <p:spPr>
          <a:xfrm>
            <a:off x="7286644" y="5286388"/>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aphicFrame>
        <p:nvGraphicFramePr>
          <p:cNvPr id="58" name="Object 57"/>
          <p:cNvGraphicFramePr>
            <a:graphicFrameLocks noChangeAspect="1"/>
          </p:cNvGraphicFramePr>
          <p:nvPr/>
        </p:nvGraphicFramePr>
        <p:xfrm>
          <a:off x="6858016" y="5572140"/>
          <a:ext cx="1197637" cy="357190"/>
        </p:xfrm>
        <a:graphic>
          <a:graphicData uri="http://schemas.openxmlformats.org/presentationml/2006/ole">
            <mc:AlternateContent xmlns:mc="http://schemas.openxmlformats.org/markup-compatibility/2006">
              <mc:Choice xmlns:v="urn:schemas-microsoft-com:vml" Requires="v">
                <p:oleObj spid="_x0000_s82525" name="公式" r:id="rId21" imgW="723600" imgH="215640" progId="Equation.3">
                  <p:embed/>
                </p:oleObj>
              </mc:Choice>
              <mc:Fallback>
                <p:oleObj name="公式" r:id="rId21" imgW="723600" imgH="2156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58016" y="5572140"/>
                        <a:ext cx="1197637"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TextBox 58"/>
          <p:cNvSpPr txBox="1"/>
          <p:nvPr/>
        </p:nvSpPr>
        <p:spPr>
          <a:xfrm>
            <a:off x="5476310" y="5941522"/>
            <a:ext cx="1714512" cy="400110"/>
          </a:xfrm>
          <a:prstGeom prst="rect">
            <a:avLst/>
          </a:prstGeom>
          <a:noFill/>
        </p:spPr>
        <p:txBody>
          <a:bodyPr wrap="square" rtlCol="0">
            <a:spAutoFit/>
          </a:bodyPr>
          <a:lstStyle/>
          <a:p>
            <a:r>
              <a:rPr lang="zh-CN" altLang="en-US" sz="2000" b="1" smtClean="0">
                <a:solidFill>
                  <a:prstClr val="black"/>
                </a:solidFill>
              </a:rPr>
              <a:t>特征不变量</a:t>
            </a:r>
            <a:endParaRPr lang="zh-CN" altLang="en-US" sz="2000" b="1">
              <a:solidFill>
                <a:prstClr val="black"/>
              </a:solidFill>
            </a:endParaRPr>
          </a:p>
        </p:txBody>
      </p:sp>
      <p:graphicFrame>
        <p:nvGraphicFramePr>
          <p:cNvPr id="1037" name="Object 13"/>
          <p:cNvGraphicFramePr>
            <a:graphicFrameLocks noChangeAspect="1"/>
          </p:cNvGraphicFramePr>
          <p:nvPr/>
        </p:nvGraphicFramePr>
        <p:xfrm>
          <a:off x="6858016" y="5955815"/>
          <a:ext cx="2079625" cy="771525"/>
        </p:xfrm>
        <a:graphic>
          <a:graphicData uri="http://schemas.openxmlformats.org/presentationml/2006/ole">
            <mc:AlternateContent xmlns:mc="http://schemas.openxmlformats.org/markup-compatibility/2006">
              <mc:Choice xmlns:v="urn:schemas-microsoft-com:vml" Requires="v">
                <p:oleObj spid="_x0000_s82526" name="公式" r:id="rId23" imgW="1231560" imgH="457200" progId="Equation.3">
                  <p:embed/>
                </p:oleObj>
              </mc:Choice>
              <mc:Fallback>
                <p:oleObj name="公式" r:id="rId23" imgW="1231560" imgH="4572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8016" y="5955815"/>
                        <a:ext cx="2079625"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0622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par>
                                <p:cTn id="28" presetID="22" presetClass="entr" presetSubtype="4"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down)">
                                      <p:cBhvr>
                                        <p:cTn id="30" dur="500"/>
                                        <p:tgtEl>
                                          <p:spTgt spid="49"/>
                                        </p:tgtEl>
                                      </p:cBhvr>
                                    </p:animEffect>
                                  </p:childTnLst>
                                </p:cTn>
                              </p:par>
                              <p:par>
                                <p:cTn id="31" presetID="22" presetClass="entr" presetSubtype="4"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par>
                                <p:cTn id="34" presetID="22" presetClass="entr" presetSubtype="4"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down)">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22" presetClass="entr" presetSubtype="8"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par>
                                <p:cTn id="48" presetID="22" presetClass="entr" presetSubtype="8"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nodeType="afterEffect">
                                  <p:stCondLst>
                                    <p:cond delay="0"/>
                                  </p:stCondLst>
                                  <p:childTnLst>
                                    <p:set>
                                      <p:cBhvr>
                                        <p:cTn id="64" dur="1" fill="hold">
                                          <p:stCondLst>
                                            <p:cond delay="0"/>
                                          </p:stCondLst>
                                        </p:cTn>
                                        <p:tgtEl>
                                          <p:spTgt spid="102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par>
                                <p:cTn id="70" presetID="22" presetClass="entr" presetSubtype="8" fill="hold"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childTnLst>
                          </p:cTn>
                        </p:par>
                        <p:par>
                          <p:cTn id="73" fill="hold">
                            <p:stCondLst>
                              <p:cond delay="500"/>
                            </p:stCondLst>
                            <p:childTnLst>
                              <p:par>
                                <p:cTn id="74" presetID="1"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childTnLst>
                                </p:cTn>
                              </p:par>
                            </p:childTnLst>
                          </p:cTn>
                        </p:par>
                        <p:par>
                          <p:cTn id="76" fill="hold">
                            <p:stCondLst>
                              <p:cond delay="500"/>
                            </p:stCondLst>
                            <p:childTnLst>
                              <p:par>
                                <p:cTn id="77" presetID="1" presetClass="entr" presetSubtype="0" fill="hold" nodeType="after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wipe(up)">
                                      <p:cBhvr>
                                        <p:cTn id="83" dur="500"/>
                                        <p:tgtEl>
                                          <p:spTgt spid="61"/>
                                        </p:tgtEl>
                                      </p:cBhvr>
                                    </p:animEffect>
                                  </p:childTnLst>
                                </p:cTn>
                              </p:par>
                            </p:childTnLst>
                          </p:cTn>
                        </p:par>
                        <p:par>
                          <p:cTn id="84" fill="hold">
                            <p:stCondLst>
                              <p:cond delay="500"/>
                            </p:stCondLst>
                            <p:childTnLst>
                              <p:par>
                                <p:cTn id="85" presetID="22" presetClass="entr" presetSubtype="1" fill="hold"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wipe(up)">
                                      <p:cBhvr>
                                        <p:cTn id="87" dur="500"/>
                                        <p:tgtEl>
                                          <p:spTgt spid="5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1035"/>
                                        </p:tgtEl>
                                        <p:attrNameLst>
                                          <p:attrName>style.visibility</p:attrName>
                                        </p:attrNameLst>
                                      </p:cBhvr>
                                      <p:to>
                                        <p:strVal val="visible"/>
                                      </p:to>
                                    </p:set>
                                    <p:animEffect transition="in" filter="wipe(up)">
                                      <p:cBhvr>
                                        <p:cTn id="92" dur="500"/>
                                        <p:tgtEl>
                                          <p:spTgt spid="103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right)">
                                      <p:cBhvr>
                                        <p:cTn id="97" dur="500"/>
                                        <p:tgtEl>
                                          <p:spTgt spid="22"/>
                                        </p:tgtEl>
                                      </p:cBhvr>
                                    </p:animEffect>
                                  </p:childTnLst>
                                </p:cTn>
                              </p:par>
                              <p:par>
                                <p:cTn id="98" presetID="22" presetClass="entr" presetSubtype="2" fill="hold" nodeType="with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wipe(right)">
                                      <p:cBhvr>
                                        <p:cTn id="100" dur="500"/>
                                        <p:tgtEl>
                                          <p:spTgt spid="20"/>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wipe(right)">
                                      <p:cBhvr>
                                        <p:cTn id="103" dur="500"/>
                                        <p:tgtEl>
                                          <p:spTgt spid="39"/>
                                        </p:tgtEl>
                                      </p:cBhvr>
                                    </p:animEffect>
                                  </p:childTnLst>
                                </p:cTn>
                              </p:par>
                              <p:par>
                                <p:cTn id="104" presetID="22" presetClass="entr" presetSubtype="2" fill="hold" nodeType="withEffect">
                                  <p:stCondLst>
                                    <p:cond delay="0"/>
                                  </p:stCondLst>
                                  <p:childTnLst>
                                    <p:set>
                                      <p:cBhvr>
                                        <p:cTn id="105" dur="1" fill="hold">
                                          <p:stCondLst>
                                            <p:cond delay="0"/>
                                          </p:stCondLst>
                                        </p:cTn>
                                        <p:tgtEl>
                                          <p:spTgt spid="1031"/>
                                        </p:tgtEl>
                                        <p:attrNameLst>
                                          <p:attrName>style.visibility</p:attrName>
                                        </p:attrNameLst>
                                      </p:cBhvr>
                                      <p:to>
                                        <p:strVal val="visible"/>
                                      </p:to>
                                    </p:set>
                                    <p:animEffect transition="in" filter="wipe(right)">
                                      <p:cBhvr>
                                        <p:cTn id="106" dur="500"/>
                                        <p:tgtEl>
                                          <p:spTgt spid="1031"/>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wipe(up)">
                                      <p:cBhvr>
                                        <p:cTn id="111" dur="500"/>
                                        <p:tgtEl>
                                          <p:spTgt spid="56"/>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57"/>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nodeType="click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wipe(up)">
                                      <p:cBhvr>
                                        <p:cTn id="120" dur="500"/>
                                        <p:tgtEl>
                                          <p:spTgt spid="58"/>
                                        </p:tgtEl>
                                      </p:cBhvr>
                                    </p:animEffec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03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2" presetClass="entr" presetSubtype="1" fill="hold" nodeType="clickEffect">
                                  <p:stCondLst>
                                    <p:cond delay="0"/>
                                  </p:stCondLst>
                                  <p:childTnLst>
                                    <p:set>
                                      <p:cBhvr>
                                        <p:cTn id="130" dur="1" fill="hold">
                                          <p:stCondLst>
                                            <p:cond delay="0"/>
                                          </p:stCondLst>
                                        </p:cTn>
                                        <p:tgtEl>
                                          <p:spTgt spid="3">
                                            <p:txEl>
                                              <p:pRg st="8" end="8"/>
                                            </p:txEl>
                                          </p:spTgt>
                                        </p:tgtEl>
                                        <p:attrNameLst>
                                          <p:attrName>style.visibility</p:attrName>
                                        </p:attrNameLst>
                                      </p:cBhvr>
                                      <p:to>
                                        <p:strVal val="visible"/>
                                      </p:to>
                                    </p:set>
                                    <p:animEffect transition="in" filter="wipe(up)">
                                      <p:cBhvr>
                                        <p:cTn id="131" dur="500"/>
                                        <p:tgtEl>
                                          <p:spTgt spid="3">
                                            <p:txEl>
                                              <p:pRg st="8" end="8"/>
                                            </p:txEl>
                                          </p:spTgt>
                                        </p:tgtEl>
                                      </p:cBhvr>
                                    </p:animEffect>
                                  </p:childTnLst>
                                </p:cTn>
                              </p:par>
                              <p:par>
                                <p:cTn id="132" presetID="22" presetClass="entr" presetSubtype="1" fill="hold" nodeType="withEffect">
                                  <p:stCondLst>
                                    <p:cond delay="0"/>
                                  </p:stCondLst>
                                  <p:childTnLst>
                                    <p:set>
                                      <p:cBhvr>
                                        <p:cTn id="133" dur="1" fill="hold">
                                          <p:stCondLst>
                                            <p:cond delay="0"/>
                                          </p:stCondLst>
                                        </p:cTn>
                                        <p:tgtEl>
                                          <p:spTgt spid="3">
                                            <p:txEl>
                                              <p:pRg st="9" end="9"/>
                                            </p:txEl>
                                          </p:spTgt>
                                        </p:tgtEl>
                                        <p:attrNameLst>
                                          <p:attrName>style.visibility</p:attrName>
                                        </p:attrNameLst>
                                      </p:cBhvr>
                                      <p:to>
                                        <p:strVal val="visible"/>
                                      </p:to>
                                    </p:set>
                                    <p:animEffect transition="in" filter="wipe(up)">
                                      <p:cBhvr>
                                        <p:cTn id="1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1" grpId="0" animBg="1"/>
      <p:bldP spid="4" grpId="0" animBg="1"/>
      <p:bldP spid="32" grpId="0" animBg="1"/>
      <p:bldP spid="35" grpId="0" animBg="1"/>
      <p:bldP spid="36" grpId="0" animBg="1"/>
      <p:bldP spid="39" grpId="0" animBg="1"/>
      <p:bldP spid="57" grpId="0" animBg="1"/>
      <p:bldP spid="5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3500" smtClean="0"/>
              <a:t>如果面元</a:t>
            </a:r>
            <a:r>
              <a:rPr lang="en-US" altLang="zh-CN" sz="3500" smtClean="0"/>
              <a:t>1</a:t>
            </a:r>
            <a:r>
              <a:rPr lang="zh-CN" altLang="en-US" sz="3500" smtClean="0"/>
              <a:t>与面元</a:t>
            </a:r>
            <a:r>
              <a:rPr lang="en-US" altLang="zh-CN" sz="3500" smtClean="0"/>
              <a:t>2</a:t>
            </a:r>
            <a:r>
              <a:rPr lang="zh-CN" altLang="en-US" sz="3500" smtClean="0"/>
              <a:t>在不同介质中</a:t>
            </a:r>
            <a:endParaRPr lang="zh-CN" altLang="en-US" sz="3500"/>
          </a:p>
        </p:txBody>
      </p:sp>
      <p:sp>
        <p:nvSpPr>
          <p:cNvPr id="3" name="Content Placeholder 2"/>
          <p:cNvSpPr>
            <a:spLocks noGrp="1"/>
          </p:cNvSpPr>
          <p:nvPr>
            <p:ph sz="quarter" idx="1"/>
          </p:nvPr>
        </p:nvSpPr>
        <p:spPr/>
        <p:txBody>
          <a:bodyPr>
            <a:normAutofit/>
          </a:bodyPr>
          <a:lstStyle/>
          <a:p>
            <a:r>
              <a:rPr lang="zh-CN" altLang="en-US" dirty="0" smtClean="0"/>
              <a:t>定义：</a:t>
            </a:r>
            <a:r>
              <a:rPr lang="zh-CN" altLang="en-US" dirty="0" smtClean="0">
                <a:solidFill>
                  <a:srgbClr val="C00000"/>
                </a:solidFill>
              </a:rPr>
              <a:t>基本辐射亮度</a:t>
            </a:r>
            <a:endParaRPr lang="en-US" altLang="zh-CN" dirty="0" smtClean="0">
              <a:solidFill>
                <a:srgbClr val="C00000"/>
              </a:solidFill>
            </a:endParaRPr>
          </a:p>
          <a:p>
            <a:r>
              <a:rPr lang="zh-CN" altLang="en-US" dirty="0" smtClean="0"/>
              <a:t>在不同介质中，</a:t>
            </a:r>
            <a:r>
              <a:rPr lang="zh-CN" altLang="en-US" dirty="0" smtClean="0">
                <a:solidFill>
                  <a:srgbClr val="C00000"/>
                </a:solidFill>
              </a:rPr>
              <a:t>传播光束的基本辐射亮度守恒</a:t>
            </a:r>
            <a:endParaRPr lang="en-US" altLang="zh-CN" dirty="0" smtClean="0">
              <a:solidFill>
                <a:srgbClr val="C00000"/>
              </a:solidFill>
            </a:endParaRPr>
          </a:p>
          <a:p>
            <a:pPr lvl="7"/>
            <a:endParaRPr lang="en-US" altLang="zh-CN" dirty="0" smtClean="0">
              <a:solidFill>
                <a:srgbClr val="C00000"/>
              </a:solidFill>
            </a:endParaRPr>
          </a:p>
          <a:p>
            <a:pPr lvl="7"/>
            <a:endParaRPr lang="en-US" altLang="zh-CN" dirty="0" smtClean="0">
              <a:solidFill>
                <a:srgbClr val="C00000"/>
              </a:solidFill>
            </a:endParaRPr>
          </a:p>
          <a:p>
            <a:r>
              <a:rPr lang="zh-CN" altLang="en-US" dirty="0" smtClean="0"/>
              <a:t>光学系统将改变传输光束的发散或会聚状态，像面辐射亮度   与物面辐射亮度   之间有如下关系</a:t>
            </a:r>
            <a:endParaRPr lang="en-US" altLang="zh-CN" dirty="0" smtClean="0"/>
          </a:p>
        </p:txBody>
      </p:sp>
      <p:graphicFrame>
        <p:nvGraphicFramePr>
          <p:cNvPr id="4" name="Object 3"/>
          <p:cNvGraphicFramePr>
            <a:graphicFrameLocks noChangeAspect="1"/>
          </p:cNvGraphicFramePr>
          <p:nvPr/>
        </p:nvGraphicFramePr>
        <p:xfrm>
          <a:off x="4178298" y="1425189"/>
          <a:ext cx="393702" cy="717927"/>
        </p:xfrm>
        <a:graphic>
          <a:graphicData uri="http://schemas.openxmlformats.org/presentationml/2006/ole">
            <mc:AlternateContent xmlns:mc="http://schemas.openxmlformats.org/markup-compatibility/2006">
              <mc:Choice xmlns:v="urn:schemas-microsoft-com:vml" Requires="v">
                <p:oleObj spid="_x0000_s83270" name="公式" r:id="rId3" imgW="215640" imgH="393480" progId="Equation.3">
                  <p:embed/>
                </p:oleObj>
              </mc:Choice>
              <mc:Fallback>
                <p:oleObj name="公式" r:id="rId3" imgW="21564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298" y="1425189"/>
                        <a:ext cx="393702" cy="7179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p:cNvSpPr txBox="1">
            <a:spLocks/>
          </p:cNvSpPr>
          <p:nvPr/>
        </p:nvSpPr>
        <p:spPr>
          <a:xfrm>
            <a:off x="857224" y="2302018"/>
            <a:ext cx="7772400" cy="1143000"/>
          </a:xfrm>
          <a:prstGeom prst="rect">
            <a:avLst/>
          </a:prstGeom>
        </p:spPr>
        <p:txBody>
          <a:bodyPr bIns="91440" anchor="b" anchorCtr="0">
            <a:normAutofit fontScale="97500"/>
          </a:bodyPr>
          <a:lstStyle/>
          <a:p>
            <a:pPr>
              <a:spcBef>
                <a:spcPct val="0"/>
              </a:spcBef>
              <a:defRPr/>
            </a:pPr>
            <a:r>
              <a:rPr lang="zh-CN" altLang="en-US" sz="3600" smtClean="0">
                <a:solidFill>
                  <a:srgbClr val="696464"/>
                </a:solidFill>
                <a:latin typeface="Franklin Gothic Book"/>
                <a:ea typeface="+mj-ea"/>
              </a:rPr>
              <a:t>此外，存在光学系统时</a:t>
            </a:r>
            <a:endParaRPr lang="zh-CN" altLang="en-US" sz="3600">
              <a:solidFill>
                <a:srgbClr val="696464"/>
              </a:solidFill>
              <a:latin typeface="Franklin Gothic Book"/>
              <a:ea typeface="+mj-ea"/>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639467036"/>
              </p:ext>
            </p:extLst>
          </p:nvPr>
        </p:nvGraphicFramePr>
        <p:xfrm>
          <a:off x="4823439" y="4058087"/>
          <a:ext cx="396633" cy="368302"/>
        </p:xfrm>
        <a:graphic>
          <a:graphicData uri="http://schemas.openxmlformats.org/presentationml/2006/ole">
            <mc:AlternateContent xmlns:mc="http://schemas.openxmlformats.org/markup-compatibility/2006">
              <mc:Choice xmlns:v="urn:schemas-microsoft-com:vml" Requires="v">
                <p:oleObj spid="_x0000_s83271" name="公式" r:id="rId5" imgW="177480" imgH="164880" progId="Equation.3">
                  <p:embed/>
                </p:oleObj>
              </mc:Choice>
              <mc:Fallback>
                <p:oleObj name="公式" r:id="rId5" imgW="17748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3439" y="4058087"/>
                        <a:ext cx="396633" cy="3683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2228401" y="4055924"/>
          <a:ext cx="357190" cy="369947"/>
        </p:xfrm>
        <a:graphic>
          <a:graphicData uri="http://schemas.openxmlformats.org/presentationml/2006/ole">
            <mc:AlternateContent xmlns:mc="http://schemas.openxmlformats.org/markup-compatibility/2006">
              <mc:Choice xmlns:v="urn:schemas-microsoft-com:vml" Requires="v">
                <p:oleObj spid="_x0000_s83272" name="公式" r:id="rId7" imgW="139680" imgH="164880" progId="Equation.3">
                  <p:embed/>
                </p:oleObj>
              </mc:Choice>
              <mc:Fallback>
                <p:oleObj name="公式" r:id="rId7" imgW="13968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8401" y="4055924"/>
                        <a:ext cx="357190" cy="3699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5"/>
          <p:cNvGraphicFramePr>
            <a:graphicFrameLocks noChangeAspect="1"/>
          </p:cNvGraphicFramePr>
          <p:nvPr>
            <p:extLst>
              <p:ext uri="{D42A27DB-BD31-4B8C-83A1-F6EECF244321}">
                <p14:modId xmlns:p14="http://schemas.microsoft.com/office/powerpoint/2010/main" val="2410513249"/>
              </p:ext>
            </p:extLst>
          </p:nvPr>
        </p:nvGraphicFramePr>
        <p:xfrm>
          <a:off x="3343275" y="4457700"/>
          <a:ext cx="1901825" cy="1049338"/>
        </p:xfrm>
        <a:graphic>
          <a:graphicData uri="http://schemas.openxmlformats.org/presentationml/2006/ole">
            <mc:AlternateContent xmlns:mc="http://schemas.openxmlformats.org/markup-compatibility/2006">
              <mc:Choice xmlns:v="urn:schemas-microsoft-com:vml" Requires="v">
                <p:oleObj spid="_x0000_s83273" name="Equation" r:id="rId9" imgW="850680" imgH="469800" progId="Equation.3">
                  <p:embed/>
                </p:oleObj>
              </mc:Choice>
              <mc:Fallback>
                <p:oleObj name="Equation" r:id="rId9" imgW="850680" imgH="469800" progId="Equation.3">
                  <p:embed/>
                  <p:pic>
                    <p:nvPicPr>
                      <p:cNvPr id="0" name=""/>
                      <p:cNvPicPr>
                        <a:picLocks noChangeAspect="1" noChangeArrowheads="1"/>
                      </p:cNvPicPr>
                      <p:nvPr/>
                    </p:nvPicPr>
                    <p:blipFill>
                      <a:blip r:embed="rId10"/>
                      <a:srcRect/>
                      <a:stretch>
                        <a:fillRect/>
                      </a:stretch>
                    </p:blipFill>
                    <p:spPr bwMode="auto">
                      <a:xfrm>
                        <a:off x="3343275" y="4457700"/>
                        <a:ext cx="1901825" cy="1049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Object 6"/>
          <p:cNvGraphicFramePr>
            <a:graphicFrameLocks noChangeAspect="1"/>
          </p:cNvGraphicFramePr>
          <p:nvPr/>
        </p:nvGraphicFramePr>
        <p:xfrm>
          <a:off x="4646615" y="5572140"/>
          <a:ext cx="282575" cy="311150"/>
        </p:xfrm>
        <a:graphic>
          <a:graphicData uri="http://schemas.openxmlformats.org/presentationml/2006/ole">
            <mc:AlternateContent xmlns:mc="http://schemas.openxmlformats.org/markup-compatibility/2006">
              <mc:Choice xmlns:v="urn:schemas-microsoft-com:vml" Requires="v">
                <p:oleObj spid="_x0000_s83274" name="公式" r:id="rId11" imgW="126720" imgH="139680" progId="Equation.3">
                  <p:embed/>
                </p:oleObj>
              </mc:Choice>
              <mc:Fallback>
                <p:oleObj name="公式" r:id="rId11" imgW="126720" imgH="1396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6615" y="5572140"/>
                        <a:ext cx="282575"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4857752" y="5529220"/>
            <a:ext cx="2714644" cy="400110"/>
          </a:xfrm>
          <a:prstGeom prst="rect">
            <a:avLst/>
          </a:prstGeom>
          <a:noFill/>
        </p:spPr>
        <p:txBody>
          <a:bodyPr wrap="square" rtlCol="0">
            <a:spAutoFit/>
          </a:bodyPr>
          <a:lstStyle/>
          <a:p>
            <a:r>
              <a:rPr lang="zh-CN" altLang="en-US" sz="2000" b="1" smtClean="0">
                <a:solidFill>
                  <a:prstClr val="black"/>
                </a:solidFill>
              </a:rPr>
              <a:t>光学系统的透射比</a:t>
            </a:r>
          </a:p>
        </p:txBody>
      </p:sp>
      <p:graphicFrame>
        <p:nvGraphicFramePr>
          <p:cNvPr id="11" name="Object 10"/>
          <p:cNvGraphicFramePr>
            <a:graphicFrameLocks noChangeAspect="1"/>
          </p:cNvGraphicFramePr>
          <p:nvPr/>
        </p:nvGraphicFramePr>
        <p:xfrm>
          <a:off x="4143372" y="5929330"/>
          <a:ext cx="787405" cy="381002"/>
        </p:xfrm>
        <a:graphic>
          <a:graphicData uri="http://schemas.openxmlformats.org/presentationml/2006/ole">
            <mc:AlternateContent xmlns:mc="http://schemas.openxmlformats.org/markup-compatibility/2006">
              <mc:Choice xmlns:v="urn:schemas-microsoft-com:vml" Requires="v">
                <p:oleObj spid="_x0000_s83275" name="公式" r:id="rId13" imgW="393480" imgH="190440" progId="Equation.3">
                  <p:embed/>
                </p:oleObj>
              </mc:Choice>
              <mc:Fallback>
                <p:oleObj name="公式" r:id="rId13" imgW="393480" imgH="1904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43372" y="5929330"/>
                        <a:ext cx="787405" cy="3810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4857752" y="5938138"/>
            <a:ext cx="3786214" cy="400110"/>
          </a:xfrm>
          <a:prstGeom prst="rect">
            <a:avLst/>
          </a:prstGeom>
          <a:noFill/>
        </p:spPr>
        <p:txBody>
          <a:bodyPr wrap="square" rtlCol="0">
            <a:spAutoFit/>
          </a:bodyPr>
          <a:lstStyle/>
          <a:p>
            <a:r>
              <a:rPr lang="zh-CN" altLang="en-US" sz="2000" b="1" smtClean="0">
                <a:solidFill>
                  <a:prstClr val="black"/>
                </a:solidFill>
              </a:rPr>
              <a:t>分别为像空间和物空间的折射率</a:t>
            </a:r>
          </a:p>
        </p:txBody>
      </p:sp>
    </p:spTree>
    <p:extLst>
      <p:ext uri="{BB962C8B-B14F-4D97-AF65-F5344CB8AC3E}">
        <p14:creationId xmlns:p14="http://schemas.microsoft.com/office/powerpoint/2010/main" val="25889455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85728"/>
            <a:ext cx="7772400" cy="6286544"/>
          </a:xfrm>
        </p:spPr>
        <p:txBody>
          <a:bodyPr/>
          <a:lstStyle/>
          <a:p>
            <a:pPr marL="514350" indent="-514350">
              <a:buFont typeface="+mj-lt"/>
              <a:buAutoNum type="arabicPeriod" startAt="2"/>
            </a:pPr>
            <a:r>
              <a:rPr lang="zh-CN" altLang="en-US" dirty="0" smtClean="0">
                <a:solidFill>
                  <a:srgbClr val="C00000"/>
                </a:solidFill>
              </a:rPr>
              <a:t>辐射能传输</a:t>
            </a:r>
            <a:endParaRPr lang="en-US" altLang="zh-CN" dirty="0" smtClean="0">
              <a:solidFill>
                <a:srgbClr val="C00000"/>
              </a:solidFill>
            </a:endParaRPr>
          </a:p>
          <a:p>
            <a:pPr lvl="1"/>
            <a:r>
              <a:rPr lang="zh-CN" altLang="en-US" dirty="0" smtClean="0"/>
              <a:t>利用光线和辐射亮度的概念，可以确定从辐射源表面</a:t>
            </a:r>
            <a:r>
              <a:rPr lang="en-US" altLang="zh-CN" dirty="0" smtClean="0"/>
              <a:t>A</a:t>
            </a:r>
            <a:r>
              <a:rPr lang="en-US" altLang="zh-CN" baseline="-25000" dirty="0" smtClean="0"/>
              <a:t>1</a:t>
            </a:r>
            <a:r>
              <a:rPr lang="zh-CN" altLang="en-US" dirty="0" smtClean="0"/>
              <a:t>到接收表面</a:t>
            </a:r>
            <a:r>
              <a:rPr lang="en-US" altLang="zh-CN" dirty="0" smtClean="0"/>
              <a:t>A</a:t>
            </a:r>
            <a:r>
              <a:rPr lang="en-US" altLang="zh-CN" baseline="-25000" dirty="0" smtClean="0"/>
              <a:t>2</a:t>
            </a:r>
            <a:r>
              <a:rPr lang="zh-CN" altLang="en-US" dirty="0" smtClean="0"/>
              <a:t>的辐射能传输</a:t>
            </a:r>
            <a:endParaRPr lang="en-US" altLang="zh-CN" dirty="0" smtClean="0"/>
          </a:p>
          <a:p>
            <a:pPr lvl="1"/>
            <a:r>
              <a:rPr lang="zh-CN" altLang="en-US" dirty="0" smtClean="0"/>
              <a:t>这里假定在两表面之间的</a:t>
            </a:r>
            <a:r>
              <a:rPr lang="zh-CN" altLang="en-US" dirty="0" smtClean="0">
                <a:solidFill>
                  <a:srgbClr val="C00000"/>
                </a:solidFill>
              </a:rPr>
              <a:t>介质均匀、各向同性、无损</a:t>
            </a:r>
            <a:endParaRPr lang="en-US" altLang="zh-CN" dirty="0" smtClean="0">
              <a:solidFill>
                <a:srgbClr val="C00000"/>
              </a:solidFill>
            </a:endParaRPr>
          </a:p>
          <a:p>
            <a:pPr lvl="1"/>
            <a:r>
              <a:rPr lang="zh-CN" altLang="en-US" dirty="0" smtClean="0"/>
              <a:t>从辐射表面</a:t>
            </a:r>
            <a:r>
              <a:rPr lang="en-US" altLang="zh-CN" dirty="0" smtClean="0"/>
              <a:t>A</a:t>
            </a:r>
            <a:r>
              <a:rPr lang="en-US" altLang="zh-CN" baseline="-25000" dirty="0" smtClean="0"/>
              <a:t>1</a:t>
            </a:r>
            <a:r>
              <a:rPr lang="zh-CN" altLang="en-US" dirty="0" smtClean="0"/>
              <a:t>到接收表面</a:t>
            </a:r>
            <a:r>
              <a:rPr lang="en-US" altLang="zh-CN" dirty="0" smtClean="0"/>
              <a:t>A</a:t>
            </a:r>
            <a:r>
              <a:rPr lang="en-US" altLang="zh-CN" baseline="-25000" dirty="0" smtClean="0"/>
              <a:t>2</a:t>
            </a:r>
            <a:r>
              <a:rPr lang="zh-CN" altLang="en-US" dirty="0" smtClean="0"/>
              <a:t>的</a:t>
            </a:r>
            <a:endParaRPr lang="en-US" altLang="zh-CN" dirty="0" smtClean="0"/>
          </a:p>
          <a:p>
            <a:pPr lvl="1">
              <a:buNone/>
            </a:pPr>
            <a:r>
              <a:rPr lang="zh-CN" altLang="en-US" dirty="0" smtClean="0"/>
              <a:t>辐射总功率为</a:t>
            </a:r>
            <a:endParaRPr lang="en-US" altLang="zh-CN" dirty="0" smtClean="0"/>
          </a:p>
          <a:p>
            <a:pPr lvl="1"/>
            <a:endParaRPr lang="en-US" altLang="zh-CN" dirty="0" smtClean="0"/>
          </a:p>
          <a:p>
            <a:pPr lvl="1"/>
            <a:r>
              <a:rPr lang="zh-CN" altLang="en-US" dirty="0" smtClean="0"/>
              <a:t>假定辐射源表面是</a:t>
            </a:r>
            <a:r>
              <a:rPr lang="zh-CN" altLang="en-US" dirty="0" smtClean="0">
                <a:solidFill>
                  <a:srgbClr val="C00000"/>
                </a:solidFill>
              </a:rPr>
              <a:t>朗伯型</a:t>
            </a:r>
            <a:r>
              <a:rPr lang="zh-CN" altLang="en-US" dirty="0" smtClean="0"/>
              <a:t>的，</a:t>
            </a:r>
            <a:endParaRPr lang="en-US" altLang="zh-CN" dirty="0" smtClean="0"/>
          </a:p>
          <a:p>
            <a:pPr lvl="1">
              <a:buNone/>
            </a:pPr>
            <a:r>
              <a:rPr lang="zh-CN" altLang="en-US" dirty="0" smtClean="0"/>
              <a:t>则</a:t>
            </a:r>
            <a:r>
              <a:rPr lang="en-US" altLang="zh-CN" i="1" dirty="0" smtClean="0"/>
              <a:t>L</a:t>
            </a:r>
            <a:r>
              <a:rPr lang="en-US" altLang="zh-CN" baseline="-25000" dirty="0" smtClean="0"/>
              <a:t>1</a:t>
            </a:r>
            <a:r>
              <a:rPr lang="zh-CN" altLang="en-US" dirty="0" smtClean="0"/>
              <a:t>是常数，且       ，于是</a:t>
            </a:r>
            <a:endParaRPr lang="en-US" altLang="zh-CN" dirty="0" smtClean="0"/>
          </a:p>
          <a:p>
            <a:pPr lvl="1"/>
            <a:endParaRPr lang="en-US" altLang="zh-CN" dirty="0" smtClean="0"/>
          </a:p>
          <a:p>
            <a:pPr lvl="1"/>
            <a:endParaRPr lang="zh-CN" altLang="en-US" dirty="0"/>
          </a:p>
        </p:txBody>
      </p:sp>
      <p:graphicFrame>
        <p:nvGraphicFramePr>
          <p:cNvPr id="31746" name="Object 2">
            <a:hlinkClick r:id="rId3" action="ppaction://hlinksldjump"/>
          </p:cNvPr>
          <p:cNvGraphicFramePr>
            <a:graphicFrameLocks noChangeAspect="1"/>
          </p:cNvGraphicFramePr>
          <p:nvPr/>
        </p:nvGraphicFramePr>
        <p:xfrm>
          <a:off x="5735668" y="2357437"/>
          <a:ext cx="3194050" cy="1071563"/>
        </p:xfrm>
        <a:graphic>
          <a:graphicData uri="http://schemas.openxmlformats.org/presentationml/2006/ole">
            <mc:AlternateContent xmlns:mc="http://schemas.openxmlformats.org/markup-compatibility/2006">
              <mc:Choice xmlns:v="urn:schemas-microsoft-com:vml" Requires="v">
                <p:oleObj spid="_x0000_s84294" name="公式" r:id="rId4" imgW="1892160" imgH="634680" progId="Equation.3">
                  <p:embed/>
                </p:oleObj>
              </mc:Choice>
              <mc:Fallback>
                <p:oleObj name="公式" r:id="rId4" imgW="1892160" imgH="634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5668" y="2357437"/>
                        <a:ext cx="3194050" cy="1071563"/>
                      </a:xfrm>
                      <a:prstGeom prst="rect">
                        <a:avLst/>
                      </a:prstGeom>
                      <a:solidFill>
                        <a:schemeClr val="accent1">
                          <a:alpha val="14000"/>
                        </a:schemeClr>
                      </a:solidFill>
                    </p:spPr>
                  </p:pic>
                </p:oleObj>
              </mc:Fallback>
            </mc:AlternateContent>
          </a:graphicData>
        </a:graphic>
      </p:graphicFrame>
      <p:graphicFrame>
        <p:nvGraphicFramePr>
          <p:cNvPr id="31747" name="Object 3">
            <a:hlinkClick r:id="rId3" action="ppaction://hlinksldjump"/>
          </p:cNvPr>
          <p:cNvGraphicFramePr>
            <a:graphicFrameLocks noChangeAspect="1"/>
          </p:cNvGraphicFramePr>
          <p:nvPr/>
        </p:nvGraphicFramePr>
        <p:xfrm>
          <a:off x="1714504" y="3286124"/>
          <a:ext cx="3429000" cy="665163"/>
        </p:xfrm>
        <a:graphic>
          <a:graphicData uri="http://schemas.openxmlformats.org/presentationml/2006/ole">
            <mc:AlternateContent xmlns:mc="http://schemas.openxmlformats.org/markup-compatibility/2006">
              <mc:Choice xmlns:v="urn:schemas-microsoft-com:vml" Requires="v">
                <p:oleObj spid="_x0000_s84295" name="公式" r:id="rId6" imgW="2031840" imgH="393480" progId="Equation.3">
                  <p:embed/>
                </p:oleObj>
              </mc:Choice>
              <mc:Fallback>
                <p:oleObj name="公式" r:id="rId6" imgW="203184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4504" y="3286124"/>
                        <a:ext cx="3429000" cy="665163"/>
                      </a:xfrm>
                      <a:prstGeom prst="rect">
                        <a:avLst/>
                      </a:prstGeom>
                      <a:noFill/>
                      <a:extLst>
                        <a:ext uri="{909E8E84-426E-40DD-AFC4-6F175D3DCCD1}">
                          <a14:hiddenFill xmlns:a14="http://schemas.microsoft.com/office/drawing/2010/main">
                            <a:solidFill>
                              <a:schemeClr val="accent1">
                                <a:alpha val="14000"/>
                              </a:schemeClr>
                            </a:solidFill>
                          </a14:hiddenFill>
                        </a:ext>
                      </a:extLst>
                    </p:spPr>
                  </p:pic>
                </p:oleObj>
              </mc:Fallback>
            </mc:AlternateContent>
          </a:graphicData>
        </a:graphic>
      </p:graphicFrame>
      <p:sp>
        <p:nvSpPr>
          <p:cNvPr id="6" name="TextBox 5"/>
          <p:cNvSpPr txBox="1"/>
          <p:nvPr/>
        </p:nvSpPr>
        <p:spPr>
          <a:xfrm>
            <a:off x="5643570" y="3429000"/>
            <a:ext cx="3357586" cy="707886"/>
          </a:xfrm>
          <a:prstGeom prst="rect">
            <a:avLst/>
          </a:prstGeom>
          <a:noFill/>
        </p:spPr>
        <p:txBody>
          <a:bodyPr wrap="square" rtlCol="0">
            <a:spAutoFit/>
          </a:bodyPr>
          <a:lstStyle/>
          <a:p>
            <a:r>
              <a:rPr lang="zh-CN" altLang="en-US" sz="2000" b="1" dirty="0" smtClean="0">
                <a:solidFill>
                  <a:prstClr val="black"/>
                </a:solidFill>
              </a:rPr>
              <a:t>这里假定从不同面元来的辐射成分是</a:t>
            </a:r>
            <a:r>
              <a:rPr lang="zh-CN" altLang="en-US" sz="2000" b="1" dirty="0" smtClean="0">
                <a:solidFill>
                  <a:srgbClr val="C00000"/>
                </a:solidFill>
              </a:rPr>
              <a:t>不相干的</a:t>
            </a:r>
          </a:p>
        </p:txBody>
      </p:sp>
      <p:graphicFrame>
        <p:nvGraphicFramePr>
          <p:cNvPr id="7" name="Object 6"/>
          <p:cNvGraphicFramePr>
            <a:graphicFrameLocks noChangeAspect="1"/>
          </p:cNvGraphicFramePr>
          <p:nvPr/>
        </p:nvGraphicFramePr>
        <p:xfrm>
          <a:off x="3071802" y="4357694"/>
          <a:ext cx="857256" cy="618022"/>
        </p:xfrm>
        <a:graphic>
          <a:graphicData uri="http://schemas.openxmlformats.org/presentationml/2006/ole">
            <mc:AlternateContent xmlns:mc="http://schemas.openxmlformats.org/markup-compatibility/2006">
              <mc:Choice xmlns:v="urn:schemas-microsoft-com:vml" Requires="v">
                <p:oleObj spid="_x0000_s84296" name="公式" r:id="rId8" imgW="545760" imgH="393480" progId="Equation.3">
                  <p:embed/>
                </p:oleObj>
              </mc:Choice>
              <mc:Fallback>
                <p:oleObj name="公式" r:id="rId8" imgW="54576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1802" y="4357694"/>
                        <a:ext cx="857256" cy="6180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9" name="Object 5">
            <a:hlinkClick r:id="rId3" action="ppaction://hlinksldjump"/>
          </p:cNvPr>
          <p:cNvGraphicFramePr>
            <a:graphicFrameLocks noChangeAspect="1"/>
          </p:cNvGraphicFramePr>
          <p:nvPr/>
        </p:nvGraphicFramePr>
        <p:xfrm>
          <a:off x="1928794" y="4856180"/>
          <a:ext cx="4218007" cy="1073150"/>
        </p:xfrm>
        <a:graphic>
          <a:graphicData uri="http://schemas.openxmlformats.org/presentationml/2006/ole">
            <mc:AlternateContent xmlns:mc="http://schemas.openxmlformats.org/markup-compatibility/2006">
              <mc:Choice xmlns:v="urn:schemas-microsoft-com:vml" Requires="v">
                <p:oleObj spid="_x0000_s84297" name="公式" r:id="rId10" imgW="2120760" imgH="634680" progId="Equation.3">
                  <p:embed/>
                </p:oleObj>
              </mc:Choice>
              <mc:Fallback>
                <p:oleObj name="公式" r:id="rId10" imgW="2120760" imgH="6346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28794" y="4856180"/>
                        <a:ext cx="4218007" cy="1073150"/>
                      </a:xfrm>
                      <a:prstGeom prst="rect">
                        <a:avLst/>
                      </a:prstGeom>
                      <a:noFill/>
                      <a:extLst>
                        <a:ext uri="{909E8E84-426E-40DD-AFC4-6F175D3DCCD1}">
                          <a14:hiddenFill xmlns:a14="http://schemas.microsoft.com/office/drawing/2010/main">
                            <a:solidFill>
                              <a:schemeClr val="accent1">
                                <a:alpha val="14000"/>
                              </a:schemeClr>
                            </a:solidFill>
                          </a14:hiddenFill>
                        </a:ext>
                      </a:extLst>
                    </p:spPr>
                  </p:pic>
                </p:oleObj>
              </mc:Fallback>
            </mc:AlternateContent>
          </a:graphicData>
        </a:graphic>
      </p:graphicFrame>
      <p:grpSp>
        <p:nvGrpSpPr>
          <p:cNvPr id="12" name="Group 11"/>
          <p:cNvGrpSpPr/>
          <p:nvPr/>
        </p:nvGrpSpPr>
        <p:grpSpPr>
          <a:xfrm>
            <a:off x="4143372" y="5677684"/>
            <a:ext cx="4286280" cy="515178"/>
            <a:chOff x="4143372" y="5677684"/>
            <a:chExt cx="4286280" cy="515178"/>
          </a:xfrm>
        </p:grpSpPr>
        <p:sp>
          <p:nvSpPr>
            <p:cNvPr id="8" name="TextBox 7"/>
            <p:cNvSpPr txBox="1"/>
            <p:nvPr/>
          </p:nvSpPr>
          <p:spPr>
            <a:xfrm>
              <a:off x="4143372" y="5702068"/>
              <a:ext cx="4286280" cy="400110"/>
            </a:xfrm>
            <a:prstGeom prst="rect">
              <a:avLst/>
            </a:prstGeom>
            <a:noFill/>
          </p:spPr>
          <p:txBody>
            <a:bodyPr wrap="square" rtlCol="0">
              <a:spAutoFit/>
            </a:bodyPr>
            <a:lstStyle/>
            <a:p>
              <a:r>
                <a:rPr lang="zh-CN" altLang="en-US" sz="2000" b="1" dirty="0" smtClean="0">
                  <a:solidFill>
                    <a:prstClr val="black"/>
                  </a:solidFill>
                </a:rPr>
                <a:t>式中         是辐射源的面积</a:t>
              </a:r>
            </a:p>
          </p:txBody>
        </p:sp>
        <p:graphicFrame>
          <p:nvGraphicFramePr>
            <p:cNvPr id="9" name="Object 8"/>
            <p:cNvGraphicFramePr>
              <a:graphicFrameLocks noChangeAspect="1"/>
            </p:cNvGraphicFramePr>
            <p:nvPr/>
          </p:nvGraphicFramePr>
          <p:xfrm>
            <a:off x="4786314" y="5677684"/>
            <a:ext cx="1071570" cy="515178"/>
          </p:xfrm>
          <a:graphic>
            <a:graphicData uri="http://schemas.openxmlformats.org/presentationml/2006/ole">
              <mc:AlternateContent xmlns:mc="http://schemas.openxmlformats.org/markup-compatibility/2006">
                <mc:Choice xmlns:v="urn:schemas-microsoft-com:vml" Requires="v">
                  <p:oleObj spid="_x0000_s84298" name="公式" r:id="rId12" imgW="660240" imgH="317160" progId="Equation.3">
                    <p:embed/>
                  </p:oleObj>
                </mc:Choice>
                <mc:Fallback>
                  <p:oleObj name="公式" r:id="rId12" imgW="660240" imgH="3171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86314" y="5677684"/>
                          <a:ext cx="1071570" cy="5151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 name="TextBox 9"/>
          <p:cNvSpPr txBox="1"/>
          <p:nvPr/>
        </p:nvSpPr>
        <p:spPr>
          <a:xfrm>
            <a:off x="6786578" y="4193793"/>
            <a:ext cx="221457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indent="-457200">
              <a:buFont typeface="+mj-ea"/>
              <a:buAutoNum type="circleNumDbPlain"/>
            </a:pPr>
            <a:r>
              <a:rPr lang="zh-CN" altLang="en-US" sz="2000" b="1" smtClean="0">
                <a:solidFill>
                  <a:prstClr val="black"/>
                </a:solidFill>
              </a:rPr>
              <a:t>辐射亮度均匀</a:t>
            </a:r>
            <a:endParaRPr lang="en-US" altLang="zh-CN" sz="2000" b="1" smtClean="0">
              <a:solidFill>
                <a:prstClr val="black"/>
              </a:solidFill>
            </a:endParaRPr>
          </a:p>
          <a:p>
            <a:pPr marL="457200" indent="-457200">
              <a:buFont typeface="+mj-ea"/>
              <a:buAutoNum type="circleNumDbPlain"/>
            </a:pPr>
            <a:r>
              <a:rPr lang="zh-CN" altLang="en-US" sz="2000" b="1" smtClean="0">
                <a:solidFill>
                  <a:prstClr val="black"/>
                </a:solidFill>
              </a:rPr>
              <a:t>发射和接收表面的几何形状可以分别积分</a:t>
            </a:r>
          </a:p>
        </p:txBody>
      </p:sp>
      <p:graphicFrame>
        <p:nvGraphicFramePr>
          <p:cNvPr id="31751" name="Object 7">
            <a:hlinkClick r:id="rId3" action="ppaction://hlinksldjump"/>
          </p:cNvPr>
          <p:cNvGraphicFramePr>
            <a:graphicFrameLocks noChangeAspect="1"/>
          </p:cNvGraphicFramePr>
          <p:nvPr/>
        </p:nvGraphicFramePr>
        <p:xfrm>
          <a:off x="4739260" y="6121424"/>
          <a:ext cx="4200525" cy="665162"/>
        </p:xfrm>
        <a:graphic>
          <a:graphicData uri="http://schemas.openxmlformats.org/presentationml/2006/ole">
            <mc:AlternateContent xmlns:mc="http://schemas.openxmlformats.org/markup-compatibility/2006">
              <mc:Choice xmlns:v="urn:schemas-microsoft-com:vml" Requires="v">
                <p:oleObj spid="_x0000_s84299" name="公式" r:id="rId14" imgW="2489040" imgH="393480" progId="Equation.3">
                  <p:embed/>
                </p:oleObj>
              </mc:Choice>
              <mc:Fallback>
                <p:oleObj name="公式" r:id="rId14" imgW="2489040" imgH="393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39260" y="6121424"/>
                        <a:ext cx="4200525" cy="665162"/>
                      </a:xfrm>
                      <a:prstGeom prst="rect">
                        <a:avLst/>
                      </a:prstGeom>
                      <a:noFill/>
                      <a:extLst>
                        <a:ext uri="{909E8E84-426E-40DD-AFC4-6F175D3DCCD1}">
                          <a14:hiddenFill xmlns:a14="http://schemas.microsoft.com/office/drawing/2010/main">
                            <a:solidFill>
                              <a:schemeClr val="accent1">
                                <a:alpha val="14000"/>
                              </a:schemeClr>
                            </a:solidFill>
                          </a14:hiddenFill>
                        </a:ext>
                      </a:extLst>
                    </p:spPr>
                  </p:pic>
                </p:oleObj>
              </mc:Fallback>
            </mc:AlternateContent>
          </a:graphicData>
        </a:graphic>
      </p:graphicFrame>
    </p:spTree>
    <p:extLst>
      <p:ext uri="{BB962C8B-B14F-4D97-AF65-F5344CB8AC3E}">
        <p14:creationId xmlns:p14="http://schemas.microsoft.com/office/powerpoint/2010/main" val="219364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up)">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1747"/>
                                        </p:tgtEl>
                                        <p:attrNameLst>
                                          <p:attrName>style.visibility</p:attrName>
                                        </p:attrNameLst>
                                      </p:cBhvr>
                                      <p:to>
                                        <p:strVal val="visible"/>
                                      </p:to>
                                    </p:set>
                                    <p:animEffect transition="in" filter="wipe(up)">
                                      <p:cBhvr>
                                        <p:cTn id="20" dur="500"/>
                                        <p:tgtEl>
                                          <p:spTgt spid="3174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31746"/>
                                        </p:tgtEl>
                                        <p:attrNameLst>
                                          <p:attrName>style.visibility</p:attrName>
                                        </p:attrNameLst>
                                      </p:cBhvr>
                                      <p:to>
                                        <p:strVal val="visible"/>
                                      </p:to>
                                    </p:set>
                                    <p:anim calcmode="lin" valueType="num">
                                      <p:cBhvr additive="base">
                                        <p:cTn id="31" dur="500" fill="hold"/>
                                        <p:tgtEl>
                                          <p:spTgt spid="31746"/>
                                        </p:tgtEl>
                                        <p:attrNameLst>
                                          <p:attrName>ppt_x</p:attrName>
                                        </p:attrNameLst>
                                      </p:cBhvr>
                                      <p:tavLst>
                                        <p:tav tm="0">
                                          <p:val>
                                            <p:strVal val="#ppt_x"/>
                                          </p:val>
                                        </p:tav>
                                        <p:tav tm="100000">
                                          <p:val>
                                            <p:strVal val="#ppt_x"/>
                                          </p:val>
                                        </p:tav>
                                      </p:tavLst>
                                    </p:anim>
                                    <p:anim calcmode="lin" valueType="num">
                                      <p:cBhvr additive="base">
                                        <p:cTn id="32" dur="500" fill="hold"/>
                                        <p:tgtEl>
                                          <p:spTgt spid="3174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par>
                                <p:cTn id="38" presetID="22" presetClass="entr" presetSubtype="1"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up)">
                                      <p:cBhvr>
                                        <p:cTn id="40" dur="500"/>
                                        <p:tgtEl>
                                          <p:spTgt spid="3">
                                            <p:txEl>
                                              <p:pRg st="7" end="7"/>
                                            </p:txEl>
                                          </p:spTgt>
                                        </p:tgtEl>
                                      </p:cBhvr>
                                    </p:animEffect>
                                  </p:childTnLst>
                                </p:cTn>
                              </p:par>
                              <p:par>
                                <p:cTn id="41" presetID="22" presetClass="entr" presetSubtype="1"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1749"/>
                                        </p:tgtEl>
                                        <p:attrNameLst>
                                          <p:attrName>style.visibility</p:attrName>
                                        </p:attrNameLst>
                                      </p:cBhvr>
                                      <p:to>
                                        <p:strVal val="visible"/>
                                      </p:to>
                                    </p:set>
                                    <p:animEffect transition="in" filter="wipe(up)">
                                      <p:cBhvr>
                                        <p:cTn id="48" dur="500"/>
                                        <p:tgtEl>
                                          <p:spTgt spid="3174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up)">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31751"/>
                                        </p:tgtEl>
                                        <p:attrNameLst>
                                          <p:attrName>style.visibility</p:attrName>
                                        </p:attrNameLst>
                                      </p:cBhvr>
                                      <p:to>
                                        <p:strVal val="visible"/>
                                      </p:to>
                                    </p:set>
                                    <p:animEffect transition="in" filter="wipe(up)">
                                      <p:cBhvr>
                                        <p:cTn id="63"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914400" y="1285860"/>
            <a:ext cx="7772400" cy="5357850"/>
          </a:xfrm>
        </p:spPr>
        <p:txBody>
          <a:bodyPr/>
          <a:lstStyle/>
          <a:p>
            <a:pPr lvl="1"/>
            <a:r>
              <a:rPr lang="zh-CN" altLang="en-US" dirty="0" smtClean="0"/>
              <a:t>定义：</a:t>
            </a:r>
            <a:r>
              <a:rPr lang="zh-CN" altLang="en-US" dirty="0" smtClean="0">
                <a:solidFill>
                  <a:srgbClr val="C00000"/>
                </a:solidFill>
              </a:rPr>
              <a:t>光学范围</a:t>
            </a:r>
            <a:endParaRPr lang="en-US" altLang="zh-CN" dirty="0" smtClean="0">
              <a:solidFill>
                <a:srgbClr val="C00000"/>
              </a:solidFill>
            </a:endParaRPr>
          </a:p>
          <a:p>
            <a:pPr lvl="1"/>
            <a:endParaRPr lang="en-US" altLang="zh-CN" dirty="0" smtClean="0"/>
          </a:p>
          <a:p>
            <a:pPr lvl="1"/>
            <a:endParaRPr lang="en-US" altLang="zh-CN" dirty="0" smtClean="0"/>
          </a:p>
          <a:p>
            <a:pPr lvl="1"/>
            <a:r>
              <a:rPr lang="zh-CN" altLang="en-US" dirty="0" smtClean="0"/>
              <a:t>于是，</a:t>
            </a:r>
            <a:r>
              <a:rPr lang="zh-CN" altLang="en-US" dirty="0" smtClean="0">
                <a:solidFill>
                  <a:srgbClr val="C00000"/>
                </a:solidFill>
              </a:rPr>
              <a:t>辐射功率可表示为基本辐亮度和光学范围的乘积</a:t>
            </a:r>
            <a:endParaRPr lang="zh-CN" altLang="en-US" dirty="0">
              <a:solidFill>
                <a:srgbClr val="C00000"/>
              </a:solidFill>
            </a:endParaRPr>
          </a:p>
        </p:txBody>
      </p:sp>
      <p:graphicFrame>
        <p:nvGraphicFramePr>
          <p:cNvPr id="6" name="Object 5"/>
          <p:cNvGraphicFramePr>
            <a:graphicFrameLocks noChangeAspect="1"/>
          </p:cNvGraphicFramePr>
          <p:nvPr/>
        </p:nvGraphicFramePr>
        <p:xfrm>
          <a:off x="3386138" y="1879593"/>
          <a:ext cx="1589087" cy="549275"/>
        </p:xfrm>
        <a:graphic>
          <a:graphicData uri="http://schemas.openxmlformats.org/presentationml/2006/ole">
            <mc:AlternateContent xmlns:mc="http://schemas.openxmlformats.org/markup-compatibility/2006">
              <mc:Choice xmlns:v="urn:schemas-microsoft-com:vml" Requires="v">
                <p:oleObj spid="_x0000_s85102" name="公式" r:id="rId3" imgW="698400" imgH="241200" progId="Equation.3">
                  <p:embed/>
                </p:oleObj>
              </mc:Choice>
              <mc:Fallback>
                <p:oleObj name="公式" r:id="rId3" imgW="6984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6138" y="1879593"/>
                        <a:ext cx="1589087"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1" name="Object 3">
            <a:hlinkClick r:id="rId5" action="ppaction://hlinksldjump"/>
          </p:cNvPr>
          <p:cNvGraphicFramePr>
            <a:graphicFrameLocks noChangeAspect="1"/>
          </p:cNvGraphicFramePr>
          <p:nvPr/>
        </p:nvGraphicFramePr>
        <p:xfrm>
          <a:off x="3143240" y="3557596"/>
          <a:ext cx="2476870" cy="514346"/>
        </p:xfrm>
        <a:graphic>
          <a:graphicData uri="http://schemas.openxmlformats.org/presentationml/2006/ole">
            <mc:AlternateContent xmlns:mc="http://schemas.openxmlformats.org/markup-compatibility/2006">
              <mc:Choice xmlns:v="urn:schemas-microsoft-com:vml" Requires="v">
                <p:oleObj spid="_x0000_s85103" name="公式" r:id="rId6" imgW="1104840" imgH="228600" progId="Equation.3">
                  <p:embed/>
                </p:oleObj>
              </mc:Choice>
              <mc:Fallback>
                <p:oleObj name="公式" r:id="rId6" imgW="110484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40" y="3557596"/>
                        <a:ext cx="2476870" cy="514346"/>
                      </a:xfrm>
                      <a:prstGeom prst="rect">
                        <a:avLst/>
                      </a:prstGeom>
                      <a:noFill/>
                      <a:extLst>
                        <a:ext uri="{909E8E84-426E-40DD-AFC4-6F175D3DCCD1}">
                          <a14:hiddenFill xmlns:a14="http://schemas.microsoft.com/office/drawing/2010/main">
                            <a:solidFill>
                              <a:schemeClr val="accent1">
                                <a:alpha val="14000"/>
                              </a:schemeClr>
                            </a:solidFill>
                          </a14:hiddenFill>
                        </a:ext>
                      </a:extLst>
                    </p:spPr>
                  </p:pic>
                </p:oleObj>
              </mc:Fallback>
            </mc:AlternateContent>
          </a:graphicData>
        </a:graphic>
      </p:graphicFrame>
    </p:spTree>
    <p:extLst>
      <p:ext uri="{BB962C8B-B14F-4D97-AF65-F5344CB8AC3E}">
        <p14:creationId xmlns:p14="http://schemas.microsoft.com/office/powerpoint/2010/main" val="5587687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914400" y="214290"/>
            <a:ext cx="7772400" cy="6429420"/>
          </a:xfrm>
        </p:spPr>
        <p:txBody>
          <a:bodyPr/>
          <a:lstStyle/>
          <a:p>
            <a:pPr marL="514350" indent="-514350">
              <a:buFont typeface="+mj-lt"/>
              <a:buAutoNum type="arabicPeriod" startAt="3"/>
            </a:pPr>
            <a:r>
              <a:rPr lang="zh-CN" altLang="en-US" dirty="0" smtClean="0">
                <a:solidFill>
                  <a:srgbClr val="C00000"/>
                </a:solidFill>
              </a:rPr>
              <a:t>成像系统的辐射传输</a:t>
            </a:r>
            <a:endParaRPr lang="en-US" altLang="zh-CN" dirty="0" smtClean="0">
              <a:solidFill>
                <a:srgbClr val="C00000"/>
              </a:solidFill>
            </a:endParaRPr>
          </a:p>
          <a:p>
            <a:pPr lvl="1"/>
            <a:r>
              <a:rPr lang="zh-CN" altLang="en-US" dirty="0" smtClean="0"/>
              <a:t>当在辐射源和探测器之间</a:t>
            </a:r>
            <a:r>
              <a:rPr lang="zh-CN" altLang="en-US" dirty="0" smtClean="0">
                <a:solidFill>
                  <a:srgbClr val="C00000"/>
                </a:solidFill>
              </a:rPr>
              <a:t>存在着成像和聚焦元件</a:t>
            </a:r>
            <a:r>
              <a:rPr lang="zh-CN" altLang="en-US" dirty="0" smtClean="0"/>
              <a:t>时，前述“介质是均匀和各向同性”的假设失效</a:t>
            </a:r>
            <a:endParaRPr lang="en-US" altLang="zh-CN" dirty="0" smtClean="0"/>
          </a:p>
          <a:p>
            <a:pPr lvl="1"/>
            <a:r>
              <a:rPr lang="zh-CN" altLang="en-US" dirty="0" smtClean="0"/>
              <a:t>可利用“</a:t>
            </a:r>
            <a:r>
              <a:rPr lang="zh-CN" altLang="en-US" dirty="0" smtClean="0">
                <a:solidFill>
                  <a:srgbClr val="C00000"/>
                </a:solidFill>
              </a:rPr>
              <a:t>基本辐射亮度守恒</a:t>
            </a:r>
            <a:r>
              <a:rPr lang="zh-CN" altLang="en-US" dirty="0" smtClean="0"/>
              <a:t>”求解辐射功率传输问题</a:t>
            </a:r>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p:txBody>
      </p:sp>
      <p:grpSp>
        <p:nvGrpSpPr>
          <p:cNvPr id="75" name="Group 74"/>
          <p:cNvGrpSpPr/>
          <p:nvPr/>
        </p:nvGrpSpPr>
        <p:grpSpPr>
          <a:xfrm>
            <a:off x="1571604" y="2417520"/>
            <a:ext cx="5929354" cy="2297364"/>
            <a:chOff x="785786" y="2358224"/>
            <a:chExt cx="5929354" cy="2297364"/>
          </a:xfrm>
        </p:grpSpPr>
        <p:grpSp>
          <p:nvGrpSpPr>
            <p:cNvPr id="69" name="Group 68"/>
            <p:cNvGrpSpPr/>
            <p:nvPr/>
          </p:nvGrpSpPr>
          <p:grpSpPr>
            <a:xfrm>
              <a:off x="914400" y="2358224"/>
              <a:ext cx="5608648" cy="1962894"/>
              <a:chOff x="914400" y="2358224"/>
              <a:chExt cx="5608648" cy="1962894"/>
            </a:xfrm>
          </p:grpSpPr>
          <p:cxnSp>
            <p:nvCxnSpPr>
              <p:cNvPr id="8" name="Straight Connector 7"/>
              <p:cNvCxnSpPr/>
              <p:nvPr/>
            </p:nvCxnSpPr>
            <p:spPr>
              <a:xfrm rot="5400000">
                <a:off x="607191" y="3250405"/>
                <a:ext cx="150019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85852" y="271462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1" name="Straight Connector 10"/>
              <p:cNvCxnSpPr>
                <a:stCxn id="5" idx="1"/>
              </p:cNvCxnSpPr>
              <p:nvPr/>
            </p:nvCxnSpPr>
            <p:spPr>
              <a:xfrm rot="10800000" flipH="1">
                <a:off x="914400" y="3429000"/>
                <a:ext cx="522923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57356" y="2786058"/>
                <a:ext cx="57150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928794" y="4000504"/>
                <a:ext cx="42862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571736" y="2571744"/>
                <a:ext cx="714380" cy="17145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9" name="Straight Connector 18"/>
              <p:cNvCxnSpPr/>
              <p:nvPr/>
            </p:nvCxnSpPr>
            <p:spPr>
              <a:xfrm>
                <a:off x="3857620" y="2928934"/>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57620" y="3857628"/>
                <a:ext cx="7143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107785" y="3250405"/>
                <a:ext cx="17859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571206" y="2785264"/>
                <a:ext cx="57150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642644" y="3999710"/>
                <a:ext cx="42862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3536149" y="3393281"/>
                <a:ext cx="928694"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857752" y="3929066"/>
                <a:ext cx="1143008"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714876" y="3500438"/>
                <a:ext cx="142876" cy="714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9" name="Straight Connector 38"/>
              <p:cNvCxnSpPr/>
              <p:nvPr/>
            </p:nvCxnSpPr>
            <p:spPr>
              <a:xfrm>
                <a:off x="4835082" y="3537014"/>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929322" y="378619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42" name="Straight Connector 41"/>
              <p:cNvCxnSpPr>
                <a:stCxn id="30" idx="3"/>
                <a:endCxn id="40" idx="1"/>
              </p:cNvCxnSpPr>
              <p:nvPr/>
            </p:nvCxnSpPr>
            <p:spPr>
              <a:xfrm>
                <a:off x="4857752" y="3536157"/>
                <a:ext cx="1071570" cy="321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298572" y="3880424"/>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4" name="Object 43"/>
              <p:cNvGraphicFramePr>
                <a:graphicFrameLocks noChangeAspect="1"/>
              </p:cNvGraphicFramePr>
              <p:nvPr/>
            </p:nvGraphicFramePr>
            <p:xfrm>
              <a:off x="925675" y="2571744"/>
              <a:ext cx="360177" cy="322264"/>
            </p:xfrm>
            <a:graphic>
              <a:graphicData uri="http://schemas.openxmlformats.org/presentationml/2006/ole">
                <mc:AlternateContent xmlns:mc="http://schemas.openxmlformats.org/markup-compatibility/2006">
                  <mc:Choice xmlns:v="urn:schemas-microsoft-com:vml" Requires="v">
                    <p:oleObj spid="_x0000_s86558" name="公式" r:id="rId3" imgW="241200" imgH="215640" progId="Equation.3">
                      <p:embed/>
                    </p:oleObj>
                  </mc:Choice>
                  <mc:Fallback>
                    <p:oleObj name="公式" r:id="rId3" imgW="24120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675" y="2571744"/>
                            <a:ext cx="360177" cy="322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7" name="Object 5"/>
              <p:cNvGraphicFramePr>
                <a:graphicFrameLocks noChangeAspect="1"/>
              </p:cNvGraphicFramePr>
              <p:nvPr/>
            </p:nvGraphicFramePr>
            <p:xfrm>
              <a:off x="2214546" y="2786058"/>
              <a:ext cx="360362" cy="322263"/>
            </p:xfrm>
            <a:graphic>
              <a:graphicData uri="http://schemas.openxmlformats.org/presentationml/2006/ole">
                <mc:AlternateContent xmlns:mc="http://schemas.openxmlformats.org/markup-compatibility/2006">
                  <mc:Choice xmlns:v="urn:schemas-microsoft-com:vml" Requires="v">
                    <p:oleObj spid="_x0000_s86559" name="公式" r:id="rId5" imgW="241200" imgH="215640" progId="Equation.3">
                      <p:embed/>
                    </p:oleObj>
                  </mc:Choice>
                  <mc:Fallback>
                    <p:oleObj name="公式" r:id="rId5" imgW="2412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546" y="2786058"/>
                            <a:ext cx="360362"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Rectangle 44"/>
              <p:cNvSpPr/>
              <p:nvPr/>
            </p:nvSpPr>
            <p:spPr>
              <a:xfrm>
                <a:off x="2071670" y="321468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aphicFrame>
            <p:nvGraphicFramePr>
              <p:cNvPr id="33798" name="Object 6"/>
              <p:cNvGraphicFramePr>
                <a:graphicFrameLocks noChangeAspect="1"/>
              </p:cNvGraphicFramePr>
              <p:nvPr/>
            </p:nvGraphicFramePr>
            <p:xfrm>
              <a:off x="4491038" y="3594545"/>
              <a:ext cx="379412" cy="322262"/>
            </p:xfrm>
            <a:graphic>
              <a:graphicData uri="http://schemas.openxmlformats.org/presentationml/2006/ole">
                <mc:AlternateContent xmlns:mc="http://schemas.openxmlformats.org/markup-compatibility/2006">
                  <mc:Choice xmlns:v="urn:schemas-microsoft-com:vml" Requires="v">
                    <p:oleObj spid="_x0000_s86560" name="公式" r:id="rId7" imgW="253800" imgH="215640" progId="Equation.3">
                      <p:embed/>
                    </p:oleObj>
                  </mc:Choice>
                  <mc:Fallback>
                    <p:oleObj name="公式" r:id="rId7" imgW="25380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1038" y="3594545"/>
                            <a:ext cx="379412"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9" name="Object 7"/>
              <p:cNvGraphicFramePr>
                <a:graphicFrameLocks noChangeAspect="1"/>
              </p:cNvGraphicFramePr>
              <p:nvPr/>
            </p:nvGraphicFramePr>
            <p:xfrm>
              <a:off x="3752846" y="3109912"/>
              <a:ext cx="247650" cy="247650"/>
            </p:xfrm>
            <a:graphic>
              <a:graphicData uri="http://schemas.openxmlformats.org/presentationml/2006/ole">
                <mc:AlternateContent xmlns:mc="http://schemas.openxmlformats.org/markup-compatibility/2006">
                  <mc:Choice xmlns:v="urn:schemas-microsoft-com:vml" Requires="v">
                    <p:oleObj spid="_x0000_s86561" name="公式" r:id="rId9" imgW="164880" imgH="164880" progId="Equation.3">
                      <p:embed/>
                    </p:oleObj>
                  </mc:Choice>
                  <mc:Fallback>
                    <p:oleObj name="公式" r:id="rId9" imgW="1648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52846" y="3109912"/>
                            <a:ext cx="2476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Rectangle 46"/>
              <p:cNvSpPr/>
              <p:nvPr/>
            </p:nvSpPr>
            <p:spPr>
              <a:xfrm>
                <a:off x="2643174" y="2428868"/>
                <a:ext cx="642942"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Rectangle 48"/>
              <p:cNvSpPr/>
              <p:nvPr/>
            </p:nvSpPr>
            <p:spPr>
              <a:xfrm>
                <a:off x="2643174" y="4035366"/>
                <a:ext cx="642942"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aphicFrame>
            <p:nvGraphicFramePr>
              <p:cNvPr id="33800" name="Object 8"/>
              <p:cNvGraphicFramePr>
                <a:graphicFrameLocks noChangeAspect="1"/>
              </p:cNvGraphicFramePr>
              <p:nvPr/>
            </p:nvGraphicFramePr>
            <p:xfrm>
              <a:off x="5343517" y="3918982"/>
              <a:ext cx="133350" cy="266700"/>
            </p:xfrm>
            <a:graphic>
              <a:graphicData uri="http://schemas.openxmlformats.org/presentationml/2006/ole">
                <mc:AlternateContent xmlns:mc="http://schemas.openxmlformats.org/markup-compatibility/2006">
                  <mc:Choice xmlns:v="urn:schemas-microsoft-com:vml" Requires="v">
                    <p:oleObj spid="_x0000_s86562" name="公式" r:id="rId11" imgW="88560" imgH="177480" progId="Equation.3">
                      <p:embed/>
                    </p:oleObj>
                  </mc:Choice>
                  <mc:Fallback>
                    <p:oleObj name="公式" r:id="rId11" imgW="8856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43517" y="3918982"/>
                            <a:ext cx="1333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01" name="Object 9"/>
              <p:cNvGraphicFramePr>
                <a:graphicFrameLocks noChangeAspect="1"/>
              </p:cNvGraphicFramePr>
              <p:nvPr/>
            </p:nvGraphicFramePr>
            <p:xfrm>
              <a:off x="6143636" y="3714752"/>
              <a:ext cx="379412" cy="322263"/>
            </p:xfrm>
            <a:graphic>
              <a:graphicData uri="http://schemas.openxmlformats.org/presentationml/2006/ole">
                <mc:AlternateContent xmlns:mc="http://schemas.openxmlformats.org/markup-compatibility/2006">
                  <mc:Choice xmlns:v="urn:schemas-microsoft-com:vml" Requires="v">
                    <p:oleObj spid="_x0000_s86563" name="公式" r:id="rId13" imgW="253800" imgH="215640" progId="Equation.3">
                      <p:embed/>
                    </p:oleObj>
                  </mc:Choice>
                  <mc:Fallback>
                    <p:oleObj name="公式" r:id="rId13" imgW="25380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36" y="3714752"/>
                            <a:ext cx="379412"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Freeform 52"/>
              <p:cNvSpPr/>
              <p:nvPr/>
            </p:nvSpPr>
            <p:spPr>
              <a:xfrm>
                <a:off x="5681472" y="3779520"/>
                <a:ext cx="12192" cy="109728"/>
              </a:xfrm>
              <a:custGeom>
                <a:avLst/>
                <a:gdLst>
                  <a:gd name="connsiteX0" fmla="*/ 0 w 12192"/>
                  <a:gd name="connsiteY0" fmla="*/ 0 h 109728"/>
                  <a:gd name="connsiteX1" fmla="*/ 12192 w 12192"/>
                  <a:gd name="connsiteY1" fmla="*/ 109728 h 109728"/>
                  <a:gd name="connsiteX2" fmla="*/ 12192 w 12192"/>
                  <a:gd name="connsiteY2" fmla="*/ 109728 h 109728"/>
                  <a:gd name="connsiteX3" fmla="*/ 12192 w 12192"/>
                  <a:gd name="connsiteY3" fmla="*/ 97536 h 109728"/>
                </a:gdLst>
                <a:ahLst/>
                <a:cxnLst>
                  <a:cxn ang="0">
                    <a:pos x="connsiteX0" y="connsiteY0"/>
                  </a:cxn>
                  <a:cxn ang="0">
                    <a:pos x="connsiteX1" y="connsiteY1"/>
                  </a:cxn>
                  <a:cxn ang="0">
                    <a:pos x="connsiteX2" y="connsiteY2"/>
                  </a:cxn>
                  <a:cxn ang="0">
                    <a:pos x="connsiteX3" y="connsiteY3"/>
                  </a:cxn>
                </a:cxnLst>
                <a:rect l="l" t="t" r="r" b="b"/>
                <a:pathLst>
                  <a:path w="12192" h="109728">
                    <a:moveTo>
                      <a:pt x="0" y="0"/>
                    </a:moveTo>
                    <a:lnTo>
                      <a:pt x="12192" y="109728"/>
                    </a:lnTo>
                    <a:lnTo>
                      <a:pt x="12192" y="109728"/>
                    </a:lnTo>
                    <a:lnTo>
                      <a:pt x="12192" y="97536"/>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54" name="Freeform 53"/>
              <p:cNvSpPr/>
              <p:nvPr/>
            </p:nvSpPr>
            <p:spPr>
              <a:xfrm>
                <a:off x="5108448" y="3535680"/>
                <a:ext cx="26416" cy="99568"/>
              </a:xfrm>
              <a:custGeom>
                <a:avLst/>
                <a:gdLst>
                  <a:gd name="connsiteX0" fmla="*/ 12192 w 26416"/>
                  <a:gd name="connsiteY0" fmla="*/ 0 h 99568"/>
                  <a:gd name="connsiteX1" fmla="*/ 24384 w 26416"/>
                  <a:gd name="connsiteY1" fmla="*/ 85344 h 99568"/>
                  <a:gd name="connsiteX2" fmla="*/ 0 w 26416"/>
                  <a:gd name="connsiteY2" fmla="*/ 85344 h 99568"/>
                </a:gdLst>
                <a:ahLst/>
                <a:cxnLst>
                  <a:cxn ang="0">
                    <a:pos x="connsiteX0" y="connsiteY0"/>
                  </a:cxn>
                  <a:cxn ang="0">
                    <a:pos x="connsiteX1" y="connsiteY1"/>
                  </a:cxn>
                  <a:cxn ang="0">
                    <a:pos x="connsiteX2" y="connsiteY2"/>
                  </a:cxn>
                </a:cxnLst>
                <a:rect l="l" t="t" r="r" b="b"/>
                <a:pathLst>
                  <a:path w="26416" h="99568">
                    <a:moveTo>
                      <a:pt x="12192" y="0"/>
                    </a:moveTo>
                    <a:cubicBezTo>
                      <a:pt x="19304" y="35560"/>
                      <a:pt x="26416" y="71120"/>
                      <a:pt x="24384" y="85344"/>
                    </a:cubicBezTo>
                    <a:cubicBezTo>
                      <a:pt x="22352" y="99568"/>
                      <a:pt x="0" y="85344"/>
                      <a:pt x="0" y="8534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graphicFrame>
            <p:nvGraphicFramePr>
              <p:cNvPr id="33802" name="Object 10"/>
              <p:cNvGraphicFramePr>
                <a:graphicFrameLocks noChangeAspect="1"/>
              </p:cNvGraphicFramePr>
              <p:nvPr/>
            </p:nvGraphicFramePr>
            <p:xfrm>
              <a:off x="4965766" y="3606753"/>
              <a:ext cx="247650" cy="322263"/>
            </p:xfrm>
            <a:graphic>
              <a:graphicData uri="http://schemas.openxmlformats.org/presentationml/2006/ole">
                <mc:AlternateContent xmlns:mc="http://schemas.openxmlformats.org/markup-compatibility/2006">
                  <mc:Choice xmlns:v="urn:schemas-microsoft-com:vml" Requires="v">
                    <p:oleObj spid="_x0000_s86564" name="公式" r:id="rId15" imgW="164880" imgH="215640" progId="Equation.3">
                      <p:embed/>
                    </p:oleObj>
                  </mc:Choice>
                  <mc:Fallback>
                    <p:oleObj name="公式" r:id="rId15" imgW="16488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65766" y="3606753"/>
                            <a:ext cx="247650"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03" name="Object 11"/>
              <p:cNvGraphicFramePr>
                <a:graphicFrameLocks noChangeAspect="1"/>
              </p:cNvGraphicFramePr>
              <p:nvPr/>
            </p:nvGraphicFramePr>
            <p:xfrm>
              <a:off x="5699633" y="3525266"/>
              <a:ext cx="244475" cy="322263"/>
            </p:xfrm>
            <a:graphic>
              <a:graphicData uri="http://schemas.openxmlformats.org/presentationml/2006/ole">
                <mc:AlternateContent xmlns:mc="http://schemas.openxmlformats.org/markup-compatibility/2006">
                  <mc:Choice xmlns:v="urn:schemas-microsoft-com:vml" Requires="v">
                    <p:oleObj spid="_x0000_s86565" name="公式" r:id="rId17" imgW="164880" imgH="215640" progId="Equation.3">
                      <p:embed/>
                    </p:oleObj>
                  </mc:Choice>
                  <mc:Fallback>
                    <p:oleObj name="公式" r:id="rId17" imgW="164880" imgH="215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99633" y="3525266"/>
                            <a:ext cx="244475"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04" name="Object 12"/>
              <p:cNvGraphicFramePr>
                <a:graphicFrameLocks noChangeAspect="1"/>
              </p:cNvGraphicFramePr>
              <p:nvPr/>
            </p:nvGraphicFramePr>
            <p:xfrm>
              <a:off x="5465832" y="3547492"/>
              <a:ext cx="169863" cy="190500"/>
            </p:xfrm>
            <a:graphic>
              <a:graphicData uri="http://schemas.openxmlformats.org/presentationml/2006/ole">
                <mc:AlternateContent xmlns:mc="http://schemas.openxmlformats.org/markup-compatibility/2006">
                  <mc:Choice xmlns:v="urn:schemas-microsoft-com:vml" Requires="v">
                    <p:oleObj spid="_x0000_s86566" name="公式" r:id="rId19" imgW="114120" imgH="126720" progId="Equation.3">
                      <p:embed/>
                    </p:oleObj>
                  </mc:Choice>
                  <mc:Fallback>
                    <p:oleObj name="公式" r:id="rId19" imgW="114120" imgH="12672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65832" y="3547492"/>
                            <a:ext cx="169863"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2" name="Straight Connector 61"/>
              <p:cNvCxnSpPr/>
              <p:nvPr/>
            </p:nvCxnSpPr>
            <p:spPr>
              <a:xfrm rot="16200000" flipH="1">
                <a:off x="1500166" y="2643182"/>
                <a:ext cx="428628" cy="7143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6200000" flipH="1">
                <a:off x="1428728" y="2714621"/>
                <a:ext cx="214314" cy="357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785786" y="4000504"/>
              <a:ext cx="1214446" cy="369332"/>
            </a:xfrm>
            <a:prstGeom prst="rect">
              <a:avLst/>
            </a:prstGeom>
            <a:noFill/>
          </p:spPr>
          <p:txBody>
            <a:bodyPr wrap="square" rtlCol="0">
              <a:spAutoFit/>
            </a:bodyPr>
            <a:lstStyle/>
            <a:p>
              <a:r>
                <a:rPr lang="zh-CN" altLang="en-US" b="1" smtClean="0">
                  <a:solidFill>
                    <a:prstClr val="black"/>
                  </a:solidFill>
                </a:rPr>
                <a:t>扩展光源</a:t>
              </a:r>
            </a:p>
          </p:txBody>
        </p:sp>
        <p:sp>
          <p:nvSpPr>
            <p:cNvPr id="71" name="TextBox 70"/>
            <p:cNvSpPr txBox="1"/>
            <p:nvPr/>
          </p:nvSpPr>
          <p:spPr>
            <a:xfrm>
              <a:off x="1571604" y="4286256"/>
              <a:ext cx="1357322" cy="369332"/>
            </a:xfrm>
            <a:prstGeom prst="rect">
              <a:avLst/>
            </a:prstGeom>
            <a:noFill/>
          </p:spPr>
          <p:txBody>
            <a:bodyPr wrap="square" rtlCol="0">
              <a:spAutoFit/>
            </a:bodyPr>
            <a:lstStyle/>
            <a:p>
              <a:r>
                <a:rPr lang="zh-CN" altLang="en-US" b="1" smtClean="0">
                  <a:solidFill>
                    <a:prstClr val="black"/>
                  </a:solidFill>
                </a:rPr>
                <a:t>入射光瞳</a:t>
              </a:r>
            </a:p>
          </p:txBody>
        </p:sp>
        <p:sp>
          <p:nvSpPr>
            <p:cNvPr id="72" name="TextBox 71"/>
            <p:cNvSpPr txBox="1"/>
            <p:nvPr/>
          </p:nvSpPr>
          <p:spPr>
            <a:xfrm>
              <a:off x="2285984" y="4000504"/>
              <a:ext cx="2143140" cy="369332"/>
            </a:xfrm>
            <a:prstGeom prst="rect">
              <a:avLst/>
            </a:prstGeom>
            <a:noFill/>
          </p:spPr>
          <p:txBody>
            <a:bodyPr wrap="square" rtlCol="0">
              <a:spAutoFit/>
            </a:bodyPr>
            <a:lstStyle/>
            <a:p>
              <a:r>
                <a:rPr lang="zh-CN" altLang="en-US" b="1" smtClean="0">
                  <a:solidFill>
                    <a:prstClr val="black"/>
                  </a:solidFill>
                </a:rPr>
                <a:t>透镜或反射镜系统</a:t>
              </a:r>
            </a:p>
          </p:txBody>
        </p:sp>
        <p:sp>
          <p:nvSpPr>
            <p:cNvPr id="73" name="TextBox 72"/>
            <p:cNvSpPr txBox="1"/>
            <p:nvPr/>
          </p:nvSpPr>
          <p:spPr>
            <a:xfrm>
              <a:off x="4286248" y="4214818"/>
              <a:ext cx="1357322" cy="369332"/>
            </a:xfrm>
            <a:prstGeom prst="rect">
              <a:avLst/>
            </a:prstGeom>
            <a:noFill/>
          </p:spPr>
          <p:txBody>
            <a:bodyPr wrap="square" rtlCol="0">
              <a:spAutoFit/>
            </a:bodyPr>
            <a:lstStyle/>
            <a:p>
              <a:r>
                <a:rPr lang="zh-CN" altLang="en-US" b="1" smtClean="0">
                  <a:solidFill>
                    <a:prstClr val="black"/>
                  </a:solidFill>
                </a:rPr>
                <a:t>出射光瞳</a:t>
              </a:r>
            </a:p>
          </p:txBody>
        </p:sp>
        <p:sp>
          <p:nvSpPr>
            <p:cNvPr id="74" name="TextBox 73"/>
            <p:cNvSpPr txBox="1"/>
            <p:nvPr/>
          </p:nvSpPr>
          <p:spPr>
            <a:xfrm>
              <a:off x="5572132" y="4143380"/>
              <a:ext cx="1143008" cy="369332"/>
            </a:xfrm>
            <a:prstGeom prst="rect">
              <a:avLst/>
            </a:prstGeom>
            <a:noFill/>
          </p:spPr>
          <p:txBody>
            <a:bodyPr wrap="square" rtlCol="0">
              <a:spAutoFit/>
            </a:bodyPr>
            <a:lstStyle/>
            <a:p>
              <a:r>
                <a:rPr lang="zh-CN" altLang="en-US" b="1" smtClean="0">
                  <a:solidFill>
                    <a:prstClr val="black"/>
                  </a:solidFill>
                </a:rPr>
                <a:t>光源的像</a:t>
              </a:r>
            </a:p>
          </p:txBody>
        </p:sp>
      </p:grpSp>
      <p:graphicFrame>
        <p:nvGraphicFramePr>
          <p:cNvPr id="33805" name="Object 13">
            <a:hlinkClick r:id="rId21" action="ppaction://hlinksldjump"/>
          </p:cNvPr>
          <p:cNvGraphicFramePr>
            <a:graphicFrameLocks noChangeAspect="1"/>
          </p:cNvGraphicFramePr>
          <p:nvPr/>
        </p:nvGraphicFramePr>
        <p:xfrm>
          <a:off x="2457447" y="4957711"/>
          <a:ext cx="4043379" cy="665162"/>
        </p:xfrm>
        <a:graphic>
          <a:graphicData uri="http://schemas.openxmlformats.org/presentationml/2006/ole">
            <mc:AlternateContent xmlns:mc="http://schemas.openxmlformats.org/markup-compatibility/2006">
              <mc:Choice xmlns:v="urn:schemas-microsoft-com:vml" Requires="v">
                <p:oleObj spid="_x0000_s86567" name="公式" r:id="rId22" imgW="2082600" imgH="393480" progId="Equation.3">
                  <p:embed/>
                </p:oleObj>
              </mc:Choice>
              <mc:Fallback>
                <p:oleObj name="公式" r:id="rId22" imgW="2082600" imgH="39348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57447" y="4957711"/>
                        <a:ext cx="4043379" cy="665162"/>
                      </a:xfrm>
                      <a:prstGeom prst="rect">
                        <a:avLst/>
                      </a:prstGeom>
                      <a:noFill/>
                      <a:extLst>
                        <a:ext uri="{909E8E84-426E-40DD-AFC4-6F175D3DCCD1}">
                          <a14:hiddenFill xmlns:a14="http://schemas.microsoft.com/office/drawing/2010/main">
                            <a:solidFill>
                              <a:schemeClr val="accent1">
                                <a:alpha val="14000"/>
                              </a:schemeClr>
                            </a:solidFill>
                          </a14:hiddenFill>
                        </a:ext>
                      </a:extLst>
                    </p:spPr>
                  </p:pic>
                </p:oleObj>
              </mc:Fallback>
            </mc:AlternateContent>
          </a:graphicData>
        </a:graphic>
      </p:graphicFrame>
      <p:sp>
        <p:nvSpPr>
          <p:cNvPr id="77" name="TextBox 76"/>
          <p:cNvSpPr txBox="1"/>
          <p:nvPr/>
        </p:nvSpPr>
        <p:spPr>
          <a:xfrm>
            <a:off x="3929058" y="5743534"/>
            <a:ext cx="3429024" cy="400110"/>
          </a:xfrm>
          <a:prstGeom prst="rect">
            <a:avLst/>
          </a:prstGeom>
          <a:noFill/>
        </p:spPr>
        <p:txBody>
          <a:bodyPr wrap="square" rtlCol="0">
            <a:spAutoFit/>
          </a:bodyPr>
          <a:lstStyle/>
          <a:p>
            <a:r>
              <a:rPr lang="en-US" altLang="zh-CN" sz="2000" b="1" i="1" smtClean="0">
                <a:solidFill>
                  <a:prstClr val="black"/>
                </a:solidFill>
              </a:rPr>
              <a:t>L</a:t>
            </a:r>
            <a:r>
              <a:rPr lang="en-US" altLang="zh-CN" sz="2000" b="1" smtClean="0">
                <a:solidFill>
                  <a:prstClr val="black"/>
                </a:solidFill>
              </a:rPr>
              <a:t>x</a:t>
            </a:r>
            <a:r>
              <a:rPr lang="zh-CN" altLang="en-US" sz="2000" b="1" smtClean="0">
                <a:solidFill>
                  <a:prstClr val="black"/>
                </a:solidFill>
              </a:rPr>
              <a:t>是出射光瞳处的辐射亮度</a:t>
            </a:r>
          </a:p>
        </p:txBody>
      </p:sp>
    </p:spTree>
    <p:extLst>
      <p:ext uri="{BB962C8B-B14F-4D97-AF65-F5344CB8AC3E}">
        <p14:creationId xmlns:p14="http://schemas.microsoft.com/office/powerpoint/2010/main" val="39116046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71480"/>
            <a:ext cx="7772400" cy="6072230"/>
          </a:xfrm>
        </p:spPr>
        <p:txBody>
          <a:bodyPr/>
          <a:lstStyle/>
          <a:p>
            <a:pPr marL="274320" lvl="1" indent="-274320">
              <a:spcBef>
                <a:spcPts val="580"/>
              </a:spcBef>
              <a:buClr>
                <a:schemeClr val="accent1"/>
              </a:buClr>
            </a:pPr>
            <a:r>
              <a:rPr lang="zh-CN" altLang="en-US" dirty="0" smtClean="0"/>
              <a:t>当辐射源和像在同一介质中时，</a:t>
            </a:r>
            <a:r>
              <a:rPr lang="en-US" altLang="zh-CN" i="1" dirty="0" smtClean="0"/>
              <a:t>L</a:t>
            </a:r>
            <a:r>
              <a:rPr lang="en-US" altLang="zh-CN" dirty="0" smtClean="0"/>
              <a:t>x=</a:t>
            </a:r>
            <a:r>
              <a:rPr lang="en-US" altLang="zh-CN" i="1" dirty="0" smtClean="0"/>
              <a:t>L</a:t>
            </a:r>
            <a:r>
              <a:rPr lang="en-US" altLang="zh-CN" baseline="-25000" dirty="0" smtClean="0"/>
              <a:t>1</a:t>
            </a:r>
            <a:r>
              <a:rPr lang="zh-CN" altLang="en-US" dirty="0" smtClean="0"/>
              <a:t>，亮度守恒，不计损失，像的辐射照度为</a:t>
            </a:r>
          </a:p>
          <a:p>
            <a:endParaRPr lang="en-US" altLang="zh-CN" dirty="0" smtClean="0"/>
          </a:p>
          <a:p>
            <a:r>
              <a:rPr lang="zh-CN" altLang="en-US" dirty="0" smtClean="0"/>
              <a:t>若出瞳足够小，使得   对光瞳内所有点都一样，则</a:t>
            </a:r>
            <a:endParaRPr lang="en-US" altLang="zh-CN" dirty="0" smtClean="0"/>
          </a:p>
          <a:p>
            <a:r>
              <a:rPr lang="zh-CN" altLang="en-US" dirty="0" smtClean="0"/>
              <a:t>于是</a:t>
            </a:r>
            <a:endParaRPr lang="en-US" altLang="zh-CN" dirty="0" smtClean="0"/>
          </a:p>
          <a:p>
            <a:endParaRPr lang="en-US" altLang="zh-CN" dirty="0" smtClean="0"/>
          </a:p>
          <a:p>
            <a:r>
              <a:rPr lang="zh-CN" altLang="en-US" dirty="0" smtClean="0"/>
              <a:t>在遥感情况下，辐射源与入瞳的距离很大，则成像距离</a:t>
            </a:r>
            <a:r>
              <a:rPr lang="en-US" altLang="zh-CN" i="1" dirty="0" smtClean="0"/>
              <a:t>l</a:t>
            </a:r>
            <a:r>
              <a:rPr lang="zh-CN" altLang="en-US" dirty="0" smtClean="0"/>
              <a:t>大约在 </a:t>
            </a:r>
            <a:r>
              <a:rPr lang="en-US" altLang="zh-CN" i="1" dirty="0" smtClean="0"/>
              <a:t>f</a:t>
            </a:r>
            <a:r>
              <a:rPr lang="zh-CN" altLang="en-US" i="1" dirty="0" smtClean="0"/>
              <a:t> </a:t>
            </a:r>
            <a:r>
              <a:rPr lang="zh-CN" altLang="en-US" dirty="0" smtClean="0"/>
              <a:t>处，所以</a:t>
            </a:r>
            <a:r>
              <a:rPr lang="en-US" altLang="zh-CN" i="1" dirty="0" smtClean="0"/>
              <a:t>1</a:t>
            </a:r>
            <a:r>
              <a:rPr lang="en-US" altLang="zh-CN" dirty="0" smtClean="0"/>
              <a:t>/D</a:t>
            </a:r>
            <a:r>
              <a:rPr lang="zh-CN" altLang="en-US" dirty="0" smtClean="0"/>
              <a:t>相当于系统的 </a:t>
            </a:r>
            <a:r>
              <a:rPr lang="en-US" altLang="zh-CN" i="1" dirty="0" smtClean="0"/>
              <a:t>f</a:t>
            </a:r>
            <a:r>
              <a:rPr lang="zh-CN" altLang="en-US" i="1" dirty="0" smtClean="0"/>
              <a:t>  </a:t>
            </a:r>
            <a:r>
              <a:rPr lang="zh-CN" altLang="en-US" dirty="0" smtClean="0"/>
              <a:t>数 </a:t>
            </a:r>
            <a:r>
              <a:rPr lang="en-US" altLang="zh-CN" dirty="0" smtClean="0"/>
              <a:t>F</a:t>
            </a:r>
            <a:r>
              <a:rPr lang="zh-CN" altLang="en-US" dirty="0" smtClean="0"/>
              <a:t>，则</a:t>
            </a:r>
            <a:endParaRPr lang="zh-CN" altLang="en-US" dirty="0"/>
          </a:p>
        </p:txBody>
      </p:sp>
      <p:graphicFrame>
        <p:nvGraphicFramePr>
          <p:cNvPr id="49154" name="Object 2">
            <a:hlinkClick r:id="rId3" action="ppaction://hlinksldjump"/>
          </p:cNvPr>
          <p:cNvGraphicFramePr>
            <a:graphicFrameLocks noChangeAspect="1"/>
          </p:cNvGraphicFramePr>
          <p:nvPr/>
        </p:nvGraphicFramePr>
        <p:xfrm>
          <a:off x="2643174" y="1484304"/>
          <a:ext cx="3686175" cy="730250"/>
        </p:xfrm>
        <a:graphic>
          <a:graphicData uri="http://schemas.openxmlformats.org/presentationml/2006/ole">
            <mc:AlternateContent xmlns:mc="http://schemas.openxmlformats.org/markup-compatibility/2006">
              <mc:Choice xmlns:v="urn:schemas-microsoft-com:vml" Requires="v">
                <p:oleObj spid="_x0000_s87312" name="公式" r:id="rId4" imgW="2184120" imgH="431640" progId="Equation.3">
                  <p:embed/>
                </p:oleObj>
              </mc:Choice>
              <mc:Fallback>
                <p:oleObj name="公式" r:id="rId4" imgW="218412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3174" y="1484304"/>
                        <a:ext cx="3686175" cy="730250"/>
                      </a:xfrm>
                      <a:prstGeom prst="rect">
                        <a:avLst/>
                      </a:prstGeom>
                      <a:noFill/>
                      <a:extLst>
                        <a:ext uri="{909E8E84-426E-40DD-AFC4-6F175D3DCCD1}">
                          <a14:hiddenFill xmlns:a14="http://schemas.microsoft.com/office/drawing/2010/main">
                            <a:solidFill>
                              <a:schemeClr val="accent1">
                                <a:alpha val="14000"/>
                              </a:schemeClr>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4085789" y="2317433"/>
          <a:ext cx="296864" cy="411042"/>
        </p:xfrm>
        <a:graphic>
          <a:graphicData uri="http://schemas.openxmlformats.org/presentationml/2006/ole">
            <mc:AlternateContent xmlns:mc="http://schemas.openxmlformats.org/markup-compatibility/2006">
              <mc:Choice xmlns:v="urn:schemas-microsoft-com:vml" Requires="v">
                <p:oleObj spid="_x0000_s87313" name="公式" r:id="rId6" imgW="164880" imgH="228600" progId="Equation.3">
                  <p:embed/>
                </p:oleObj>
              </mc:Choice>
              <mc:Fallback>
                <p:oleObj name="公式" r:id="rId6" imgW="16488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5789" y="2317433"/>
                        <a:ext cx="296864" cy="4110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6" name="Object 4"/>
          <p:cNvGraphicFramePr>
            <a:graphicFrameLocks noChangeAspect="1"/>
          </p:cNvGraphicFramePr>
          <p:nvPr/>
        </p:nvGraphicFramePr>
        <p:xfrm>
          <a:off x="8143900" y="2313702"/>
          <a:ext cx="822325" cy="411162"/>
        </p:xfrm>
        <a:graphic>
          <a:graphicData uri="http://schemas.openxmlformats.org/presentationml/2006/ole">
            <mc:AlternateContent xmlns:mc="http://schemas.openxmlformats.org/markup-compatibility/2006">
              <mc:Choice xmlns:v="urn:schemas-microsoft-com:vml" Requires="v">
                <p:oleObj spid="_x0000_s87314" name="公式" r:id="rId8" imgW="457200" imgH="228600" progId="Equation.3">
                  <p:embed/>
                </p:oleObj>
              </mc:Choice>
              <mc:Fallback>
                <p:oleObj name="公式" r:id="rId8" imgW="4572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3900" y="2313702"/>
                        <a:ext cx="822325"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7" name="Object 5">
            <a:hlinkClick r:id="rId3" action="ppaction://hlinksldjump"/>
          </p:cNvPr>
          <p:cNvGraphicFramePr>
            <a:graphicFrameLocks noChangeAspect="1"/>
          </p:cNvGraphicFramePr>
          <p:nvPr/>
        </p:nvGraphicFramePr>
        <p:xfrm>
          <a:off x="3457575" y="3286124"/>
          <a:ext cx="2057400" cy="709612"/>
        </p:xfrm>
        <a:graphic>
          <a:graphicData uri="http://schemas.openxmlformats.org/presentationml/2006/ole">
            <mc:AlternateContent xmlns:mc="http://schemas.openxmlformats.org/markup-compatibility/2006">
              <mc:Choice xmlns:v="urn:schemas-microsoft-com:vml" Requires="v">
                <p:oleObj spid="_x0000_s87315" name="公式" r:id="rId10" imgW="1218960" imgH="419040" progId="Equation.3">
                  <p:embed/>
                </p:oleObj>
              </mc:Choice>
              <mc:Fallback>
                <p:oleObj name="公式" r:id="rId10" imgW="1218960" imgH="419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57575" y="3286124"/>
                        <a:ext cx="2057400" cy="709612"/>
                      </a:xfrm>
                      <a:prstGeom prst="rect">
                        <a:avLst/>
                      </a:prstGeom>
                      <a:noFill/>
                      <a:extLst>
                        <a:ext uri="{909E8E84-426E-40DD-AFC4-6F175D3DCCD1}">
                          <a14:hiddenFill xmlns:a14="http://schemas.microsoft.com/office/drawing/2010/main">
                            <a:solidFill>
                              <a:schemeClr val="accent1">
                                <a:alpha val="14000"/>
                              </a:schemeClr>
                            </a:solidFill>
                          </a14:hiddenFill>
                        </a:ext>
                      </a:extLst>
                    </p:spPr>
                  </p:pic>
                </p:oleObj>
              </mc:Fallback>
            </mc:AlternateContent>
          </a:graphicData>
        </a:graphic>
      </p:graphicFrame>
      <p:sp>
        <p:nvSpPr>
          <p:cNvPr id="8" name="TextBox 7"/>
          <p:cNvSpPr txBox="1"/>
          <p:nvPr/>
        </p:nvSpPr>
        <p:spPr>
          <a:xfrm>
            <a:off x="6429388" y="3500438"/>
            <a:ext cx="1733167" cy="400110"/>
          </a:xfrm>
          <a:prstGeom prst="rect">
            <a:avLst/>
          </a:prstGeom>
          <a:noFill/>
        </p:spPr>
        <p:txBody>
          <a:bodyPr wrap="none" rtlCol="0">
            <a:spAutoFit/>
          </a:bodyPr>
          <a:lstStyle/>
          <a:p>
            <a:r>
              <a:rPr lang="zh-CN" altLang="en-US" sz="2000" b="1" smtClean="0">
                <a:solidFill>
                  <a:prstClr val="black"/>
                </a:solidFill>
              </a:rPr>
              <a:t>（更正教材）</a:t>
            </a:r>
          </a:p>
        </p:txBody>
      </p:sp>
      <p:graphicFrame>
        <p:nvGraphicFramePr>
          <p:cNvPr id="49158" name="Object 6">
            <a:hlinkClick r:id="rId3" action="ppaction://hlinksldjump"/>
          </p:cNvPr>
          <p:cNvGraphicFramePr>
            <a:graphicFrameLocks noChangeAspect="1"/>
          </p:cNvGraphicFramePr>
          <p:nvPr/>
        </p:nvGraphicFramePr>
        <p:xfrm>
          <a:off x="3560762" y="5191142"/>
          <a:ext cx="2011369" cy="666750"/>
        </p:xfrm>
        <a:graphic>
          <a:graphicData uri="http://schemas.openxmlformats.org/presentationml/2006/ole">
            <mc:AlternateContent xmlns:mc="http://schemas.openxmlformats.org/markup-compatibility/2006">
              <mc:Choice xmlns:v="urn:schemas-microsoft-com:vml" Requires="v">
                <p:oleObj spid="_x0000_s87316" name="公式" r:id="rId12" imgW="1079280" imgH="393480" progId="Equation.3">
                  <p:embed/>
                </p:oleObj>
              </mc:Choice>
              <mc:Fallback>
                <p:oleObj name="公式" r:id="rId12" imgW="1079280" imgH="393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0762" y="5191142"/>
                        <a:ext cx="2011369" cy="666750"/>
                      </a:xfrm>
                      <a:prstGeom prst="rect">
                        <a:avLst/>
                      </a:prstGeom>
                      <a:noFill/>
                      <a:extLst>
                        <a:ext uri="{909E8E84-426E-40DD-AFC4-6F175D3DCCD1}">
                          <a14:hiddenFill xmlns:a14="http://schemas.microsoft.com/office/drawing/2010/main">
                            <a:solidFill>
                              <a:schemeClr val="accent1">
                                <a:alpha val="14000"/>
                              </a:schemeClr>
                            </a:solidFill>
                          </a14:hiddenFill>
                        </a:ext>
                      </a:extLst>
                    </p:spPr>
                  </p:pic>
                </p:oleObj>
              </mc:Fallback>
            </mc:AlternateContent>
          </a:graphicData>
        </a:graphic>
      </p:graphicFrame>
      <p:sp>
        <p:nvSpPr>
          <p:cNvPr id="10" name="TextBox 9"/>
          <p:cNvSpPr txBox="1"/>
          <p:nvPr/>
        </p:nvSpPr>
        <p:spPr>
          <a:xfrm>
            <a:off x="6072199" y="5578634"/>
            <a:ext cx="2786082" cy="707886"/>
          </a:xfrm>
          <a:prstGeom prst="rect">
            <a:avLst/>
          </a:prstGeom>
          <a:noFill/>
        </p:spPr>
        <p:txBody>
          <a:bodyPr wrap="square" rtlCol="0">
            <a:spAutoFit/>
          </a:bodyPr>
          <a:lstStyle/>
          <a:p>
            <a:r>
              <a:rPr lang="zh-CN" altLang="en-US" sz="2000" b="1" smtClean="0">
                <a:solidFill>
                  <a:prstClr val="black"/>
                </a:solidFill>
              </a:rPr>
              <a:t>大的视场角会导致像面上辐射照度的严重降低</a:t>
            </a:r>
          </a:p>
        </p:txBody>
      </p:sp>
    </p:spTree>
    <p:extLst>
      <p:ext uri="{BB962C8B-B14F-4D97-AF65-F5344CB8AC3E}">
        <p14:creationId xmlns:p14="http://schemas.microsoft.com/office/powerpoint/2010/main" val="19956803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7250" indent="-857250">
              <a:buFont typeface="+mj-ea"/>
              <a:buAutoNum type="ea1JpnChsDbPeriod" startAt="2"/>
            </a:pPr>
            <a:r>
              <a:rPr lang="zh-CN" altLang="en-US" smtClean="0"/>
              <a:t>辐射能传输的</a:t>
            </a:r>
            <a:r>
              <a:rPr lang="zh-CN" altLang="en-US" smtClean="0">
                <a:solidFill>
                  <a:srgbClr val="00B050"/>
                </a:solidFill>
              </a:rPr>
              <a:t>波动光学基础</a:t>
            </a:r>
            <a:endParaRPr lang="zh-CN" altLang="en-US"/>
          </a:p>
        </p:txBody>
      </p:sp>
      <p:sp>
        <p:nvSpPr>
          <p:cNvPr id="3" name="Content Placeholder 2"/>
          <p:cNvSpPr>
            <a:spLocks noGrp="1"/>
          </p:cNvSpPr>
          <p:nvPr>
            <p:ph sz="quarter" idx="1"/>
          </p:nvPr>
        </p:nvSpPr>
        <p:spPr/>
        <p:txBody>
          <a:bodyPr/>
          <a:lstStyle/>
          <a:p>
            <a:r>
              <a:rPr lang="zh-CN" altLang="en-US" smtClean="0"/>
              <a:t>应用波动光学的方法研究辐射能的传输，虽然复杂却更精确</a:t>
            </a:r>
            <a:endParaRPr lang="en-US" altLang="zh-CN" smtClean="0"/>
          </a:p>
          <a:p>
            <a:r>
              <a:rPr lang="zh-CN" altLang="en-US" smtClean="0"/>
              <a:t>辐射能随电磁波传播，必然因电磁波的衍射、干涉而改变辐射能空间分布情况，同时还具有偏振特性。</a:t>
            </a:r>
            <a:endParaRPr lang="en-US" altLang="zh-CN" smtClean="0"/>
          </a:p>
          <a:p>
            <a:r>
              <a:rPr lang="zh-CN" altLang="en-US" smtClean="0"/>
              <a:t>辐射能束的偏振特性对遥感、光纤通信、光电检测等非常重要</a:t>
            </a:r>
            <a:endParaRPr lang="en-US" altLang="zh-CN" smtClean="0"/>
          </a:p>
        </p:txBody>
      </p:sp>
    </p:spTree>
    <p:extLst>
      <p:ext uri="{BB962C8B-B14F-4D97-AF65-F5344CB8AC3E}">
        <p14:creationId xmlns:p14="http://schemas.microsoft.com/office/powerpoint/2010/main" val="238941958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a:buFont typeface="+mj-ea"/>
              <a:buAutoNum type="ea1JpnChsDbPeriod" startAt="2"/>
            </a:pPr>
            <a:r>
              <a:rPr lang="zh-CN" altLang="en-US" b="1" dirty="0" smtClean="0"/>
              <a:t>辐射能在传输中的损失</a:t>
            </a:r>
            <a:endParaRPr lang="zh-CN" altLang="en-US" b="1" dirty="0"/>
          </a:p>
        </p:txBody>
      </p:sp>
      <p:sp>
        <p:nvSpPr>
          <p:cNvPr id="3" name="Content Placeholder 2"/>
          <p:cNvSpPr>
            <a:spLocks noGrp="1"/>
          </p:cNvSpPr>
          <p:nvPr>
            <p:ph sz="quarter" idx="1"/>
          </p:nvPr>
        </p:nvSpPr>
        <p:spPr/>
        <p:txBody>
          <a:bodyPr/>
          <a:lstStyle/>
          <a:p>
            <a:r>
              <a:rPr lang="zh-CN" altLang="en-US" dirty="0" smtClean="0"/>
              <a:t>辐射能在传输过程中的损失包括</a:t>
            </a:r>
            <a:endParaRPr lang="en-US" altLang="zh-CN" dirty="0" smtClean="0"/>
          </a:p>
          <a:p>
            <a:pPr lvl="1"/>
            <a:r>
              <a:rPr lang="zh-CN" altLang="en-US" dirty="0" smtClean="0"/>
              <a:t>界面上的</a:t>
            </a:r>
            <a:r>
              <a:rPr lang="zh-CN" altLang="en-US" dirty="0" smtClean="0">
                <a:solidFill>
                  <a:srgbClr val="C00000"/>
                </a:solidFill>
              </a:rPr>
              <a:t>反射</a:t>
            </a:r>
            <a:endParaRPr lang="en-US" altLang="zh-CN" dirty="0" smtClean="0">
              <a:solidFill>
                <a:srgbClr val="C00000"/>
              </a:solidFill>
            </a:endParaRPr>
          </a:p>
          <a:p>
            <a:pPr lvl="1"/>
            <a:r>
              <a:rPr lang="zh-CN" altLang="en-US" dirty="0" smtClean="0"/>
              <a:t>介质内的</a:t>
            </a:r>
            <a:r>
              <a:rPr lang="zh-CN" altLang="en-US" dirty="0" smtClean="0">
                <a:solidFill>
                  <a:srgbClr val="C00000"/>
                </a:solidFill>
              </a:rPr>
              <a:t>吸收</a:t>
            </a:r>
            <a:r>
              <a:rPr lang="zh-CN" altLang="en-US" dirty="0" smtClean="0"/>
              <a:t>和</a:t>
            </a:r>
            <a:r>
              <a:rPr lang="zh-CN" altLang="en-US" dirty="0" smtClean="0">
                <a:solidFill>
                  <a:srgbClr val="C00000"/>
                </a:solidFill>
              </a:rPr>
              <a:t>散射</a:t>
            </a:r>
            <a:endParaRPr lang="en-US" altLang="zh-CN" dirty="0" smtClean="0">
              <a:solidFill>
                <a:srgbClr val="C00000"/>
              </a:solidFill>
            </a:endParaRPr>
          </a:p>
          <a:p>
            <a:r>
              <a:rPr lang="zh-CN" altLang="en-US" dirty="0" smtClean="0"/>
              <a:t>总辐射功率   ，被反射   、吸收  、散射   ，透射部分</a:t>
            </a:r>
            <a:endParaRPr lang="en-US" altLang="zh-CN" dirty="0" smtClean="0"/>
          </a:p>
          <a:p>
            <a:endParaRPr lang="en-US" altLang="zh-CN" dirty="0" smtClean="0"/>
          </a:p>
          <a:p>
            <a:r>
              <a:rPr lang="zh-CN" altLang="en-US" dirty="0" smtClean="0">
                <a:solidFill>
                  <a:srgbClr val="C00000"/>
                </a:solidFill>
              </a:rPr>
              <a:t>布格尔（</a:t>
            </a:r>
            <a:r>
              <a:rPr lang="en-US" altLang="zh-CN" dirty="0" err="1" smtClean="0">
                <a:solidFill>
                  <a:srgbClr val="C00000"/>
                </a:solidFill>
              </a:rPr>
              <a:t>Bouguer</a:t>
            </a:r>
            <a:r>
              <a:rPr lang="zh-CN" altLang="en-US" dirty="0" smtClean="0">
                <a:solidFill>
                  <a:srgbClr val="C00000"/>
                </a:solidFill>
              </a:rPr>
              <a:t>）定律</a:t>
            </a:r>
            <a:endParaRPr lang="en-US" altLang="zh-CN" dirty="0" smtClean="0">
              <a:solidFill>
                <a:srgbClr val="C00000"/>
              </a:solidFill>
            </a:endParaRPr>
          </a:p>
          <a:p>
            <a:endParaRPr lang="zh-CN" altLang="en-US" dirty="0"/>
          </a:p>
        </p:txBody>
      </p:sp>
      <p:graphicFrame>
        <p:nvGraphicFramePr>
          <p:cNvPr id="4" name="Object 3"/>
          <p:cNvGraphicFramePr>
            <a:graphicFrameLocks noChangeAspect="1"/>
          </p:cNvGraphicFramePr>
          <p:nvPr/>
        </p:nvGraphicFramePr>
        <p:xfrm>
          <a:off x="2869680" y="3267588"/>
          <a:ext cx="296864" cy="411042"/>
        </p:xfrm>
        <a:graphic>
          <a:graphicData uri="http://schemas.openxmlformats.org/presentationml/2006/ole">
            <mc:AlternateContent xmlns:mc="http://schemas.openxmlformats.org/markup-compatibility/2006">
              <mc:Choice xmlns:v="urn:schemas-microsoft-com:vml" Requires="v">
                <p:oleObj spid="_x0000_s88498" name="公式" r:id="rId3" imgW="164880" imgH="228600" progId="Equation.3">
                  <p:embed/>
                </p:oleObj>
              </mc:Choice>
              <mc:Fallback>
                <p:oleObj name="公式" r:id="rId3" imgW="1648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9680" y="3267588"/>
                        <a:ext cx="296864" cy="4110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3" name="Object 3"/>
          <p:cNvGraphicFramePr>
            <a:graphicFrameLocks noChangeAspect="1"/>
          </p:cNvGraphicFramePr>
          <p:nvPr>
            <p:extLst>
              <p:ext uri="{D42A27DB-BD31-4B8C-83A1-F6EECF244321}">
                <p14:modId xmlns:p14="http://schemas.microsoft.com/office/powerpoint/2010/main" val="2907075674"/>
              </p:ext>
            </p:extLst>
          </p:nvPr>
        </p:nvGraphicFramePr>
        <p:xfrm>
          <a:off x="5885284" y="3267593"/>
          <a:ext cx="342900" cy="411162"/>
        </p:xfrm>
        <a:graphic>
          <a:graphicData uri="http://schemas.openxmlformats.org/presentationml/2006/ole">
            <mc:AlternateContent xmlns:mc="http://schemas.openxmlformats.org/markup-compatibility/2006">
              <mc:Choice xmlns:v="urn:schemas-microsoft-com:vml" Requires="v">
                <p:oleObj spid="_x0000_s88499" name="公式" r:id="rId5" imgW="190440" imgH="228600" progId="Equation.3">
                  <p:embed/>
                </p:oleObj>
              </mc:Choice>
              <mc:Fallback>
                <p:oleObj name="公式" r:id="rId5" imgW="19044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5284" y="3267593"/>
                        <a:ext cx="342900"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4" name="Object 4"/>
          <p:cNvGraphicFramePr>
            <a:graphicFrameLocks noChangeAspect="1"/>
          </p:cNvGraphicFramePr>
          <p:nvPr>
            <p:extLst>
              <p:ext uri="{D42A27DB-BD31-4B8C-83A1-F6EECF244321}">
                <p14:modId xmlns:p14="http://schemas.microsoft.com/office/powerpoint/2010/main" val="766645966"/>
              </p:ext>
            </p:extLst>
          </p:nvPr>
        </p:nvGraphicFramePr>
        <p:xfrm>
          <a:off x="7131645" y="3268672"/>
          <a:ext cx="320675" cy="433388"/>
        </p:xfrm>
        <a:graphic>
          <a:graphicData uri="http://schemas.openxmlformats.org/presentationml/2006/ole">
            <mc:AlternateContent xmlns:mc="http://schemas.openxmlformats.org/markup-compatibility/2006">
              <mc:Choice xmlns:v="urn:schemas-microsoft-com:vml" Requires="v">
                <p:oleObj spid="_x0000_s88500" name="公式" r:id="rId7" imgW="177480" imgH="241200" progId="Equation.3">
                  <p:embed/>
                </p:oleObj>
              </mc:Choice>
              <mc:Fallback>
                <p:oleObj name="公式" r:id="rId7" imgW="17748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1645" y="3268672"/>
                        <a:ext cx="320675"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5" name="Object 5"/>
          <p:cNvGraphicFramePr>
            <a:graphicFrameLocks noChangeAspect="1"/>
          </p:cNvGraphicFramePr>
          <p:nvPr>
            <p:extLst>
              <p:ext uri="{D42A27DB-BD31-4B8C-83A1-F6EECF244321}">
                <p14:modId xmlns:p14="http://schemas.microsoft.com/office/powerpoint/2010/main" val="3015799868"/>
              </p:ext>
            </p:extLst>
          </p:nvPr>
        </p:nvGraphicFramePr>
        <p:xfrm>
          <a:off x="1898874" y="3803655"/>
          <a:ext cx="296862" cy="411163"/>
        </p:xfrm>
        <a:graphic>
          <a:graphicData uri="http://schemas.openxmlformats.org/presentationml/2006/ole">
            <mc:AlternateContent xmlns:mc="http://schemas.openxmlformats.org/markup-compatibility/2006">
              <mc:Choice xmlns:v="urn:schemas-microsoft-com:vml" Requires="v">
                <p:oleObj spid="_x0000_s88501" name="公式" r:id="rId9" imgW="164880" imgH="228600" progId="Equation.3">
                  <p:embed/>
                </p:oleObj>
              </mc:Choice>
              <mc:Fallback>
                <p:oleObj name="公式" r:id="rId9" imgW="16488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98874" y="3803655"/>
                        <a:ext cx="296862"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6" name="Object 6"/>
          <p:cNvGraphicFramePr>
            <a:graphicFrameLocks noChangeAspect="1"/>
          </p:cNvGraphicFramePr>
          <p:nvPr>
            <p:extLst>
              <p:ext uri="{D42A27DB-BD31-4B8C-83A1-F6EECF244321}">
                <p14:modId xmlns:p14="http://schemas.microsoft.com/office/powerpoint/2010/main" val="267783614"/>
              </p:ext>
            </p:extLst>
          </p:nvPr>
        </p:nvGraphicFramePr>
        <p:xfrm>
          <a:off x="4517132" y="3256251"/>
          <a:ext cx="342900" cy="433388"/>
        </p:xfrm>
        <a:graphic>
          <a:graphicData uri="http://schemas.openxmlformats.org/presentationml/2006/ole">
            <mc:AlternateContent xmlns:mc="http://schemas.openxmlformats.org/markup-compatibility/2006">
              <mc:Choice xmlns:v="urn:schemas-microsoft-com:vml" Requires="v">
                <p:oleObj spid="_x0000_s88502" name="公式" r:id="rId11" imgW="190440" imgH="241200" progId="Equation.3">
                  <p:embed/>
                </p:oleObj>
              </mc:Choice>
              <mc:Fallback>
                <p:oleObj name="公式" r:id="rId11" imgW="19044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7132" y="3256251"/>
                        <a:ext cx="342900"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7" name="Object 7"/>
          <p:cNvGraphicFramePr>
            <a:graphicFrameLocks noChangeAspect="1"/>
          </p:cNvGraphicFramePr>
          <p:nvPr/>
        </p:nvGraphicFramePr>
        <p:xfrm>
          <a:off x="2857488" y="4214818"/>
          <a:ext cx="2352675" cy="433387"/>
        </p:xfrm>
        <a:graphic>
          <a:graphicData uri="http://schemas.openxmlformats.org/presentationml/2006/ole">
            <mc:AlternateContent xmlns:mc="http://schemas.openxmlformats.org/markup-compatibility/2006">
              <mc:Choice xmlns:v="urn:schemas-microsoft-com:vml" Requires="v">
                <p:oleObj spid="_x0000_s88503" name="公式" r:id="rId13" imgW="1307880" imgH="241200" progId="Equation.3">
                  <p:embed/>
                </p:oleObj>
              </mc:Choice>
              <mc:Fallback>
                <p:oleObj name="公式" r:id="rId13" imgW="130788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488" y="4214818"/>
                        <a:ext cx="2352675"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3214678" y="5572140"/>
          <a:ext cx="2214578" cy="428628"/>
        </p:xfrm>
        <a:graphic>
          <a:graphicData uri="http://schemas.openxmlformats.org/presentationml/2006/ole">
            <mc:AlternateContent xmlns:mc="http://schemas.openxmlformats.org/markup-compatibility/2006">
              <mc:Choice xmlns:v="urn:schemas-microsoft-com:vml" Requires="v">
                <p:oleObj spid="_x0000_s88504" name="公式" r:id="rId15" imgW="965160" imgH="228600" progId="Equation.3">
                  <p:embed/>
                </p:oleObj>
              </mc:Choice>
              <mc:Fallback>
                <p:oleObj name="公式" r:id="rId15" imgW="96516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14678" y="5572140"/>
                        <a:ext cx="2214578"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5786414" y="5072074"/>
            <a:ext cx="3214742"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000" b="1" smtClean="0">
                <a:solidFill>
                  <a:prstClr val="black"/>
                </a:solidFill>
              </a:rPr>
              <a:t>辐射功率随传输距离按指数规律衰减</a:t>
            </a:r>
          </a:p>
        </p:txBody>
      </p:sp>
      <p:grpSp>
        <p:nvGrpSpPr>
          <p:cNvPr id="15" name="Group 14"/>
          <p:cNvGrpSpPr/>
          <p:nvPr/>
        </p:nvGrpSpPr>
        <p:grpSpPr>
          <a:xfrm>
            <a:off x="4429124" y="6100724"/>
            <a:ext cx="2143140" cy="400110"/>
            <a:chOff x="4429124" y="6315038"/>
            <a:chExt cx="2143140" cy="400110"/>
          </a:xfrm>
        </p:grpSpPr>
        <p:graphicFrame>
          <p:nvGraphicFramePr>
            <p:cNvPr id="13" name="Object 12"/>
            <p:cNvGraphicFramePr>
              <a:graphicFrameLocks noChangeAspect="1"/>
            </p:cNvGraphicFramePr>
            <p:nvPr/>
          </p:nvGraphicFramePr>
          <p:xfrm>
            <a:off x="4429124" y="6315038"/>
            <a:ext cx="290514" cy="387352"/>
          </p:xfrm>
          <a:graphic>
            <a:graphicData uri="http://schemas.openxmlformats.org/presentationml/2006/ole">
              <mc:AlternateContent xmlns:mc="http://schemas.openxmlformats.org/markup-compatibility/2006">
                <mc:Choice xmlns:v="urn:schemas-microsoft-com:vml" Requires="v">
                  <p:oleObj spid="_x0000_s88505" name="公式" r:id="rId17" imgW="152280" imgH="203040" progId="Equation.3">
                    <p:embed/>
                  </p:oleObj>
                </mc:Choice>
                <mc:Fallback>
                  <p:oleObj name="公式" r:id="rId17" imgW="152280" imgH="2030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29124" y="6315038"/>
                          <a:ext cx="290514" cy="3873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4714876" y="6315038"/>
              <a:ext cx="1857388" cy="400110"/>
            </a:xfrm>
            <a:prstGeom prst="rect">
              <a:avLst/>
            </a:prstGeom>
            <a:noFill/>
          </p:spPr>
          <p:txBody>
            <a:bodyPr wrap="square" rtlCol="0">
              <a:spAutoFit/>
            </a:bodyPr>
            <a:lstStyle/>
            <a:p>
              <a:r>
                <a:rPr lang="zh-CN" altLang="en-US" sz="2000" b="1" smtClean="0">
                  <a:solidFill>
                    <a:prstClr val="black"/>
                  </a:solidFill>
                </a:rPr>
                <a:t>光谱衰减系数</a:t>
              </a:r>
            </a:p>
          </p:txBody>
        </p:sp>
      </p:grpSp>
    </p:spTree>
    <p:extLst>
      <p:ext uri="{BB962C8B-B14F-4D97-AF65-F5344CB8AC3E}">
        <p14:creationId xmlns:p14="http://schemas.microsoft.com/office/powerpoint/2010/main" val="13673372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a:buFont typeface="+mj-ea"/>
              <a:buAutoNum type="ea1JpnChsDbPeriod" startAt="3"/>
            </a:pPr>
            <a:r>
              <a:rPr lang="zh-CN" altLang="en-US" b="1" dirty="0" smtClean="0"/>
              <a:t>辐射在大气中的传输</a:t>
            </a:r>
            <a:endParaRPr lang="zh-CN" altLang="en-US" b="1" dirty="0"/>
          </a:p>
        </p:txBody>
      </p:sp>
      <p:sp>
        <p:nvSpPr>
          <p:cNvPr id="3" name="Content Placeholder 2"/>
          <p:cNvSpPr>
            <a:spLocks noGrp="1"/>
          </p:cNvSpPr>
          <p:nvPr>
            <p:ph sz="quarter" idx="1"/>
          </p:nvPr>
        </p:nvSpPr>
        <p:spPr>
          <a:xfrm>
            <a:off x="914400" y="1447800"/>
            <a:ext cx="7772400" cy="5195910"/>
          </a:xfrm>
        </p:spPr>
        <p:txBody>
          <a:bodyPr>
            <a:normAutofit fontScale="92500"/>
          </a:bodyPr>
          <a:lstStyle/>
          <a:p>
            <a:r>
              <a:rPr lang="zh-CN" altLang="en-US" smtClean="0"/>
              <a:t>由于大气组成的复杂性，使得辐射在大气中的传输变得复杂。综合起来，大气效应对辐射传输的影响大致有以下</a:t>
            </a:r>
            <a:r>
              <a:rPr lang="en-US" altLang="zh-CN" smtClean="0"/>
              <a:t>3</a:t>
            </a:r>
            <a:r>
              <a:rPr lang="zh-CN" altLang="en-US" smtClean="0"/>
              <a:t>方面：</a:t>
            </a:r>
            <a:endParaRPr lang="en-US" altLang="zh-CN" smtClean="0"/>
          </a:p>
          <a:p>
            <a:pPr marL="777240" lvl="1" indent="-457200">
              <a:buFont typeface="+mj-ea"/>
              <a:buAutoNum type="circleNumDbPlain"/>
            </a:pPr>
            <a:r>
              <a:rPr lang="zh-CN" altLang="en-US" smtClean="0"/>
              <a:t>大气组分的</a:t>
            </a:r>
            <a:r>
              <a:rPr lang="zh-CN" altLang="en-US" smtClean="0">
                <a:solidFill>
                  <a:srgbClr val="00B050"/>
                </a:solidFill>
              </a:rPr>
              <a:t>吸收</a:t>
            </a:r>
            <a:r>
              <a:rPr lang="zh-CN" altLang="en-US" smtClean="0"/>
              <a:t>和</a:t>
            </a:r>
            <a:r>
              <a:rPr lang="zh-CN" altLang="en-US" smtClean="0">
                <a:solidFill>
                  <a:srgbClr val="00B050"/>
                </a:solidFill>
              </a:rPr>
              <a:t>散射</a:t>
            </a:r>
            <a:r>
              <a:rPr lang="zh-CN" altLang="en-US" smtClean="0"/>
              <a:t>效应所导致的辐射衰减，是辐射衰减的最主要原因</a:t>
            </a:r>
            <a:endParaRPr lang="en-US" altLang="zh-CN" smtClean="0"/>
          </a:p>
          <a:p>
            <a:pPr marL="777240" lvl="1" indent="-457200">
              <a:buFont typeface="+mj-ea"/>
              <a:buAutoNum type="circleNumDbPlain"/>
            </a:pPr>
            <a:r>
              <a:rPr lang="zh-CN" altLang="en-US" smtClean="0"/>
              <a:t>由于大气密度和温度的不均匀引起的折射率的变化和大气湍流引起的随机闪烁效应等，导致辐射的</a:t>
            </a:r>
            <a:r>
              <a:rPr lang="zh-CN" altLang="en-US" smtClean="0">
                <a:solidFill>
                  <a:srgbClr val="00B050"/>
                </a:solidFill>
              </a:rPr>
              <a:t>透射</a:t>
            </a:r>
            <a:r>
              <a:rPr lang="zh-CN" altLang="en-US" smtClean="0"/>
              <a:t>能量随空间取向及时间的变化而变化</a:t>
            </a:r>
            <a:endParaRPr lang="en-US" altLang="zh-CN" smtClean="0"/>
          </a:p>
          <a:p>
            <a:pPr marL="777240" lvl="1" indent="-457200">
              <a:buFont typeface="+mj-ea"/>
              <a:buAutoNum type="circleNumDbPlain"/>
            </a:pPr>
            <a:r>
              <a:rPr lang="zh-CN" altLang="en-US" smtClean="0"/>
              <a:t>由于地球表面上空大气密度的垂直分布随高度呈指数衰减，不同高度上</a:t>
            </a:r>
            <a:r>
              <a:rPr lang="zh-CN" altLang="en-US" smtClean="0">
                <a:solidFill>
                  <a:srgbClr val="00B050"/>
                </a:solidFill>
              </a:rPr>
              <a:t>折射率不同</a:t>
            </a:r>
            <a:r>
              <a:rPr lang="zh-CN" altLang="en-US" smtClean="0"/>
              <a:t>，因此，当辐射在水平方向的传输距离超过</a:t>
            </a:r>
            <a:r>
              <a:rPr lang="en-US" altLang="zh-CN" smtClean="0"/>
              <a:t>100km</a:t>
            </a:r>
            <a:r>
              <a:rPr lang="zh-CN" altLang="en-US" smtClean="0"/>
              <a:t>时，就要考虑由于折射率的不同而引起的辐射束传输路径的弯曲</a:t>
            </a:r>
            <a:endParaRPr lang="zh-CN" altLang="en-US"/>
          </a:p>
        </p:txBody>
      </p:sp>
    </p:spTree>
    <p:extLst>
      <p:ext uri="{BB962C8B-B14F-4D97-AF65-F5344CB8AC3E}">
        <p14:creationId xmlns:p14="http://schemas.microsoft.com/office/powerpoint/2010/main" val="31517483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914400" y="214290"/>
            <a:ext cx="7772400" cy="6429420"/>
          </a:xfrm>
        </p:spPr>
        <p:txBody>
          <a:bodyPr/>
          <a:lstStyle/>
          <a:p>
            <a:pPr marL="514350" indent="-514350">
              <a:buFont typeface="+mj-lt"/>
              <a:buAutoNum type="arabicPeriod"/>
            </a:pPr>
            <a:r>
              <a:rPr lang="zh-CN" altLang="en-US" smtClean="0">
                <a:solidFill>
                  <a:srgbClr val="C00000"/>
                </a:solidFill>
              </a:rPr>
              <a:t>大气组分</a:t>
            </a:r>
            <a:endParaRPr lang="en-US" altLang="zh-CN" smtClean="0">
              <a:solidFill>
                <a:srgbClr val="C00000"/>
              </a:solidFill>
            </a:endParaRPr>
          </a:p>
          <a:p>
            <a:pPr lvl="1"/>
            <a:r>
              <a:rPr lang="zh-CN" altLang="en-US" smtClean="0"/>
              <a:t>包围着地球的大气层，每单位体积中大约有</a:t>
            </a:r>
            <a:r>
              <a:rPr lang="en-US" smtClean="0"/>
              <a:t>78.09%</a:t>
            </a:r>
            <a:r>
              <a:rPr lang="zh-CN" altLang="en-US" smtClean="0"/>
              <a:t>的氮气和</a:t>
            </a:r>
            <a:r>
              <a:rPr lang="en-US" smtClean="0"/>
              <a:t>20.94%</a:t>
            </a:r>
            <a:r>
              <a:rPr lang="zh-CN" altLang="en-US" smtClean="0"/>
              <a:t>的氧气，另外还有不到</a:t>
            </a:r>
            <a:r>
              <a:rPr lang="en-US" smtClean="0"/>
              <a:t>1%</a:t>
            </a:r>
            <a:r>
              <a:rPr lang="zh-CN" altLang="en-US" smtClean="0"/>
              <a:t>的氩（</a:t>
            </a:r>
            <a:r>
              <a:rPr lang="en-US" smtClean="0"/>
              <a:t>A</a:t>
            </a:r>
            <a:r>
              <a:rPr lang="en-US" baseline="-25000" smtClean="0"/>
              <a:t>r</a:t>
            </a:r>
            <a:r>
              <a:rPr lang="zh-CN" altLang="en-US" smtClean="0"/>
              <a:t>）（ </a:t>
            </a:r>
            <a:r>
              <a:rPr lang="en-US" altLang="zh-CN" smtClean="0"/>
              <a:t>0.93</a:t>
            </a:r>
            <a:r>
              <a:rPr lang="zh-CN" altLang="en-US" smtClean="0"/>
              <a:t>％）、二氧化碳</a:t>
            </a:r>
            <a:r>
              <a:rPr lang="en-US" smtClean="0"/>
              <a:t>(CO</a:t>
            </a:r>
            <a:r>
              <a:rPr lang="en-US" baseline="-25000" smtClean="0"/>
              <a:t>2</a:t>
            </a:r>
            <a:r>
              <a:rPr lang="en-US" smtClean="0"/>
              <a:t>)</a:t>
            </a:r>
            <a:r>
              <a:rPr lang="zh-CN" altLang="en-US" smtClean="0"/>
              <a:t>、一氧化碳</a:t>
            </a:r>
            <a:r>
              <a:rPr lang="en-US" smtClean="0"/>
              <a:t>(CO)</a:t>
            </a:r>
            <a:r>
              <a:rPr lang="zh-CN" altLang="en-US" smtClean="0"/>
              <a:t>、一氧化二氮</a:t>
            </a:r>
            <a:r>
              <a:rPr lang="en-US" smtClean="0"/>
              <a:t>(N</a:t>
            </a:r>
            <a:r>
              <a:rPr lang="en-US" baseline="-25000" smtClean="0"/>
              <a:t>2</a:t>
            </a:r>
            <a:r>
              <a:rPr lang="en-US" smtClean="0"/>
              <a:t>O)</a:t>
            </a:r>
            <a:r>
              <a:rPr lang="zh-CN" altLang="en-US" smtClean="0"/>
              <a:t>、甲烷</a:t>
            </a:r>
            <a:r>
              <a:rPr lang="en-US" smtClean="0"/>
              <a:t>(CH</a:t>
            </a:r>
            <a:r>
              <a:rPr lang="en-US" baseline="-25000" smtClean="0"/>
              <a:t>4</a:t>
            </a:r>
            <a:r>
              <a:rPr lang="en-US" smtClean="0"/>
              <a:t>)</a:t>
            </a:r>
            <a:r>
              <a:rPr lang="zh-CN" altLang="en-US" smtClean="0"/>
              <a:t>、臭氧</a:t>
            </a:r>
            <a:r>
              <a:rPr lang="en-US" smtClean="0"/>
              <a:t>(O</a:t>
            </a:r>
            <a:r>
              <a:rPr lang="en-US" baseline="-25000" smtClean="0"/>
              <a:t>3</a:t>
            </a:r>
            <a:r>
              <a:rPr lang="en-US" smtClean="0"/>
              <a:t>)</a:t>
            </a:r>
            <a:r>
              <a:rPr lang="zh-CN" altLang="en-US" smtClean="0"/>
              <a:t>、水汽</a:t>
            </a:r>
            <a:r>
              <a:rPr lang="en-US" smtClean="0"/>
              <a:t>(H</a:t>
            </a:r>
            <a:r>
              <a:rPr lang="en-US" baseline="-25000" smtClean="0"/>
              <a:t>2</a:t>
            </a:r>
            <a:r>
              <a:rPr lang="en-US" smtClean="0"/>
              <a:t>O)</a:t>
            </a:r>
            <a:r>
              <a:rPr lang="zh-CN" altLang="en-US" smtClean="0"/>
              <a:t>等成分。除氮气、氧气外的其他气体统称为微量气体。 </a:t>
            </a:r>
          </a:p>
          <a:p>
            <a:pPr lvl="1"/>
            <a:r>
              <a:rPr lang="zh-CN" altLang="en-US" smtClean="0"/>
              <a:t>除了上述气体成分外，大气中还含有悬浮的尘埃、液滴、冰晶等固体或液体微粒，这些微粒通称为气溶胶</a:t>
            </a:r>
            <a:endParaRPr lang="en-US" altLang="zh-CN" smtClean="0"/>
          </a:p>
          <a:p>
            <a:pPr lvl="1"/>
            <a:r>
              <a:rPr lang="zh-CN" altLang="en-US" smtClean="0"/>
              <a:t>大气中的主要吸收气体有水蒸气、二氧化碳、和臭氧等</a:t>
            </a:r>
            <a:endParaRPr lang="en-US" altLang="zh-CN" smtClean="0"/>
          </a:p>
          <a:p>
            <a:pPr lvl="1"/>
            <a:r>
              <a:rPr lang="zh-CN" altLang="en-US" smtClean="0"/>
              <a:t>下面主要介绍这些气体的浓度和变化范围</a:t>
            </a:r>
            <a:endParaRPr lang="en-US" altLang="zh-CN" smtClean="0">
              <a:solidFill>
                <a:srgbClr val="C00000"/>
              </a:solidFill>
            </a:endParaRPr>
          </a:p>
        </p:txBody>
      </p:sp>
    </p:spTree>
    <p:extLst>
      <p:ext uri="{BB962C8B-B14F-4D97-AF65-F5344CB8AC3E}">
        <p14:creationId xmlns:p14="http://schemas.microsoft.com/office/powerpoint/2010/main" val="2286324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solidFill>
                  <a:srgbClr val="C00000"/>
                </a:solidFill>
              </a:rPr>
              <a:t>1</a:t>
            </a:r>
            <a:r>
              <a:rPr lang="zh-CN" altLang="en-US" dirty="0">
                <a:solidFill>
                  <a:srgbClr val="C00000"/>
                </a:solidFill>
              </a:rPr>
              <a:t>、辐射强</a:t>
            </a:r>
            <a:r>
              <a:rPr lang="zh-CN" altLang="en-US" dirty="0" smtClean="0">
                <a:solidFill>
                  <a:srgbClr val="C00000"/>
                </a:solidFill>
              </a:rPr>
              <a:t>度</a:t>
            </a:r>
            <a:endParaRPr lang="zh-CN" altLang="en-US" dirty="0"/>
          </a:p>
        </p:txBody>
      </p:sp>
      <p:sp>
        <p:nvSpPr>
          <p:cNvPr id="3" name="Content Placeholder 2"/>
          <p:cNvSpPr>
            <a:spLocks noGrp="1"/>
          </p:cNvSpPr>
          <p:nvPr>
            <p:ph sz="quarter" idx="1"/>
          </p:nvPr>
        </p:nvSpPr>
        <p:spPr/>
        <p:txBody>
          <a:bodyPr/>
          <a:lstStyle/>
          <a:p>
            <a:pPr lvl="1"/>
            <a:r>
              <a:rPr lang="en-US" altLang="zh-CN" dirty="0" err="1" smtClean="0"/>
              <a:t>def</a:t>
            </a:r>
            <a:r>
              <a:rPr lang="zh-CN" altLang="en-US" dirty="0" smtClean="0"/>
              <a:t>：点光源在给定方向上通过单位立体角的辐射能通量</a:t>
            </a:r>
            <a:endParaRPr lang="en-US" altLang="zh-CN" dirty="0" smtClean="0"/>
          </a:p>
          <a:p>
            <a:pPr lvl="1"/>
            <a:endParaRPr lang="en-US" altLang="zh-CN" dirty="0" smtClean="0"/>
          </a:p>
          <a:p>
            <a:pPr lvl="1"/>
            <a:endParaRPr lang="en-US" altLang="zh-CN" dirty="0" smtClean="0"/>
          </a:p>
          <a:p>
            <a:pPr lvl="1"/>
            <a:endParaRPr lang="en-US" altLang="zh-CN" dirty="0" smtClean="0"/>
          </a:p>
          <a:p>
            <a:pPr lvl="1"/>
            <a:r>
              <a:rPr lang="zh-CN" altLang="en-US" dirty="0" smtClean="0"/>
              <a:t>空间所有方向均匀时</a:t>
            </a:r>
            <a:endParaRPr lang="en-US" altLang="zh-CN" dirty="0" smtClean="0"/>
          </a:p>
          <a:p>
            <a:pPr lvl="1"/>
            <a:endParaRPr lang="en-US" altLang="zh-CN" dirty="0" smtClean="0"/>
          </a:p>
          <a:p>
            <a:pPr lvl="1"/>
            <a:endParaRPr lang="en-US" altLang="zh-CN" dirty="0" smtClean="0"/>
          </a:p>
          <a:p>
            <a:pPr lvl="1"/>
            <a:r>
              <a:rPr lang="zh-CN" altLang="en-US" dirty="0" smtClean="0"/>
              <a:t>实际上，   随方向而变化，即</a:t>
            </a:r>
            <a:endParaRPr lang="en-US" altLang="zh-CN"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4259373996"/>
              </p:ext>
            </p:extLst>
          </p:nvPr>
        </p:nvGraphicFramePr>
        <p:xfrm>
          <a:off x="3490913" y="1844824"/>
          <a:ext cx="1216025" cy="785812"/>
        </p:xfrm>
        <a:graphic>
          <a:graphicData uri="http://schemas.openxmlformats.org/presentationml/2006/ole">
            <mc:AlternateContent xmlns:mc="http://schemas.openxmlformats.org/markup-compatibility/2006">
              <mc:Choice xmlns:v="urn:schemas-microsoft-com:vml" Requires="v">
                <p:oleObj spid="_x0000_s65940" name="Equation" r:id="rId3" imgW="609480" imgH="393480" progId="Equation.3">
                  <p:embed/>
                </p:oleObj>
              </mc:Choice>
              <mc:Fallback>
                <p:oleObj name="Equation" r:id="rId3" imgW="609480" imgH="393480" progId="Equation.3">
                  <p:embed/>
                  <p:pic>
                    <p:nvPicPr>
                      <p:cNvPr id="0" name="Picture 3"/>
                      <p:cNvPicPr>
                        <a:picLocks noChangeAspect="1" noChangeArrowheads="1"/>
                      </p:cNvPicPr>
                      <p:nvPr/>
                    </p:nvPicPr>
                    <p:blipFill>
                      <a:blip r:embed="rId4"/>
                      <a:srcRect/>
                      <a:stretch>
                        <a:fillRect/>
                      </a:stretch>
                    </p:blipFill>
                    <p:spPr bwMode="auto">
                      <a:xfrm>
                        <a:off x="3490913" y="1844824"/>
                        <a:ext cx="1216025"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1" name="Object 5"/>
          <p:cNvGraphicFramePr>
            <a:graphicFrameLocks noChangeAspect="1"/>
          </p:cNvGraphicFramePr>
          <p:nvPr>
            <p:extLst>
              <p:ext uri="{D42A27DB-BD31-4B8C-83A1-F6EECF244321}">
                <p14:modId xmlns:p14="http://schemas.microsoft.com/office/powerpoint/2010/main" val="472825284"/>
              </p:ext>
            </p:extLst>
          </p:nvPr>
        </p:nvGraphicFramePr>
        <p:xfrm>
          <a:off x="2922588" y="3225552"/>
          <a:ext cx="2720982" cy="557212"/>
        </p:xfrm>
        <a:graphic>
          <a:graphicData uri="http://schemas.openxmlformats.org/presentationml/2006/ole">
            <mc:AlternateContent xmlns:mc="http://schemas.openxmlformats.org/markup-compatibility/2006">
              <mc:Choice xmlns:v="urn:schemas-microsoft-com:vml" Requires="v">
                <p:oleObj spid="_x0000_s65941" name="公式" r:id="rId5" imgW="1180800" imgH="279360" progId="Equation.3">
                  <p:embed/>
                </p:oleObj>
              </mc:Choice>
              <mc:Fallback>
                <p:oleObj name="公式" r:id="rId5" imgW="1180800" imgH="27936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2588" y="3225552"/>
                        <a:ext cx="2720982" cy="55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2" name="Object 6"/>
          <p:cNvGraphicFramePr>
            <a:graphicFrameLocks noChangeAspect="1"/>
          </p:cNvGraphicFramePr>
          <p:nvPr>
            <p:extLst>
              <p:ext uri="{D42A27DB-BD31-4B8C-83A1-F6EECF244321}">
                <p14:modId xmlns:p14="http://schemas.microsoft.com/office/powerpoint/2010/main" val="2944489886"/>
              </p:ext>
            </p:extLst>
          </p:nvPr>
        </p:nvGraphicFramePr>
        <p:xfrm>
          <a:off x="2529481" y="3887338"/>
          <a:ext cx="314327" cy="471490"/>
        </p:xfrm>
        <a:graphic>
          <a:graphicData uri="http://schemas.openxmlformats.org/presentationml/2006/ole">
            <mc:AlternateContent xmlns:mc="http://schemas.openxmlformats.org/markup-compatibility/2006">
              <mc:Choice xmlns:v="urn:schemas-microsoft-com:vml" Requires="v">
                <p:oleObj spid="_x0000_s65942" name="公式" r:id="rId7" imgW="152280" imgH="228600" progId="Equation.3">
                  <p:embed/>
                </p:oleObj>
              </mc:Choice>
              <mc:Fallback>
                <p:oleObj name="公式" r:id="rId7" imgW="152280" imgH="2286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9481" y="3887338"/>
                        <a:ext cx="314327" cy="47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3" name="Object 7"/>
          <p:cNvGraphicFramePr>
            <a:graphicFrameLocks noChangeAspect="1"/>
          </p:cNvGraphicFramePr>
          <p:nvPr>
            <p:extLst>
              <p:ext uri="{D42A27DB-BD31-4B8C-83A1-F6EECF244321}">
                <p14:modId xmlns:p14="http://schemas.microsoft.com/office/powerpoint/2010/main" val="514375923"/>
              </p:ext>
            </p:extLst>
          </p:nvPr>
        </p:nvGraphicFramePr>
        <p:xfrm>
          <a:off x="5093940" y="3887430"/>
          <a:ext cx="1638300" cy="500063"/>
        </p:xfrm>
        <a:graphic>
          <a:graphicData uri="http://schemas.openxmlformats.org/presentationml/2006/ole">
            <mc:AlternateContent xmlns:mc="http://schemas.openxmlformats.org/markup-compatibility/2006">
              <mc:Choice xmlns:v="urn:schemas-microsoft-com:vml" Requires="v">
                <p:oleObj spid="_x0000_s65943" name="公式" r:id="rId9" imgW="749160" imgH="228600" progId="Equation.3">
                  <p:embed/>
                </p:oleObj>
              </mc:Choice>
              <mc:Fallback>
                <p:oleObj name="公式" r:id="rId9" imgW="749160" imgH="2286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3940" y="3887430"/>
                        <a:ext cx="16383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1513713" y="4736073"/>
            <a:ext cx="700833" cy="400110"/>
          </a:xfrm>
          <a:prstGeom prst="rect">
            <a:avLst/>
          </a:prstGeom>
          <a:noFill/>
        </p:spPr>
        <p:txBody>
          <a:bodyPr wrap="none" rtlCol="0">
            <a:spAutoFit/>
          </a:bodyPr>
          <a:lstStyle/>
          <a:p>
            <a:r>
              <a:rPr lang="zh-CN" altLang="en-US" sz="2000" b="1" dirty="0" smtClean="0"/>
              <a:t>于是</a:t>
            </a:r>
            <a:endParaRPr lang="zh-CN" altLang="en-US" sz="2000" b="1" dirty="0"/>
          </a:p>
        </p:txBody>
      </p:sp>
      <p:graphicFrame>
        <p:nvGraphicFramePr>
          <p:cNvPr id="65544" name="Object 8"/>
          <p:cNvGraphicFramePr>
            <a:graphicFrameLocks noChangeAspect="1"/>
          </p:cNvGraphicFramePr>
          <p:nvPr>
            <p:extLst>
              <p:ext uri="{D42A27DB-BD31-4B8C-83A1-F6EECF244321}">
                <p14:modId xmlns:p14="http://schemas.microsoft.com/office/powerpoint/2010/main" val="465491158"/>
              </p:ext>
            </p:extLst>
          </p:nvPr>
        </p:nvGraphicFramePr>
        <p:xfrm>
          <a:off x="2339752" y="4682455"/>
          <a:ext cx="4124325" cy="1266825"/>
        </p:xfrm>
        <a:graphic>
          <a:graphicData uri="http://schemas.openxmlformats.org/presentationml/2006/ole">
            <mc:AlternateContent xmlns:mc="http://schemas.openxmlformats.org/markup-compatibility/2006">
              <mc:Choice xmlns:v="urn:schemas-microsoft-com:vml" Requires="v">
                <p:oleObj spid="_x0000_s65944" name="Equation" r:id="rId11" imgW="1790640" imgH="634680" progId="Equation.3">
                  <p:embed/>
                </p:oleObj>
              </mc:Choice>
              <mc:Fallback>
                <p:oleObj name="Equation" r:id="rId11" imgW="1790640" imgH="634680" progId="Equation.3">
                  <p:embed/>
                  <p:pic>
                    <p:nvPicPr>
                      <p:cNvPr id="0" name="Picture 8"/>
                      <p:cNvPicPr>
                        <a:picLocks noChangeAspect="1" noChangeArrowheads="1"/>
                      </p:cNvPicPr>
                      <p:nvPr/>
                    </p:nvPicPr>
                    <p:blipFill>
                      <a:blip r:embed="rId12"/>
                      <a:srcRect/>
                      <a:stretch>
                        <a:fillRect/>
                      </a:stretch>
                    </p:blipFill>
                    <p:spPr bwMode="auto">
                      <a:xfrm>
                        <a:off x="2339752" y="4682455"/>
                        <a:ext cx="4124325" cy="126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5541"/>
                                        </p:tgtEl>
                                        <p:attrNameLst>
                                          <p:attrName>style.visibility</p:attrName>
                                        </p:attrNameLst>
                                      </p:cBhvr>
                                      <p:to>
                                        <p:strVal val="visible"/>
                                      </p:to>
                                    </p:set>
                                    <p:animEffect transition="in" filter="wipe(left)">
                                      <p:cBhvr>
                                        <p:cTn id="12" dur="500"/>
                                        <p:tgtEl>
                                          <p:spTgt spid="655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left)">
                                      <p:cBhvr>
                                        <p:cTn id="17" dur="500"/>
                                        <p:tgtEl>
                                          <p:spTgt spid="3">
                                            <p:txEl>
                                              <p:pRg st="7" end="7"/>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65543"/>
                                        </p:tgtEl>
                                        <p:attrNameLst>
                                          <p:attrName>style.visibility</p:attrName>
                                        </p:attrNameLst>
                                      </p:cBhvr>
                                      <p:to>
                                        <p:strVal val="visible"/>
                                      </p:to>
                                    </p:set>
                                    <p:animEffect transition="in" filter="wipe(left)">
                                      <p:cBhvr>
                                        <p:cTn id="21" dur="500"/>
                                        <p:tgtEl>
                                          <p:spTgt spid="6554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65544"/>
                                        </p:tgtEl>
                                        <p:attrNameLst>
                                          <p:attrName>style.visibility</p:attrName>
                                        </p:attrNameLst>
                                      </p:cBhvr>
                                      <p:to>
                                        <p:strVal val="visible"/>
                                      </p:to>
                                    </p:set>
                                    <p:animEffect transition="in" filter="wipe(left)">
                                      <p:cBhvr>
                                        <p:cTn id="30"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水蒸气 </a:t>
            </a:r>
            <a:endParaRPr lang="zh-CN" altLang="en-US"/>
          </a:p>
        </p:txBody>
      </p:sp>
      <p:sp>
        <p:nvSpPr>
          <p:cNvPr id="3" name="Content Placeholder 2"/>
          <p:cNvSpPr>
            <a:spLocks noGrp="1"/>
          </p:cNvSpPr>
          <p:nvPr>
            <p:ph sz="quarter" idx="1"/>
          </p:nvPr>
        </p:nvSpPr>
        <p:spPr/>
        <p:txBody>
          <a:bodyPr>
            <a:normAutofit fontScale="92500"/>
          </a:bodyPr>
          <a:lstStyle/>
          <a:p>
            <a:r>
              <a:rPr lang="zh-CN" altLang="en-US" smtClean="0"/>
              <a:t>水蒸气在大气中，尤其在低层大气中的含量较高，是对红外辐射传输影响较大的一种大气成分。虽然人眼看不见，但它的分子对</a:t>
            </a:r>
            <a:r>
              <a:rPr lang="zh-CN" altLang="en-US" smtClean="0">
                <a:solidFill>
                  <a:srgbClr val="00B050"/>
                </a:solidFill>
              </a:rPr>
              <a:t>红外辐射</a:t>
            </a:r>
            <a:r>
              <a:rPr lang="zh-CN" altLang="en-US" smtClean="0"/>
              <a:t>有强烈的选择吸收作用</a:t>
            </a:r>
          </a:p>
          <a:p>
            <a:pPr lvl="1">
              <a:buNone/>
            </a:pPr>
            <a:r>
              <a:rPr lang="en-US" smtClean="0">
                <a:solidFill>
                  <a:srgbClr val="C00000"/>
                </a:solidFill>
              </a:rPr>
              <a:t>(1)</a:t>
            </a:r>
            <a:r>
              <a:rPr lang="zh-CN" altLang="en-US" smtClean="0"/>
              <a:t>水蒸气含量多变，低于</a:t>
            </a:r>
            <a:r>
              <a:rPr lang="en-US" altLang="zh-CN" smtClean="0"/>
              <a:t>2%</a:t>
            </a:r>
            <a:endParaRPr lang="zh-CN" altLang="en-US" smtClean="0"/>
          </a:p>
          <a:p>
            <a:pPr lvl="1">
              <a:buNone/>
            </a:pPr>
            <a:r>
              <a:rPr lang="en-US" smtClean="0">
                <a:solidFill>
                  <a:srgbClr val="C00000"/>
                </a:solidFill>
              </a:rPr>
              <a:t>(2)</a:t>
            </a:r>
            <a:r>
              <a:rPr lang="zh-CN" altLang="en-US" smtClean="0"/>
              <a:t>水蒸气的分布 </a:t>
            </a:r>
          </a:p>
          <a:p>
            <a:pPr lvl="2"/>
            <a:r>
              <a:rPr lang="zh-CN" altLang="en-US" smtClean="0"/>
              <a:t>水蒸气压强</a:t>
            </a:r>
            <a:r>
              <a:rPr lang="en-US" smtClean="0"/>
              <a:t>:</a:t>
            </a:r>
            <a:r>
              <a:rPr lang="zh-CN" altLang="en-US" smtClean="0"/>
              <a:t>水蒸气压强是大气中水蒸气的分压强，用符号</a:t>
            </a:r>
            <a:r>
              <a:rPr lang="en-US" smtClean="0"/>
              <a:t>p</a:t>
            </a:r>
            <a:r>
              <a:rPr lang="en-US" baseline="-25000" smtClean="0"/>
              <a:t>w</a:t>
            </a:r>
            <a:r>
              <a:rPr lang="zh-CN" altLang="en-US" smtClean="0"/>
              <a:t>表示，其单位是</a:t>
            </a:r>
            <a:r>
              <a:rPr lang="en-US" smtClean="0"/>
              <a:t>Pa</a:t>
            </a:r>
            <a:r>
              <a:rPr lang="zh-CN" altLang="en-US" smtClean="0"/>
              <a:t>。 </a:t>
            </a:r>
          </a:p>
          <a:p>
            <a:pPr lvl="2"/>
            <a:r>
              <a:rPr lang="zh-CN" altLang="en-US" smtClean="0"/>
              <a:t>绝对湿度</a:t>
            </a:r>
            <a:r>
              <a:rPr lang="en-US" smtClean="0"/>
              <a:t>:</a:t>
            </a:r>
            <a:r>
              <a:rPr lang="zh-CN" altLang="en-US" smtClean="0"/>
              <a:t>绝对湿度是单位体积空气中所含有的水蒸气的质量，通常用符号</a:t>
            </a:r>
            <a:r>
              <a:rPr lang="en-US" altLang="zh-CN" smtClean="0"/>
              <a:t>ρ</a:t>
            </a:r>
            <a:r>
              <a:rPr lang="en-US" baseline="-25000" smtClean="0"/>
              <a:t>w</a:t>
            </a:r>
            <a:r>
              <a:rPr lang="zh-CN" altLang="en-US" smtClean="0"/>
              <a:t>表示，其单位为</a:t>
            </a:r>
            <a:r>
              <a:rPr lang="en-US" smtClean="0"/>
              <a:t>g/m</a:t>
            </a:r>
            <a:r>
              <a:rPr lang="en-US" baseline="30000" smtClean="0"/>
              <a:t>3</a:t>
            </a:r>
            <a:r>
              <a:rPr lang="zh-CN" altLang="en-US" smtClean="0"/>
              <a:t>。所谓绝对湿度，是指水蒸气的密度。</a:t>
            </a:r>
            <a:endParaRPr lang="zh-CN" altLang="en-US"/>
          </a:p>
        </p:txBody>
      </p:sp>
    </p:spTree>
    <p:extLst>
      <p:ext uri="{BB962C8B-B14F-4D97-AF65-F5344CB8AC3E}">
        <p14:creationId xmlns:p14="http://schemas.microsoft.com/office/powerpoint/2010/main" val="3583526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57166"/>
            <a:ext cx="7772400" cy="6215106"/>
          </a:xfrm>
        </p:spPr>
        <p:txBody>
          <a:bodyPr>
            <a:normAutofit fontScale="92500" lnSpcReduction="10000"/>
          </a:bodyPr>
          <a:lstStyle/>
          <a:p>
            <a:pPr lvl="1">
              <a:buNone/>
            </a:pPr>
            <a:r>
              <a:rPr lang="en-US" altLang="zh-CN" smtClean="0">
                <a:solidFill>
                  <a:srgbClr val="C00000"/>
                </a:solidFill>
              </a:rPr>
              <a:t>(3)</a:t>
            </a:r>
            <a:r>
              <a:rPr lang="zh-CN" altLang="en-US" smtClean="0"/>
              <a:t>饱和水蒸气压</a:t>
            </a:r>
            <a:r>
              <a:rPr lang="en-US" smtClean="0"/>
              <a:t>: </a:t>
            </a:r>
            <a:endParaRPr lang="zh-CN" altLang="en-US" smtClean="0"/>
          </a:p>
          <a:p>
            <a:pPr lvl="2"/>
            <a:r>
              <a:rPr lang="zh-CN" altLang="en-US" smtClean="0"/>
              <a:t>在由气体转变为液体过程中的水蒸气，称为饱和水蒸气。在饱和空气中，水蒸气在某一温度下开始发生液化时的压强，称为再该温度下的饱和水蒸气压，用</a:t>
            </a:r>
            <a:r>
              <a:rPr lang="en-US" smtClean="0"/>
              <a:t>p</a:t>
            </a:r>
            <a:r>
              <a:rPr lang="en-US" baseline="-25000" smtClean="0"/>
              <a:t>s</a:t>
            </a:r>
            <a:r>
              <a:rPr lang="zh-CN" altLang="en-US" smtClean="0"/>
              <a:t>表示，它就是饱和状态下水蒸气的分压强，只是温度的函数。 </a:t>
            </a:r>
          </a:p>
          <a:p>
            <a:pPr lvl="1">
              <a:buNone/>
            </a:pPr>
            <a:r>
              <a:rPr lang="en-US" smtClean="0">
                <a:solidFill>
                  <a:srgbClr val="C00000"/>
                </a:solidFill>
              </a:rPr>
              <a:t>(4)</a:t>
            </a:r>
            <a:r>
              <a:rPr lang="zh-CN" altLang="en-US" smtClean="0"/>
              <a:t>饱和水蒸气量</a:t>
            </a:r>
            <a:r>
              <a:rPr lang="en-US" smtClean="0"/>
              <a:t>: </a:t>
            </a:r>
            <a:endParaRPr lang="zh-CN" altLang="en-US" smtClean="0"/>
          </a:p>
          <a:p>
            <a:pPr lvl="2"/>
            <a:r>
              <a:rPr lang="zh-CN" altLang="en-US" smtClean="0"/>
              <a:t>某一空气试样中，处于某一温度时，单位体积内所能容纳最大可能的水蒸气质量，用</a:t>
            </a:r>
            <a:r>
              <a:rPr lang="en-US" altLang="zh-CN" smtClean="0"/>
              <a:t>ρ</a:t>
            </a:r>
            <a:r>
              <a:rPr lang="en-US" baseline="-25000" smtClean="0"/>
              <a:t>s</a:t>
            </a:r>
            <a:r>
              <a:rPr lang="zh-CN" altLang="en-US" smtClean="0"/>
              <a:t>表示，其单位是</a:t>
            </a:r>
            <a:r>
              <a:rPr lang="en-US" smtClean="0"/>
              <a:t>g/m</a:t>
            </a:r>
            <a:r>
              <a:rPr lang="en-US" baseline="30000" smtClean="0"/>
              <a:t>3</a:t>
            </a:r>
            <a:r>
              <a:rPr lang="zh-CN" altLang="en-US" smtClean="0"/>
              <a:t>。饱和空气中的水蒸气量，即饱和水蒸气密度，只与温度有关。</a:t>
            </a:r>
            <a:endParaRPr lang="en-US" altLang="zh-CN" smtClean="0"/>
          </a:p>
          <a:p>
            <a:pPr lvl="1">
              <a:buNone/>
            </a:pPr>
            <a:r>
              <a:rPr lang="en-US" smtClean="0">
                <a:solidFill>
                  <a:srgbClr val="C00000"/>
                </a:solidFill>
              </a:rPr>
              <a:t>(5)</a:t>
            </a:r>
            <a:r>
              <a:rPr lang="zh-CN" altLang="en-US" smtClean="0"/>
              <a:t>相对湿度</a:t>
            </a:r>
            <a:r>
              <a:rPr lang="en-US" smtClean="0"/>
              <a:t>:</a:t>
            </a:r>
          </a:p>
          <a:p>
            <a:pPr lvl="2">
              <a:buSzPct val="57000"/>
              <a:buFont typeface="Wingdings" pitchFamily="2" charset="2"/>
              <a:buChar char="l"/>
            </a:pPr>
            <a:r>
              <a:rPr lang="zh-CN" altLang="en-US" smtClean="0"/>
              <a:t>相对湿度是空气试样中水蒸气的含量和同温度下该空气试样达到饱和是水蒸气含量的比值，用百分数</a:t>
            </a:r>
            <a:r>
              <a:rPr lang="en-US" smtClean="0"/>
              <a:t>RH</a:t>
            </a:r>
            <a:r>
              <a:rPr lang="zh-CN" altLang="en-US" smtClean="0"/>
              <a:t>表示</a:t>
            </a:r>
            <a:endParaRPr lang="en-US" altLang="zh-CN" smtClean="0"/>
          </a:p>
          <a:p>
            <a:pPr lvl="2">
              <a:buSzPct val="57000"/>
              <a:buFont typeface="Wingdings" pitchFamily="2" charset="2"/>
              <a:buChar char="l"/>
            </a:pPr>
            <a:endParaRPr lang="en-US" altLang="zh-CN" smtClean="0"/>
          </a:p>
          <a:p>
            <a:pPr lvl="2">
              <a:buSzPct val="57000"/>
              <a:buFont typeface="Wingdings" pitchFamily="2" charset="2"/>
              <a:buChar char="l"/>
            </a:pPr>
            <a:endParaRPr lang="en-US" altLang="zh-CN" smtClean="0"/>
          </a:p>
          <a:p>
            <a:pPr lvl="1">
              <a:buSzPct val="57000"/>
              <a:buNone/>
            </a:pPr>
            <a:r>
              <a:rPr lang="en-US" smtClean="0">
                <a:solidFill>
                  <a:srgbClr val="C00000"/>
                </a:solidFill>
              </a:rPr>
              <a:t>(6)</a:t>
            </a:r>
            <a:r>
              <a:rPr lang="zh-CN" altLang="en-US" smtClean="0"/>
              <a:t>露点温度</a:t>
            </a:r>
            <a:r>
              <a:rPr lang="en-US" smtClean="0"/>
              <a:t>:</a:t>
            </a:r>
            <a:r>
              <a:rPr lang="zh-CN" altLang="en-US" smtClean="0"/>
              <a:t>露点温度是给定空气试样变成饱和状态时的温度。</a:t>
            </a:r>
            <a:endParaRPr lang="en-US" altLang="zh-CN" smtClean="0"/>
          </a:p>
        </p:txBody>
      </p:sp>
      <p:graphicFrame>
        <p:nvGraphicFramePr>
          <p:cNvPr id="4" name="Object 3"/>
          <p:cNvGraphicFramePr>
            <a:graphicFrameLocks noChangeAspect="1"/>
          </p:cNvGraphicFramePr>
          <p:nvPr/>
        </p:nvGraphicFramePr>
        <p:xfrm>
          <a:off x="3714743" y="5072074"/>
          <a:ext cx="1779647" cy="785818"/>
        </p:xfrm>
        <a:graphic>
          <a:graphicData uri="http://schemas.openxmlformats.org/presentationml/2006/ole">
            <mc:AlternateContent xmlns:mc="http://schemas.openxmlformats.org/markup-compatibility/2006">
              <mc:Choice xmlns:v="urn:schemas-microsoft-com:vml" Requires="v">
                <p:oleObj spid="_x0000_s89144" name="公式" r:id="rId3" imgW="977760" imgH="431640" progId="Equation.3">
                  <p:embed/>
                </p:oleObj>
              </mc:Choice>
              <mc:Fallback>
                <p:oleObj name="公式" r:id="rId3" imgW="9777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43" y="5072074"/>
                        <a:ext cx="1779647"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0419493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二氧化碳</a:t>
            </a:r>
            <a:endParaRPr lang="zh-CN" altLang="en-US"/>
          </a:p>
        </p:txBody>
      </p:sp>
      <p:sp>
        <p:nvSpPr>
          <p:cNvPr id="3" name="Content Placeholder 2"/>
          <p:cNvSpPr>
            <a:spLocks noGrp="1"/>
          </p:cNvSpPr>
          <p:nvPr>
            <p:ph sz="quarter" idx="1"/>
          </p:nvPr>
        </p:nvSpPr>
        <p:spPr/>
        <p:txBody>
          <a:bodyPr/>
          <a:lstStyle/>
          <a:p>
            <a:pPr>
              <a:lnSpc>
                <a:spcPct val="130000"/>
              </a:lnSpc>
            </a:pPr>
            <a:r>
              <a:rPr lang="zh-CN" altLang="en-US" smtClean="0"/>
              <a:t>通常在大气中只占</a:t>
            </a:r>
            <a:r>
              <a:rPr lang="en-US" altLang="zh-CN" smtClean="0"/>
              <a:t>0.033</a:t>
            </a:r>
            <a:r>
              <a:rPr lang="zh-CN" altLang="en-US" smtClean="0"/>
              <a:t>％；在工业城市一般可达</a:t>
            </a:r>
            <a:r>
              <a:rPr lang="en-US" altLang="zh-CN" smtClean="0"/>
              <a:t>0.04</a:t>
            </a:r>
            <a:r>
              <a:rPr lang="zh-CN" altLang="en-US" smtClean="0"/>
              <a:t>～</a:t>
            </a:r>
            <a:r>
              <a:rPr lang="en-US" altLang="zh-CN" smtClean="0"/>
              <a:t>0.05</a:t>
            </a:r>
            <a:r>
              <a:rPr lang="zh-CN" altLang="en-US" smtClean="0"/>
              <a:t>％，郊区农村为</a:t>
            </a:r>
            <a:r>
              <a:rPr lang="en-US" altLang="zh-CN" smtClean="0"/>
              <a:t>0.03</a:t>
            </a:r>
            <a:r>
              <a:rPr lang="zh-CN" altLang="en-US" smtClean="0"/>
              <a:t>％</a:t>
            </a:r>
            <a:endParaRPr lang="en-US" altLang="zh-CN" smtClean="0"/>
          </a:p>
          <a:p>
            <a:pPr>
              <a:lnSpc>
                <a:spcPct val="130000"/>
              </a:lnSpc>
            </a:pPr>
            <a:r>
              <a:rPr lang="zh-CN" altLang="en-US" smtClean="0"/>
              <a:t>随着高度的增加，二氧化碳对红外辐射的吸收虽然减少，但不如水蒸气吸收减少得那么显著。因此，在低空水蒸气的吸收对红外辐射的衰减起主要作用；而在高空，水蒸气的吸收退居次要地位，二氧化碳的吸收变得更重要了</a:t>
            </a:r>
            <a:endParaRPr lang="zh-CN" altLang="en-US"/>
          </a:p>
        </p:txBody>
      </p:sp>
    </p:spTree>
    <p:extLst>
      <p:ext uri="{BB962C8B-B14F-4D97-AF65-F5344CB8AC3E}">
        <p14:creationId xmlns:p14="http://schemas.microsoft.com/office/powerpoint/2010/main" val="87483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臭氧</a:t>
            </a:r>
            <a:endParaRPr lang="zh-CN" altLang="en-US"/>
          </a:p>
        </p:txBody>
      </p:sp>
      <p:sp>
        <p:nvSpPr>
          <p:cNvPr id="3" name="Content Placeholder 2"/>
          <p:cNvSpPr>
            <a:spLocks noGrp="1"/>
          </p:cNvSpPr>
          <p:nvPr>
            <p:ph sz="quarter" idx="1"/>
          </p:nvPr>
        </p:nvSpPr>
        <p:spPr/>
        <p:txBody>
          <a:bodyPr/>
          <a:lstStyle/>
          <a:p>
            <a:pPr>
              <a:lnSpc>
                <a:spcPct val="130000"/>
              </a:lnSpc>
            </a:pPr>
            <a:r>
              <a:rPr lang="zh-CN" altLang="en-US" smtClean="0"/>
              <a:t>臭氧的吸收峰在</a:t>
            </a:r>
            <a:r>
              <a:rPr lang="en-US" altLang="zh-CN" smtClean="0"/>
              <a:t>9.6μm</a:t>
            </a:r>
            <a:r>
              <a:rPr lang="zh-CN" altLang="en-US" smtClean="0"/>
              <a:t>处</a:t>
            </a:r>
            <a:endParaRPr lang="en-US" altLang="zh-CN" smtClean="0"/>
          </a:p>
          <a:p>
            <a:pPr>
              <a:lnSpc>
                <a:spcPct val="130000"/>
              </a:lnSpc>
            </a:pPr>
            <a:r>
              <a:rPr lang="zh-CN" altLang="en-US" smtClean="0"/>
              <a:t>臭氧在大气中的形成和分解过程，决定了臭氧的浓度分布以及臭氧层的温度</a:t>
            </a:r>
            <a:endParaRPr lang="en-US" altLang="zh-CN" smtClean="0"/>
          </a:p>
          <a:p>
            <a:pPr>
              <a:lnSpc>
                <a:spcPct val="130000"/>
              </a:lnSpc>
            </a:pPr>
            <a:r>
              <a:rPr lang="zh-CN" altLang="en-US" smtClean="0"/>
              <a:t>臭氧总含量很少，分布也不均匀，主要集中在</a:t>
            </a:r>
            <a:r>
              <a:rPr lang="en-US" altLang="zh-CN" smtClean="0"/>
              <a:t>25km</a:t>
            </a:r>
            <a:r>
              <a:rPr lang="zh-CN" altLang="en-US" smtClean="0"/>
              <a:t>高度处</a:t>
            </a:r>
            <a:endParaRPr lang="en-US" altLang="zh-CN" smtClean="0"/>
          </a:p>
          <a:p>
            <a:pPr>
              <a:lnSpc>
                <a:spcPct val="130000"/>
              </a:lnSpc>
            </a:pPr>
            <a:r>
              <a:rPr lang="zh-CN" altLang="en-US" smtClean="0"/>
              <a:t>只有当辐射在竖直方向上穿过很厚的大气层时才须考虑臭氧的吸收</a:t>
            </a:r>
            <a:endParaRPr lang="zh-CN" altLang="en-US"/>
          </a:p>
        </p:txBody>
      </p:sp>
    </p:spTree>
    <p:extLst>
      <p:ext uri="{BB962C8B-B14F-4D97-AF65-F5344CB8AC3E}">
        <p14:creationId xmlns:p14="http://schemas.microsoft.com/office/powerpoint/2010/main" val="2353943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mtClean="0"/>
              <a:t>大气中的主要散射粒子（气溶胶）</a:t>
            </a:r>
            <a:endParaRPr lang="zh-CN" altLang="en-US"/>
          </a:p>
        </p:txBody>
      </p:sp>
      <p:sp>
        <p:nvSpPr>
          <p:cNvPr id="3" name="Content Placeholder 2"/>
          <p:cNvSpPr>
            <a:spLocks noGrp="1"/>
          </p:cNvSpPr>
          <p:nvPr>
            <p:ph sz="quarter" idx="1"/>
          </p:nvPr>
        </p:nvSpPr>
        <p:spPr/>
        <p:txBody>
          <a:bodyPr/>
          <a:lstStyle/>
          <a:p>
            <a:pPr>
              <a:lnSpc>
                <a:spcPct val="130000"/>
              </a:lnSpc>
            </a:pPr>
            <a:r>
              <a:rPr lang="zh-CN" altLang="en-US" smtClean="0"/>
              <a:t>气溶胶的空间分布随时间及地区而变，并随着离地面高度的增加，其浓度迅速下降</a:t>
            </a:r>
            <a:endParaRPr lang="en-US" altLang="zh-CN" smtClean="0"/>
          </a:p>
          <a:p>
            <a:pPr>
              <a:lnSpc>
                <a:spcPct val="130000"/>
              </a:lnSpc>
            </a:pPr>
            <a:r>
              <a:rPr lang="zh-CN" altLang="en-US" smtClean="0"/>
              <a:t>气溶胶使红外辐射因吸收和散射而衰减，其中以散射引起的衰减为主，波长超过</a:t>
            </a:r>
            <a:r>
              <a:rPr lang="en-US" altLang="zh-CN" smtClean="0"/>
              <a:t>10μm</a:t>
            </a:r>
            <a:r>
              <a:rPr lang="zh-CN" altLang="en-US" smtClean="0"/>
              <a:t>时，气溶胶的吸收在气溶胶总衰减中所占的比例增大，在</a:t>
            </a:r>
            <a:r>
              <a:rPr lang="en-US" altLang="zh-CN" smtClean="0"/>
              <a:t>3~5μm</a:t>
            </a:r>
            <a:r>
              <a:rPr lang="zh-CN" altLang="en-US" smtClean="0"/>
              <a:t>处也有较高的吸收</a:t>
            </a:r>
            <a:endParaRPr lang="en-US" altLang="zh-CN" smtClean="0"/>
          </a:p>
          <a:p>
            <a:pPr>
              <a:lnSpc>
                <a:spcPct val="130000"/>
              </a:lnSpc>
            </a:pPr>
            <a:r>
              <a:rPr lang="zh-CN" altLang="en-US" smtClean="0"/>
              <a:t>气溶胶对红外辐射的吸收随相对湿度的增大而增大</a:t>
            </a:r>
            <a:endParaRPr lang="zh-CN" altLang="en-US"/>
          </a:p>
        </p:txBody>
      </p:sp>
    </p:spTree>
    <p:extLst>
      <p:ext uri="{BB962C8B-B14F-4D97-AF65-F5344CB8AC3E}">
        <p14:creationId xmlns:p14="http://schemas.microsoft.com/office/powerpoint/2010/main" val="32482596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85728"/>
            <a:ext cx="7772400" cy="6286544"/>
          </a:xfrm>
        </p:spPr>
        <p:txBody>
          <a:bodyPr/>
          <a:lstStyle/>
          <a:p>
            <a:pPr marL="514350" indent="-514350">
              <a:buFont typeface="+mj-lt"/>
              <a:buAutoNum type="arabicPeriod" startAt="2"/>
            </a:pPr>
            <a:r>
              <a:rPr lang="zh-CN" altLang="en-US" smtClean="0">
                <a:solidFill>
                  <a:srgbClr val="C00000"/>
                </a:solidFill>
              </a:rPr>
              <a:t>地球周围的大气特性</a:t>
            </a:r>
            <a:endParaRPr lang="en-US" altLang="zh-CN" smtClean="0">
              <a:solidFill>
                <a:srgbClr val="C00000"/>
              </a:solidFill>
            </a:endParaRPr>
          </a:p>
          <a:p>
            <a:pPr lvl="1"/>
            <a:r>
              <a:rPr lang="zh-CN" altLang="en-US" smtClean="0"/>
              <a:t>四层结构</a:t>
            </a:r>
            <a:endParaRPr lang="en-US" altLang="zh-CN" smtClean="0"/>
          </a:p>
          <a:p>
            <a:pPr lvl="1"/>
            <a:endParaRPr lang="en-US" altLang="zh-CN" smtClean="0"/>
          </a:p>
          <a:p>
            <a:pPr lvl="1"/>
            <a:r>
              <a:rPr lang="zh-CN" altLang="en-US" smtClean="0"/>
              <a:t>温度</a:t>
            </a:r>
            <a:endParaRPr lang="en-US" altLang="zh-CN" smtClean="0"/>
          </a:p>
          <a:p>
            <a:pPr lvl="1"/>
            <a:endParaRPr lang="en-US" altLang="zh-CN" smtClean="0"/>
          </a:p>
          <a:p>
            <a:pPr lvl="1"/>
            <a:r>
              <a:rPr lang="zh-CN" altLang="en-US" smtClean="0"/>
              <a:t>压强</a:t>
            </a:r>
            <a:endParaRPr lang="zh-CN" altLang="en-US"/>
          </a:p>
        </p:txBody>
      </p:sp>
      <p:pic>
        <p:nvPicPr>
          <p:cNvPr id="4" name="Picture 2"/>
          <p:cNvPicPr>
            <a:picLocks noChangeAspect="1" noChangeArrowheads="1"/>
          </p:cNvPicPr>
          <p:nvPr/>
        </p:nvPicPr>
        <p:blipFill>
          <a:blip r:embed="rId3" cstate="print">
            <a:lum contrast="30000"/>
          </a:blip>
          <a:srcRect/>
          <a:stretch>
            <a:fillRect/>
          </a:stretch>
        </p:blipFill>
        <p:spPr bwMode="auto">
          <a:xfrm>
            <a:off x="4572000" y="571480"/>
            <a:ext cx="4468264" cy="5857915"/>
          </a:xfrm>
          <a:prstGeom prst="rect">
            <a:avLst/>
          </a:prstGeom>
          <a:noFill/>
          <a:ln w="9525">
            <a:noFill/>
            <a:miter lim="800000"/>
            <a:headEnd/>
            <a:tailEnd/>
          </a:ln>
          <a:effectLst/>
        </p:spPr>
      </p:pic>
      <p:graphicFrame>
        <p:nvGraphicFramePr>
          <p:cNvPr id="5" name="Object 4"/>
          <p:cNvGraphicFramePr>
            <a:graphicFrameLocks noChangeAspect="1"/>
          </p:cNvGraphicFramePr>
          <p:nvPr/>
        </p:nvGraphicFramePr>
        <p:xfrm>
          <a:off x="1436118" y="3286124"/>
          <a:ext cx="2850130" cy="928694"/>
        </p:xfrm>
        <a:graphic>
          <a:graphicData uri="http://schemas.openxmlformats.org/presentationml/2006/ole">
            <mc:AlternateContent xmlns:mc="http://schemas.openxmlformats.org/markup-compatibility/2006">
              <mc:Choice xmlns:v="urn:schemas-microsoft-com:vml" Requires="v">
                <p:oleObj spid="_x0000_s90168" name="公式" r:id="rId4" imgW="1130040" imgH="368280" progId="Equation.3">
                  <p:embed/>
                </p:oleObj>
              </mc:Choice>
              <mc:Fallback>
                <p:oleObj name="公式" r:id="rId4" imgW="1130040" imgH="368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6118" y="3286124"/>
                        <a:ext cx="2850130"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927990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85728"/>
            <a:ext cx="7772400" cy="6286544"/>
          </a:xfrm>
        </p:spPr>
        <p:txBody>
          <a:bodyPr/>
          <a:lstStyle/>
          <a:p>
            <a:pPr marL="514350" indent="-514350">
              <a:buFont typeface="+mj-lt"/>
              <a:buAutoNum type="arabicPeriod" startAt="3"/>
            </a:pPr>
            <a:r>
              <a:rPr lang="zh-CN" altLang="en-US" smtClean="0">
                <a:solidFill>
                  <a:srgbClr val="C00000"/>
                </a:solidFill>
              </a:rPr>
              <a:t>大气折射率及折射率起伏</a:t>
            </a:r>
            <a:endParaRPr lang="en-US" altLang="zh-CN" smtClean="0">
              <a:solidFill>
                <a:srgbClr val="C00000"/>
              </a:solidFill>
            </a:endParaRPr>
          </a:p>
          <a:p>
            <a:pPr lvl="1"/>
            <a:r>
              <a:rPr lang="zh-CN" altLang="en-US" smtClean="0">
                <a:solidFill>
                  <a:srgbClr val="C00000"/>
                </a:solidFill>
              </a:rPr>
              <a:t>大气折射率是大气温度、湿度与气压的函数，在光学波段还与辐射的波长有关</a:t>
            </a:r>
            <a:endParaRPr lang="en-US" altLang="zh-CN" smtClean="0">
              <a:solidFill>
                <a:srgbClr val="C00000"/>
              </a:solidFill>
            </a:endParaRPr>
          </a:p>
          <a:p>
            <a:pPr lvl="1"/>
            <a:r>
              <a:rPr lang="zh-CN" altLang="en-US" smtClean="0"/>
              <a:t>在标准大气状态下，即</a:t>
            </a:r>
            <a:r>
              <a:rPr lang="en-US" altLang="zh-CN" smtClean="0"/>
              <a:t>T=288.15k</a:t>
            </a:r>
            <a:r>
              <a:rPr lang="zh-CN" altLang="en-US" smtClean="0"/>
              <a:t>，</a:t>
            </a:r>
            <a:r>
              <a:rPr lang="en-US" altLang="zh-CN" smtClean="0"/>
              <a:t>p=101325Pa</a:t>
            </a:r>
            <a:r>
              <a:rPr lang="zh-CN" altLang="en-US" smtClean="0"/>
              <a:t>，水气分压</a:t>
            </a:r>
            <a:r>
              <a:rPr lang="en-US" altLang="zh-CN" smtClean="0"/>
              <a:t>p</a:t>
            </a:r>
            <a:r>
              <a:rPr lang="en-US" altLang="zh-CN" baseline="-25000" smtClean="0"/>
              <a:t>s</a:t>
            </a:r>
            <a:r>
              <a:rPr lang="zh-CN" altLang="en-US" smtClean="0"/>
              <a:t>，</a:t>
            </a:r>
            <a:r>
              <a:rPr lang="en-US" altLang="zh-CN" smtClean="0"/>
              <a:t>CO</a:t>
            </a:r>
            <a:r>
              <a:rPr lang="en-US" altLang="zh-CN" baseline="-25000" smtClean="0"/>
              <a:t>2</a:t>
            </a:r>
            <a:r>
              <a:rPr lang="zh-CN" altLang="en-US" smtClean="0"/>
              <a:t>含量为</a:t>
            </a:r>
            <a:r>
              <a:rPr lang="en-US" altLang="zh-CN" smtClean="0"/>
              <a:t>300×10</a:t>
            </a:r>
            <a:r>
              <a:rPr lang="en-US" altLang="zh-CN" baseline="30000" smtClean="0"/>
              <a:t>-6</a:t>
            </a:r>
            <a:r>
              <a:rPr lang="zh-CN" altLang="en-US" smtClean="0"/>
              <a:t>时，简单计算为</a:t>
            </a:r>
            <a:endParaRPr lang="en-US" altLang="zh-CN" smtClean="0"/>
          </a:p>
          <a:p>
            <a:pPr lvl="1"/>
            <a:endParaRPr lang="en-US" altLang="zh-CN" smtClean="0"/>
          </a:p>
          <a:p>
            <a:pPr lvl="8"/>
            <a:endParaRPr lang="en-US" altLang="zh-CN" smtClean="0"/>
          </a:p>
          <a:p>
            <a:pPr lvl="1">
              <a:buNone/>
            </a:pPr>
            <a:endParaRPr lang="en-US" altLang="zh-CN" smtClean="0"/>
          </a:p>
          <a:p>
            <a:pPr lvl="1">
              <a:buNone/>
            </a:pPr>
            <a:r>
              <a:rPr lang="zh-CN" altLang="en-US" smtClean="0"/>
              <a:t>此式在</a:t>
            </a:r>
            <a:r>
              <a:rPr lang="en-US" altLang="zh-CN" smtClean="0"/>
              <a:t>λ=0.185~1.695μm</a:t>
            </a:r>
            <a:r>
              <a:rPr lang="zh-CN" altLang="en-US" smtClean="0"/>
              <a:t>范围内具有高于</a:t>
            </a:r>
            <a:r>
              <a:rPr lang="en-US" altLang="zh-CN" smtClean="0"/>
              <a:t>1×10</a:t>
            </a:r>
            <a:r>
              <a:rPr lang="en-US" altLang="zh-CN" baseline="30000" smtClean="0"/>
              <a:t>-8</a:t>
            </a:r>
            <a:r>
              <a:rPr lang="zh-CN" altLang="en-US" smtClean="0"/>
              <a:t>的精度</a:t>
            </a:r>
            <a:endParaRPr lang="en-US" altLang="zh-CN" smtClean="0"/>
          </a:p>
          <a:p>
            <a:pPr lvl="1"/>
            <a:r>
              <a:rPr lang="zh-CN" altLang="en-US" smtClean="0"/>
              <a:t>在任意大气状态下，应对上式加以修正，为</a:t>
            </a:r>
            <a:endParaRPr lang="en-US" altLang="zh-CN" smtClean="0"/>
          </a:p>
          <a:p>
            <a:pPr lvl="1"/>
            <a:endParaRPr lang="en-US" altLang="zh-CN" smtClean="0"/>
          </a:p>
          <a:p>
            <a:pPr lvl="1"/>
            <a:endParaRPr lang="en-US" altLang="zh-CN" smtClean="0"/>
          </a:p>
          <a:p>
            <a:pPr lvl="1"/>
            <a:endParaRPr lang="en-US" altLang="zh-CN" smtClean="0"/>
          </a:p>
          <a:p>
            <a:pPr lvl="1"/>
            <a:endParaRPr lang="zh-CN" altLang="en-US"/>
          </a:p>
        </p:txBody>
      </p:sp>
      <p:grpSp>
        <p:nvGrpSpPr>
          <p:cNvPr id="8" name="Group 7"/>
          <p:cNvGrpSpPr/>
          <p:nvPr/>
        </p:nvGrpSpPr>
        <p:grpSpPr>
          <a:xfrm>
            <a:off x="1857356" y="2786058"/>
            <a:ext cx="7019917" cy="1358908"/>
            <a:chOff x="1857356" y="2855910"/>
            <a:chExt cx="7019917" cy="1358908"/>
          </a:xfrm>
        </p:grpSpPr>
        <p:graphicFrame>
          <p:nvGraphicFramePr>
            <p:cNvPr id="4" name="Object 3"/>
            <p:cNvGraphicFramePr>
              <a:graphicFrameLocks noChangeAspect="1"/>
            </p:cNvGraphicFramePr>
            <p:nvPr/>
          </p:nvGraphicFramePr>
          <p:xfrm>
            <a:off x="3857620" y="2855910"/>
            <a:ext cx="1361290" cy="500066"/>
          </p:xfrm>
          <a:graphic>
            <a:graphicData uri="http://schemas.openxmlformats.org/presentationml/2006/ole">
              <mc:AlternateContent xmlns:mc="http://schemas.openxmlformats.org/markup-compatibility/2006">
                <mc:Choice xmlns:v="urn:schemas-microsoft-com:vml" Requires="v">
                  <p:oleObj spid="_x0000_s91300" name="公式" r:id="rId3" imgW="622080" imgH="228600" progId="Equation.3">
                    <p:embed/>
                  </p:oleObj>
                </mc:Choice>
                <mc:Fallback>
                  <p:oleObj name="公式" r:id="rId3" imgW="6220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0" y="2855910"/>
                          <a:ext cx="1361290"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143240" y="3355976"/>
            <a:ext cx="5734033" cy="858842"/>
          </p:xfrm>
          <a:graphic>
            <a:graphicData uri="http://schemas.openxmlformats.org/presentationml/2006/ole">
              <mc:AlternateContent xmlns:mc="http://schemas.openxmlformats.org/markup-compatibility/2006">
                <mc:Choice xmlns:v="urn:schemas-microsoft-com:vml" Requires="v">
                  <p:oleObj spid="_x0000_s91301" name="公式" r:id="rId5" imgW="2882880" imgH="431640" progId="Equation.3">
                    <p:embed/>
                  </p:oleObj>
                </mc:Choice>
                <mc:Fallback>
                  <p:oleObj name="公式" r:id="rId5" imgW="288288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40" y="3355976"/>
                          <a:ext cx="5734033" cy="8588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857356" y="3558098"/>
              <a:ext cx="1247457" cy="400110"/>
            </a:xfrm>
            <a:prstGeom prst="rect">
              <a:avLst/>
            </a:prstGeom>
            <a:noFill/>
          </p:spPr>
          <p:txBody>
            <a:bodyPr wrap="none" rtlCol="0">
              <a:spAutoFit/>
            </a:bodyPr>
            <a:lstStyle/>
            <a:p>
              <a:r>
                <a:rPr lang="zh-CN" altLang="en-US" sz="2000" b="1" smtClean="0">
                  <a:solidFill>
                    <a:prstClr val="black"/>
                  </a:solidFill>
                </a:rPr>
                <a:t>式中</a:t>
              </a:r>
              <a:r>
                <a:rPr lang="en-US" altLang="zh-CN" sz="2000" b="1" smtClean="0">
                  <a:solidFill>
                    <a:prstClr val="black"/>
                  </a:solidFill>
                </a:rPr>
                <a:t>N</a:t>
              </a:r>
              <a:r>
                <a:rPr lang="en-US" altLang="zh-CN" sz="2000" b="1" baseline="-25000" smtClean="0">
                  <a:solidFill>
                    <a:prstClr val="black"/>
                  </a:solidFill>
                </a:rPr>
                <a:t>0</a:t>
              </a:r>
              <a:r>
                <a:rPr lang="zh-CN" altLang="en-US" sz="2000" b="1" smtClean="0">
                  <a:solidFill>
                    <a:prstClr val="black"/>
                  </a:solidFill>
                </a:rPr>
                <a:t>为</a:t>
              </a:r>
            </a:p>
          </p:txBody>
        </p:sp>
      </p:grpSp>
      <p:graphicFrame>
        <p:nvGraphicFramePr>
          <p:cNvPr id="7" name="Object 6"/>
          <p:cNvGraphicFramePr>
            <a:graphicFrameLocks noChangeAspect="1"/>
          </p:cNvGraphicFramePr>
          <p:nvPr/>
        </p:nvGraphicFramePr>
        <p:xfrm>
          <a:off x="1714479" y="5143512"/>
          <a:ext cx="6487309" cy="1643074"/>
        </p:xfrm>
        <a:graphic>
          <a:graphicData uri="http://schemas.openxmlformats.org/presentationml/2006/ole">
            <mc:AlternateContent xmlns:mc="http://schemas.openxmlformats.org/markup-compatibility/2006">
              <mc:Choice xmlns:v="urn:schemas-microsoft-com:vml" Requires="v">
                <p:oleObj spid="_x0000_s91302" name="公式" r:id="rId7" imgW="2908080" imgH="736560" progId="Equation.3">
                  <p:embed/>
                </p:oleObj>
              </mc:Choice>
              <mc:Fallback>
                <p:oleObj name="公式" r:id="rId7" imgW="2908080" imgH="736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479" y="5143512"/>
                        <a:ext cx="6487309" cy="1643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939277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85728"/>
            <a:ext cx="7772400" cy="6286544"/>
          </a:xfrm>
        </p:spPr>
        <p:txBody>
          <a:bodyPr>
            <a:normAutofit/>
          </a:bodyPr>
          <a:lstStyle/>
          <a:p>
            <a:pPr marL="514350" indent="-514350">
              <a:buFont typeface="+mj-lt"/>
              <a:buAutoNum type="arabicPeriod" startAt="4"/>
            </a:pPr>
            <a:r>
              <a:rPr lang="zh-CN" altLang="en-US" dirty="0" smtClean="0">
                <a:solidFill>
                  <a:srgbClr val="C00000"/>
                </a:solidFill>
              </a:rPr>
              <a:t>大气透射比</a:t>
            </a:r>
            <a:endParaRPr lang="en-US" altLang="zh-CN" dirty="0" smtClean="0">
              <a:solidFill>
                <a:srgbClr val="C00000"/>
              </a:solidFill>
            </a:endParaRPr>
          </a:p>
          <a:p>
            <a:pPr lvl="1"/>
            <a:r>
              <a:rPr lang="zh-CN" altLang="en-US" dirty="0" smtClean="0"/>
              <a:t>大气分子较小，</a:t>
            </a:r>
            <a:r>
              <a:rPr lang="zh-CN" altLang="en-US" dirty="0" smtClean="0">
                <a:solidFill>
                  <a:srgbClr val="00B050"/>
                </a:solidFill>
              </a:rPr>
              <a:t>可不考虑对辐射的反射</a:t>
            </a:r>
            <a:r>
              <a:rPr lang="zh-CN" altLang="en-US" dirty="0" smtClean="0"/>
              <a:t>，所以，对于某功率为       的单色辐射</a:t>
            </a:r>
            <a:endParaRPr lang="en-US" altLang="zh-CN" dirty="0" smtClean="0"/>
          </a:p>
          <a:p>
            <a:pPr lvl="8"/>
            <a:endParaRPr lang="en-US" altLang="zh-CN" dirty="0" smtClean="0"/>
          </a:p>
          <a:p>
            <a:pPr lvl="1"/>
            <a:r>
              <a:rPr lang="zh-CN" altLang="en-US" dirty="0" smtClean="0"/>
              <a:t>吸收和散射对辐射的衰减的相对值都与通过的距离</a:t>
            </a:r>
            <a:r>
              <a:rPr lang="en-US" altLang="zh-CN" i="1" dirty="0" smtClean="0"/>
              <a:t>dx</a:t>
            </a:r>
            <a:r>
              <a:rPr lang="zh-CN" altLang="en-US" dirty="0" smtClean="0"/>
              <a:t>成正比</a:t>
            </a:r>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8"/>
            <a:endParaRPr lang="en-US" altLang="zh-CN" dirty="0" smtClean="0"/>
          </a:p>
          <a:p>
            <a:pPr lvl="1"/>
            <a:r>
              <a:rPr lang="zh-CN" altLang="en-US" dirty="0" smtClean="0"/>
              <a:t>由                  可求得</a:t>
            </a:r>
            <a:r>
              <a:rPr lang="zh-CN" altLang="en-US" dirty="0" smtClean="0">
                <a:solidFill>
                  <a:srgbClr val="00B050"/>
                </a:solidFill>
              </a:rPr>
              <a:t>透射比</a:t>
            </a:r>
            <a:endParaRPr lang="zh-CN" altLang="en-US" dirty="0">
              <a:solidFill>
                <a:srgbClr val="00B050"/>
              </a:solidFill>
            </a:endParaRPr>
          </a:p>
        </p:txBody>
      </p:sp>
      <p:graphicFrame>
        <p:nvGraphicFramePr>
          <p:cNvPr id="41987" name="Object 3"/>
          <p:cNvGraphicFramePr>
            <a:graphicFrameLocks noChangeAspect="1"/>
          </p:cNvGraphicFramePr>
          <p:nvPr/>
        </p:nvGraphicFramePr>
        <p:xfrm>
          <a:off x="3411547" y="1714488"/>
          <a:ext cx="2446337" cy="433388"/>
        </p:xfrm>
        <a:graphic>
          <a:graphicData uri="http://schemas.openxmlformats.org/presentationml/2006/ole">
            <mc:AlternateContent xmlns:mc="http://schemas.openxmlformats.org/markup-compatibility/2006">
              <mc:Choice xmlns:v="urn:schemas-microsoft-com:vml" Requires="v">
                <p:oleObj spid="_x0000_s92864" name="公式" r:id="rId3" imgW="1358640" imgH="241200" progId="Equation.3">
                  <p:embed/>
                </p:oleObj>
              </mc:Choice>
              <mc:Fallback>
                <p:oleObj name="公式" r:id="rId3" imgW="135864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547" y="1714488"/>
                        <a:ext cx="2446337"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8" name="Object 4"/>
          <p:cNvGraphicFramePr>
            <a:graphicFrameLocks noChangeAspect="1"/>
          </p:cNvGraphicFramePr>
          <p:nvPr/>
        </p:nvGraphicFramePr>
        <p:xfrm>
          <a:off x="1785918" y="5119703"/>
          <a:ext cx="2322512" cy="452437"/>
        </p:xfrm>
        <a:graphic>
          <a:graphicData uri="http://schemas.openxmlformats.org/presentationml/2006/ole">
            <mc:AlternateContent xmlns:mc="http://schemas.openxmlformats.org/markup-compatibility/2006">
              <mc:Choice xmlns:v="urn:schemas-microsoft-com:vml" Requires="v">
                <p:oleObj spid="_x0000_s92865" name="公式" r:id="rId5" imgW="1206360" imgH="241200" progId="Equation.3">
                  <p:embed/>
                </p:oleObj>
              </mc:Choice>
              <mc:Fallback>
                <p:oleObj name="公式" r:id="rId5" imgW="12063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18" y="5119703"/>
                        <a:ext cx="2322512"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9" name="Object 5"/>
          <p:cNvGraphicFramePr>
            <a:graphicFrameLocks noChangeAspect="1"/>
          </p:cNvGraphicFramePr>
          <p:nvPr/>
        </p:nvGraphicFramePr>
        <p:xfrm>
          <a:off x="8471217" y="923911"/>
          <a:ext cx="457200" cy="433387"/>
        </p:xfrm>
        <a:graphic>
          <a:graphicData uri="http://schemas.openxmlformats.org/presentationml/2006/ole">
            <mc:AlternateContent xmlns:mc="http://schemas.openxmlformats.org/markup-compatibility/2006">
              <mc:Choice xmlns:v="urn:schemas-microsoft-com:vml" Requires="v">
                <p:oleObj spid="_x0000_s92866" name="公式" r:id="rId7" imgW="253800" imgH="241200" progId="Equation.3">
                  <p:embed/>
                </p:oleObj>
              </mc:Choice>
              <mc:Fallback>
                <p:oleObj name="公式" r:id="rId7" imgW="25380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1217" y="923911"/>
                        <a:ext cx="457200"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 name="Group 19"/>
          <p:cNvGrpSpPr/>
          <p:nvPr/>
        </p:nvGrpSpPr>
        <p:grpSpPr>
          <a:xfrm>
            <a:off x="2857488" y="2701359"/>
            <a:ext cx="6143668" cy="2311817"/>
            <a:chOff x="2857488" y="3048001"/>
            <a:chExt cx="6143668" cy="2311817"/>
          </a:xfrm>
        </p:grpSpPr>
        <p:graphicFrame>
          <p:nvGraphicFramePr>
            <p:cNvPr id="10" name="Object 9"/>
            <p:cNvGraphicFramePr>
              <a:graphicFrameLocks noChangeAspect="1"/>
            </p:cNvGraphicFramePr>
            <p:nvPr/>
          </p:nvGraphicFramePr>
          <p:xfrm>
            <a:off x="2857488" y="3048001"/>
            <a:ext cx="3537714" cy="715966"/>
          </p:xfrm>
          <a:graphic>
            <a:graphicData uri="http://schemas.openxmlformats.org/presentationml/2006/ole">
              <mc:AlternateContent xmlns:mc="http://schemas.openxmlformats.org/markup-compatibility/2006">
                <mc:Choice xmlns:v="urn:schemas-microsoft-com:vml" Requires="v">
                  <p:oleObj spid="_x0000_s92867" name="公式" r:id="rId9" imgW="2133360" imgH="431640" progId="Equation.3">
                    <p:embed/>
                  </p:oleObj>
                </mc:Choice>
                <mc:Fallback>
                  <p:oleObj name="公式" r:id="rId9" imgW="213336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488" y="3048001"/>
                          <a:ext cx="3537714" cy="715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3349135" y="3762381"/>
              <a:ext cx="5610831" cy="400110"/>
            </a:xfrm>
            <a:prstGeom prst="rect">
              <a:avLst/>
            </a:prstGeom>
            <a:noFill/>
          </p:spPr>
          <p:txBody>
            <a:bodyPr wrap="none" rtlCol="0">
              <a:spAutoFit/>
            </a:bodyPr>
            <a:lstStyle/>
            <a:p>
              <a:r>
                <a:rPr lang="zh-CN" altLang="en-US" sz="2000" b="1" dirty="0" smtClean="0">
                  <a:solidFill>
                    <a:prstClr val="black"/>
                  </a:solidFill>
                </a:rPr>
                <a:t>其中，    是大气的</a:t>
              </a:r>
              <a:r>
                <a:rPr lang="zh-CN" altLang="en-US" sz="2000" b="1" dirty="0" smtClean="0">
                  <a:solidFill>
                    <a:srgbClr val="00B050"/>
                  </a:solidFill>
                </a:rPr>
                <a:t>吸收系数</a:t>
              </a:r>
              <a:r>
                <a:rPr lang="zh-CN" altLang="en-US" sz="2000" b="1" dirty="0" smtClean="0">
                  <a:solidFill>
                    <a:prstClr val="black"/>
                  </a:solidFill>
                </a:rPr>
                <a:t>，   是</a:t>
              </a:r>
              <a:r>
                <a:rPr lang="zh-CN" altLang="en-US" sz="2000" b="1" dirty="0" smtClean="0">
                  <a:solidFill>
                    <a:srgbClr val="00B050"/>
                  </a:solidFill>
                </a:rPr>
                <a:t>散射系数</a:t>
              </a:r>
            </a:p>
          </p:txBody>
        </p:sp>
        <p:graphicFrame>
          <p:nvGraphicFramePr>
            <p:cNvPr id="12" name="Object 11"/>
            <p:cNvGraphicFramePr>
              <a:graphicFrameLocks noChangeAspect="1"/>
            </p:cNvGraphicFramePr>
            <p:nvPr/>
          </p:nvGraphicFramePr>
          <p:xfrm>
            <a:off x="4063515" y="3762381"/>
            <a:ext cx="602132" cy="393702"/>
          </p:xfrm>
          <a:graphic>
            <a:graphicData uri="http://schemas.openxmlformats.org/presentationml/2006/ole">
              <mc:AlternateContent xmlns:mc="http://schemas.openxmlformats.org/markup-compatibility/2006">
                <mc:Choice xmlns:v="urn:schemas-microsoft-com:vml" Requires="v">
                  <p:oleObj spid="_x0000_s92868" name="公式" r:id="rId11" imgW="330120" imgH="215640" progId="Equation.3">
                    <p:embed/>
                  </p:oleObj>
                </mc:Choice>
                <mc:Fallback>
                  <p:oleObj name="公式" r:id="rId11" imgW="33012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63515" y="3762381"/>
                          <a:ext cx="602132" cy="393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2" name="Object 8"/>
            <p:cNvGraphicFramePr>
              <a:graphicFrameLocks noChangeAspect="1"/>
            </p:cNvGraphicFramePr>
            <p:nvPr/>
          </p:nvGraphicFramePr>
          <p:xfrm>
            <a:off x="6824124" y="3762381"/>
            <a:ext cx="579438" cy="393700"/>
          </p:xfrm>
          <a:graphic>
            <a:graphicData uri="http://schemas.openxmlformats.org/presentationml/2006/ole">
              <mc:AlternateContent xmlns:mc="http://schemas.openxmlformats.org/markup-compatibility/2006">
                <mc:Choice xmlns:v="urn:schemas-microsoft-com:vml" Requires="v">
                  <p:oleObj spid="_x0000_s92869" name="公式" r:id="rId13" imgW="317160" imgH="215640" progId="Equation.3">
                    <p:embed/>
                  </p:oleObj>
                </mc:Choice>
                <mc:Fallback>
                  <p:oleObj name="公式" r:id="rId13" imgW="31716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24124" y="3762381"/>
                          <a:ext cx="579438"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357554" y="4119571"/>
              <a:ext cx="5214974" cy="400110"/>
            </a:xfrm>
            <a:prstGeom prst="rect">
              <a:avLst/>
            </a:prstGeom>
            <a:noFill/>
          </p:spPr>
          <p:txBody>
            <a:bodyPr wrap="square" rtlCol="0">
              <a:spAutoFit/>
            </a:bodyPr>
            <a:lstStyle/>
            <a:p>
              <a:r>
                <a:rPr lang="zh-CN" altLang="en-US" sz="2000" b="1" dirty="0" smtClean="0">
                  <a:solidFill>
                    <a:prstClr val="black"/>
                  </a:solidFill>
                </a:rPr>
                <a:t>它们都与吸收分子的浓度成正比，可写为</a:t>
              </a:r>
            </a:p>
          </p:txBody>
        </p:sp>
        <p:graphicFrame>
          <p:nvGraphicFramePr>
            <p:cNvPr id="41994" name="Object 10"/>
            <p:cNvGraphicFramePr>
              <a:graphicFrameLocks noChangeAspect="1"/>
            </p:cNvGraphicFramePr>
            <p:nvPr/>
          </p:nvGraphicFramePr>
          <p:xfrm>
            <a:off x="3643306" y="4476761"/>
            <a:ext cx="1804988" cy="417513"/>
          </p:xfrm>
          <a:graphic>
            <a:graphicData uri="http://schemas.openxmlformats.org/presentationml/2006/ole">
              <mc:AlternateContent xmlns:mc="http://schemas.openxmlformats.org/markup-compatibility/2006">
                <mc:Choice xmlns:v="urn:schemas-microsoft-com:vml" Requires="v">
                  <p:oleObj spid="_x0000_s92870" name="公式" r:id="rId15" imgW="990360" imgH="228600" progId="Equation.3">
                    <p:embed/>
                  </p:oleObj>
                </mc:Choice>
                <mc:Fallback>
                  <p:oleObj name="公式" r:id="rId15" imgW="99036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43306" y="4476761"/>
                          <a:ext cx="1804988"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5" name="Object 11"/>
            <p:cNvGraphicFramePr>
              <a:graphicFrameLocks noChangeAspect="1"/>
            </p:cNvGraphicFramePr>
            <p:nvPr/>
          </p:nvGraphicFramePr>
          <p:xfrm>
            <a:off x="5964237" y="4465644"/>
            <a:ext cx="1735138" cy="441325"/>
          </p:xfrm>
          <a:graphic>
            <a:graphicData uri="http://schemas.openxmlformats.org/presentationml/2006/ole">
              <mc:AlternateContent xmlns:mc="http://schemas.openxmlformats.org/markup-compatibility/2006">
                <mc:Choice xmlns:v="urn:schemas-microsoft-com:vml" Requires="v">
                  <p:oleObj spid="_x0000_s92871" name="公式" r:id="rId17" imgW="952200" imgH="241200" progId="Equation.3">
                    <p:embed/>
                  </p:oleObj>
                </mc:Choice>
                <mc:Fallback>
                  <p:oleObj name="公式" r:id="rId17" imgW="952200" imgH="241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64237" y="4465644"/>
                          <a:ext cx="1735138"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3357554" y="4905389"/>
              <a:ext cx="5643602" cy="400110"/>
            </a:xfrm>
            <a:prstGeom prst="rect">
              <a:avLst/>
            </a:prstGeom>
            <a:noFill/>
          </p:spPr>
          <p:txBody>
            <a:bodyPr wrap="square" rtlCol="0">
              <a:spAutoFit/>
            </a:bodyPr>
            <a:lstStyle/>
            <a:p>
              <a:r>
                <a:rPr lang="zh-CN" altLang="en-US" sz="2000" b="1" dirty="0" smtClean="0">
                  <a:solidFill>
                    <a:prstClr val="black"/>
                  </a:solidFill>
                </a:rPr>
                <a:t>      是</a:t>
              </a:r>
              <a:r>
                <a:rPr lang="zh-CN" altLang="en-US" sz="2000" b="1" dirty="0" smtClean="0">
                  <a:solidFill>
                    <a:srgbClr val="00B050"/>
                  </a:solidFill>
                </a:rPr>
                <a:t>单位浓度的吸收截面</a:t>
              </a:r>
              <a:r>
                <a:rPr lang="zh-CN" altLang="en-US" sz="2000" b="1" dirty="0" smtClean="0">
                  <a:solidFill>
                    <a:prstClr val="black"/>
                  </a:solidFill>
                </a:rPr>
                <a:t>，    是</a:t>
              </a:r>
              <a:r>
                <a:rPr lang="zh-CN" altLang="en-US" sz="2000" b="1" dirty="0" smtClean="0">
                  <a:solidFill>
                    <a:srgbClr val="00B050"/>
                  </a:solidFill>
                </a:rPr>
                <a:t>散射截面</a:t>
              </a:r>
            </a:p>
          </p:txBody>
        </p:sp>
        <p:graphicFrame>
          <p:nvGraphicFramePr>
            <p:cNvPr id="41996" name="Object 12"/>
            <p:cNvGraphicFramePr>
              <a:graphicFrameLocks noChangeAspect="1"/>
            </p:cNvGraphicFramePr>
            <p:nvPr/>
          </p:nvGraphicFramePr>
          <p:xfrm>
            <a:off x="3428992" y="4894269"/>
            <a:ext cx="741362" cy="417512"/>
          </p:xfrm>
          <a:graphic>
            <a:graphicData uri="http://schemas.openxmlformats.org/presentationml/2006/ole">
              <mc:AlternateContent xmlns:mc="http://schemas.openxmlformats.org/markup-compatibility/2006">
                <mc:Choice xmlns:v="urn:schemas-microsoft-com:vml" Requires="v">
                  <p:oleObj spid="_x0000_s92872" name="公式" r:id="rId19" imgW="406080" imgH="228600" progId="Equation.3">
                    <p:embed/>
                  </p:oleObj>
                </mc:Choice>
                <mc:Fallback>
                  <p:oleObj name="公式" r:id="rId19" imgW="40608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28992" y="4894269"/>
                          <a:ext cx="741362"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7" name="Object 13"/>
            <p:cNvGraphicFramePr>
              <a:graphicFrameLocks noChangeAspect="1"/>
            </p:cNvGraphicFramePr>
            <p:nvPr>
              <p:extLst>
                <p:ext uri="{D42A27DB-BD31-4B8C-83A1-F6EECF244321}">
                  <p14:modId xmlns:p14="http://schemas.microsoft.com/office/powerpoint/2010/main" val="4096382012"/>
                </p:ext>
              </p:extLst>
            </p:nvPr>
          </p:nvGraphicFramePr>
          <p:xfrm>
            <a:off x="6878786" y="4920080"/>
            <a:ext cx="717550" cy="439738"/>
          </p:xfrm>
          <a:graphic>
            <a:graphicData uri="http://schemas.openxmlformats.org/presentationml/2006/ole">
              <mc:AlternateContent xmlns:mc="http://schemas.openxmlformats.org/markup-compatibility/2006">
                <mc:Choice xmlns:v="urn:schemas-microsoft-com:vml" Requires="v">
                  <p:oleObj spid="_x0000_s92873" name="公式" r:id="rId21" imgW="393480" imgH="241200" progId="Equation.3">
                    <p:embed/>
                  </p:oleObj>
                </mc:Choice>
                <mc:Fallback>
                  <p:oleObj name="公式" r:id="rId21" imgW="393480" imgH="2412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78786" y="4920080"/>
                          <a:ext cx="717550"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1998" name="Object 14"/>
          <p:cNvGraphicFramePr>
            <a:graphicFrameLocks noChangeAspect="1"/>
          </p:cNvGraphicFramePr>
          <p:nvPr/>
        </p:nvGraphicFramePr>
        <p:xfrm>
          <a:off x="2419370" y="5572140"/>
          <a:ext cx="5010150" cy="736600"/>
        </p:xfrm>
        <a:graphic>
          <a:graphicData uri="http://schemas.openxmlformats.org/presentationml/2006/ole">
            <mc:AlternateContent xmlns:mc="http://schemas.openxmlformats.org/markup-compatibility/2006">
              <mc:Choice xmlns:v="urn:schemas-microsoft-com:vml" Requires="v">
                <p:oleObj spid="_x0000_s92874" name="公式" r:id="rId23" imgW="3022560" imgH="444240" progId="Equation.3">
                  <p:embed/>
                </p:oleObj>
              </mc:Choice>
              <mc:Fallback>
                <p:oleObj name="公式" r:id="rId23" imgW="3022560" imgH="4442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19370" y="5572140"/>
                        <a:ext cx="501015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1" name="Group 20"/>
          <p:cNvGrpSpPr/>
          <p:nvPr/>
        </p:nvGrpSpPr>
        <p:grpSpPr>
          <a:xfrm>
            <a:off x="3357554" y="6286520"/>
            <a:ext cx="5643602" cy="413956"/>
            <a:chOff x="3357554" y="6357958"/>
            <a:chExt cx="5643602" cy="413956"/>
          </a:xfrm>
        </p:grpSpPr>
        <p:graphicFrame>
          <p:nvGraphicFramePr>
            <p:cNvPr id="41999" name="Object 15"/>
            <p:cNvGraphicFramePr>
              <a:graphicFrameLocks noChangeAspect="1"/>
            </p:cNvGraphicFramePr>
            <p:nvPr/>
          </p:nvGraphicFramePr>
          <p:xfrm>
            <a:off x="3357554" y="6357958"/>
            <a:ext cx="677982" cy="379412"/>
          </p:xfrm>
          <a:graphic>
            <a:graphicData uri="http://schemas.openxmlformats.org/presentationml/2006/ole">
              <mc:AlternateContent xmlns:mc="http://schemas.openxmlformats.org/markup-compatibility/2006">
                <mc:Choice xmlns:v="urn:schemas-microsoft-com:vml" Requires="v">
                  <p:oleObj spid="_x0000_s92875" name="公式" r:id="rId25" imgW="380880" imgH="228600" progId="Equation.3">
                    <p:embed/>
                  </p:oleObj>
                </mc:Choice>
                <mc:Fallback>
                  <p:oleObj name="公式" r:id="rId25" imgW="380880" imgH="2286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57554" y="6357958"/>
                          <a:ext cx="677982"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0" name="Object 16"/>
            <p:cNvGraphicFramePr>
              <a:graphicFrameLocks noChangeAspect="1"/>
            </p:cNvGraphicFramePr>
            <p:nvPr/>
          </p:nvGraphicFramePr>
          <p:xfrm>
            <a:off x="4286248" y="6371864"/>
            <a:ext cx="655781" cy="400050"/>
          </p:xfrm>
          <a:graphic>
            <a:graphicData uri="http://schemas.openxmlformats.org/presentationml/2006/ole">
              <mc:AlternateContent xmlns:mc="http://schemas.openxmlformats.org/markup-compatibility/2006">
                <mc:Choice xmlns:v="urn:schemas-microsoft-com:vml" Requires="v">
                  <p:oleObj spid="_x0000_s92876" name="公式" r:id="rId27" imgW="368280" imgH="241200" progId="Equation.3">
                    <p:embed/>
                  </p:oleObj>
                </mc:Choice>
                <mc:Fallback>
                  <p:oleObj name="公式" r:id="rId27" imgW="368280" imgH="2412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286248" y="6371864"/>
                          <a:ext cx="655781"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3929058" y="6357958"/>
              <a:ext cx="5072098" cy="400110"/>
            </a:xfrm>
            <a:prstGeom prst="rect">
              <a:avLst/>
            </a:prstGeom>
            <a:noFill/>
          </p:spPr>
          <p:txBody>
            <a:bodyPr wrap="square" rtlCol="0">
              <a:spAutoFit/>
            </a:bodyPr>
            <a:lstStyle/>
            <a:p>
              <a:r>
                <a:rPr lang="zh-CN" altLang="en-US" sz="2000" b="1" dirty="0" smtClean="0">
                  <a:solidFill>
                    <a:prstClr val="black"/>
                  </a:solidFill>
                </a:rPr>
                <a:t>和     分别是吸收和散射所产生的透射比</a:t>
              </a:r>
            </a:p>
          </p:txBody>
        </p:sp>
      </p:grpSp>
    </p:spTree>
    <p:extLst>
      <p:ext uri="{BB962C8B-B14F-4D97-AF65-F5344CB8AC3E}">
        <p14:creationId xmlns:p14="http://schemas.microsoft.com/office/powerpoint/2010/main" val="11124570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14290"/>
            <a:ext cx="7772400" cy="6357982"/>
          </a:xfrm>
        </p:spPr>
        <p:txBody>
          <a:bodyPr/>
          <a:lstStyle/>
          <a:p>
            <a:r>
              <a:rPr lang="zh-CN" altLang="en-US" dirty="0" smtClean="0"/>
              <a:t>然而，大气中并非只有一种吸收组分。假设大气中有</a:t>
            </a:r>
            <a:r>
              <a:rPr lang="en-US" dirty="0" smtClean="0"/>
              <a:t>m</a:t>
            </a:r>
            <a:r>
              <a:rPr lang="zh-CN" altLang="en-US" dirty="0" smtClean="0"/>
              <a:t>种吸收组分，因而与吸收有关的透射率应该是</a:t>
            </a:r>
            <a:r>
              <a:rPr lang="zh-CN" altLang="en-US" dirty="0" smtClean="0">
                <a:solidFill>
                  <a:srgbClr val="C00000"/>
                </a:solidFill>
              </a:rPr>
              <a:t>几种吸收组分的透射率的乘积</a:t>
            </a:r>
            <a:r>
              <a:rPr lang="zh-CN" altLang="en-US" dirty="0" smtClean="0"/>
              <a:t>，即</a:t>
            </a:r>
            <a:endParaRPr lang="en-US" altLang="zh-CN" dirty="0" smtClean="0"/>
          </a:p>
          <a:p>
            <a:endParaRPr lang="en-US" altLang="zh-CN" dirty="0" smtClean="0"/>
          </a:p>
          <a:p>
            <a:endParaRPr lang="en-US" altLang="zh-CN" dirty="0" smtClean="0"/>
          </a:p>
          <a:p>
            <a:r>
              <a:rPr lang="zh-CN" altLang="en-US" dirty="0" smtClean="0"/>
              <a:t>于是得到，大气的透射率</a:t>
            </a:r>
          </a:p>
          <a:p>
            <a:endParaRPr lang="zh-CN" altLang="en-US" dirty="0"/>
          </a:p>
        </p:txBody>
      </p:sp>
      <p:graphicFrame>
        <p:nvGraphicFramePr>
          <p:cNvPr id="43010" name="Object 2"/>
          <p:cNvGraphicFramePr>
            <a:graphicFrameLocks noChangeAspect="1"/>
          </p:cNvGraphicFramePr>
          <p:nvPr/>
        </p:nvGraphicFramePr>
        <p:xfrm>
          <a:off x="3071802" y="1928802"/>
          <a:ext cx="2683279" cy="1000132"/>
        </p:xfrm>
        <a:graphic>
          <a:graphicData uri="http://schemas.openxmlformats.org/presentationml/2006/ole">
            <mc:AlternateContent xmlns:mc="http://schemas.openxmlformats.org/markup-compatibility/2006">
              <mc:Choice xmlns:v="urn:schemas-microsoft-com:vml" Requires="v">
                <p:oleObj spid="_x0000_s93294" name="公式" r:id="rId3" imgW="1079280" imgH="431640" progId="Equation.3">
                  <p:embed/>
                </p:oleObj>
              </mc:Choice>
              <mc:Fallback>
                <p:oleObj name="公式" r:id="rId3" imgW="10792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02" y="1928802"/>
                        <a:ext cx="2683279" cy="10001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1" name="Object 3"/>
          <p:cNvGraphicFramePr>
            <a:graphicFrameLocks noChangeAspect="1"/>
          </p:cNvGraphicFramePr>
          <p:nvPr/>
        </p:nvGraphicFramePr>
        <p:xfrm>
          <a:off x="3286115" y="3714752"/>
          <a:ext cx="3047597" cy="928694"/>
        </p:xfrm>
        <a:graphic>
          <a:graphicData uri="http://schemas.openxmlformats.org/presentationml/2006/ole">
            <mc:AlternateContent xmlns:mc="http://schemas.openxmlformats.org/markup-compatibility/2006">
              <mc:Choice xmlns:v="urn:schemas-microsoft-com:vml" Requires="v">
                <p:oleObj spid="_x0000_s93295" name="公式" r:id="rId5" imgW="1320480" imgH="431640" progId="Equation.3">
                  <p:embed/>
                </p:oleObj>
              </mc:Choice>
              <mc:Fallback>
                <p:oleObj name="公式" r:id="rId5" imgW="132048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6115" y="3714752"/>
                        <a:ext cx="3047597"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384950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参考资料：</a:t>
            </a:r>
            <a:endParaRPr lang="zh-CN" altLang="en-US" dirty="0"/>
          </a:p>
        </p:txBody>
      </p:sp>
      <p:sp>
        <p:nvSpPr>
          <p:cNvPr id="3" name="Content Placeholder 2"/>
          <p:cNvSpPr>
            <a:spLocks noGrp="1"/>
          </p:cNvSpPr>
          <p:nvPr>
            <p:ph sz="quarter" idx="1"/>
          </p:nvPr>
        </p:nvSpPr>
        <p:spPr/>
        <p:txBody>
          <a:bodyPr/>
          <a:lstStyle/>
          <a:p>
            <a:r>
              <a:rPr lang="zh-CN" altLang="en-US" dirty="0" smtClean="0"/>
              <a:t>车念曾等编</a:t>
            </a:r>
            <a:r>
              <a:rPr lang="en-US" altLang="zh-CN" dirty="0" smtClean="0"/>
              <a:t>. </a:t>
            </a:r>
            <a:r>
              <a:rPr lang="zh-CN" altLang="en-US" dirty="0" smtClean="0"/>
              <a:t>辐射度学和光度学</a:t>
            </a:r>
            <a:r>
              <a:rPr lang="en-US" altLang="zh-CN" dirty="0" smtClean="0"/>
              <a:t>. </a:t>
            </a:r>
            <a:r>
              <a:rPr lang="zh-CN" altLang="en-US" dirty="0" smtClean="0"/>
              <a:t>北京：北京理工大学出版社</a:t>
            </a:r>
            <a:r>
              <a:rPr lang="en-US" altLang="zh-CN" smtClean="0"/>
              <a:t>, 1990.</a:t>
            </a:r>
          </a:p>
          <a:p>
            <a:endParaRPr lang="zh-CN" altLang="en-US" dirty="0"/>
          </a:p>
        </p:txBody>
      </p:sp>
    </p:spTree>
    <p:extLst>
      <p:ext uri="{BB962C8B-B14F-4D97-AF65-F5344CB8AC3E}">
        <p14:creationId xmlns:p14="http://schemas.microsoft.com/office/powerpoint/2010/main" val="2301036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solidFill>
                  <a:srgbClr val="C00000"/>
                </a:solidFill>
              </a:rPr>
              <a:t>2</a:t>
            </a:r>
            <a:r>
              <a:rPr lang="zh-CN" altLang="en-US" dirty="0">
                <a:solidFill>
                  <a:srgbClr val="C00000"/>
                </a:solidFill>
              </a:rPr>
              <a:t>、辐射亮</a:t>
            </a:r>
            <a:r>
              <a:rPr lang="zh-CN" altLang="en-US" dirty="0" smtClean="0">
                <a:solidFill>
                  <a:srgbClr val="C00000"/>
                </a:solidFill>
              </a:rPr>
              <a:t>度</a:t>
            </a:r>
            <a:endParaRPr lang="zh-CN" altLang="en-US" dirty="0"/>
          </a:p>
        </p:txBody>
      </p:sp>
      <p:sp>
        <p:nvSpPr>
          <p:cNvPr id="3" name="Content Placeholder 2"/>
          <p:cNvSpPr>
            <a:spLocks noGrp="1"/>
          </p:cNvSpPr>
          <p:nvPr>
            <p:ph sz="quarter" idx="1"/>
          </p:nvPr>
        </p:nvSpPr>
        <p:spPr/>
        <p:txBody>
          <a:bodyPr/>
          <a:lstStyle/>
          <a:p>
            <a:pPr lvl="1">
              <a:lnSpc>
                <a:spcPct val="150000"/>
              </a:lnSpc>
            </a:pPr>
            <a:r>
              <a:rPr lang="en-US" altLang="zh-CN" dirty="0" err="1" smtClean="0"/>
              <a:t>def</a:t>
            </a:r>
            <a:r>
              <a:rPr lang="zh-CN" altLang="en-US" dirty="0" smtClean="0"/>
              <a:t>：扩展源表面一点处的面元 </a:t>
            </a:r>
            <a:r>
              <a:rPr lang="en-US" altLang="zh-CN" dirty="0" err="1" smtClean="0"/>
              <a:t>dS</a:t>
            </a:r>
            <a:r>
              <a:rPr lang="en-US" altLang="zh-CN" dirty="0" smtClean="0"/>
              <a:t> </a:t>
            </a:r>
            <a:r>
              <a:rPr lang="zh-CN" altLang="en-US" dirty="0" smtClean="0"/>
              <a:t>在</a:t>
            </a:r>
            <a:r>
              <a:rPr lang="zh-CN" altLang="en-US" dirty="0" smtClean="0">
                <a:solidFill>
                  <a:srgbClr val="0A01B9"/>
                </a:solidFill>
              </a:rPr>
              <a:t>给定方向</a:t>
            </a:r>
            <a:r>
              <a:rPr lang="zh-CN" altLang="en-US" dirty="0" smtClean="0"/>
              <a:t>上</a:t>
            </a:r>
            <a:r>
              <a:rPr lang="zh-CN" altLang="en-US" dirty="0" smtClean="0">
                <a:solidFill>
                  <a:srgbClr val="0A01B9"/>
                </a:solidFill>
              </a:rPr>
              <a:t>单位立体角</a:t>
            </a:r>
            <a:r>
              <a:rPr lang="zh-CN" altLang="en-US" dirty="0" smtClean="0"/>
              <a:t>、</a:t>
            </a:r>
            <a:r>
              <a:rPr lang="zh-CN" altLang="en-US" dirty="0" smtClean="0">
                <a:solidFill>
                  <a:srgbClr val="0A01B9"/>
                </a:solidFill>
              </a:rPr>
              <a:t>单位投影面积</a:t>
            </a:r>
            <a:r>
              <a:rPr lang="zh-CN" altLang="en-US" dirty="0" smtClean="0"/>
              <a:t>内发出的辐射能通量</a:t>
            </a:r>
            <a:endParaRPr lang="en-US" altLang="zh-CN" dirty="0" smtClean="0"/>
          </a:p>
          <a:p>
            <a:pPr lvl="1">
              <a:lnSpc>
                <a:spcPct val="150000"/>
              </a:lnSpc>
            </a:pPr>
            <a:r>
              <a:rPr lang="zh-CN" altLang="en-US" dirty="0" smtClean="0"/>
              <a:t>即，辐射表面定向发射的辐射强度，决定于单位面积的辐射表面所发射的通量的空间分布</a:t>
            </a:r>
            <a:endParaRPr lang="zh-CN" alt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11596528"/>
              </p:ext>
            </p:extLst>
          </p:nvPr>
        </p:nvGraphicFramePr>
        <p:xfrm>
          <a:off x="1428728" y="3573016"/>
          <a:ext cx="2944112" cy="714380"/>
        </p:xfrm>
        <a:graphic>
          <a:graphicData uri="http://schemas.openxmlformats.org/presentationml/2006/ole">
            <mc:AlternateContent xmlns:mc="http://schemas.openxmlformats.org/markup-compatibility/2006">
              <mc:Choice xmlns:v="urn:schemas-microsoft-com:vml" Requires="v">
                <p:oleObj spid="_x0000_s31988" name="公式" r:id="rId3" imgW="1726920" imgH="419040" progId="Equation.3">
                  <p:embed/>
                </p:oleObj>
              </mc:Choice>
              <mc:Fallback>
                <p:oleObj name="公式" r:id="rId3" imgW="1726920" imgH="4190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28" y="3573016"/>
                        <a:ext cx="2944112"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22161629"/>
              </p:ext>
            </p:extLst>
          </p:nvPr>
        </p:nvGraphicFramePr>
        <p:xfrm>
          <a:off x="1630558" y="4500972"/>
          <a:ext cx="1223963" cy="654050"/>
        </p:xfrm>
        <a:graphic>
          <a:graphicData uri="http://schemas.openxmlformats.org/presentationml/2006/ole">
            <mc:AlternateContent xmlns:mc="http://schemas.openxmlformats.org/markup-compatibility/2006">
              <mc:Choice xmlns:v="urn:schemas-microsoft-com:vml" Requires="v">
                <p:oleObj spid="_x0000_s31989" name="Equation" r:id="rId5" imgW="736560" imgH="393480" progId="Equation.3">
                  <p:embed/>
                </p:oleObj>
              </mc:Choice>
              <mc:Fallback>
                <p:oleObj name="Equation" r:id="rId5" imgW="736560" imgH="393480" progId="Equation.3">
                  <p:embed/>
                  <p:pic>
                    <p:nvPicPr>
                      <p:cNvPr id="0" name="Picture 4"/>
                      <p:cNvPicPr>
                        <a:picLocks noChangeAspect="1" noChangeArrowheads="1"/>
                      </p:cNvPicPr>
                      <p:nvPr/>
                    </p:nvPicPr>
                    <p:blipFill>
                      <a:blip r:embed="rId6"/>
                      <a:srcRect/>
                      <a:stretch>
                        <a:fillRect/>
                      </a:stretch>
                    </p:blipFill>
                    <p:spPr bwMode="auto">
                      <a:xfrm>
                        <a:off x="1630558" y="4500972"/>
                        <a:ext cx="1223963"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0" name="Object 6"/>
          <p:cNvGraphicFramePr>
            <a:graphicFrameLocks noChangeAspect="1"/>
          </p:cNvGraphicFramePr>
          <p:nvPr>
            <p:extLst>
              <p:ext uri="{D42A27DB-BD31-4B8C-83A1-F6EECF244321}">
                <p14:modId xmlns:p14="http://schemas.microsoft.com/office/powerpoint/2010/main" val="4066685777"/>
              </p:ext>
            </p:extLst>
          </p:nvPr>
        </p:nvGraphicFramePr>
        <p:xfrm>
          <a:off x="1650994" y="5287515"/>
          <a:ext cx="1992312" cy="714375"/>
        </p:xfrm>
        <a:graphic>
          <a:graphicData uri="http://schemas.openxmlformats.org/presentationml/2006/ole">
            <mc:AlternateContent xmlns:mc="http://schemas.openxmlformats.org/markup-compatibility/2006">
              <mc:Choice xmlns:v="urn:schemas-microsoft-com:vml" Requires="v">
                <p:oleObj spid="_x0000_s31990" name="公式" r:id="rId7" imgW="1168200" imgH="419040" progId="Equation.3">
                  <p:embed/>
                </p:oleObj>
              </mc:Choice>
              <mc:Fallback>
                <p:oleObj name="公式" r:id="rId7" imgW="1168200" imgH="41904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0994" y="5287515"/>
                        <a:ext cx="1992312"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752" name="Picture 8" descr="图片"/>
          <p:cNvPicPr>
            <a:picLocks noChangeAspect="1" noChangeArrowheads="1"/>
          </p:cNvPicPr>
          <p:nvPr/>
        </p:nvPicPr>
        <p:blipFill>
          <a:blip r:embed="rId9" cstate="print"/>
          <a:srcRect/>
          <a:stretch>
            <a:fillRect/>
          </a:stretch>
        </p:blipFill>
        <p:spPr bwMode="auto">
          <a:xfrm>
            <a:off x="4071934" y="4501691"/>
            <a:ext cx="4857784" cy="1667765"/>
          </a:xfrm>
          <a:prstGeom prst="rect">
            <a:avLst/>
          </a:prstGeom>
          <a:noFill/>
        </p:spPr>
      </p:pic>
      <p:sp>
        <p:nvSpPr>
          <p:cNvPr id="8" name="TextBox 7"/>
          <p:cNvSpPr txBox="1"/>
          <p:nvPr/>
        </p:nvSpPr>
        <p:spPr>
          <a:xfrm>
            <a:off x="4929190" y="4136155"/>
            <a:ext cx="4070345" cy="461665"/>
          </a:xfrm>
          <a:prstGeom prst="rect">
            <a:avLst/>
          </a:prstGeom>
          <a:noFill/>
        </p:spPr>
        <p:txBody>
          <a:bodyPr wrap="none" rtlCol="0">
            <a:spAutoFit/>
          </a:bodyPr>
          <a:lstStyle/>
          <a:p>
            <a:r>
              <a:rPr lang="zh-CN" altLang="en-US" sz="2400" b="1" smtClean="0">
                <a:solidFill>
                  <a:srgbClr val="C00000"/>
                </a:solidFill>
              </a:rPr>
              <a:t>注意： </a:t>
            </a:r>
            <a:r>
              <a:rPr lang="en-US" altLang="zh-CN" sz="2400" b="1" smtClean="0">
                <a:solidFill>
                  <a:srgbClr val="0A01B9"/>
                </a:solidFill>
              </a:rPr>
              <a:t>dS</a:t>
            </a:r>
            <a:r>
              <a:rPr lang="zh-CN" altLang="en-US" sz="2400" b="1" smtClean="0">
                <a:solidFill>
                  <a:srgbClr val="0A01B9"/>
                </a:solidFill>
              </a:rPr>
              <a:t>的位置在光源表面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wipe(left)">
                                      <p:cBhvr>
                                        <p:cTn id="7" dur="500"/>
                                        <p:tgtEl>
                                          <p:spTgt spid="317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750"/>
                                        </p:tgtEl>
                                        <p:attrNameLst>
                                          <p:attrName>style.visibility</p:attrName>
                                        </p:attrNameLst>
                                      </p:cBhvr>
                                      <p:to>
                                        <p:strVal val="visible"/>
                                      </p:to>
                                    </p:set>
                                    <p:animEffect transition="in" filter="wipe(left)">
                                      <p:cBhvr>
                                        <p:cTn id="27"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980728"/>
            <a:ext cx="7344816" cy="4154984"/>
          </a:xfrm>
          <a:prstGeom prst="rect">
            <a:avLst/>
          </a:prstGeom>
        </p:spPr>
        <p:txBody>
          <a:bodyPr wrap="square">
            <a:spAutoFit/>
          </a:bodyPr>
          <a:lstStyle/>
          <a:p>
            <a:pPr algn="ctr"/>
            <a:r>
              <a:rPr lang="zh-CN" altLang="en-US" sz="2400" b="1" dirty="0"/>
              <a:t>版权声</a:t>
            </a:r>
            <a:r>
              <a:rPr lang="zh-CN" altLang="en-US" sz="2400" b="1" dirty="0" smtClean="0"/>
              <a:t>明</a:t>
            </a:r>
            <a:endParaRPr lang="en-US" altLang="zh-CN" sz="2400" b="1" dirty="0" smtClean="0"/>
          </a:p>
          <a:p>
            <a:pPr algn="just"/>
            <a:r>
              <a:rPr lang="zh-CN" altLang="en-US" sz="2400" dirty="0"/>
              <a:t/>
            </a:r>
            <a:br>
              <a:rPr lang="zh-CN" altLang="en-US" sz="2400" dirty="0"/>
            </a:br>
            <a:r>
              <a:rPr lang="zh-CN" altLang="en-US" sz="2400" dirty="0"/>
              <a:t>本课件根据作者多年教学经验制作。课件中 </a:t>
            </a:r>
            <a:r>
              <a:rPr lang="en-US" altLang="zh-CN" sz="2400" dirty="0"/>
              <a:t>Flash </a:t>
            </a:r>
            <a:r>
              <a:rPr lang="zh-CN" altLang="en-US" sz="2400" dirty="0"/>
              <a:t>动画和图片由课件作者从网络上搜集，原作者不详，所有版权归原作者所有，请勿另作它用，否则责任自负，本课件作者不承担连带责任</a:t>
            </a:r>
            <a:r>
              <a:rPr lang="zh-CN" altLang="en-US" sz="2400" dirty="0" smtClean="0"/>
              <a:t>。</a:t>
            </a:r>
            <a:endParaRPr lang="en-US" altLang="zh-CN" sz="2400" dirty="0" smtClean="0"/>
          </a:p>
          <a:p>
            <a:pPr algn="just"/>
            <a:endParaRPr lang="en-US" altLang="zh-CN" sz="2400" dirty="0" smtClean="0"/>
          </a:p>
          <a:p>
            <a:pPr algn="just"/>
            <a:r>
              <a:rPr lang="zh-CN" altLang="en-US" sz="2400" dirty="0" smtClean="0"/>
              <a:t>由发布者设</a:t>
            </a:r>
            <a:r>
              <a:rPr lang="zh-CN" altLang="en-US" sz="2400" dirty="0"/>
              <a:t>计和编写的内容采用 </a:t>
            </a:r>
            <a:r>
              <a:rPr lang="zh-CN" altLang="en-US" sz="2400" dirty="0">
                <a:hlinkClick r:id="rId2"/>
              </a:rPr>
              <a:t>知识共享 署名</a:t>
            </a:r>
            <a:r>
              <a:rPr lang="en-US" altLang="zh-CN" sz="2400" dirty="0">
                <a:hlinkClick r:id="rId2"/>
              </a:rPr>
              <a:t>-</a:t>
            </a:r>
            <a:r>
              <a:rPr lang="zh-CN" altLang="en-US" sz="2400" dirty="0">
                <a:hlinkClick r:id="rId2"/>
              </a:rPr>
              <a:t>相同方式共享 </a:t>
            </a:r>
            <a:r>
              <a:rPr lang="en-US" altLang="zh-CN" sz="2400" dirty="0">
                <a:hlinkClick r:id="rId2"/>
              </a:rPr>
              <a:t>3.0 </a:t>
            </a:r>
            <a:r>
              <a:rPr lang="zh-CN" altLang="en-US" sz="2400" dirty="0">
                <a:hlinkClick r:id="rId2"/>
              </a:rPr>
              <a:t>未本地化版本 许可协议</a:t>
            </a:r>
            <a:r>
              <a:rPr lang="zh-CN" altLang="en-US" sz="2400" dirty="0"/>
              <a:t>进行许可</a:t>
            </a:r>
            <a:r>
              <a:rPr lang="zh-CN" altLang="en-US" sz="2400" dirty="0" smtClean="0"/>
              <a:t>。课件内容会经常更新，详见作者网站上的</a:t>
            </a:r>
            <a:r>
              <a:rPr lang="en-US" altLang="zh-CN" sz="2400" dirty="0" smtClean="0">
                <a:hlinkClick r:id="rId3"/>
              </a:rPr>
              <a:t>《</a:t>
            </a:r>
            <a:r>
              <a:rPr lang="zh-CN" altLang="en-US" sz="2400" dirty="0" smtClean="0">
                <a:hlinkClick r:id="rId3"/>
              </a:rPr>
              <a:t>光电子学</a:t>
            </a:r>
            <a:r>
              <a:rPr lang="en-US" altLang="zh-CN" sz="2400" dirty="0" smtClean="0">
                <a:hlinkClick r:id="rId3"/>
              </a:rPr>
              <a:t>》</a:t>
            </a:r>
            <a:r>
              <a:rPr lang="zh-CN" altLang="en-US" sz="2400" dirty="0" smtClean="0">
                <a:hlinkClick r:id="rId3"/>
              </a:rPr>
              <a:t>课件发布页面</a:t>
            </a:r>
            <a:r>
              <a:rPr lang="zh-CN" altLang="en-US" sz="2400" dirty="0" smtClean="0"/>
              <a:t>。</a:t>
            </a:r>
            <a:endParaRPr lang="zh-CN" altLang="en-US" sz="2400" dirty="0"/>
          </a:p>
        </p:txBody>
      </p:sp>
    </p:spTree>
    <p:extLst>
      <p:ext uri="{BB962C8B-B14F-4D97-AF65-F5344CB8AC3E}">
        <p14:creationId xmlns:p14="http://schemas.microsoft.com/office/powerpoint/2010/main" val="2436565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solidFill>
                  <a:srgbClr val="C00000"/>
                </a:solidFill>
              </a:rPr>
              <a:t>3</a:t>
            </a:r>
            <a:r>
              <a:rPr lang="zh-CN" altLang="en-US" dirty="0">
                <a:solidFill>
                  <a:srgbClr val="C00000"/>
                </a:solidFill>
              </a:rPr>
              <a:t>、光谱辐射通</a:t>
            </a:r>
            <a:r>
              <a:rPr lang="zh-CN" altLang="en-US" dirty="0" smtClean="0">
                <a:solidFill>
                  <a:srgbClr val="C00000"/>
                </a:solidFill>
              </a:rPr>
              <a:t>量</a:t>
            </a:r>
            <a:endParaRPr lang="zh-CN" altLang="en-US" dirty="0"/>
          </a:p>
        </p:txBody>
      </p:sp>
      <p:sp>
        <p:nvSpPr>
          <p:cNvPr id="3" name="Content Placeholder 2"/>
          <p:cNvSpPr>
            <a:spLocks noGrp="1"/>
          </p:cNvSpPr>
          <p:nvPr>
            <p:ph sz="quarter" idx="1"/>
          </p:nvPr>
        </p:nvSpPr>
        <p:spPr/>
        <p:txBody>
          <a:bodyPr/>
          <a:lstStyle/>
          <a:p>
            <a:pPr lvl="1">
              <a:lnSpc>
                <a:spcPct val="150000"/>
              </a:lnSpc>
            </a:pPr>
            <a:r>
              <a:rPr lang="zh-CN" altLang="en-US" dirty="0" smtClean="0"/>
              <a:t>又称为</a:t>
            </a:r>
            <a:r>
              <a:rPr lang="zh-CN" altLang="en-US" dirty="0" smtClean="0">
                <a:solidFill>
                  <a:srgbClr val="0A01B9"/>
                </a:solidFill>
              </a:rPr>
              <a:t>辐射通量的光谱密度</a:t>
            </a:r>
            <a:r>
              <a:rPr lang="zh-CN" altLang="en-US" dirty="0" smtClean="0"/>
              <a:t>，即按照</a:t>
            </a:r>
            <a:r>
              <a:rPr lang="zh-CN" altLang="en-US" dirty="0" smtClean="0">
                <a:solidFill>
                  <a:srgbClr val="C00000"/>
                </a:solidFill>
              </a:rPr>
              <a:t>波长</a:t>
            </a:r>
            <a:r>
              <a:rPr lang="zh-CN" altLang="en-US" dirty="0" smtClean="0"/>
              <a:t>（或</a:t>
            </a:r>
            <a:r>
              <a:rPr lang="zh-CN" altLang="en-US" dirty="0" smtClean="0">
                <a:solidFill>
                  <a:srgbClr val="C00000"/>
                </a:solidFill>
              </a:rPr>
              <a:t>频率</a:t>
            </a:r>
            <a:r>
              <a:rPr lang="zh-CN" altLang="en-US" dirty="0" smtClean="0"/>
              <a:t>）的分布</a:t>
            </a:r>
            <a:endParaRPr lang="en-US" altLang="zh-CN" dirty="0" smtClean="0"/>
          </a:p>
          <a:p>
            <a:pPr lvl="1">
              <a:lnSpc>
                <a:spcPct val="150000"/>
              </a:lnSpc>
            </a:pPr>
            <a:r>
              <a:rPr lang="en-US" altLang="zh-CN" dirty="0" err="1" smtClean="0"/>
              <a:t>def</a:t>
            </a:r>
            <a:r>
              <a:rPr lang="zh-CN" altLang="en-US" dirty="0" smtClean="0"/>
              <a:t>：辐射源发出的辐射在波长   处的单位波长间隔内的辐射通量</a:t>
            </a:r>
            <a:endParaRPr lang="zh-CN" alt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40828940"/>
              </p:ext>
            </p:extLst>
          </p:nvPr>
        </p:nvGraphicFramePr>
        <p:xfrm>
          <a:off x="5079924" y="2095573"/>
          <a:ext cx="284164" cy="361663"/>
        </p:xfrm>
        <a:graphic>
          <a:graphicData uri="http://schemas.openxmlformats.org/presentationml/2006/ole">
            <mc:AlternateContent xmlns:mc="http://schemas.openxmlformats.org/markup-compatibility/2006">
              <mc:Choice xmlns:v="urn:schemas-microsoft-com:vml" Requires="v">
                <p:oleObj spid="_x0000_s33090" name="公式" r:id="rId3" imgW="139680" imgH="177480" progId="Equation.3">
                  <p:embed/>
                </p:oleObj>
              </mc:Choice>
              <mc:Fallback>
                <p:oleObj name="公式" r:id="rId3" imgW="139680" imgH="177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9924" y="2095573"/>
                        <a:ext cx="284164" cy="361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3091" name="公式" r:id="rId5" imgW="114120" imgH="215640" progId="Equation.3">
                  <p:embed/>
                </p:oleObj>
              </mc:Choice>
              <mc:Fallback>
                <p:oleObj name="公式" r:id="rId5" imgW="11412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67502354"/>
              </p:ext>
            </p:extLst>
          </p:nvPr>
        </p:nvGraphicFramePr>
        <p:xfrm>
          <a:off x="3214678" y="3001041"/>
          <a:ext cx="2332050" cy="488104"/>
        </p:xfrm>
        <a:graphic>
          <a:graphicData uri="http://schemas.openxmlformats.org/presentationml/2006/ole">
            <mc:AlternateContent xmlns:mc="http://schemas.openxmlformats.org/markup-compatibility/2006">
              <mc:Choice xmlns:v="urn:schemas-microsoft-com:vml" Requires="v">
                <p:oleObj spid="_x0000_s33092" name="公式" r:id="rId7" imgW="1091880" imgH="228600" progId="Equation.3">
                  <p:embed/>
                </p:oleObj>
              </mc:Choice>
              <mc:Fallback>
                <p:oleObj name="公式" r:id="rId7" imgW="109188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4678" y="3001041"/>
                        <a:ext cx="2332050" cy="488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3" name="Object 5"/>
          <p:cNvGraphicFramePr>
            <a:graphicFrameLocks noChangeAspect="1"/>
          </p:cNvGraphicFramePr>
          <p:nvPr>
            <p:extLst>
              <p:ext uri="{D42A27DB-BD31-4B8C-83A1-F6EECF244321}">
                <p14:modId xmlns:p14="http://schemas.microsoft.com/office/powerpoint/2010/main" val="3839236634"/>
              </p:ext>
            </p:extLst>
          </p:nvPr>
        </p:nvGraphicFramePr>
        <p:xfrm>
          <a:off x="3601741" y="3643983"/>
          <a:ext cx="2305050" cy="703262"/>
        </p:xfrm>
        <a:graphic>
          <a:graphicData uri="http://schemas.openxmlformats.org/presentationml/2006/ole">
            <mc:AlternateContent xmlns:mc="http://schemas.openxmlformats.org/markup-compatibility/2006">
              <mc:Choice xmlns:v="urn:schemas-microsoft-com:vml" Requires="v">
                <p:oleObj spid="_x0000_s33093" name="公式" r:id="rId9" imgW="1079280" imgH="330120" progId="Equation.3">
                  <p:embed/>
                </p:oleObj>
              </mc:Choice>
              <mc:Fallback>
                <p:oleObj name="公式" r:id="rId9" imgW="1079280" imgH="33012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1741" y="3643983"/>
                        <a:ext cx="2305050" cy="703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601609" y="3786859"/>
            <a:ext cx="928694" cy="461665"/>
          </a:xfrm>
          <a:prstGeom prst="rect">
            <a:avLst/>
          </a:prstGeom>
          <a:noFill/>
        </p:spPr>
        <p:txBody>
          <a:bodyPr wrap="square" rtlCol="0">
            <a:spAutoFit/>
          </a:bodyPr>
          <a:lstStyle/>
          <a:p>
            <a:r>
              <a:rPr lang="zh-CN" altLang="en-US" sz="2400" b="1" smtClean="0"/>
              <a:t>也即</a:t>
            </a:r>
            <a:endParaRPr lang="zh-CN" alt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2773"/>
                                        </p:tgtEl>
                                        <p:attrNameLst>
                                          <p:attrName>style.visibility</p:attrName>
                                        </p:attrNameLst>
                                      </p:cBhvr>
                                      <p:to>
                                        <p:strVal val="visible"/>
                                      </p:to>
                                    </p:set>
                                    <p:animEffect transition="in" filter="wipe(left)">
                                      <p:cBhvr>
                                        <p:cTn id="16"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06286"/>
            <a:ext cx="8448180" cy="507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724128" y="1310342"/>
            <a:ext cx="2659702" cy="461665"/>
          </a:xfrm>
          <a:prstGeom prst="rect">
            <a:avLst/>
          </a:prstGeom>
          <a:noFill/>
        </p:spPr>
        <p:txBody>
          <a:bodyPr wrap="none" rtlCol="0">
            <a:spAutoFit/>
          </a:bodyPr>
          <a:lstStyle/>
          <a:p>
            <a:r>
              <a:rPr lang="zh-CN" altLang="en-US" sz="2400" b="1" dirty="0" smtClean="0">
                <a:solidFill>
                  <a:srgbClr val="00B050"/>
                </a:solidFill>
              </a:rPr>
              <a:t>太阳光谱辐射通量</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txDef>
      <a:spPr>
        <a:noFill/>
      </a:spPr>
      <a:bodyPr wrap="none" rtlCol="0">
        <a:spAutoFit/>
      </a:bodyPr>
      <a:lstStyle>
        <a:defPPr>
          <a:defRPr sz="2400" b="1" smtClean="0"/>
        </a:defPPr>
      </a:lstStyle>
    </a:txDef>
  </a:objectDefaults>
  <a:extraClrSchemeLst/>
</a:theme>
</file>

<file path=ppt/theme/theme2.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wrap="none">
        <a:spAutoFit/>
      </a:bodyPr>
      <a:lstStyle>
        <a:defPPr>
          <a:defRPr sz="2000" b="1" smtClean="0"/>
        </a:defPPr>
      </a:lstStyle>
    </a:spDef>
    <a:txDef>
      <a:spPr>
        <a:noFill/>
      </a:spPr>
      <a:bodyPr wrap="square" rtlCol="0">
        <a:spAutoFit/>
      </a:bodyPr>
      <a:lstStyle>
        <a:defPPr>
          <a:defRPr sz="2400" b="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Women's History Month presentation</Template>
  <TotalTime>1300</TotalTime>
  <Words>6237</Words>
  <Application>Microsoft Office PowerPoint</Application>
  <PresentationFormat>On-screen Show (4:3)</PresentationFormat>
  <Paragraphs>488</Paragraphs>
  <Slides>70</Slides>
  <Notes>1</Notes>
  <HiddenSlides>6</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70</vt:i4>
      </vt:variant>
    </vt:vector>
  </HeadingPairs>
  <TitlesOfParts>
    <vt:vector size="74" baseType="lpstr">
      <vt:lpstr>Equity</vt:lpstr>
      <vt:lpstr>1_Equity</vt:lpstr>
      <vt:lpstr>公式</vt:lpstr>
      <vt:lpstr>Equation</vt:lpstr>
      <vt:lpstr>1.2 辐射度与光度学基础</vt:lpstr>
      <vt:lpstr>PowerPoint Presentation</vt:lpstr>
      <vt:lpstr>辐射度学与光度学</vt:lpstr>
      <vt:lpstr>PowerPoint Presentation</vt:lpstr>
      <vt:lpstr>一、辐射度的基本物理量</vt:lpstr>
      <vt:lpstr>1、辐射强度</vt:lpstr>
      <vt:lpstr>2、辐射亮度</vt:lpstr>
      <vt:lpstr>3、光谱辐射通量</vt:lpstr>
      <vt:lpstr>PowerPoint Presentation</vt:lpstr>
      <vt:lpstr>光谱辐射度量</vt:lpstr>
      <vt:lpstr>二、光度学基本物理量</vt:lpstr>
      <vt:lpstr>1、光谱光视效率（视见函数）</vt:lpstr>
      <vt:lpstr>PowerPoint Presentation</vt:lpstr>
      <vt:lpstr>PowerPoint Presentation</vt:lpstr>
      <vt:lpstr>2、发光强度</vt:lpstr>
      <vt:lpstr>发光强度的单位 —— 坎德拉</vt:lpstr>
      <vt:lpstr>3、照度</vt:lpstr>
      <vt:lpstr>PowerPoint Presentation</vt:lpstr>
      <vt:lpstr>PowerPoint Presentation</vt:lpstr>
      <vt:lpstr>4、亮度</vt:lpstr>
      <vt:lpstr>PowerPoint Presentation</vt:lpstr>
      <vt:lpstr>PowerPoint Presentation</vt:lpstr>
      <vt:lpstr>一些发光体的亮度</vt:lpstr>
      <vt:lpstr>一些实际光源光亮度的近似值</vt:lpstr>
      <vt:lpstr>总结</vt:lpstr>
      <vt:lpstr>PowerPoint Presentation</vt:lpstr>
      <vt:lpstr>PowerPoint Presentation</vt:lpstr>
      <vt:lpstr>PowerPoint Presentation</vt:lpstr>
      <vt:lpstr>PowerPoint Presentation</vt:lpstr>
      <vt:lpstr>朗伯</vt:lpstr>
      <vt:lpstr>Lambert的成就</vt:lpstr>
      <vt:lpstr>1.2辐射度学与光度学中的基本定律</vt:lpstr>
      <vt:lpstr>1. 基尔霍夫（Kirchhoff）定律</vt:lpstr>
      <vt:lpstr>关于基尔霍夫定律的说明</vt:lpstr>
      <vt:lpstr>PowerPoint Presentation</vt:lpstr>
      <vt:lpstr>2. 朗伯（J.H.Lambert）余弦定律</vt:lpstr>
      <vt:lpstr>PowerPoint Presentation</vt:lpstr>
      <vt:lpstr>朗伯（J.H.Lambert）余弦定律的另一种形式</vt:lpstr>
      <vt:lpstr>漫辐射源的辐射特性</vt:lpstr>
      <vt:lpstr>3. 距离平方反比定律</vt:lpstr>
      <vt:lpstr>PowerPoint Presentation</vt:lpstr>
      <vt:lpstr>PowerPoint Presentation</vt:lpstr>
      <vt:lpstr>PowerPoint Presentation</vt:lpstr>
      <vt:lpstr>PowerPoint Presentation</vt:lpstr>
      <vt:lpstr>PowerPoint Presentation</vt:lpstr>
      <vt:lpstr>1.2辐射度学与光度学中的基本定律</vt:lpstr>
      <vt:lpstr>1.1辐射度学量与光度学量</vt:lpstr>
      <vt:lpstr>PowerPoint Presentation</vt:lpstr>
      <vt:lpstr>1.3 辐射能的传输基础</vt:lpstr>
      <vt:lpstr>辐射能传输的几何光学基础</vt:lpstr>
      <vt:lpstr>如果面元1与面元2在不同介质中</vt:lpstr>
      <vt:lpstr>PowerPoint Presentation</vt:lpstr>
      <vt:lpstr>PowerPoint Presentation</vt:lpstr>
      <vt:lpstr>PowerPoint Presentation</vt:lpstr>
      <vt:lpstr>PowerPoint Presentation</vt:lpstr>
      <vt:lpstr>辐射能传输的波动光学基础</vt:lpstr>
      <vt:lpstr>辐射能在传输中的损失</vt:lpstr>
      <vt:lpstr>辐射在大气中的传输</vt:lpstr>
      <vt:lpstr>PowerPoint Presentation</vt:lpstr>
      <vt:lpstr>水蒸气 </vt:lpstr>
      <vt:lpstr>PowerPoint Presentation</vt:lpstr>
      <vt:lpstr>二氧化碳</vt:lpstr>
      <vt:lpstr>臭氧</vt:lpstr>
      <vt:lpstr>大气中的主要散射粒子（气溶胶）</vt:lpstr>
      <vt:lpstr>PowerPoint Presentation</vt:lpstr>
      <vt:lpstr>PowerPoint Presentation</vt:lpstr>
      <vt:lpstr>PowerPoint Presentation</vt:lpstr>
      <vt:lpstr>PowerPoint Presentation</vt:lpstr>
      <vt:lpstr>参考资料：</vt:lpstr>
      <vt:lpstr>PowerPoint Presentation</vt:lpstr>
    </vt:vector>
  </TitlesOfParts>
  <Company>C&amp;Z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光电信息技术</dc:title>
  <dc:creator>曾灏宪</dc:creator>
  <cp:lastModifiedBy>微软用户</cp:lastModifiedBy>
  <cp:revision>275</cp:revision>
  <dcterms:created xsi:type="dcterms:W3CDTF">2007-09-01T06:13:20Z</dcterms:created>
  <dcterms:modified xsi:type="dcterms:W3CDTF">2014-03-06T14:01:10Z</dcterms:modified>
  <cp:contentStatus/>
</cp:coreProperties>
</file>